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wmf" ContentType="image/x-wm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8" r:id="rId3"/>
  </p:sldMasterIdLst>
  <p:notesMasterIdLst>
    <p:notesMasterId r:id="rId8"/>
  </p:notesMasterIdLst>
  <p:sldIdLst>
    <p:sldId id="256" r:id="rId4"/>
    <p:sldId id="393" r:id="rId5"/>
    <p:sldId id="345" r:id="rId6"/>
    <p:sldId id="411" r:id="rId7"/>
    <p:sldId id="416" r:id="rId9"/>
    <p:sldId id="346" r:id="rId10"/>
    <p:sldId id="398" r:id="rId11"/>
    <p:sldId id="397" r:id="rId12"/>
    <p:sldId id="399" r:id="rId13"/>
    <p:sldId id="395" r:id="rId14"/>
    <p:sldId id="396" r:id="rId15"/>
    <p:sldId id="400" r:id="rId16"/>
    <p:sldId id="401" r:id="rId17"/>
    <p:sldId id="418" r:id="rId18"/>
    <p:sldId id="347" r:id="rId19"/>
    <p:sldId id="419" r:id="rId20"/>
    <p:sldId id="408" r:id="rId21"/>
    <p:sldId id="431" r:id="rId22"/>
    <p:sldId id="430" r:id="rId23"/>
    <p:sldId id="432" r:id="rId24"/>
    <p:sldId id="433" r:id="rId25"/>
    <p:sldId id="434" r:id="rId26"/>
    <p:sldId id="460" r:id="rId27"/>
    <p:sldId id="461" r:id="rId28"/>
    <p:sldId id="462" r:id="rId29"/>
    <p:sldId id="435" r:id="rId30"/>
    <p:sldId id="463" r:id="rId31"/>
    <p:sldId id="436" r:id="rId32"/>
    <p:sldId id="437" r:id="rId33"/>
    <p:sldId id="438" r:id="rId34"/>
    <p:sldId id="439" r:id="rId35"/>
    <p:sldId id="440" r:id="rId36"/>
    <p:sldId id="441" r:id="rId37"/>
    <p:sldId id="442" r:id="rId38"/>
    <p:sldId id="443" r:id="rId39"/>
    <p:sldId id="394" r:id="rId40"/>
    <p:sldId id="403" r:id="rId41"/>
    <p:sldId id="404" r:id="rId42"/>
    <p:sldId id="412" r:id="rId43"/>
    <p:sldId id="469" r:id="rId44"/>
    <p:sldId id="350" r:id="rId45"/>
    <p:sldId id="405" r:id="rId46"/>
    <p:sldId id="406" r:id="rId47"/>
    <p:sldId id="407" r:id="rId48"/>
    <p:sldId id="351" r:id="rId49"/>
    <p:sldId id="429" r:id="rId50"/>
    <p:sldId id="421" r:id="rId51"/>
    <p:sldId id="422" r:id="rId52"/>
    <p:sldId id="424" r:id="rId53"/>
    <p:sldId id="425" r:id="rId54"/>
    <p:sldId id="426" r:id="rId55"/>
    <p:sldId id="427" r:id="rId56"/>
    <p:sldId id="423" r:id="rId57"/>
    <p:sldId id="352" r:id="rId58"/>
    <p:sldId id="353" r:id="rId59"/>
    <p:sldId id="354" r:id="rId60"/>
    <p:sldId id="355" r:id="rId61"/>
    <p:sldId id="356" r:id="rId62"/>
    <p:sldId id="402" r:id="rId63"/>
    <p:sldId id="414" r:id="rId64"/>
    <p:sldId id="357" r:id="rId65"/>
    <p:sldId id="358" r:id="rId66"/>
    <p:sldId id="410" r:id="rId67"/>
    <p:sldId id="409" r:id="rId68"/>
    <p:sldId id="359" r:id="rId69"/>
    <p:sldId id="361" r:id="rId70"/>
    <p:sldId id="362" r:id="rId71"/>
    <p:sldId id="363" r:id="rId72"/>
    <p:sldId id="364" r:id="rId73"/>
    <p:sldId id="365" r:id="rId74"/>
    <p:sldId id="366" r:id="rId75"/>
    <p:sldId id="367" r:id="rId76"/>
    <p:sldId id="368" r:id="rId77"/>
    <p:sldId id="445" r:id="rId78"/>
    <p:sldId id="444" r:id="rId79"/>
    <p:sldId id="446" r:id="rId80"/>
    <p:sldId id="447" r:id="rId81"/>
    <p:sldId id="369" r:id="rId82"/>
    <p:sldId id="448" r:id="rId83"/>
    <p:sldId id="449" r:id="rId84"/>
    <p:sldId id="370" r:id="rId85"/>
    <p:sldId id="450" r:id="rId86"/>
    <p:sldId id="451" r:id="rId87"/>
    <p:sldId id="452" r:id="rId88"/>
    <p:sldId id="453" r:id="rId89"/>
    <p:sldId id="454" r:id="rId90"/>
    <p:sldId id="371" r:id="rId91"/>
    <p:sldId id="372" r:id="rId92"/>
    <p:sldId id="376" r:id="rId93"/>
    <p:sldId id="417" r:id="rId94"/>
    <p:sldId id="360" r:id="rId95"/>
    <p:sldId id="373" r:id="rId96"/>
    <p:sldId id="374" r:id="rId97"/>
    <p:sldId id="457" r:id="rId98"/>
    <p:sldId id="456" r:id="rId99"/>
    <p:sldId id="465" r:id="rId100"/>
    <p:sldId id="466" r:id="rId101"/>
    <p:sldId id="467" r:id="rId102"/>
    <p:sldId id="468" r:id="rId103"/>
    <p:sldId id="375" r:id="rId104"/>
    <p:sldId id="458" r:id="rId105"/>
    <p:sldId id="464" r:id="rId106"/>
    <p:sldId id="472" r:id="rId107"/>
    <p:sldId id="470" r:id="rId108"/>
    <p:sldId id="471" r:id="rId109"/>
    <p:sldId id="543" r:id="rId110"/>
    <p:sldId id="544" r:id="rId111"/>
    <p:sldId id="545" r:id="rId112"/>
    <p:sldId id="546" r:id="rId113"/>
    <p:sldId id="547" r:id="rId114"/>
    <p:sldId id="548" r:id="rId115"/>
    <p:sldId id="549" r:id="rId116"/>
    <p:sldId id="550" r:id="rId117"/>
    <p:sldId id="551" r:id="rId118"/>
    <p:sldId id="552" r:id="rId119"/>
    <p:sldId id="553" r:id="rId120"/>
    <p:sldId id="554" r:id="rId121"/>
    <p:sldId id="555" r:id="rId122"/>
    <p:sldId id="556" r:id="rId123"/>
    <p:sldId id="557" r:id="rId124"/>
    <p:sldId id="558" r:id="rId125"/>
    <p:sldId id="559" r:id="rId126"/>
    <p:sldId id="560" r:id="rId127"/>
    <p:sldId id="561" r:id="rId128"/>
    <p:sldId id="562" r:id="rId129"/>
    <p:sldId id="563" r:id="rId130"/>
    <p:sldId id="564" r:id="rId131"/>
    <p:sldId id="565" r:id="rId132"/>
    <p:sldId id="566" r:id="rId133"/>
    <p:sldId id="567" r:id="rId134"/>
    <p:sldId id="568" r:id="rId135"/>
    <p:sldId id="569" r:id="rId136"/>
    <p:sldId id="570" r:id="rId137"/>
    <p:sldId id="571" r:id="rId138"/>
    <p:sldId id="572" r:id="rId139"/>
    <p:sldId id="573" r:id="rId140"/>
    <p:sldId id="574" r:id="rId141"/>
    <p:sldId id="575" r:id="rId142"/>
    <p:sldId id="576" r:id="rId143"/>
    <p:sldId id="577" r:id="rId144"/>
    <p:sldId id="578" r:id="rId145"/>
    <p:sldId id="579" r:id="rId146"/>
    <p:sldId id="580" r:id="rId147"/>
    <p:sldId id="581" r:id="rId148"/>
    <p:sldId id="582" r:id="rId149"/>
    <p:sldId id="583" r:id="rId150"/>
    <p:sldId id="584" r:id="rId151"/>
    <p:sldId id="585" r:id="rId152"/>
    <p:sldId id="586" r:id="rId153"/>
    <p:sldId id="587" r:id="rId154"/>
    <p:sldId id="588" r:id="rId155"/>
    <p:sldId id="589" r:id="rId156"/>
    <p:sldId id="590" r:id="rId157"/>
    <p:sldId id="591" r:id="rId158"/>
    <p:sldId id="592" r:id="rId159"/>
    <p:sldId id="593" r:id="rId160"/>
    <p:sldId id="594" r:id="rId1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8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8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8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8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80604020202020204" pitchFamily="34" charset="0"/>
        <a:ea typeface="+mn-ea"/>
        <a:cs typeface="+mn-cs"/>
      </a:defRPr>
    </a:lvl5pPr>
    <a:lvl6pPr marL="2286000" algn="l" defTabSz="914400" rtl="0" eaLnBrk="1" latinLnBrk="0" hangingPunct="1">
      <a:defRPr kern="1200">
        <a:solidFill>
          <a:schemeClr val="tx1"/>
        </a:solidFill>
        <a:latin typeface="Arial" panose="02080604020202020204" pitchFamily="34" charset="0"/>
        <a:ea typeface="+mn-ea"/>
        <a:cs typeface="+mn-cs"/>
      </a:defRPr>
    </a:lvl6pPr>
    <a:lvl7pPr marL="2743200" algn="l" defTabSz="914400" rtl="0" eaLnBrk="1" latinLnBrk="0" hangingPunct="1">
      <a:defRPr kern="1200">
        <a:solidFill>
          <a:schemeClr val="tx1"/>
        </a:solidFill>
        <a:latin typeface="Arial" panose="02080604020202020204" pitchFamily="34" charset="0"/>
        <a:ea typeface="+mn-ea"/>
        <a:cs typeface="+mn-cs"/>
      </a:defRPr>
    </a:lvl7pPr>
    <a:lvl8pPr marL="3200400" algn="l" defTabSz="914400" rtl="0" eaLnBrk="1" latinLnBrk="0" hangingPunct="1">
      <a:defRPr kern="1200">
        <a:solidFill>
          <a:schemeClr val="tx1"/>
        </a:solidFill>
        <a:latin typeface="Arial" panose="02080604020202020204" pitchFamily="34" charset="0"/>
        <a:ea typeface="+mn-ea"/>
        <a:cs typeface="+mn-cs"/>
      </a:defRPr>
    </a:lvl8pPr>
    <a:lvl9pPr marL="3657600" algn="l" defTabSz="914400" rtl="0" eaLnBrk="1" latinLnBrk="0" hangingPunct="1">
      <a:defRPr kern="1200">
        <a:solidFill>
          <a:schemeClr val="tx1"/>
        </a:solidFill>
        <a:latin typeface="Arial" panose="0208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1A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38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notesMaster" Target="notesMasters/notesMaster1.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4" Type="http://schemas.openxmlformats.org/officeDocument/2006/relationships/tableStyles" Target="tableStyles.xml"/><Relationship Id="rId163" Type="http://schemas.openxmlformats.org/officeDocument/2006/relationships/viewProps" Target="viewProps.xml"/><Relationship Id="rId162" Type="http://schemas.openxmlformats.org/officeDocument/2006/relationships/presProps" Target="presProps.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2.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anose="02080604020202020204" pitchFamily="34" charset="0"/>
              </a:defRPr>
            </a:lvl1pPr>
          </a:lstStyle>
          <a:p>
            <a:pPr>
              <a:defRPr/>
            </a:pPr>
            <a:endParaRPr lang="en-US"/>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80604020202020204" pitchFamily="34" charset="0"/>
              </a:defRPr>
            </a:lvl1pPr>
          </a:lstStyle>
          <a:p>
            <a:pPr>
              <a:defRPr/>
            </a:pPr>
            <a:fld id="{A234F2E4-756B-46B3-AF2B-9A35741A47FD}" type="datetimeFigureOut">
              <a:rPr lang="en-US"/>
            </a:fld>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anose="02080604020202020204" pitchFamily="34" charset="0"/>
              </a:defRPr>
            </a:lvl1pPr>
          </a:lstStyle>
          <a:p>
            <a:pPr>
              <a:defRPr/>
            </a:pPr>
            <a:endParaRPr lang="en-US"/>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80604020202020204" pitchFamily="34" charset="0"/>
              </a:defRPr>
            </a:lvl1pPr>
          </a:lstStyle>
          <a:p>
            <a:pPr>
              <a:defRPr/>
            </a:pPr>
            <a:fld id="{60B054A3-B082-4D8A-9EE2-B04787172C4B}"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DBAA65A-4665-4163-962F-C5D74E8857F0}" type="slidenum">
              <a:rPr lang="en-US" smtClean="0">
                <a:latin typeface="Arial" panose="02080604020202020204" pitchFamily="34" charset="0"/>
              </a:rPr>
            </a:fld>
            <a:endParaRPr lang="en-US" smtClean="0">
              <a:latin typeface="Arial" panose="02080604020202020204" pitchFamily="34" charset="0"/>
            </a:endParaRPr>
          </a:p>
        </p:txBody>
      </p:sp>
      <p:sp>
        <p:nvSpPr>
          <p:cNvPr id="117763" name="Rectangle 2"/>
          <p:cNvSpPr>
            <a:spLocks noRot="1" noChangeArrowheads="1" noTextEdit="1"/>
          </p:cNvSpPr>
          <p:nvPr>
            <p:ph type="sldImg"/>
          </p:nvPr>
        </p:nvSpPr>
        <p:spPr/>
      </p:sp>
      <p:sp>
        <p:nvSpPr>
          <p:cNvPr id="1177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7144E63-0954-476B-BAFE-08905AC269A9}" type="slidenum">
              <a:rPr lang="en-US" smtClean="0">
                <a:latin typeface="Arial" panose="02080604020202020204" pitchFamily="34" charset="0"/>
              </a:rPr>
            </a:fld>
            <a:endParaRPr lang="en-US" smtClean="0">
              <a:latin typeface="Arial" panose="02080604020202020204" pitchFamily="34" charset="0"/>
            </a:endParaRPr>
          </a:p>
        </p:txBody>
      </p:sp>
      <p:sp>
        <p:nvSpPr>
          <p:cNvPr id="118787" name="Rectangle 2"/>
          <p:cNvSpPr>
            <a:spLocks noRot="1" noChangeArrowheads="1" noTextEdit="1"/>
          </p:cNvSpPr>
          <p:nvPr>
            <p:ph type="sldImg"/>
          </p:nvPr>
        </p:nvSpPr>
        <p:spPr/>
      </p:sp>
      <p:sp>
        <p:nvSpPr>
          <p:cNvPr id="1187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B6F603D-5BB6-43AA-B57C-E07402DAEBB6}" type="slidenum">
              <a:rPr lang="en-US" smtClean="0">
                <a:latin typeface="Arial" panose="02080604020202020204" pitchFamily="34" charset="0"/>
              </a:rPr>
            </a:fld>
            <a:endParaRPr lang="en-US" smtClean="0">
              <a:latin typeface="Arial" panose="02080604020202020204" pitchFamily="34" charset="0"/>
            </a:endParaRPr>
          </a:p>
        </p:txBody>
      </p:sp>
      <p:sp>
        <p:nvSpPr>
          <p:cNvPr id="119811" name="Rectangle 2"/>
          <p:cNvSpPr>
            <a:spLocks noRot="1" noChangeArrowheads="1" noTextEdit="1"/>
          </p:cNvSpPr>
          <p:nvPr>
            <p:ph type="sldImg"/>
          </p:nvPr>
        </p:nvSpPr>
        <p:spPr/>
      </p:sp>
      <p:sp>
        <p:nvSpPr>
          <p:cNvPr id="1198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C376E4EB-4A6E-4DF2-8078-C4DE2C4CA21B}" type="datetime1">
              <a:rPr lang="en-US"/>
            </a:fld>
            <a:endParaRPr lang="en-US"/>
          </a:p>
        </p:txBody>
      </p:sp>
      <p:sp>
        <p:nvSpPr>
          <p:cNvPr id="7" name="Footer Placeholder 10"/>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9" name="Slide Number Placeholder 15"/>
          <p:cNvSpPr>
            <a:spLocks noGrp="1"/>
          </p:cNvSpPr>
          <p:nvPr>
            <p:ph type="sldNum" sz="quarter" idx="12"/>
          </p:nvPr>
        </p:nvSpPr>
        <p:spPr/>
        <p:txBody>
          <a:bodyPr/>
          <a:lstStyle>
            <a:lvl1pPr>
              <a:defRPr/>
            </a:lvl1pPr>
          </a:lstStyle>
          <a:p>
            <a:pPr>
              <a:defRPr/>
            </a:pPr>
            <a:fld id="{CA0256B3-1D58-4976-88CE-F840831DA7E6}" type="slidenum">
              <a:rPr lang="en-US"/>
            </a:fld>
            <a:endParaRPr lang="en-US"/>
          </a:p>
        </p:txBody>
      </p:sp>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A43CCFA9-A88E-47B5-960C-589A71024266}"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89F4CEB-2881-4EC8-A890-B6A599ED83DD}" type="slidenum">
              <a:rPr lang="en-US"/>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CE10032C-699C-48CB-904C-2776AAB5E532}"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ABDD4ABF-A48D-49E8-8D18-559A557C4566}" type="slidenum">
              <a:rPr lang="en-US"/>
            </a:fld>
            <a:endParaRPr lang="en-U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fld id="{C2448F09-740A-4E12-A9F6-62904F18D663}"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CAF603-C508-4035-B3DE-8897EC08016F}" type="slidenum">
              <a:rPr lang="en-US"/>
            </a:fld>
            <a:endParaRPr lang="en-US"/>
          </a:p>
        </p:txBody>
      </p:sp>
    </p:spTree>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5FD1DCD-92D4-4C93-843A-008ACDBEED5F}"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1EB74F-EDA9-4E97-91B1-2779CA2A68C3}" type="slidenum">
              <a:rPr lang="en-US"/>
            </a:fld>
            <a:endParaRPr lang="en-US"/>
          </a:p>
        </p:txBody>
      </p:sp>
    </p:spTree>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8E89FDE9-F728-4297-9D7C-B74BD0F2D9A5}" type="datetime1">
              <a:rPr lang="en-US"/>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9" name="Rectangle 6"/>
          <p:cNvSpPr>
            <a:spLocks noGrp="1" noChangeArrowheads="1"/>
          </p:cNvSpPr>
          <p:nvPr>
            <p:ph type="sldNum" sz="quarter" idx="12"/>
          </p:nvPr>
        </p:nvSpPr>
        <p:spPr/>
        <p:txBody>
          <a:bodyPr/>
          <a:lstStyle>
            <a:lvl1pPr>
              <a:defRPr/>
            </a:lvl1pPr>
          </a:lstStyle>
          <a:p>
            <a:pPr>
              <a:defRPr/>
            </a:pPr>
            <a:fld id="{27DB03AF-DE8E-42FB-83B8-DA330DD03B65}" type="slidenum">
              <a:rPr lang="en-US"/>
            </a:fld>
            <a:endParaRPr lang="en-US"/>
          </a:p>
        </p:txBody>
      </p:sp>
    </p:spTree>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E318DAF9-66C5-4194-9140-374BF715E2AB}" type="datetime1">
              <a:rPr lang="en-US"/>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CC8EAFFA-C01A-48C5-AC6E-2DB145263BE2}" type="slidenum">
              <a:rPr lang="en-US"/>
            </a:fld>
            <a:endParaRPr lang="en-US"/>
          </a:p>
        </p:txBody>
      </p:sp>
    </p:spTree>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BBEC5FF-E1F4-404E-BECD-8321062918A7}" type="datetime1">
              <a:rPr lang="en-US"/>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4" name="Rectangle 6"/>
          <p:cNvSpPr>
            <a:spLocks noGrp="1" noChangeArrowheads="1"/>
          </p:cNvSpPr>
          <p:nvPr>
            <p:ph type="sldNum" sz="quarter" idx="12"/>
          </p:nvPr>
        </p:nvSpPr>
        <p:spPr/>
        <p:txBody>
          <a:bodyPr/>
          <a:lstStyle>
            <a:lvl1pPr>
              <a:defRPr/>
            </a:lvl1pPr>
          </a:lstStyle>
          <a:p>
            <a:pPr>
              <a:defRPr/>
            </a:pPr>
            <a:fld id="{F6CB39A3-04FD-499D-93A4-1461A813B89E}" type="slidenum">
              <a:rPr lang="en-US"/>
            </a:fld>
            <a:endParaRPr lang="en-US"/>
          </a:p>
        </p:txBody>
      </p:sp>
    </p:spTree>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fld id="{2685DE57-3F03-4396-980E-62D623A28A2C}"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3374678-D529-4EEF-B1B1-3C67870F14FE}" type="slidenum">
              <a:rPr lang="en-US"/>
            </a:fld>
            <a:endParaRPr lang="en-US"/>
          </a:p>
        </p:txBody>
      </p:sp>
    </p:spTree>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fld id="{0EB20D6B-5CE9-4796-87F5-E2DC4B382316}"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F2E088C7-C759-416E-8337-9B4E26AE55A4}" type="slidenum">
              <a:rPr lang="en-US"/>
            </a:fld>
            <a:endParaRPr lang="en-US"/>
          </a:p>
        </p:txBody>
      </p:sp>
    </p:spTree>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EB4695CB-86B4-45C3-88AA-50636877AC44}"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74783741-C9EC-4F7D-BB63-8F5000C29E5A}" type="slidenum">
              <a:rPr lang="en-US"/>
            </a:fld>
            <a:endParaRPr lang="en-US"/>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369384DC-5694-44FD-830E-0D46351147D8}" type="datetime1">
              <a:rPr lang="en-US"/>
            </a:fld>
            <a:endParaRPr lang="en-US"/>
          </a:p>
        </p:txBody>
      </p:sp>
      <p:sp>
        <p:nvSpPr>
          <p:cNvPr id="6" name="Footer Placeholder 27"/>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7" name="Slide Number Placeholder 4"/>
          <p:cNvSpPr>
            <a:spLocks noGrp="1"/>
          </p:cNvSpPr>
          <p:nvPr>
            <p:ph type="sldNum" sz="quarter" idx="12"/>
          </p:nvPr>
        </p:nvSpPr>
        <p:spPr/>
        <p:txBody>
          <a:bodyPr/>
          <a:lstStyle>
            <a:lvl1pPr>
              <a:defRPr/>
            </a:lvl1pPr>
          </a:lstStyle>
          <a:p>
            <a:pPr>
              <a:defRPr/>
            </a:pPr>
            <a:fld id="{F141F927-0DFE-47FA-BF0A-180A60B8AEF6}" type="slidenum">
              <a:rPr lang="en-US"/>
            </a:fld>
            <a:endParaRPr lang="en-US"/>
          </a:p>
        </p:txBody>
      </p:sp>
    </p:spTree>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8D84EFA1-169E-44C4-ACC4-816BD92F4A71}" type="datetime1">
              <a:rPr lang="en-US"/>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EF7F9310-082E-4AAE-8209-3A3676A2A56E}" type="slidenum">
              <a:rPr lang="en-US"/>
            </a:fld>
            <a:endParaRPr lang="en-US"/>
          </a:p>
        </p:txBody>
      </p:sp>
    </p:spTree>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5088CF58-9018-4C52-B4C9-9FD144007985}" type="datetime1">
              <a:rPr lang="en-US"/>
            </a:fld>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8" name="Rectangle 6"/>
          <p:cNvSpPr>
            <a:spLocks noGrp="1" noChangeArrowheads="1"/>
          </p:cNvSpPr>
          <p:nvPr>
            <p:ph type="sldNum" sz="quarter" idx="12"/>
          </p:nvPr>
        </p:nvSpPr>
        <p:spPr/>
        <p:txBody>
          <a:bodyPr/>
          <a:lstStyle>
            <a:lvl1pPr>
              <a:defRPr/>
            </a:lvl1pPr>
          </a:lstStyle>
          <a:p>
            <a:pPr>
              <a:defRPr/>
            </a:pPr>
            <a:fld id="{00D037D7-51D0-4785-A018-C58329B7136B}" type="slidenum">
              <a:rPr lang="en-US"/>
            </a:fld>
            <a:endParaRPr lang="en-US"/>
          </a:p>
        </p:txBody>
      </p:sp>
    </p:spTree>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6540C4F1-7BF5-4CDE-90F4-C374D0B339E3}" type="datetime1">
              <a:rPr lang="en-US"/>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 Tandon                               Mineral processing</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29D7B395-BAF7-4D32-8454-B1DAE1146E5B}" type="slidenum">
              <a:rPr lang="en-US"/>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D21C280A-31FD-4B1A-9596-2EF522F29241}" type="datetime1">
              <a:rPr lang="en-US"/>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4ECECC2B-EBD2-40C7-BAA9-9A7E6D518993}" type="slidenum">
              <a:rPr lang="en-US"/>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801ACB6-068B-4817-A988-E77828A1091C}" type="datetime1">
              <a:rPr lang="en-US"/>
            </a:fld>
            <a:endParaRPr lang="en-US"/>
          </a:p>
        </p:txBody>
      </p:sp>
      <p:sp>
        <p:nvSpPr>
          <p:cNvPr id="4" name="Footer Placeholder 27"/>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5" name="Slide Number Placeholder 4"/>
          <p:cNvSpPr>
            <a:spLocks noGrp="1"/>
          </p:cNvSpPr>
          <p:nvPr>
            <p:ph type="sldNum" sz="quarter" idx="12"/>
          </p:nvPr>
        </p:nvSpPr>
        <p:spPr/>
        <p:txBody>
          <a:bodyPr/>
          <a:lstStyle>
            <a:lvl1pPr>
              <a:defRPr/>
            </a:lvl1pPr>
          </a:lstStyle>
          <a:p>
            <a:pPr>
              <a:defRPr/>
            </a:pPr>
            <a:fld id="{BC879714-8ADB-4843-9293-1A9484A2381D}" type="slidenum">
              <a:rPr lang="en-US"/>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BAF4FED-5551-47B4-A97D-1416B7EACBA9}" type="datetime1">
              <a:rPr lang="en-US"/>
            </a:fld>
            <a:endParaRPr lang="en-US"/>
          </a:p>
        </p:txBody>
      </p:sp>
      <p:sp>
        <p:nvSpPr>
          <p:cNvPr id="3" name="Footer Placeholder 23"/>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4" name="Slide Number Placeholder 6"/>
          <p:cNvSpPr>
            <a:spLocks noGrp="1"/>
          </p:cNvSpPr>
          <p:nvPr>
            <p:ph type="sldNum" sz="quarter" idx="12"/>
          </p:nvPr>
        </p:nvSpPr>
        <p:spPr/>
        <p:txBody>
          <a:bodyPr/>
          <a:lstStyle>
            <a:lvl1pPr>
              <a:defRPr/>
            </a:lvl1pPr>
          </a:lstStyle>
          <a:p>
            <a:pPr>
              <a:defRPr/>
            </a:pPr>
            <a:fld id="{ADF7F8B9-6CFA-46B9-88AB-CD6F802F8A55}" type="slidenum">
              <a:rPr lang="en-US"/>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E4187925-E4FB-41FD-BFF0-D11FE256400D}" type="datetime1">
              <a:rPr lang="en-US"/>
            </a:fld>
            <a:endParaRPr lang="en-US"/>
          </a:p>
        </p:txBody>
      </p:sp>
      <p:sp>
        <p:nvSpPr>
          <p:cNvPr id="7" name="Footer Placeholder 28"/>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8" name="Slide Number Placeholder 6"/>
          <p:cNvSpPr>
            <a:spLocks noGrp="1"/>
          </p:cNvSpPr>
          <p:nvPr>
            <p:ph type="sldNum" sz="quarter" idx="12"/>
          </p:nvPr>
        </p:nvSpPr>
        <p:spPr/>
        <p:txBody>
          <a:bodyPr/>
          <a:lstStyle>
            <a:lvl1pPr>
              <a:defRPr/>
            </a:lvl1pPr>
          </a:lstStyle>
          <a:p>
            <a:pPr>
              <a:defRPr/>
            </a:pPr>
            <a:fld id="{18865793-68BA-4DA6-A002-0DD9B2646F5E}" type="slidenum">
              <a:rPr lang="en-US"/>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5" name="Date Placeholder 6"/>
          <p:cNvSpPr>
            <a:spLocks noGrp="1"/>
          </p:cNvSpPr>
          <p:nvPr>
            <p:ph type="dt" sz="half" idx="10"/>
          </p:nvPr>
        </p:nvSpPr>
        <p:spPr/>
        <p:txBody>
          <a:bodyPr/>
          <a:lstStyle>
            <a:lvl1pPr>
              <a:defRPr/>
            </a:lvl1pPr>
          </a:lstStyle>
          <a:p>
            <a:pPr>
              <a:defRPr/>
            </a:pPr>
            <a:fld id="{2BD787FD-85A2-4604-9C88-85B7B68BECD1}"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7" name="Slide Number Placeholder 30"/>
          <p:cNvSpPr>
            <a:spLocks noGrp="1"/>
          </p:cNvSpPr>
          <p:nvPr>
            <p:ph type="sldNum" sz="quarter" idx="12"/>
          </p:nvPr>
        </p:nvSpPr>
        <p:spPr/>
        <p:txBody>
          <a:bodyPr/>
          <a:lstStyle>
            <a:lvl1pPr>
              <a:defRPr/>
            </a:lvl1pPr>
          </a:lstStyle>
          <a:p>
            <a:pPr>
              <a:defRPr/>
            </a:pPr>
            <a:fld id="{EF58AC9F-5D6D-4FDA-8F41-FDC0E7F254CA}" type="slidenum">
              <a:rPr lang="en-US"/>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7759B9F-5CB5-451D-BA20-52EEE62E99A6}" type="datetime1">
              <a:rPr lang="en-US"/>
            </a:fld>
            <a:endParaRPr lang="en-US"/>
          </a:p>
        </p:txBody>
      </p:sp>
      <p:sp>
        <p:nvSpPr>
          <p:cNvPr id="5" name="Footer Placeholder 27"/>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6" name="Slide Number Placeholder 4"/>
          <p:cNvSpPr>
            <a:spLocks noGrp="1"/>
          </p:cNvSpPr>
          <p:nvPr>
            <p:ph type="sldNum" sz="quarter" idx="12"/>
          </p:nvPr>
        </p:nvSpPr>
        <p:spPr/>
        <p:txBody>
          <a:bodyPr/>
          <a:lstStyle>
            <a:lvl1pPr>
              <a:defRPr/>
            </a:lvl1pPr>
          </a:lstStyle>
          <a:p>
            <a:pPr>
              <a:defRPr/>
            </a:pPr>
            <a:fld id="{7327A3E7-0F3B-46F2-AE26-BE951B40AB07}" type="slidenum">
              <a:rPr lang="en-US"/>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ACC5AB-4FB4-4142-A774-222C10538F11}"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S Tandon                               Mineral processing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285F10A-F5A1-4164-8BEF-1B750E3BF40E}" type="slidenum">
              <a:rPr lang="en-US"/>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4" Type="http://schemas.openxmlformats.org/officeDocument/2006/relationships/theme" Target="../theme/theme2.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
        <p:nvSpPr>
          <p:cNvPr id="14341" name="Text Placeholder 7"/>
          <p:cNvSpPr>
            <a:spLocks noGrp="1"/>
          </p:cNvSpPr>
          <p:nvPr>
            <p:ph type="body" idx="1"/>
          </p:nvPr>
        </p:nvSpPr>
        <p:spPr bwMode="auto">
          <a:xfrm>
            <a:off x="304800" y="1554163"/>
            <a:ext cx="8686800" cy="4525962"/>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1" name="Date Placeholder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lstStyle>
            <a:lvl1pPr>
              <a:defRPr sz="1200">
                <a:solidFill>
                  <a:srgbClr val="D38E27"/>
                </a:solidFill>
                <a:latin typeface="Arial" panose="02080604020202020204" pitchFamily="34" charset="0"/>
              </a:defRPr>
            </a:lvl1pPr>
          </a:lstStyle>
          <a:p>
            <a:pPr>
              <a:defRPr/>
            </a:pPr>
            <a:fld id="{DA5DBD26-FD50-4D8F-B85F-189F4ED20ACB}" type="datetime1">
              <a:rPr lang="en-US"/>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lstStyle>
            <a:lvl1pPr algn="r">
              <a:defRPr sz="1200">
                <a:solidFill>
                  <a:srgbClr val="D38E27"/>
                </a:solidFill>
                <a:latin typeface="Arial" panose="02080604020202020204" pitchFamily="34" charset="0"/>
              </a:defRPr>
            </a:lvl1pPr>
          </a:lstStyle>
          <a:p>
            <a:pPr>
              <a:defRPr/>
            </a:pPr>
            <a:r>
              <a:rPr lang="en-US"/>
              <a:t>S Tandon                               Mineral processing</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panose="02080604020202020204" pitchFamily="34" charset="0"/>
              </a:defRPr>
            </a:lvl1pPr>
          </a:lstStyle>
          <a:p>
            <a:pPr>
              <a:defRPr/>
            </a:pPr>
            <a:fld id="{6D5C9DF9-CC1F-424A-A44E-1EB43FB777E3}" type="slidenum">
              <a:rPr lang="en-US"/>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8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randomBar dir="vert"/>
  </p:transition>
  <p:timing>
    <p:tnLst>
      <p:par>
        <p:cTn id="1" dur="indefinite" restart="never" nodeType="tmRoot"/>
      </p:par>
    </p:tnLst>
  </p:timing>
  <p:hf hd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80604020202020204" pitchFamily="34" charset="0"/>
              </a:defRPr>
            </a:lvl1pPr>
          </a:lstStyle>
          <a:p>
            <a:pPr>
              <a:defRPr/>
            </a:pPr>
            <a:fld id="{30A75DF2-850A-4487-ADD3-3C34962549FE}" type="datetime1">
              <a:rPr lang="en-US"/>
            </a:fld>
            <a:endParaRPr lang="en-US"/>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80604020202020204" pitchFamily="34" charset="0"/>
              </a:defRPr>
            </a:lvl1pPr>
          </a:lstStyle>
          <a:p>
            <a:pPr>
              <a:defRPr/>
            </a:pPr>
            <a:r>
              <a:rPr lang="en-US"/>
              <a:t>S Tandon                               Mineral processing</a:t>
            </a:r>
            <a:endParaRPr lang="en-US"/>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80604020202020204" pitchFamily="34" charset="0"/>
              </a:defRPr>
            </a:lvl1pPr>
          </a:lstStyle>
          <a:p>
            <a:pPr>
              <a:defRPr/>
            </a:pPr>
            <a:fld id="{C4BB649E-352E-4F9B-8339-37622AD35028}" type="slidenum">
              <a:rPr lang="en-US"/>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randomBar dir="vert"/>
  </p:transition>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defRPr>
      </a:lvl2pPr>
      <a:lvl3pPr algn="ctr" rtl="0" eaLnBrk="0" fontAlgn="base" hangingPunct="0">
        <a:spcBef>
          <a:spcPct val="0"/>
        </a:spcBef>
        <a:spcAft>
          <a:spcPct val="0"/>
        </a:spcAft>
        <a:defRPr sz="4400">
          <a:solidFill>
            <a:schemeClr val="tx2"/>
          </a:solidFill>
          <a:latin typeface="Arial" panose="02080604020202020204" pitchFamily="34" charset="0"/>
        </a:defRPr>
      </a:lvl3pPr>
      <a:lvl4pPr algn="ctr" rtl="0" eaLnBrk="0" fontAlgn="base" hangingPunct="0">
        <a:spcBef>
          <a:spcPct val="0"/>
        </a:spcBef>
        <a:spcAft>
          <a:spcPct val="0"/>
        </a:spcAft>
        <a:defRPr sz="4400">
          <a:solidFill>
            <a:schemeClr val="tx2"/>
          </a:solidFill>
          <a:latin typeface="Arial" panose="02080604020202020204" pitchFamily="34" charset="0"/>
        </a:defRPr>
      </a:lvl4pPr>
      <a:lvl5pPr algn="ctr" rtl="0" eaLnBrk="0" fontAlgn="base" hangingPunct="0">
        <a:spcBef>
          <a:spcPct val="0"/>
        </a:spcBef>
        <a:spcAft>
          <a:spcPct val="0"/>
        </a:spcAft>
        <a:defRPr sz="4400">
          <a:solidFill>
            <a:schemeClr val="tx2"/>
          </a:solidFill>
          <a:latin typeface="Arial" panose="02080604020202020204" pitchFamily="34" charset="0"/>
        </a:defRPr>
      </a:lvl5pPr>
      <a:lvl6pPr marL="457200" algn="ctr" rtl="0" fontAlgn="base">
        <a:spcBef>
          <a:spcPct val="0"/>
        </a:spcBef>
        <a:spcAft>
          <a:spcPct val="0"/>
        </a:spcAft>
        <a:defRPr sz="4400">
          <a:solidFill>
            <a:schemeClr val="tx2"/>
          </a:solidFill>
          <a:latin typeface="Arial" panose="02080604020202020204" pitchFamily="34" charset="0"/>
        </a:defRPr>
      </a:lvl6pPr>
      <a:lvl7pPr marL="914400" algn="ctr" rtl="0" fontAlgn="base">
        <a:spcBef>
          <a:spcPct val="0"/>
        </a:spcBef>
        <a:spcAft>
          <a:spcPct val="0"/>
        </a:spcAft>
        <a:defRPr sz="4400">
          <a:solidFill>
            <a:schemeClr val="tx2"/>
          </a:solidFill>
          <a:latin typeface="Arial" panose="02080604020202020204" pitchFamily="34" charset="0"/>
        </a:defRPr>
      </a:lvl7pPr>
      <a:lvl8pPr marL="1371600" algn="ctr" rtl="0" fontAlgn="base">
        <a:spcBef>
          <a:spcPct val="0"/>
        </a:spcBef>
        <a:spcAft>
          <a:spcPct val="0"/>
        </a:spcAft>
        <a:defRPr sz="4400">
          <a:solidFill>
            <a:schemeClr val="tx2"/>
          </a:solidFill>
          <a:latin typeface="Arial" panose="02080604020202020204" pitchFamily="34" charset="0"/>
        </a:defRPr>
      </a:lvl8pPr>
      <a:lvl9pPr marL="1828800" algn="ctr" rtl="0" fontAlgn="base">
        <a:spcBef>
          <a:spcPct val="0"/>
        </a:spcBef>
        <a:spcAft>
          <a:spcPct val="0"/>
        </a:spcAft>
        <a:defRPr sz="4400">
          <a:solidFill>
            <a:schemeClr val="tx2"/>
          </a:solidFill>
          <a:latin typeface="Arial" panose="0208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00.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16.xml"/><Relationship Id="rId4" Type="http://schemas.openxmlformats.org/officeDocument/2006/relationships/image" Target="../media/image27.emf"/><Relationship Id="rId3" Type="http://schemas.openxmlformats.org/officeDocument/2006/relationships/oleObject" Target="../embeddings/Workbook3.xls"/><Relationship Id="rId2" Type="http://schemas.openxmlformats.org/officeDocument/2006/relationships/image" Target="../media/image3.png"/><Relationship Id="rId1" Type="http://schemas.openxmlformats.org/officeDocument/2006/relationships/image" Target="../media/image4.jpeg"/></Relationships>
</file>

<file path=ppt/slides/_rels/slide101.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16.xml"/><Relationship Id="rId4" Type="http://schemas.openxmlformats.org/officeDocument/2006/relationships/image" Target="../media/image28.emf"/><Relationship Id="rId3" Type="http://schemas.openxmlformats.org/officeDocument/2006/relationships/oleObject" Target="../embeddings/Workbook4.xls"/><Relationship Id="rId2" Type="http://schemas.openxmlformats.org/officeDocument/2006/relationships/image" Target="../media/image3.png"/><Relationship Id="rId1" Type="http://schemas.openxmlformats.org/officeDocument/2006/relationships/image" Target="../media/image4.jpeg"/></Relationships>
</file>

<file path=ppt/slides/_rels/slide102.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6.xml"/><Relationship Id="rId4" Type="http://schemas.openxmlformats.org/officeDocument/2006/relationships/image" Target="../media/image29.emf"/><Relationship Id="rId3" Type="http://schemas.openxmlformats.org/officeDocument/2006/relationships/oleObject" Target="../embeddings/Workbook5.xls"/><Relationship Id="rId2" Type="http://schemas.openxmlformats.org/officeDocument/2006/relationships/image" Target="../media/image3.png"/><Relationship Id="rId1" Type="http://schemas.openxmlformats.org/officeDocument/2006/relationships/image" Target="../media/image4.jpeg"/></Relationships>
</file>

<file path=ppt/slides/_rels/slide103.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16.xml"/><Relationship Id="rId4" Type="http://schemas.openxmlformats.org/officeDocument/2006/relationships/image" Target="../media/image30.emf"/><Relationship Id="rId3" Type="http://schemas.openxmlformats.org/officeDocument/2006/relationships/oleObject" Target="../embeddings/Workbook6.xls"/><Relationship Id="rId2" Type="http://schemas.openxmlformats.org/officeDocument/2006/relationships/image" Target="../media/image3.png"/><Relationship Id="rId1" Type="http://schemas.openxmlformats.org/officeDocument/2006/relationships/image" Target="../media/image4.jpeg"/></Relationships>
</file>

<file path=ppt/slides/_rels/slide104.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16.xml"/><Relationship Id="rId4" Type="http://schemas.openxmlformats.org/officeDocument/2006/relationships/image" Target="../media/image31.emf"/><Relationship Id="rId3" Type="http://schemas.openxmlformats.org/officeDocument/2006/relationships/oleObject" Target="../embeddings/Workbook7.xls"/><Relationship Id="rId2" Type="http://schemas.openxmlformats.org/officeDocument/2006/relationships/image" Target="../media/image3.png"/><Relationship Id="rId1" Type="http://schemas.openxmlformats.org/officeDocument/2006/relationships/image" Target="../media/image4.jpeg"/></Relationships>
</file>

<file path=ppt/slides/_rels/slide105.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image" Target="../media/image4.jpe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5.jpeg"/><Relationship Id="rId1" Type="http://schemas.openxmlformats.org/officeDocument/2006/relationships/image" Target="../media/image34.wmf"/></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6.jpeg"/></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image" Target="../media/image37.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1.wmf"/><Relationship Id="rId1"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2.jpe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3.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4.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5.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6.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0.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16.xml"/><Relationship Id="rId4" Type="http://schemas.openxmlformats.org/officeDocument/2006/relationships/image" Target="../media/image47.emf"/><Relationship Id="rId3" Type="http://schemas.openxmlformats.org/officeDocument/2006/relationships/oleObject" Target="../embeddings/Workbook8.xls"/><Relationship Id="rId2" Type="http://schemas.openxmlformats.org/officeDocument/2006/relationships/image" Target="../media/image3.png"/><Relationship Id="rId1" Type="http://schemas.openxmlformats.org/officeDocument/2006/relationships/image" Target="../media/image4.jpe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2.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16.xml"/><Relationship Id="rId4" Type="http://schemas.openxmlformats.org/officeDocument/2006/relationships/image" Target="../media/image48.emf"/><Relationship Id="rId3" Type="http://schemas.openxmlformats.org/officeDocument/2006/relationships/oleObject" Target="../embeddings/Workbook9.xls"/><Relationship Id="rId2" Type="http://schemas.openxmlformats.org/officeDocument/2006/relationships/image" Target="../media/image3.png"/><Relationship Id="rId1" Type="http://schemas.openxmlformats.org/officeDocument/2006/relationships/image" Target="../media/image4.jpeg"/></Relationships>
</file>

<file path=ppt/slides/_rels/slide123.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16.xml"/><Relationship Id="rId4" Type="http://schemas.openxmlformats.org/officeDocument/2006/relationships/image" Target="../media/image49.emf"/><Relationship Id="rId3" Type="http://schemas.openxmlformats.org/officeDocument/2006/relationships/oleObject" Target="../embeddings/Workbook10.xls"/><Relationship Id="rId2" Type="http://schemas.openxmlformats.org/officeDocument/2006/relationships/image" Target="../media/image3.png"/><Relationship Id="rId1" Type="http://schemas.openxmlformats.org/officeDocument/2006/relationships/image" Target="../media/image4.jpe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27.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image" Target="../media/image4.jpeg"/></Relationships>
</file>

<file path=ppt/slides/_rels/slide128.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16.xml"/><Relationship Id="rId4" Type="http://schemas.openxmlformats.org/officeDocument/2006/relationships/image" Target="../media/image51.emf"/><Relationship Id="rId3" Type="http://schemas.openxmlformats.org/officeDocument/2006/relationships/oleObject" Target="../embeddings/Workbook11.xls"/><Relationship Id="rId2" Type="http://schemas.openxmlformats.org/officeDocument/2006/relationships/image" Target="../media/image3.png"/><Relationship Id="rId1" Type="http://schemas.openxmlformats.org/officeDocument/2006/relationships/image" Target="../media/image4.jpe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2.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image" Target="../media/image4.jpeg"/></Relationships>
</file>

<file path=ppt/slides/_rels/slide13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image" Target="../media/image4.jpeg"/></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37.xml.rels><?xml version="1.0" encoding="UTF-8" standalone="yes"?>
<Relationships xmlns="http://schemas.openxmlformats.org/package/2006/relationships"><Relationship Id="rId6" Type="http://schemas.openxmlformats.org/officeDocument/2006/relationships/vmlDrawing" Target="../drawings/vmlDrawing18.vml"/><Relationship Id="rId5" Type="http://schemas.openxmlformats.org/officeDocument/2006/relationships/slideLayout" Target="../slideLayouts/slideLayout16.xml"/><Relationship Id="rId4" Type="http://schemas.openxmlformats.org/officeDocument/2006/relationships/image" Target="../media/image54.emf"/><Relationship Id="rId3" Type="http://schemas.openxmlformats.org/officeDocument/2006/relationships/oleObject" Target="../embeddings/Workbook12.xls"/><Relationship Id="rId2" Type="http://schemas.openxmlformats.org/officeDocument/2006/relationships/image" Target="../media/image3.png"/><Relationship Id="rId1" Type="http://schemas.openxmlformats.org/officeDocument/2006/relationships/image" Target="../media/image4.jpeg"/></Relationships>
</file>

<file path=ppt/slides/_rels/slide138.xml.rels><?xml version="1.0" encoding="UTF-8" standalone="yes"?>
<Relationships xmlns="http://schemas.openxmlformats.org/package/2006/relationships"><Relationship Id="rId6" Type="http://schemas.openxmlformats.org/officeDocument/2006/relationships/vmlDrawing" Target="../drawings/vmlDrawing19.vml"/><Relationship Id="rId5" Type="http://schemas.openxmlformats.org/officeDocument/2006/relationships/slideLayout" Target="../slideLayouts/slideLayout16.xml"/><Relationship Id="rId4" Type="http://schemas.openxmlformats.org/officeDocument/2006/relationships/image" Target="../media/image55.emf"/><Relationship Id="rId3" Type="http://schemas.openxmlformats.org/officeDocument/2006/relationships/oleObject" Target="../embeddings/Workbook13.xls"/><Relationship Id="rId2" Type="http://schemas.openxmlformats.org/officeDocument/2006/relationships/image" Target="../media/image3.png"/><Relationship Id="rId1" Type="http://schemas.openxmlformats.org/officeDocument/2006/relationships/image" Target="../media/image4.jpeg"/></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6.xml"/><Relationship Id="rId4" Type="http://schemas.openxmlformats.org/officeDocument/2006/relationships/image" Target="../media/image6.emf"/><Relationship Id="rId3" Type="http://schemas.openxmlformats.org/officeDocument/2006/relationships/oleObject" Target="../embeddings/oleObject2.bin"/><Relationship Id="rId2" Type="http://schemas.openxmlformats.org/officeDocument/2006/relationships/image" Target="../media/image3.png"/><Relationship Id="rId1" Type="http://schemas.openxmlformats.org/officeDocument/2006/relationships/image" Target="../media/image4.jpeg"/></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6.xml"/><Relationship Id="rId4" Type="http://schemas.openxmlformats.org/officeDocument/2006/relationships/image" Target="../media/image7.wmf"/><Relationship Id="rId3" Type="http://schemas.openxmlformats.org/officeDocument/2006/relationships/oleObject" Target="../embeddings/oleObject3.bin"/><Relationship Id="rId2" Type="http://schemas.openxmlformats.org/officeDocument/2006/relationships/image" Target="../media/image3.png"/><Relationship Id="rId1" Type="http://schemas.openxmlformats.org/officeDocument/2006/relationships/image" Target="../media/image4.jpeg"/></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52.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image" Target="../media/image4.jpe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54.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image" Target="../media/image4.jpeg"/></Relationships>
</file>

<file path=ppt/slides/_rels/slide15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56.xml.rels><?xml version="1.0" encoding="UTF-8" standalone="yes"?>
<Relationships xmlns="http://schemas.openxmlformats.org/package/2006/relationships"><Relationship Id="rId6" Type="http://schemas.openxmlformats.org/officeDocument/2006/relationships/vmlDrawing" Target="../drawings/vmlDrawing20.vml"/><Relationship Id="rId5" Type="http://schemas.openxmlformats.org/officeDocument/2006/relationships/slideLayout" Target="../slideLayouts/slideLayout16.xml"/><Relationship Id="rId4" Type="http://schemas.openxmlformats.org/officeDocument/2006/relationships/image" Target="../media/image58.emf"/><Relationship Id="rId3" Type="http://schemas.openxmlformats.org/officeDocument/2006/relationships/oleObject" Target="../embeddings/Workbook14.xls"/><Relationship Id="rId2" Type="http://schemas.openxmlformats.org/officeDocument/2006/relationships/image" Target="../media/image3.png"/><Relationship Id="rId1" Type="http://schemas.openxmlformats.org/officeDocument/2006/relationships/image" Target="../media/image4.jpeg"/></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8.png"/><Relationship Id="rId3" Type="http://schemas.openxmlformats.org/officeDocument/2006/relationships/hyperlink" Target="http://upload.wikimedia.org/wikipedia/en/1/19/FlCell.PNG" TargetMode="External"/><Relationship Id="rId2" Type="http://schemas.openxmlformats.org/officeDocument/2006/relationships/image" Target="../media/image3.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6.xml"/><Relationship Id="rId4" Type="http://schemas.openxmlformats.org/officeDocument/2006/relationships/image" Target="../media/image5.emf"/><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6.xml"/><Relationship Id="rId4" Type="http://schemas.openxmlformats.org/officeDocument/2006/relationships/image" Target="../media/image9.emf"/><Relationship Id="rId3" Type="http://schemas.openxmlformats.org/officeDocument/2006/relationships/oleObject" Target="../embeddings/Workbook1.xls"/><Relationship Id="rId2" Type="http://schemas.openxmlformats.org/officeDocument/2006/relationships/image" Target="../media/image3.png"/><Relationship Id="rId1"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2.wmf"/></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wmf"/></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wm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5.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6.xml"/><Relationship Id="rId4" Type="http://schemas.openxmlformats.org/officeDocument/2006/relationships/image" Target="../media/image21.emf"/><Relationship Id="rId3" Type="http://schemas.openxmlformats.org/officeDocument/2006/relationships/oleObject" Target="../embeddings/Workbook2.xls"/><Relationship Id="rId2" Type="http://schemas.openxmlformats.org/officeDocument/2006/relationships/image" Target="../media/image3.png"/><Relationship Id="rId1"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87.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6.xml"/><Relationship Id="rId4" Type="http://schemas.openxmlformats.org/officeDocument/2006/relationships/image" Target="../media/image22.wmf"/><Relationship Id="rId3" Type="http://schemas.openxmlformats.org/officeDocument/2006/relationships/oleObject" Target="../embeddings/oleObject4.bin"/><Relationship Id="rId2" Type="http://schemas.openxmlformats.org/officeDocument/2006/relationships/image" Target="../media/image3.png"/><Relationship Id="rId1" Type="http://schemas.openxmlformats.org/officeDocument/2006/relationships/image" Target="../media/image4.jpeg"/></Relationships>
</file>

<file path=ppt/slides/_rels/slide88.xml.rels><?xml version="1.0" encoding="UTF-8" standalone="yes"?>
<Relationships xmlns="http://schemas.openxmlformats.org/package/2006/relationships"><Relationship Id="rId6" Type="http://schemas.openxmlformats.org/officeDocument/2006/relationships/vmlDrawing" Target="../drawings/vmlDrawing7.vml"/><Relationship Id="rId5" Type="http://schemas.openxmlformats.org/officeDocument/2006/relationships/slideLayout" Target="../slideLayouts/slideLayout16.xml"/><Relationship Id="rId4" Type="http://schemas.openxmlformats.org/officeDocument/2006/relationships/image" Target="../media/image23.wmf"/><Relationship Id="rId3" Type="http://schemas.openxmlformats.org/officeDocument/2006/relationships/oleObject" Target="../embeddings/oleObject5.bin"/><Relationship Id="rId2" Type="http://schemas.openxmlformats.org/officeDocument/2006/relationships/image" Target="../media/image3.png"/><Relationship Id="rId1" Type="http://schemas.openxmlformats.org/officeDocument/2006/relationships/image" Target="../media/image4.jpeg"/></Relationships>
</file>

<file path=ppt/slides/_rels/slide89.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6.xml"/><Relationship Id="rId4" Type="http://schemas.openxmlformats.org/officeDocument/2006/relationships/image" Target="../media/image24.emf"/><Relationship Id="rId3" Type="http://schemas.openxmlformats.org/officeDocument/2006/relationships/oleObject" Target="../embeddings/oleObject6.bin"/><Relationship Id="rId2" Type="http://schemas.openxmlformats.org/officeDocument/2006/relationships/image" Target="../media/image3.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image" Target="../media/image4.jpeg"/></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image" Target="../media/image4.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1"/>
          <a:srcRect/>
          <a:stretch>
            <a:fillRect/>
          </a:stretch>
        </p:blipFill>
        <p:spPr bwMode="auto">
          <a:xfrm>
            <a:off x="8458200" y="0"/>
            <a:ext cx="685800" cy="655638"/>
          </a:xfrm>
          <a:prstGeom prst="rect">
            <a:avLst/>
          </a:prstGeom>
          <a:noFill/>
          <a:ln w="9525">
            <a:noFill/>
            <a:miter lim="800000"/>
            <a:headEnd/>
            <a:tailEnd/>
          </a:ln>
        </p:spPr>
      </p:pic>
      <p:sp>
        <p:nvSpPr>
          <p:cNvPr id="12293" name="Rectangle 5"/>
          <p:cNvSpPr>
            <a:spLocks noChangeArrowheads="1"/>
          </p:cNvSpPr>
          <p:nvPr/>
        </p:nvSpPr>
        <p:spPr bwMode="auto">
          <a:xfrm>
            <a:off x="381000" y="685800"/>
            <a:ext cx="8305800" cy="4062413"/>
          </a:xfrm>
          <a:prstGeom prst="rect">
            <a:avLst/>
          </a:prstGeom>
          <a:noFill/>
          <a:ln w="9525">
            <a:noFill/>
            <a:miter lim="800000"/>
          </a:ln>
          <a:effectLst/>
        </p:spPr>
        <p:txBody>
          <a:bodyPr>
            <a:spAutoFit/>
          </a:bodyPr>
          <a:lstStyle/>
          <a:p>
            <a:pPr algn="ctr">
              <a:defRPr/>
            </a:pPr>
            <a:endParaRPr lang="en-US" b="1" dirty="0">
              <a:solidFill>
                <a:schemeClr val="tx2"/>
              </a:solidFill>
              <a:effectLst>
                <a:outerShdw blurRad="38100" dist="38100" dir="2700000" algn="tl">
                  <a:srgbClr val="C0C0C0"/>
                </a:outerShdw>
              </a:effectLst>
              <a:latin typeface="Arial" panose="02080604020202020204" pitchFamily="34" charset="0"/>
            </a:endParaRPr>
          </a:p>
          <a:p>
            <a:pPr algn="ctr">
              <a:defRPr/>
            </a:pPr>
            <a:r>
              <a:rPr lang="en-US" sz="2800" b="1" dirty="0">
                <a:solidFill>
                  <a:schemeClr val="tx2"/>
                </a:solidFill>
                <a:effectLst>
                  <a:outerShdw blurRad="38100" dist="38100" dir="2700000" algn="tl">
                    <a:srgbClr val="C0C0C0"/>
                  </a:outerShdw>
                </a:effectLst>
                <a:latin typeface="Arial" panose="02080604020202020204" pitchFamily="34" charset="0"/>
              </a:rPr>
              <a:t>“Principle of Mineral Processing”</a:t>
            </a:r>
            <a:endParaRPr lang="en-US" sz="2800" b="1" dirty="0">
              <a:solidFill>
                <a:schemeClr val="tx2"/>
              </a:solidFill>
              <a:effectLst>
                <a:outerShdw blurRad="38100" dist="38100" dir="2700000" algn="tl">
                  <a:srgbClr val="C0C0C0"/>
                </a:outerShdw>
              </a:effectLst>
              <a:latin typeface="Arial" panose="02080604020202020204" pitchFamily="34" charset="0"/>
            </a:endParaRPr>
          </a:p>
          <a:p>
            <a:pPr algn="ctr">
              <a:defRPr/>
            </a:pPr>
            <a:endParaRPr lang="en-US" sz="2800" b="1" dirty="0">
              <a:solidFill>
                <a:schemeClr val="tx2"/>
              </a:solidFill>
              <a:effectLst>
                <a:outerShdw blurRad="38100" dist="38100" dir="2700000" algn="tl">
                  <a:srgbClr val="C0C0C0"/>
                </a:outerShdw>
              </a:effectLst>
              <a:latin typeface="Arial" panose="02080604020202020204" pitchFamily="34" charset="0"/>
            </a:endParaRPr>
          </a:p>
          <a:p>
            <a:pPr algn="ctr">
              <a:defRPr/>
            </a:pPr>
            <a:endParaRPr lang="en-US" sz="2800" b="1" dirty="0">
              <a:solidFill>
                <a:schemeClr val="tx2"/>
              </a:solidFill>
              <a:effectLst>
                <a:outerShdw blurRad="38100" dist="38100" dir="2700000" algn="tl">
                  <a:srgbClr val="C0C0C0"/>
                </a:outerShdw>
              </a:effectLst>
              <a:latin typeface="Arial" panose="02080604020202020204" pitchFamily="34" charset="0"/>
            </a:endParaRPr>
          </a:p>
          <a:p>
            <a:pPr algn="ctr">
              <a:defRPr/>
            </a:pPr>
            <a:endParaRPr lang="en-US" b="1" dirty="0">
              <a:solidFill>
                <a:schemeClr val="tx2"/>
              </a:solidFill>
              <a:effectLst>
                <a:outerShdw blurRad="38100" dist="38100" dir="2700000" algn="tl">
                  <a:srgbClr val="C0C0C0"/>
                </a:outerShdw>
              </a:effectLst>
              <a:latin typeface="Arial" panose="02080604020202020204" pitchFamily="34" charset="0"/>
            </a:endParaRPr>
          </a:p>
          <a:p>
            <a:pPr algn="ctr">
              <a:defRPr/>
            </a:pPr>
            <a:endParaRPr lang="en-US" b="1" dirty="0">
              <a:solidFill>
                <a:schemeClr val="tx2"/>
              </a:solidFill>
              <a:effectLst>
                <a:outerShdw blurRad="38100" dist="38100" dir="2700000" algn="tl">
                  <a:srgbClr val="C0C0C0"/>
                </a:outerShdw>
              </a:effectLst>
              <a:latin typeface="Arial" panose="02080604020202020204" pitchFamily="34" charset="0"/>
            </a:endParaRPr>
          </a:p>
          <a:p>
            <a:pPr algn="ctr">
              <a:defRPr/>
            </a:pPr>
            <a:br>
              <a:rPr lang="en-US" sz="2400" dirty="0">
                <a:solidFill>
                  <a:schemeClr val="tx2"/>
                </a:solidFill>
                <a:effectLst>
                  <a:outerShdw blurRad="38100" dist="38100" dir="2700000" algn="tl">
                    <a:srgbClr val="C0C0C0"/>
                  </a:outerShdw>
                </a:effectLst>
                <a:latin typeface="Arial" panose="02080604020202020204" pitchFamily="34" charset="0"/>
              </a:rPr>
            </a:br>
            <a:endParaRPr lang="en-US" sz="2400" dirty="0">
              <a:solidFill>
                <a:schemeClr val="tx2"/>
              </a:solidFill>
              <a:effectLst>
                <a:outerShdw blurRad="38100" dist="38100" dir="2700000" algn="tl">
                  <a:srgbClr val="C0C0C0"/>
                </a:outerShdw>
              </a:effectLst>
              <a:latin typeface="Arial" panose="02080604020202020204" pitchFamily="34" charset="0"/>
            </a:endParaRPr>
          </a:p>
          <a:p>
            <a:pPr algn="ctr">
              <a:defRPr/>
            </a:pPr>
            <a:br>
              <a:rPr lang="en-US" b="1" dirty="0">
                <a:solidFill>
                  <a:schemeClr val="tx2"/>
                </a:solidFill>
                <a:effectLst>
                  <a:outerShdw blurRad="38100" dist="38100" dir="2700000" algn="tl">
                    <a:srgbClr val="C0C0C0"/>
                  </a:outerShdw>
                </a:effectLst>
                <a:latin typeface="Arial" panose="02080604020202020204" pitchFamily="34" charset="0"/>
              </a:rPr>
            </a:br>
            <a:endParaRPr lang="en-US" b="1" dirty="0">
              <a:solidFill>
                <a:schemeClr val="tx2"/>
              </a:solidFill>
              <a:effectLst>
                <a:outerShdw blurRad="38100" dist="38100" dir="2700000" algn="tl">
                  <a:srgbClr val="C0C0C0"/>
                </a:outerShdw>
              </a:effectLst>
              <a:latin typeface="Arial" panose="02080604020202020204" pitchFamily="34" charset="0"/>
            </a:endParaRPr>
          </a:p>
          <a:p>
            <a:pPr algn="ctr">
              <a:defRPr/>
            </a:pPr>
            <a:br>
              <a:rPr lang="en-US" b="1" dirty="0">
                <a:solidFill>
                  <a:schemeClr val="tx2"/>
                </a:solidFill>
                <a:effectLst>
                  <a:outerShdw blurRad="38100" dist="38100" dir="2700000" algn="tl">
                    <a:srgbClr val="C0C0C0"/>
                  </a:outerShdw>
                </a:effectLst>
                <a:latin typeface="Arial" panose="02080604020202020204" pitchFamily="34" charset="0"/>
              </a:rPr>
            </a:br>
            <a:endParaRPr lang="en-US" b="1" dirty="0">
              <a:solidFill>
                <a:schemeClr val="tx2"/>
              </a:solidFill>
              <a:effectLst>
                <a:outerShdw blurRad="38100" dist="38100" dir="2700000" algn="tl">
                  <a:srgbClr val="C0C0C0"/>
                </a:outerShdw>
              </a:effectLst>
              <a:latin typeface="Arial" panose="02080604020202020204" pitchFamily="34" charset="0"/>
            </a:endParaRPr>
          </a:p>
        </p:txBody>
      </p:sp>
      <p:pic>
        <p:nvPicPr>
          <p:cNvPr id="22532" name="Picture 6"/>
          <p:cNvPicPr>
            <a:picLocks noChangeAspect="1" noChangeArrowheads="1"/>
          </p:cNvPicPr>
          <p:nvPr/>
        </p:nvPicPr>
        <p:blipFill>
          <a:blip r:embed="rId2"/>
          <a:srcRect l="51706"/>
          <a:stretch>
            <a:fillRect/>
          </a:stretch>
        </p:blipFill>
        <p:spPr bwMode="auto">
          <a:xfrm>
            <a:off x="9525" y="0"/>
            <a:ext cx="676275" cy="685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5B183A7E-B5FC-4A4B-9C06-E89270C7271B}" type="slidenum">
              <a:rPr lang="en-US" smtClean="0">
                <a:latin typeface="Arial" panose="02080604020202020204" pitchFamily="34" charset="0"/>
              </a:rPr>
            </a:fld>
            <a:endParaRPr lang="en-US" smtClean="0">
              <a:latin typeface="Arial" panose="02080604020202020204" pitchFamily="34" charset="0"/>
            </a:endParaRPr>
          </a:p>
        </p:txBody>
      </p:sp>
      <p:sp>
        <p:nvSpPr>
          <p:cNvPr id="307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3B2BC4A-1F81-4FB8-9A18-53BAF1B1A895}" type="datetime1">
              <a:rPr lang="en-US" sz="1400"/>
            </a:fld>
            <a:endParaRPr lang="en-US" sz="1400"/>
          </a:p>
        </p:txBody>
      </p:sp>
      <p:sp>
        <p:nvSpPr>
          <p:cNvPr id="3072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Froth Flotation</a:t>
            </a:r>
            <a:endParaRPr lang="en-US" sz="2800" smtClean="0"/>
          </a:p>
        </p:txBody>
      </p:sp>
      <p:sp>
        <p:nvSpPr>
          <p:cNvPr id="3072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07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07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072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07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Most important &amp; versatile mineral processing technique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Low grade &amp; complex ore mining is economical  now</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Used to achieve specific separations from complex ores such as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r>
                        <a:rPr kumimoji="0" lang="en-US" sz="2400" b="0" i="0" u="none" strike="noStrike" cap="none" normalizeH="0" baseline="0" dirty="0" smtClean="0">
                          <a:ln>
                            <a:noFill/>
                          </a:ln>
                          <a:solidFill>
                            <a:schemeClr val="tx1"/>
                          </a:solidFill>
                          <a:effectLst/>
                          <a:latin typeface="Arial" panose="02080604020202020204" pitchFamily="34" charset="0"/>
                        </a:rPr>
                        <a:t> of copper ,lead , Zn , Ni , Pt and  Gold –hosting mineral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-oxides such as hematite , </a:t>
                      </a:r>
                      <a:r>
                        <a:rPr kumimoji="0" lang="en-US" sz="2400" b="0" i="0" u="none" strike="noStrike" cap="none" normalizeH="0" baseline="0" dirty="0" err="1" smtClean="0">
                          <a:ln>
                            <a:noFill/>
                          </a:ln>
                          <a:solidFill>
                            <a:schemeClr val="tx1"/>
                          </a:solidFill>
                          <a:effectLst/>
                          <a:latin typeface="Arial" panose="02080604020202020204" pitchFamily="34" charset="0"/>
                        </a:rPr>
                        <a:t>cassiterite</a:t>
                      </a:r>
                      <a:r>
                        <a:rPr kumimoji="0" lang="en-US" sz="2400" b="0" i="0" u="none" strike="noStrike" cap="none" normalizeH="0" baseline="0" dirty="0" smtClean="0">
                          <a:ln>
                            <a:noFill/>
                          </a:ln>
                          <a:solidFill>
                            <a:schemeClr val="tx1"/>
                          </a:solidFill>
                          <a:effectLst/>
                          <a:latin typeface="Arial" panose="02080604020202020204" pitchFamily="34" charset="0"/>
                        </a:rPr>
                        <a:t> , malachite , </a:t>
                      </a:r>
                      <a:r>
                        <a:rPr kumimoji="0" lang="en-US" sz="2400" b="0" i="0" u="none" strike="noStrike" cap="none" normalizeH="0" baseline="0" dirty="0" err="1" smtClean="0">
                          <a:ln>
                            <a:noFill/>
                          </a:ln>
                          <a:solidFill>
                            <a:schemeClr val="tx1"/>
                          </a:solidFill>
                          <a:effectLst/>
                          <a:latin typeface="Arial" panose="02080604020202020204" pitchFamily="34" charset="0"/>
                        </a:rPr>
                        <a:t>cerussite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-non metallic ores such as fluorite , phosphates , fine coal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3073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073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073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073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sldNum" sz="quarter" idx="12"/>
          </p:nvPr>
        </p:nvSpPr>
        <p:spPr>
          <a:noFill/>
        </p:spPr>
        <p:txBody>
          <a:bodyPr/>
          <a:lstStyle/>
          <a:p>
            <a:fld id="{F9E972A8-2DE9-4561-A75F-EF159F86064E}" type="slidenum">
              <a:rPr lang="en-US" smtClean="0">
                <a:latin typeface="Arial" panose="02080604020202020204" pitchFamily="34" charset="0"/>
              </a:rPr>
            </a:fld>
            <a:endParaRPr lang="en-US" smtClean="0">
              <a:latin typeface="Arial" panose="02080604020202020204" pitchFamily="34" charset="0"/>
            </a:endParaRPr>
          </a:p>
        </p:txBody>
      </p:sp>
      <p:sp>
        <p:nvSpPr>
          <p:cNvPr id="9220"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591380F-1F2E-47AE-A8DF-0099AEBCC01C}" type="datetime1">
              <a:rPr lang="en-US" sz="1400"/>
            </a:fld>
            <a:endParaRPr lang="en-US" sz="1400"/>
          </a:p>
        </p:txBody>
      </p:sp>
      <p:sp>
        <p:nvSpPr>
          <p:cNvPr id="9221" name="Rectangle 2"/>
          <p:cNvSpPr>
            <a:spLocks noGrp="1" noChangeArrowheads="1"/>
          </p:cNvSpPr>
          <p:nvPr>
            <p:ph type="title" idx="4294967295"/>
          </p:nvPr>
        </p:nvSpPr>
        <p:spPr>
          <a:xfrm>
            <a:off x="457200" y="0"/>
            <a:ext cx="8229600" cy="258763"/>
          </a:xfrm>
        </p:spPr>
        <p:txBody>
          <a:bodyPr/>
          <a:lstStyle/>
          <a:p>
            <a:pPr eaLnBrk="1" hangingPunct="1"/>
            <a:r>
              <a:rPr lang="en-US" sz="2000" smtClean="0"/>
              <a:t>Flowsheet for Mineral beneficiation</a:t>
            </a:r>
            <a:endParaRPr lang="en-US" sz="2000" smtClean="0"/>
          </a:p>
        </p:txBody>
      </p:sp>
      <p:sp>
        <p:nvSpPr>
          <p:cNvPr id="9222"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22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22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225"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226"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9761"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923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23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23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23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9218" name="Object 18"/>
          <p:cNvGraphicFramePr>
            <a:graphicFrameLocks noChangeAspect="1"/>
          </p:cNvGraphicFramePr>
          <p:nvPr/>
        </p:nvGraphicFramePr>
        <p:xfrm>
          <a:off x="909638" y="304800"/>
          <a:ext cx="6938962" cy="5938838"/>
        </p:xfrm>
        <a:graphic>
          <a:graphicData uri="http://schemas.openxmlformats.org/presentationml/2006/ole">
            <mc:AlternateContent xmlns:mc="http://schemas.openxmlformats.org/markup-compatibility/2006">
              <mc:Choice xmlns:v="urn:schemas-microsoft-com:vml" Requires="v">
                <p:oleObj spid="_x0000_s9217" name="Worksheet" r:id="rId3" imgW="6893560" imgH="5656580" progId="Excel.Sheet.8">
                  <p:embed/>
                </p:oleObj>
              </mc:Choice>
              <mc:Fallback>
                <p:oleObj name="Worksheet" r:id="rId3" imgW="6893560" imgH="5656580" progId="Excel.Sheet.8">
                  <p:embed/>
                  <p:pic>
                    <p:nvPicPr>
                      <p:cNvPr id="0" name="Object 18"/>
                      <p:cNvPicPr>
                        <a:picLocks noChangeAspect="1"/>
                      </p:cNvPicPr>
                      <p:nvPr/>
                    </p:nvPicPr>
                    <p:blipFill>
                      <a:blip r:embed="rId4"/>
                      <a:stretch>
                        <a:fillRect/>
                      </a:stretch>
                    </p:blipFill>
                    <p:spPr>
                      <a:xfrm>
                        <a:off x="909638" y="304800"/>
                        <a:ext cx="6938962" cy="5938838"/>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sldNum" sz="quarter" idx="12"/>
          </p:nvPr>
        </p:nvSpPr>
        <p:spPr>
          <a:noFill/>
        </p:spPr>
        <p:txBody>
          <a:bodyPr/>
          <a:lstStyle/>
          <a:p>
            <a:fld id="{3A51F68C-AA11-4BC9-944C-73711F046CF3}" type="slidenum">
              <a:rPr lang="en-US" smtClean="0">
                <a:latin typeface="Arial" panose="02080604020202020204" pitchFamily="34" charset="0"/>
              </a:rPr>
            </a:fld>
            <a:endParaRPr lang="en-US" smtClean="0">
              <a:latin typeface="Arial" panose="02080604020202020204" pitchFamily="34" charset="0"/>
            </a:endParaRPr>
          </a:p>
        </p:txBody>
      </p:sp>
      <p:sp>
        <p:nvSpPr>
          <p:cNvPr id="10244"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88BFADE-C8FA-4081-85B5-B6462291CE36}" type="datetime1">
              <a:rPr lang="en-US" sz="1400"/>
            </a:fld>
            <a:endParaRPr lang="en-US" sz="1400"/>
          </a:p>
        </p:txBody>
      </p:sp>
      <p:sp>
        <p:nvSpPr>
          <p:cNvPr id="10245" name="Rectangle 2"/>
          <p:cNvSpPr>
            <a:spLocks noGrp="1" noChangeArrowheads="1"/>
          </p:cNvSpPr>
          <p:nvPr>
            <p:ph type="title" idx="4294967295"/>
          </p:nvPr>
        </p:nvSpPr>
        <p:spPr>
          <a:xfrm>
            <a:off x="457200" y="0"/>
            <a:ext cx="8229600" cy="258763"/>
          </a:xfrm>
        </p:spPr>
        <p:txBody>
          <a:bodyPr/>
          <a:lstStyle/>
          <a:p>
            <a:pPr eaLnBrk="1" hangingPunct="1"/>
            <a:r>
              <a:rPr lang="en-US" sz="2000" smtClean="0"/>
              <a:t>Flowsheet – Bauxite Refining</a:t>
            </a:r>
            <a:endParaRPr lang="en-US" sz="2000" smtClean="0"/>
          </a:p>
        </p:txBody>
      </p:sp>
      <p:sp>
        <p:nvSpPr>
          <p:cNvPr id="10246"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24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24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249"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250"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9761"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025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25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25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25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10242" name="Object 20"/>
          <p:cNvGraphicFramePr>
            <a:graphicFrameLocks noChangeAspect="1"/>
          </p:cNvGraphicFramePr>
          <p:nvPr/>
        </p:nvGraphicFramePr>
        <p:xfrm>
          <a:off x="1066800" y="366713"/>
          <a:ext cx="7162800" cy="5805487"/>
        </p:xfrm>
        <a:graphic>
          <a:graphicData uri="http://schemas.openxmlformats.org/presentationml/2006/ole">
            <mc:AlternateContent xmlns:mc="http://schemas.openxmlformats.org/markup-compatibility/2006">
              <mc:Choice xmlns:v="urn:schemas-microsoft-com:vml" Requires="v">
                <p:oleObj spid="_x0000_s10241" name="Worksheet" r:id="rId3" imgW="6272530" imgH="5361305" progId="Excel.Sheet.8">
                  <p:embed/>
                </p:oleObj>
              </mc:Choice>
              <mc:Fallback>
                <p:oleObj name="Worksheet" r:id="rId3" imgW="6272530" imgH="5361305" progId="Excel.Sheet.8">
                  <p:embed/>
                  <p:pic>
                    <p:nvPicPr>
                      <p:cNvPr id="0" name="Object 20"/>
                      <p:cNvPicPr>
                        <a:picLocks noChangeAspect="1"/>
                      </p:cNvPicPr>
                      <p:nvPr/>
                    </p:nvPicPr>
                    <p:blipFill>
                      <a:blip r:embed="rId4"/>
                      <a:stretch>
                        <a:fillRect/>
                      </a:stretch>
                    </p:blipFill>
                    <p:spPr>
                      <a:xfrm>
                        <a:off x="1066800" y="366713"/>
                        <a:ext cx="7162800" cy="5805487"/>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sldNum" sz="quarter" idx="12"/>
          </p:nvPr>
        </p:nvSpPr>
        <p:spPr>
          <a:noFill/>
        </p:spPr>
        <p:txBody>
          <a:bodyPr/>
          <a:lstStyle/>
          <a:p>
            <a:fld id="{59828F09-F6DF-4893-AA1A-F08990449217}" type="slidenum">
              <a:rPr lang="en-US" smtClean="0">
                <a:latin typeface="Arial" panose="02080604020202020204" pitchFamily="34" charset="0"/>
              </a:rPr>
            </a:fld>
            <a:endParaRPr lang="en-US" smtClean="0">
              <a:latin typeface="Arial" panose="02080604020202020204" pitchFamily="34" charset="0"/>
            </a:endParaRPr>
          </a:p>
        </p:txBody>
      </p:sp>
      <p:sp>
        <p:nvSpPr>
          <p:cNvPr id="11268"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21459C2-C228-4AE4-9D51-1167CF5D275F}" type="datetime1">
              <a:rPr lang="en-US" sz="1400"/>
            </a:fld>
            <a:endParaRPr lang="en-US" sz="1400"/>
          </a:p>
        </p:txBody>
      </p:sp>
      <p:sp>
        <p:nvSpPr>
          <p:cNvPr id="11269" name="Rectangle 2"/>
          <p:cNvSpPr>
            <a:spLocks noGrp="1" noChangeArrowheads="1"/>
          </p:cNvSpPr>
          <p:nvPr>
            <p:ph type="title" idx="4294967295"/>
          </p:nvPr>
        </p:nvSpPr>
        <p:spPr>
          <a:xfrm>
            <a:off x="457200" y="0"/>
            <a:ext cx="8229600" cy="258763"/>
          </a:xfrm>
        </p:spPr>
        <p:txBody>
          <a:bodyPr/>
          <a:lstStyle/>
          <a:p>
            <a:pPr eaLnBrk="1" hangingPunct="1"/>
            <a:r>
              <a:rPr lang="en-US" sz="2000" smtClean="0"/>
              <a:t>Flowsheet – Bauxite Refining</a:t>
            </a:r>
            <a:endParaRPr lang="en-US" sz="2000" smtClean="0"/>
          </a:p>
        </p:txBody>
      </p:sp>
      <p:sp>
        <p:nvSpPr>
          <p:cNvPr id="11270"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27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27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273"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274"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9761"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127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27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28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28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11266" name="Object 4"/>
          <p:cNvGraphicFramePr>
            <a:graphicFrameLocks noChangeAspect="1"/>
          </p:cNvGraphicFramePr>
          <p:nvPr/>
        </p:nvGraphicFramePr>
        <p:xfrm>
          <a:off x="838200" y="685800"/>
          <a:ext cx="7239000" cy="5486400"/>
        </p:xfrm>
        <a:graphic>
          <a:graphicData uri="http://schemas.openxmlformats.org/presentationml/2006/ole">
            <mc:AlternateContent xmlns:mc="http://schemas.openxmlformats.org/markup-compatibility/2006">
              <mc:Choice xmlns:v="urn:schemas-microsoft-com:vml" Requires="v">
                <p:oleObj spid="_x0000_s11265" name="Worksheet" r:id="rId3" imgW="6531610" imgH="4483735" progId="Excel.Sheet.8">
                  <p:embed/>
                </p:oleObj>
              </mc:Choice>
              <mc:Fallback>
                <p:oleObj name="Worksheet" r:id="rId3" imgW="6531610" imgH="4483735" progId="Excel.Sheet.8">
                  <p:embed/>
                  <p:pic>
                    <p:nvPicPr>
                      <p:cNvPr id="0" name="Object 4"/>
                      <p:cNvPicPr>
                        <a:picLocks noChangeAspect="1"/>
                      </p:cNvPicPr>
                      <p:nvPr/>
                    </p:nvPicPr>
                    <p:blipFill>
                      <a:blip r:embed="rId4"/>
                      <a:stretch>
                        <a:fillRect/>
                      </a:stretch>
                    </p:blipFill>
                    <p:spPr>
                      <a:xfrm>
                        <a:off x="838200" y="685800"/>
                        <a:ext cx="7239000" cy="54864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7DACB02-BF59-4A0A-A3C5-3A596DF0A4E2}" type="datetime1">
              <a:rPr lang="en-US" sz="1400"/>
            </a:fld>
            <a:endParaRPr lang="en-US" sz="1400"/>
          </a:p>
        </p:txBody>
      </p:sp>
      <p:sp>
        <p:nvSpPr>
          <p:cNvPr id="12292" name="Slide Number Placeholder 6"/>
          <p:cNvSpPr txBox="1">
            <a:spLocks noGrp="1"/>
          </p:cNvSpPr>
          <p:nvPr/>
        </p:nvSpPr>
        <p:spPr bwMode="auto">
          <a:xfrm>
            <a:off x="6553200" y="6245225"/>
            <a:ext cx="2133600" cy="476250"/>
          </a:xfrm>
          <a:prstGeom prst="rect">
            <a:avLst/>
          </a:prstGeom>
          <a:noFill/>
          <a:ln w="9525">
            <a:noFill/>
            <a:miter lim="800000"/>
          </a:ln>
        </p:spPr>
        <p:txBody>
          <a:bodyPr/>
          <a:lstStyle/>
          <a:p>
            <a:pPr algn="r"/>
            <a:fld id="{764EC3F6-EF39-441E-AC29-E02034511E18}" type="slidenum">
              <a:rPr lang="en-US" sz="1400"/>
            </a:fld>
            <a:endParaRPr lang="en-US" sz="1400"/>
          </a:p>
        </p:txBody>
      </p:sp>
      <p:sp>
        <p:nvSpPr>
          <p:cNvPr id="100354" name="Rectangle 2"/>
          <p:cNvSpPr>
            <a:spLocks noGrp="1" noChangeArrowheads="1"/>
          </p:cNvSpPr>
          <p:nvPr>
            <p:ph type="title" idx="4294967295"/>
          </p:nvPr>
        </p:nvSpPr>
        <p:spPr>
          <a:xfrm>
            <a:off x="457200" y="152400"/>
            <a:ext cx="8229600" cy="258763"/>
          </a:xfrm>
        </p:spPr>
        <p:txBody>
          <a:bodyPr/>
          <a:lstStyle/>
          <a:p>
            <a:pPr eaLnBrk="1" hangingPunct="1">
              <a:defRPr/>
            </a:pPr>
            <a:r>
              <a:rPr lang="en-US" sz="2800" smtClean="0"/>
              <a:t>Gold Extraction at Kolar Gold fields </a:t>
            </a:r>
            <a:r>
              <a:rPr lang="en-US" sz="2800" smtClean="0">
                <a:effectLst>
                  <a:outerShdw blurRad="38100" dist="38100" dir="2700000" algn="tl">
                    <a:srgbClr val="C0C0C0"/>
                  </a:outerShdw>
                </a:effectLst>
              </a:rPr>
              <a:t> </a:t>
            </a:r>
            <a:endParaRPr lang="en-US" sz="2800" smtClean="0">
              <a:effectLst>
                <a:outerShdw blurRad="38100" dist="38100" dir="2700000" algn="tl">
                  <a:srgbClr val="C0C0C0"/>
                </a:outerShdw>
              </a:effectLst>
            </a:endParaRPr>
          </a:p>
        </p:txBody>
      </p:sp>
      <p:pic>
        <p:nvPicPr>
          <p:cNvPr id="12294" name="Picture 6"/>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2295" name="Picture 4"/>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2296" name="Rectangle 5"/>
          <p:cNvSpPr>
            <a:spLocks noChangeArrowheads="1"/>
          </p:cNvSpPr>
          <p:nvPr/>
        </p:nvSpPr>
        <p:spPr bwMode="auto">
          <a:xfrm>
            <a:off x="152400" y="3279775"/>
            <a:ext cx="8686800" cy="366713"/>
          </a:xfrm>
          <a:prstGeom prst="rect">
            <a:avLst/>
          </a:prstGeom>
          <a:noFill/>
          <a:ln w="9525">
            <a:noFill/>
            <a:miter lim="800000"/>
          </a:ln>
        </p:spPr>
        <p:txBody>
          <a:bodyPr anchor="ctr">
            <a:spAutoFit/>
          </a:bodyPr>
          <a:lstStyle/>
          <a:p>
            <a:endParaRPr lang="en-US" b="1"/>
          </a:p>
        </p:txBody>
      </p:sp>
      <p:sp>
        <p:nvSpPr>
          <p:cNvPr id="12297" name="Rectangle 6"/>
          <p:cNvSpPr>
            <a:spLocks noChangeArrowheads="1"/>
          </p:cNvSpPr>
          <p:nvPr/>
        </p:nvSpPr>
        <p:spPr bwMode="auto">
          <a:xfrm>
            <a:off x="228600" y="609600"/>
            <a:ext cx="8382000" cy="641350"/>
          </a:xfrm>
          <a:prstGeom prst="rect">
            <a:avLst/>
          </a:prstGeom>
          <a:noFill/>
          <a:ln w="9525">
            <a:noFill/>
            <a:miter lim="800000"/>
          </a:ln>
        </p:spPr>
        <p:txBody>
          <a:bodyPr>
            <a:spAutoFit/>
          </a:bodyPr>
          <a:lstStyle/>
          <a:p>
            <a:pPr>
              <a:buFontTx/>
              <a:buChar char="•"/>
            </a:pPr>
            <a:endParaRPr lang="en-US" b="1"/>
          </a:p>
          <a:p>
            <a:endParaRPr lang="en-US" b="1"/>
          </a:p>
        </p:txBody>
      </p:sp>
      <p:sp>
        <p:nvSpPr>
          <p:cNvPr id="12298" name="Rectangle 10"/>
          <p:cNvSpPr>
            <a:spLocks noGrp="1" noChangeArrowheads="1"/>
          </p:cNvSpPr>
          <p:nvPr>
            <p:ph sz="half" idx="4294967295"/>
          </p:nvPr>
        </p:nvSpPr>
        <p:spPr>
          <a:xfrm>
            <a:off x="304800" y="838200"/>
            <a:ext cx="8458200" cy="2209800"/>
          </a:xfrm>
        </p:spPr>
        <p:txBody>
          <a:bodyPr/>
          <a:lstStyle/>
          <a:p>
            <a:pPr eaLnBrk="1" hangingPunct="1"/>
            <a:endParaRPr lang="en-US" sz="2000" smtClean="0"/>
          </a:p>
          <a:p>
            <a:pPr eaLnBrk="1" hangingPunct="1"/>
            <a:endParaRPr lang="en-US" sz="2000" smtClean="0"/>
          </a:p>
        </p:txBody>
      </p:sp>
      <p:graphicFrame>
        <p:nvGraphicFramePr>
          <p:cNvPr id="12290" name="Object 2"/>
          <p:cNvGraphicFramePr>
            <a:graphicFrameLocks noChangeAspect="1"/>
          </p:cNvGraphicFramePr>
          <p:nvPr/>
        </p:nvGraphicFramePr>
        <p:xfrm>
          <a:off x="990600" y="762000"/>
          <a:ext cx="7162800" cy="4953000"/>
        </p:xfrm>
        <a:graphic>
          <a:graphicData uri="http://schemas.openxmlformats.org/presentationml/2006/ole">
            <mc:AlternateContent xmlns:mc="http://schemas.openxmlformats.org/markup-compatibility/2006">
              <mc:Choice xmlns:v="urn:schemas-microsoft-com:vml" Requires="v">
                <p:oleObj spid="_x0000_s12289" name="Worksheet" r:id="rId3" imgW="5689600" imgH="4075430" progId="Excel.Sheet.8">
                  <p:embed/>
                </p:oleObj>
              </mc:Choice>
              <mc:Fallback>
                <p:oleObj name="Worksheet" r:id="rId3" imgW="5689600" imgH="4075430" progId="Excel.Sheet.8">
                  <p:embed/>
                  <p:pic>
                    <p:nvPicPr>
                      <p:cNvPr id="0" name="Object 2"/>
                      <p:cNvPicPr>
                        <a:picLocks noChangeAspect="1"/>
                      </p:cNvPicPr>
                      <p:nvPr/>
                    </p:nvPicPr>
                    <p:blipFill>
                      <a:blip r:embed="rId4"/>
                      <a:stretch>
                        <a:fillRect/>
                      </a:stretch>
                    </p:blipFill>
                    <p:spPr>
                      <a:xfrm>
                        <a:off x="990600" y="762000"/>
                        <a:ext cx="7162800" cy="4953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94EB770-A3BB-45DF-9D6E-4A4DFB9273B4}" type="datetime1">
              <a:rPr lang="en-US" sz="1400"/>
            </a:fld>
            <a:endParaRPr lang="en-US" sz="1400"/>
          </a:p>
        </p:txBody>
      </p:sp>
      <p:sp>
        <p:nvSpPr>
          <p:cNvPr id="13316" name="Slide Number Placeholder 6"/>
          <p:cNvSpPr txBox="1">
            <a:spLocks noGrp="1"/>
          </p:cNvSpPr>
          <p:nvPr/>
        </p:nvSpPr>
        <p:spPr bwMode="auto">
          <a:xfrm>
            <a:off x="6553200" y="6245225"/>
            <a:ext cx="2133600" cy="476250"/>
          </a:xfrm>
          <a:prstGeom prst="rect">
            <a:avLst/>
          </a:prstGeom>
          <a:noFill/>
          <a:ln w="9525">
            <a:noFill/>
            <a:miter lim="800000"/>
          </a:ln>
        </p:spPr>
        <p:txBody>
          <a:bodyPr/>
          <a:lstStyle/>
          <a:p>
            <a:pPr algn="r"/>
            <a:fld id="{618E062F-6E8F-4524-81D6-63D73296C20A}" type="slidenum">
              <a:rPr lang="en-US" sz="1400"/>
            </a:fld>
            <a:endParaRPr lang="en-US" sz="1400"/>
          </a:p>
        </p:txBody>
      </p:sp>
      <p:sp>
        <p:nvSpPr>
          <p:cNvPr id="100354" name="Rectangle 2"/>
          <p:cNvSpPr>
            <a:spLocks noGrp="1" noChangeArrowheads="1"/>
          </p:cNvSpPr>
          <p:nvPr>
            <p:ph type="title" idx="4294967295"/>
          </p:nvPr>
        </p:nvSpPr>
        <p:spPr>
          <a:xfrm>
            <a:off x="457200" y="152400"/>
            <a:ext cx="8229600" cy="258763"/>
          </a:xfrm>
        </p:spPr>
        <p:txBody>
          <a:bodyPr/>
          <a:lstStyle/>
          <a:p>
            <a:pPr eaLnBrk="1" hangingPunct="1">
              <a:defRPr/>
            </a:pPr>
            <a:r>
              <a:rPr lang="en-US" sz="2800" smtClean="0"/>
              <a:t>Gold Extraction at Kolar Gold fields </a:t>
            </a:r>
            <a:r>
              <a:rPr lang="en-US" sz="2800" smtClean="0">
                <a:effectLst>
                  <a:outerShdw blurRad="38100" dist="38100" dir="2700000" algn="tl">
                    <a:srgbClr val="C0C0C0"/>
                  </a:outerShdw>
                </a:effectLst>
              </a:rPr>
              <a:t> </a:t>
            </a:r>
            <a:endParaRPr lang="en-US" sz="2800" smtClean="0">
              <a:effectLst>
                <a:outerShdw blurRad="38100" dist="38100" dir="2700000" algn="tl">
                  <a:srgbClr val="C0C0C0"/>
                </a:outerShdw>
              </a:effectLst>
            </a:endParaRPr>
          </a:p>
        </p:txBody>
      </p:sp>
      <p:pic>
        <p:nvPicPr>
          <p:cNvPr id="13318" name="Picture 6"/>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3319" name="Picture 4"/>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3320" name="Rectangle 5"/>
          <p:cNvSpPr>
            <a:spLocks noChangeArrowheads="1"/>
          </p:cNvSpPr>
          <p:nvPr/>
        </p:nvSpPr>
        <p:spPr bwMode="auto">
          <a:xfrm>
            <a:off x="152400" y="3279775"/>
            <a:ext cx="8686800" cy="366713"/>
          </a:xfrm>
          <a:prstGeom prst="rect">
            <a:avLst/>
          </a:prstGeom>
          <a:noFill/>
          <a:ln w="9525">
            <a:noFill/>
            <a:miter lim="800000"/>
          </a:ln>
        </p:spPr>
        <p:txBody>
          <a:bodyPr anchor="ctr">
            <a:spAutoFit/>
          </a:bodyPr>
          <a:lstStyle/>
          <a:p>
            <a:endParaRPr lang="en-US" b="1"/>
          </a:p>
        </p:txBody>
      </p:sp>
      <p:sp>
        <p:nvSpPr>
          <p:cNvPr id="13321" name="Rectangle 6"/>
          <p:cNvSpPr>
            <a:spLocks noChangeArrowheads="1"/>
          </p:cNvSpPr>
          <p:nvPr/>
        </p:nvSpPr>
        <p:spPr bwMode="auto">
          <a:xfrm>
            <a:off x="228600" y="609600"/>
            <a:ext cx="8382000" cy="641350"/>
          </a:xfrm>
          <a:prstGeom prst="rect">
            <a:avLst/>
          </a:prstGeom>
          <a:noFill/>
          <a:ln w="9525">
            <a:noFill/>
            <a:miter lim="800000"/>
          </a:ln>
        </p:spPr>
        <p:txBody>
          <a:bodyPr>
            <a:spAutoFit/>
          </a:bodyPr>
          <a:lstStyle/>
          <a:p>
            <a:pPr>
              <a:buFontTx/>
              <a:buChar char="•"/>
            </a:pPr>
            <a:endParaRPr lang="en-US" b="1"/>
          </a:p>
          <a:p>
            <a:endParaRPr lang="en-US" b="1"/>
          </a:p>
        </p:txBody>
      </p:sp>
      <p:sp>
        <p:nvSpPr>
          <p:cNvPr id="13322" name="Rectangle 10"/>
          <p:cNvSpPr>
            <a:spLocks noGrp="1" noChangeArrowheads="1"/>
          </p:cNvSpPr>
          <p:nvPr>
            <p:ph sz="half" idx="4294967295"/>
          </p:nvPr>
        </p:nvSpPr>
        <p:spPr>
          <a:xfrm>
            <a:off x="304800" y="838200"/>
            <a:ext cx="8458200" cy="2209800"/>
          </a:xfrm>
        </p:spPr>
        <p:txBody>
          <a:bodyPr/>
          <a:lstStyle/>
          <a:p>
            <a:pPr eaLnBrk="1" hangingPunct="1"/>
            <a:endParaRPr lang="en-US" sz="2000" smtClean="0"/>
          </a:p>
          <a:p>
            <a:pPr eaLnBrk="1" hangingPunct="1"/>
            <a:endParaRPr lang="en-US" sz="2000" smtClean="0"/>
          </a:p>
        </p:txBody>
      </p:sp>
      <p:graphicFrame>
        <p:nvGraphicFramePr>
          <p:cNvPr id="13314" name="Object 2"/>
          <p:cNvGraphicFramePr>
            <a:graphicFrameLocks noChangeAspect="1"/>
          </p:cNvGraphicFramePr>
          <p:nvPr/>
        </p:nvGraphicFramePr>
        <p:xfrm>
          <a:off x="533400" y="685800"/>
          <a:ext cx="8077200" cy="5486400"/>
        </p:xfrm>
        <a:graphic>
          <a:graphicData uri="http://schemas.openxmlformats.org/presentationml/2006/ole">
            <mc:AlternateContent xmlns:mc="http://schemas.openxmlformats.org/markup-compatibility/2006">
              <mc:Choice xmlns:v="urn:schemas-microsoft-com:vml" Requires="v">
                <p:oleObj spid="_x0000_s13313" name="Worksheet" r:id="rId3" imgW="7698740" imgH="4888230" progId="Excel.Sheet.8">
                  <p:embed/>
                </p:oleObj>
              </mc:Choice>
              <mc:Fallback>
                <p:oleObj name="Worksheet" r:id="rId3" imgW="7698740" imgH="4888230" progId="Excel.Sheet.8">
                  <p:embed/>
                  <p:pic>
                    <p:nvPicPr>
                      <p:cNvPr id="0" name="Object 2"/>
                      <p:cNvPicPr>
                        <a:picLocks noChangeAspect="1"/>
                      </p:cNvPicPr>
                      <p:nvPr/>
                    </p:nvPicPr>
                    <p:blipFill>
                      <a:blip r:embed="rId4"/>
                      <a:stretch>
                        <a:fillRect/>
                      </a:stretch>
                    </p:blipFill>
                    <p:spPr>
                      <a:xfrm>
                        <a:off x="533400" y="685800"/>
                        <a:ext cx="8077200" cy="54864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0F77E05-A0D2-4D45-8C65-3A8019C281E3}" type="datetime1">
              <a:rPr lang="en-US" sz="1400"/>
            </a:fld>
            <a:endParaRPr lang="en-US" sz="1400"/>
          </a:p>
        </p:txBody>
      </p:sp>
      <p:sp>
        <p:nvSpPr>
          <p:cNvPr id="115715" name="Slide Number Placeholder 6"/>
          <p:cNvSpPr txBox="1">
            <a:spLocks noGrp="1"/>
          </p:cNvSpPr>
          <p:nvPr/>
        </p:nvSpPr>
        <p:spPr bwMode="auto">
          <a:xfrm>
            <a:off x="6553200" y="6245225"/>
            <a:ext cx="2133600" cy="476250"/>
          </a:xfrm>
          <a:prstGeom prst="rect">
            <a:avLst/>
          </a:prstGeom>
          <a:noFill/>
          <a:ln w="9525">
            <a:noFill/>
            <a:miter lim="800000"/>
          </a:ln>
        </p:spPr>
        <p:txBody>
          <a:bodyPr/>
          <a:lstStyle/>
          <a:p>
            <a:pPr algn="r"/>
            <a:fld id="{A6BD167F-E47A-45AA-A967-4767A696D5D5}" type="slidenum">
              <a:rPr lang="en-US" sz="1400"/>
            </a:fld>
            <a:endParaRPr lang="en-US" sz="1400"/>
          </a:p>
        </p:txBody>
      </p:sp>
      <p:sp>
        <p:nvSpPr>
          <p:cNvPr id="100354" name="Rectangle 2"/>
          <p:cNvSpPr>
            <a:spLocks noGrp="1" noChangeArrowheads="1"/>
          </p:cNvSpPr>
          <p:nvPr>
            <p:ph type="title" idx="4294967295"/>
          </p:nvPr>
        </p:nvSpPr>
        <p:spPr>
          <a:xfrm>
            <a:off x="457200" y="152400"/>
            <a:ext cx="8229600" cy="258763"/>
          </a:xfrm>
        </p:spPr>
        <p:txBody>
          <a:bodyPr/>
          <a:lstStyle/>
          <a:p>
            <a:pPr eaLnBrk="1" hangingPunct="1">
              <a:defRPr/>
            </a:pPr>
            <a:r>
              <a:rPr lang="en-US" sz="2800" smtClean="0"/>
              <a:t>Gold Extraction in India </a:t>
            </a:r>
            <a:r>
              <a:rPr lang="en-US" sz="2800" smtClean="0">
                <a:effectLst>
                  <a:outerShdw blurRad="38100" dist="38100" dir="2700000" algn="tl">
                    <a:srgbClr val="C0C0C0"/>
                  </a:outerShdw>
                </a:effectLst>
              </a:rPr>
              <a:t> </a:t>
            </a:r>
            <a:endParaRPr lang="en-US" sz="2800" smtClean="0">
              <a:effectLst>
                <a:outerShdw blurRad="38100" dist="38100" dir="2700000" algn="tl">
                  <a:srgbClr val="C0C0C0"/>
                </a:outerShdw>
              </a:effectLst>
            </a:endParaRPr>
          </a:p>
        </p:txBody>
      </p:sp>
      <p:pic>
        <p:nvPicPr>
          <p:cNvPr id="115717" name="Picture 6"/>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5718" name="Picture 4"/>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5719" name="Rectangle 5"/>
          <p:cNvSpPr>
            <a:spLocks noChangeArrowheads="1"/>
          </p:cNvSpPr>
          <p:nvPr/>
        </p:nvSpPr>
        <p:spPr bwMode="auto">
          <a:xfrm>
            <a:off x="152400" y="3279775"/>
            <a:ext cx="8686800" cy="366713"/>
          </a:xfrm>
          <a:prstGeom prst="rect">
            <a:avLst/>
          </a:prstGeom>
          <a:noFill/>
          <a:ln w="9525">
            <a:noFill/>
            <a:miter lim="800000"/>
          </a:ln>
        </p:spPr>
        <p:txBody>
          <a:bodyPr anchor="ctr">
            <a:spAutoFit/>
          </a:bodyPr>
          <a:lstStyle/>
          <a:p>
            <a:endParaRPr lang="en-US" b="1"/>
          </a:p>
        </p:txBody>
      </p:sp>
      <p:sp>
        <p:nvSpPr>
          <p:cNvPr id="115720" name="Rectangle 6"/>
          <p:cNvSpPr>
            <a:spLocks noChangeArrowheads="1"/>
          </p:cNvSpPr>
          <p:nvPr/>
        </p:nvSpPr>
        <p:spPr bwMode="auto">
          <a:xfrm>
            <a:off x="228600" y="609600"/>
            <a:ext cx="8382000" cy="641350"/>
          </a:xfrm>
          <a:prstGeom prst="rect">
            <a:avLst/>
          </a:prstGeom>
          <a:noFill/>
          <a:ln w="9525">
            <a:noFill/>
            <a:miter lim="800000"/>
          </a:ln>
        </p:spPr>
        <p:txBody>
          <a:bodyPr>
            <a:spAutoFit/>
          </a:bodyPr>
          <a:lstStyle/>
          <a:p>
            <a:pPr>
              <a:buFontTx/>
              <a:buChar char="•"/>
            </a:pPr>
            <a:endParaRPr lang="en-US" b="1"/>
          </a:p>
          <a:p>
            <a:endParaRPr lang="en-US" b="1"/>
          </a:p>
        </p:txBody>
      </p:sp>
      <p:sp>
        <p:nvSpPr>
          <p:cNvPr id="115721" name="Rectangle 10"/>
          <p:cNvSpPr>
            <a:spLocks noGrp="1" noChangeArrowheads="1"/>
          </p:cNvSpPr>
          <p:nvPr>
            <p:ph sz="half" idx="4294967295"/>
          </p:nvPr>
        </p:nvSpPr>
        <p:spPr>
          <a:xfrm>
            <a:off x="304800" y="838200"/>
            <a:ext cx="8458200" cy="2209800"/>
          </a:xfrm>
        </p:spPr>
        <p:txBody>
          <a:bodyPr/>
          <a:lstStyle/>
          <a:p>
            <a:pPr eaLnBrk="1" hangingPunct="1"/>
            <a:endParaRPr lang="en-US" sz="2000" smtClean="0"/>
          </a:p>
          <a:p>
            <a:pPr eaLnBrk="1" hangingPunct="1"/>
            <a:endParaRPr lang="en-US" sz="2000" smtClean="0"/>
          </a:p>
        </p:txBody>
      </p:sp>
      <p:sp>
        <p:nvSpPr>
          <p:cNvPr id="115722" name="Content Placeholder 11"/>
          <p:cNvSpPr>
            <a:spLocks noGrp="1"/>
          </p:cNvSpPr>
          <p:nvPr>
            <p:ph sz="half" idx="4294967295"/>
          </p:nvPr>
        </p:nvSpPr>
        <p:spPr>
          <a:xfrm>
            <a:off x="228600" y="685800"/>
            <a:ext cx="8610600" cy="5410200"/>
          </a:xfrm>
        </p:spPr>
        <p:txBody>
          <a:bodyPr/>
          <a:lstStyle/>
          <a:p>
            <a:r>
              <a:rPr lang="en-US" sz="2800" smtClean="0"/>
              <a:t>PACHUCA tanks are air-agitated slurry reactors used as leaching vessels for the extraction of nonferrous metals like uranium, gold, zinc, and copper. These tanks are operated with slurries containing 50 to 60 wt pct solids. </a:t>
            </a:r>
            <a:endParaRPr lang="en-US" sz="2800" smtClean="0"/>
          </a:p>
        </p:txBody>
      </p:sp>
      <p:pic>
        <p:nvPicPr>
          <p:cNvPr id="115723" name="Picture 13" descr="ANd9GcR4B-H2Cv-Cr-K50AdUg-6cMN8f_yHFpYQxfvqWJgG6LuEoWf0&amp;t=1&amp;usg=__UVCiDLO4DTSKcoDly_ayBiQ3u-w="/>
          <p:cNvPicPr>
            <a:picLocks noChangeAspect="1" noChangeArrowheads="1"/>
          </p:cNvPicPr>
          <p:nvPr/>
        </p:nvPicPr>
        <p:blipFill>
          <a:blip r:embed="rId3"/>
          <a:srcRect/>
          <a:stretch>
            <a:fillRect/>
          </a:stretch>
        </p:blipFill>
        <p:spPr bwMode="auto">
          <a:xfrm>
            <a:off x="609600" y="3733800"/>
            <a:ext cx="3657600" cy="1997075"/>
          </a:xfrm>
          <a:prstGeom prst="rect">
            <a:avLst/>
          </a:prstGeom>
          <a:noFill/>
          <a:ln w="9525">
            <a:noFill/>
            <a:miter lim="800000"/>
            <a:headEnd/>
            <a:tailEnd/>
          </a:ln>
        </p:spPr>
      </p:pic>
      <p:pic>
        <p:nvPicPr>
          <p:cNvPr id="115724" name="Picture 15" descr="ANd9GcT_MhP9wrYJ8HLHeY4nKo1WDTaUthBvy3_Vs7zjeOuNfG70Nvo&amp;t=1&amp;usg=__aE75Idv-hjPsYxZSuMeWv1BfBPo="/>
          <p:cNvPicPr>
            <a:picLocks noChangeAspect="1" noChangeArrowheads="1"/>
          </p:cNvPicPr>
          <p:nvPr/>
        </p:nvPicPr>
        <p:blipFill>
          <a:blip r:embed="rId4"/>
          <a:srcRect/>
          <a:stretch>
            <a:fillRect/>
          </a:stretch>
        </p:blipFill>
        <p:spPr bwMode="auto">
          <a:xfrm>
            <a:off x="4419600" y="4191000"/>
            <a:ext cx="3609975" cy="12668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Program Files\Microsoft Office\Clipart\standard\stddir1\BD05023_.WMF"/>
          <p:cNvPicPr>
            <a:picLocks noChangeAspect="1" noChangeArrowheads="1"/>
          </p:cNvPicPr>
          <p:nvPr/>
        </p:nvPicPr>
        <p:blipFill>
          <a:blip r:embed="rId1"/>
          <a:srcRect/>
          <a:stretch>
            <a:fillRect/>
          </a:stretch>
        </p:blipFill>
        <p:spPr bwMode="auto">
          <a:xfrm>
            <a:off x="4521200" y="1828800"/>
            <a:ext cx="4394200" cy="4011613"/>
          </a:xfrm>
          <a:prstGeom prst="rect">
            <a:avLst/>
          </a:prstGeom>
          <a:noFill/>
          <a:ln w="9525">
            <a:noFill/>
            <a:miter lim="800000"/>
            <a:headEnd/>
            <a:tailEnd/>
          </a:ln>
        </p:spPr>
      </p:pic>
      <p:sp>
        <p:nvSpPr>
          <p:cNvPr id="2051" name="WordArt 3" descr="Paper bag"/>
          <p:cNvSpPr>
            <a:spLocks noChangeArrowheads="1" noChangeShapeType="1" noTextEdit="1"/>
          </p:cNvSpPr>
          <p:nvPr/>
        </p:nvSpPr>
        <p:spPr bwMode="auto">
          <a:xfrm>
            <a:off x="1219200" y="1066800"/>
            <a:ext cx="2790825" cy="1057275"/>
          </a:xfrm>
          <a:prstGeom prst="rect">
            <a:avLst/>
          </a:prstGeom>
        </p:spPr>
        <p:txBody>
          <a:bodyPr wrap="none" fromWordArt="1">
            <a:prstTxWarp prst="textPlain">
              <a:avLst>
                <a:gd name="adj" fmla="val 50000"/>
              </a:avLst>
            </a:prstTxWarp>
          </a:bodyPr>
          <a:lstStyle/>
          <a:p>
            <a:pPr algn="ctr"/>
            <a:r>
              <a:rPr lang="en-US" sz="7200" kern="1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outerShdw>
                </a:effectLst>
                <a:latin typeface="Chiller"/>
              </a:rPr>
              <a:t>Magnetism</a:t>
            </a:r>
            <a:endParaRPr lang="en-US" sz="7200" kern="1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outerShdw>
              </a:effectLst>
              <a:latin typeface="Chiller"/>
            </a:endParaRPr>
          </a:p>
        </p:txBody>
      </p:sp>
      <p:sp>
        <p:nvSpPr>
          <p:cNvPr id="18436" name="Rectangle 4"/>
          <p:cNvSpPr>
            <a:spLocks noChangeArrowheads="1"/>
          </p:cNvSpPr>
          <p:nvPr/>
        </p:nvSpPr>
        <p:spPr bwMode="auto">
          <a:xfrm>
            <a:off x="381000" y="2690813"/>
            <a:ext cx="4572000" cy="2676525"/>
          </a:xfrm>
          <a:prstGeom prst="rect">
            <a:avLst/>
          </a:prstGeom>
          <a:noFill/>
          <a:ln w="9525">
            <a:noFill/>
            <a:miter lim="800000"/>
          </a:ln>
        </p:spPr>
        <p:txBody>
          <a:bodyPr>
            <a:spAutoFit/>
          </a:bodyPr>
          <a:lstStyle/>
          <a:p>
            <a:r>
              <a:rPr lang="en-US" sz="2400">
                <a:latin typeface="Rockwell Extra Bold" pitchFamily="18" charset="0"/>
              </a:rPr>
              <a:t>Magnetism is the force of attraction or repulsion of a magnetic material due to the arrangement of its atoms,  particularly its electrons.</a:t>
            </a:r>
            <a:endParaRPr lang="en-US" sz="2400">
              <a:latin typeface="Rockwell Extra Bold"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685800"/>
            <a:ext cx="6781800" cy="2227263"/>
          </a:xfrm>
          <a:prstGeom prst="rect">
            <a:avLst/>
          </a:prstGeom>
          <a:noFill/>
          <a:ln w="9525">
            <a:noFill/>
            <a:miter lim="800000"/>
          </a:ln>
        </p:spPr>
        <p:txBody>
          <a:bodyPr>
            <a:spAutoFit/>
          </a:bodyPr>
          <a:lstStyle/>
          <a:p>
            <a:r>
              <a:rPr lang="en-US" sz="2800">
                <a:latin typeface="Broadway" pitchFamily="82" charset="0"/>
              </a:rPr>
              <a:t>The ends of a magnet are where the magnetic effect is the </a:t>
            </a:r>
            <a:endParaRPr lang="en-US" sz="2800">
              <a:latin typeface="Broadway" pitchFamily="82" charset="0"/>
            </a:endParaRPr>
          </a:p>
          <a:p>
            <a:r>
              <a:rPr lang="en-US" sz="2800">
                <a:latin typeface="Broadway" pitchFamily="82" charset="0"/>
              </a:rPr>
              <a:t>strongest.  These are called “poles.”  Each magnet has</a:t>
            </a:r>
            <a:endParaRPr lang="en-US" sz="2800">
              <a:latin typeface="Broadway" pitchFamily="82" charset="0"/>
            </a:endParaRPr>
          </a:p>
          <a:p>
            <a:r>
              <a:rPr lang="en-US" sz="2800">
                <a:latin typeface="Broadway" pitchFamily="82" charset="0"/>
              </a:rPr>
              <a:t>2 poles – 1 north, 1 south.</a:t>
            </a:r>
            <a:endParaRPr lang="en-US" sz="2800">
              <a:latin typeface="Broadway" pitchFamily="82" charset="0"/>
            </a:endParaRPr>
          </a:p>
        </p:txBody>
      </p:sp>
      <p:pic>
        <p:nvPicPr>
          <p:cNvPr id="4102" name="Picture 6" descr="A:\dipole1.jpg"/>
          <p:cNvPicPr>
            <a:picLocks noChangeAspect="1" noChangeArrowheads="1"/>
          </p:cNvPicPr>
          <p:nvPr/>
        </p:nvPicPr>
        <p:blipFill>
          <a:blip r:embed="rId1"/>
          <a:srcRect/>
          <a:stretch>
            <a:fillRect/>
          </a:stretch>
        </p:blipFill>
        <p:spPr bwMode="auto">
          <a:xfrm>
            <a:off x="3048000" y="3370263"/>
            <a:ext cx="4156075" cy="310991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slide(fromTop)">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likes repel.gif"/>
          <p:cNvPicPr>
            <a:picLocks noChangeAspect="1" noChangeArrowheads="1"/>
          </p:cNvPicPr>
          <p:nvPr/>
        </p:nvPicPr>
        <p:blipFill>
          <a:blip r:embed="rId1"/>
          <a:srcRect/>
          <a:stretch>
            <a:fillRect/>
          </a:stretch>
        </p:blipFill>
        <p:spPr bwMode="auto">
          <a:xfrm>
            <a:off x="4343400" y="2286000"/>
            <a:ext cx="4084638" cy="1423988"/>
          </a:xfrm>
          <a:prstGeom prst="rect">
            <a:avLst/>
          </a:prstGeom>
          <a:noFill/>
          <a:ln w="9525">
            <a:noFill/>
            <a:miter lim="800000"/>
            <a:headEnd/>
            <a:tailEnd/>
          </a:ln>
        </p:spPr>
      </p:pic>
      <p:sp>
        <p:nvSpPr>
          <p:cNvPr id="5125" name="Text Box 5"/>
          <p:cNvSpPr txBox="1">
            <a:spLocks noChangeArrowheads="1"/>
          </p:cNvSpPr>
          <p:nvPr/>
        </p:nvSpPr>
        <p:spPr bwMode="auto">
          <a:xfrm>
            <a:off x="3352800" y="1676400"/>
            <a:ext cx="3248025" cy="457200"/>
          </a:xfrm>
          <a:prstGeom prst="rect">
            <a:avLst/>
          </a:prstGeom>
          <a:noFill/>
          <a:ln w="9525">
            <a:noFill/>
            <a:miter lim="800000"/>
          </a:ln>
          <a:effectLst/>
        </p:spPr>
        <p:txBody>
          <a:bodyPr>
            <a:spAutoFit/>
          </a:bodyPr>
          <a:lstStyle/>
          <a:p>
            <a:pPr>
              <a:defRPr/>
            </a:pPr>
            <a:r>
              <a:rPr lang="en-US">
                <a:solidFill>
                  <a:srgbClr val="006600"/>
                </a:solidFill>
                <a:effectLst>
                  <a:outerShdw blurRad="38100" dist="38100" dir="2700000" algn="tl">
                    <a:srgbClr val="000000"/>
                  </a:outerShdw>
                </a:effectLst>
                <a:latin typeface="Rockwell Extra Bold" pitchFamily="18" charset="0"/>
              </a:rPr>
              <a:t>Like repels like…</a:t>
            </a:r>
            <a:endParaRPr lang="en-US">
              <a:solidFill>
                <a:srgbClr val="006600"/>
              </a:solidFill>
              <a:effectLst>
                <a:outerShdw blurRad="38100" dist="38100" dir="2700000" algn="tl">
                  <a:srgbClr val="000000"/>
                </a:outerShdw>
              </a:effectLst>
              <a:latin typeface="Rockwell Extra Bold" pitchFamily="18" charset="0"/>
            </a:endParaRPr>
          </a:p>
        </p:txBody>
      </p:sp>
      <p:sp>
        <p:nvSpPr>
          <p:cNvPr id="5126" name="Text Box 6"/>
          <p:cNvSpPr txBox="1">
            <a:spLocks noChangeArrowheads="1"/>
          </p:cNvSpPr>
          <p:nvPr/>
        </p:nvSpPr>
        <p:spPr bwMode="auto">
          <a:xfrm>
            <a:off x="2362200" y="4191000"/>
            <a:ext cx="3463925" cy="457200"/>
          </a:xfrm>
          <a:prstGeom prst="rect">
            <a:avLst/>
          </a:prstGeom>
          <a:noFill/>
          <a:ln w="9525">
            <a:noFill/>
            <a:miter lim="800000"/>
          </a:ln>
          <a:effectLst/>
        </p:spPr>
        <p:txBody>
          <a:bodyPr wrap="none">
            <a:spAutoFit/>
          </a:bodyPr>
          <a:lstStyle/>
          <a:p>
            <a:pPr>
              <a:defRPr/>
            </a:pPr>
            <a:r>
              <a:rPr lang="en-US">
                <a:solidFill>
                  <a:srgbClr val="006600"/>
                </a:solidFill>
                <a:effectLst>
                  <a:outerShdw blurRad="38100" dist="38100" dir="2700000" algn="tl">
                    <a:srgbClr val="000000"/>
                  </a:outerShdw>
                </a:effectLst>
                <a:latin typeface="Rockwell Extra Bold" pitchFamily="18" charset="0"/>
              </a:rPr>
              <a:t>Opposites attract!</a:t>
            </a:r>
            <a:endParaRPr lang="en-US">
              <a:solidFill>
                <a:srgbClr val="006600"/>
              </a:solidFill>
              <a:effectLst>
                <a:outerShdw blurRad="38100" dist="38100" dir="2700000" algn="tl">
                  <a:srgbClr val="000000"/>
                </a:outerShdw>
              </a:effectLst>
              <a:latin typeface="Rockwell Extra Bold" pitchFamily="18" charset="0"/>
            </a:endParaRPr>
          </a:p>
        </p:txBody>
      </p:sp>
      <p:pic>
        <p:nvPicPr>
          <p:cNvPr id="5127" name="Picture 7" descr="A:\opposites attract.gif"/>
          <p:cNvPicPr>
            <a:picLocks noChangeAspect="1" noChangeArrowheads="1"/>
          </p:cNvPicPr>
          <p:nvPr/>
        </p:nvPicPr>
        <p:blipFill>
          <a:blip r:embed="rId2"/>
          <a:srcRect/>
          <a:stretch>
            <a:fillRect/>
          </a:stretch>
        </p:blipFill>
        <p:spPr bwMode="auto">
          <a:xfrm>
            <a:off x="838200" y="4953000"/>
            <a:ext cx="4038600" cy="1514475"/>
          </a:xfrm>
          <a:prstGeom prst="rect">
            <a:avLst/>
          </a:prstGeom>
          <a:noFill/>
          <a:ln w="9525">
            <a:noFill/>
            <a:miter lim="800000"/>
            <a:headEnd/>
            <a:tailEnd/>
          </a:ln>
        </p:spPr>
      </p:pic>
      <p:pic>
        <p:nvPicPr>
          <p:cNvPr id="5128" name="Picture 8" descr="C:\Program Files\Microsoft Office\Clipart\standard\stddir1\AN02131_.wmf"/>
          <p:cNvPicPr>
            <a:picLocks noChangeAspect="1" noChangeArrowheads="1"/>
          </p:cNvPicPr>
          <p:nvPr/>
        </p:nvPicPr>
        <p:blipFill>
          <a:blip r:embed="rId3"/>
          <a:srcRect/>
          <a:stretch>
            <a:fillRect/>
          </a:stretch>
        </p:blipFill>
        <p:spPr bwMode="auto">
          <a:xfrm>
            <a:off x="381000" y="304800"/>
            <a:ext cx="2552700" cy="316388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1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wipe(up)">
                                      <p:cBhvr>
                                        <p:cTn id="16" dur="500"/>
                                        <p:tgtEl>
                                          <p:spTgt spid="512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28"/>
                                        </p:tgtEl>
                                        <p:attrNameLst>
                                          <p:attrName>style.visibility</p:attrName>
                                        </p:attrNameLst>
                                      </p:cBhvr>
                                      <p:to>
                                        <p:strVal val="visible"/>
                                      </p:to>
                                    </p:set>
                                    <p:anim calcmode="lin" valueType="num">
                                      <p:cBhvr>
                                        <p:cTn id="25" dur="500" fill="hold"/>
                                        <p:tgtEl>
                                          <p:spTgt spid="5128"/>
                                        </p:tgtEl>
                                        <p:attrNameLst>
                                          <p:attrName>ppt_w</p:attrName>
                                        </p:attrNameLst>
                                      </p:cBhvr>
                                      <p:tavLst>
                                        <p:tav tm="0">
                                          <p:val>
                                            <p:fltVal val="0"/>
                                          </p:val>
                                        </p:tav>
                                        <p:tav tm="100000">
                                          <p:val>
                                            <p:strVal val="#ppt_w"/>
                                          </p:val>
                                        </p:tav>
                                      </p:tavLst>
                                    </p:anim>
                                    <p:anim calcmode="lin" valueType="num">
                                      <p:cBhvr>
                                        <p:cTn id="26" dur="500" fill="hold"/>
                                        <p:tgtEl>
                                          <p:spTgt spid="51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ldLvl="0" animBg="1" autoUpdateAnimBg="0"/>
      <p:bldP spid="5126" grpId="0" bldLvl="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62200" y="309563"/>
            <a:ext cx="6400800" cy="701675"/>
          </a:xfrm>
          <a:prstGeom prst="rect">
            <a:avLst/>
          </a:prstGeom>
          <a:noFill/>
          <a:ln w="9525">
            <a:noFill/>
            <a:miter lim="800000"/>
          </a:ln>
          <a:effectLst/>
        </p:spPr>
        <p:txBody>
          <a:bodyPr>
            <a:spAutoFit/>
          </a:bodyPr>
          <a:lstStyle/>
          <a:p>
            <a:pPr>
              <a:defRPr/>
            </a:pPr>
            <a:r>
              <a:rPr lang="en-US" sz="4000">
                <a:solidFill>
                  <a:srgbClr val="800000"/>
                </a:solidFill>
                <a:effectLst>
                  <a:outerShdw blurRad="38100" dist="38100" dir="2700000" algn="tl">
                    <a:srgbClr val="C0C0C0"/>
                  </a:outerShdw>
                </a:effectLst>
                <a:latin typeface="Tempus Sans ITC" pitchFamily="82" charset="0"/>
              </a:rPr>
              <a:t>If you cut a magnet in half,</a:t>
            </a:r>
            <a:r>
              <a:rPr lang="en-US"/>
              <a:t> </a:t>
            </a:r>
            <a:endParaRPr lang="en-US"/>
          </a:p>
        </p:txBody>
      </p:sp>
      <p:sp>
        <p:nvSpPr>
          <p:cNvPr id="6147" name="Text Box 3"/>
          <p:cNvSpPr txBox="1">
            <a:spLocks noChangeArrowheads="1"/>
          </p:cNvSpPr>
          <p:nvPr/>
        </p:nvSpPr>
        <p:spPr bwMode="auto">
          <a:xfrm>
            <a:off x="914400" y="5486400"/>
            <a:ext cx="4321175" cy="701675"/>
          </a:xfrm>
          <a:prstGeom prst="rect">
            <a:avLst/>
          </a:prstGeom>
          <a:noFill/>
          <a:ln w="9525">
            <a:noFill/>
            <a:miter lim="800000"/>
          </a:ln>
          <a:effectLst/>
        </p:spPr>
        <p:txBody>
          <a:bodyPr wrap="none">
            <a:spAutoFit/>
          </a:bodyPr>
          <a:lstStyle/>
          <a:p>
            <a:pPr>
              <a:defRPr/>
            </a:pPr>
            <a:r>
              <a:rPr lang="en-US" sz="4000">
                <a:solidFill>
                  <a:srgbClr val="800000"/>
                </a:solidFill>
                <a:effectLst>
                  <a:outerShdw blurRad="38100" dist="38100" dir="2700000" algn="tl">
                    <a:srgbClr val="C0C0C0"/>
                  </a:outerShdw>
                </a:effectLst>
                <a:latin typeface="Tempus Sans ITC" pitchFamily="82" charset="0"/>
              </a:rPr>
              <a:t>you get 2 magnets!</a:t>
            </a:r>
            <a:endParaRPr lang="en-US" sz="4000">
              <a:solidFill>
                <a:srgbClr val="800000"/>
              </a:solidFill>
              <a:effectLst>
                <a:outerShdw blurRad="38100" dist="38100" dir="2700000" algn="tl">
                  <a:srgbClr val="C0C0C0"/>
                </a:outerShdw>
              </a:effectLst>
              <a:latin typeface="Tempus Sans ITC" pitchFamily="82" charset="0"/>
            </a:endParaRPr>
          </a:p>
        </p:txBody>
      </p:sp>
      <p:pic>
        <p:nvPicPr>
          <p:cNvPr id="6148" name="Picture 4" descr="A:\magnetism1.gif"/>
          <p:cNvPicPr>
            <a:picLocks noChangeAspect="1" noChangeArrowheads="1"/>
          </p:cNvPicPr>
          <p:nvPr/>
        </p:nvPicPr>
        <p:blipFill>
          <a:blip r:embed="rId1"/>
          <a:srcRect/>
          <a:stretch>
            <a:fillRect/>
          </a:stretch>
        </p:blipFill>
        <p:spPr bwMode="auto">
          <a:xfrm>
            <a:off x="533400" y="1600200"/>
            <a:ext cx="3840163" cy="1806575"/>
          </a:xfrm>
          <a:prstGeom prst="rect">
            <a:avLst/>
          </a:prstGeom>
          <a:noFill/>
          <a:ln w="9525">
            <a:noFill/>
            <a:miter lim="800000"/>
            <a:headEnd/>
            <a:tailEnd/>
          </a:ln>
        </p:spPr>
      </p:pic>
      <p:pic>
        <p:nvPicPr>
          <p:cNvPr id="6150" name="Picture 6" descr="C:\Program Files\Microsoft Office\Clipart\standard\stddir4\PE03750_.wmf"/>
          <p:cNvPicPr>
            <a:picLocks noChangeAspect="1" noChangeArrowheads="1"/>
          </p:cNvPicPr>
          <p:nvPr/>
        </p:nvPicPr>
        <p:blipFill>
          <a:blip r:embed="rId2"/>
          <a:srcRect/>
          <a:stretch>
            <a:fillRect/>
          </a:stretch>
        </p:blipFill>
        <p:spPr bwMode="auto">
          <a:xfrm>
            <a:off x="5486400" y="1752600"/>
            <a:ext cx="3138488" cy="3468688"/>
          </a:xfrm>
          <a:prstGeom prst="rect">
            <a:avLst/>
          </a:prstGeom>
          <a:noFill/>
          <a:ln w="9525">
            <a:noFill/>
            <a:miter lim="800000"/>
            <a:headEnd/>
            <a:tailEnd/>
          </a:ln>
        </p:spPr>
      </p:pic>
      <p:sp>
        <p:nvSpPr>
          <p:cNvPr id="6151" name="Line 7"/>
          <p:cNvSpPr>
            <a:spLocks noChangeShapeType="1"/>
          </p:cNvSpPr>
          <p:nvPr/>
        </p:nvSpPr>
        <p:spPr bwMode="auto">
          <a:xfrm>
            <a:off x="2514600" y="1219200"/>
            <a:ext cx="0" cy="2819400"/>
          </a:xfrm>
          <a:prstGeom prst="line">
            <a:avLst/>
          </a:prstGeom>
          <a:noFill/>
          <a:ln w="9525">
            <a:solidFill>
              <a:srgbClr val="FF0000"/>
            </a:solidFill>
            <a:round/>
          </a:ln>
        </p:spPr>
        <p:txBody>
          <a:bodyP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barn(outVertical)">
                                      <p:cBhvr>
                                        <p:cTn id="11" dur="500"/>
                                        <p:tgtEl>
                                          <p:spTgt spid="614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strips(downLeft)">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wipe(down)">
                                      <p:cBhvr>
                                        <p:cTn id="21" dur="500"/>
                                        <p:tgtEl>
                                          <p:spTgt spid="615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strips(downLeft)">
                                      <p:cBhvr>
                                        <p:cTn id="26"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autoUpdateAnimBg="0"/>
      <p:bldP spid="6147" grpId="0" bldLvl="0" animBg="1" autoUpdateAnimBg="0"/>
      <p:bldP spid="615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p>
            <a:fld id="{A7FF3FAC-19AA-4056-8543-E1BFE4CD6141}" type="slidenum">
              <a:rPr lang="en-US" smtClean="0">
                <a:latin typeface="Arial" panose="02080604020202020204" pitchFamily="34" charset="0"/>
              </a:rPr>
            </a:fld>
            <a:endParaRPr lang="en-US" smtClean="0">
              <a:latin typeface="Arial" panose="02080604020202020204" pitchFamily="34" charset="0"/>
            </a:endParaRPr>
          </a:p>
        </p:txBody>
      </p:sp>
      <p:sp>
        <p:nvSpPr>
          <p:cNvPr id="3174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A366C55-E81B-4840-8B19-A92E237DB6C2}" type="datetime1">
              <a:rPr lang="en-US" sz="1400"/>
            </a:fld>
            <a:endParaRPr lang="en-US" sz="1400"/>
          </a:p>
        </p:txBody>
      </p:sp>
      <p:sp>
        <p:nvSpPr>
          <p:cNvPr id="3174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Froth Flotation</a:t>
            </a:r>
            <a:endParaRPr lang="en-US" sz="2800" smtClean="0"/>
          </a:p>
        </p:txBody>
      </p:sp>
      <p:sp>
        <p:nvSpPr>
          <p:cNvPr id="3174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175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175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175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175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830888"/>
        </p:xfrm>
        <a:graphic>
          <a:graphicData uri="http://schemas.openxmlformats.org/drawingml/2006/table">
            <a:tbl>
              <a:tblPr/>
              <a:tblGrid>
                <a:gridCol w="8534400"/>
              </a:tblGrid>
              <a:tr h="5430886">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It is a </a:t>
                      </a:r>
                      <a:r>
                        <a:rPr kumimoji="0" lang="en-US" sz="2400" b="0" i="0" u="none" strike="noStrike" cap="none" normalizeH="0" baseline="0" dirty="0" err="1" smtClean="0">
                          <a:ln>
                            <a:noFill/>
                          </a:ln>
                          <a:solidFill>
                            <a:schemeClr val="tx1"/>
                          </a:solidFill>
                          <a:effectLst/>
                          <a:latin typeface="Arial" panose="02080604020202020204" pitchFamily="34" charset="0"/>
                        </a:rPr>
                        <a:t>physico</a:t>
                      </a:r>
                      <a:r>
                        <a:rPr kumimoji="0" lang="en-US" sz="2400" b="0" i="0" u="none" strike="noStrike" cap="none" normalizeH="0" baseline="0" dirty="0" smtClean="0">
                          <a:ln>
                            <a:noFill/>
                          </a:ln>
                          <a:solidFill>
                            <a:schemeClr val="tx1"/>
                          </a:solidFill>
                          <a:effectLst/>
                          <a:latin typeface="Arial" panose="02080604020202020204" pitchFamily="34" charset="0"/>
                        </a:rPr>
                        <a:t>-chemical separation </a:t>
                      </a:r>
                      <a:r>
                        <a:rPr kumimoji="0" lang="en-US" sz="2400" b="0" i="0" u="none" strike="noStrike" cap="none" normalizeH="0" baseline="0" dirty="0" err="1" smtClean="0">
                          <a:ln>
                            <a:noFill/>
                          </a:ln>
                          <a:solidFill>
                            <a:schemeClr val="tx1"/>
                          </a:solidFill>
                          <a:effectLst/>
                          <a:latin typeface="Arial" panose="02080604020202020204" pitchFamily="34" charset="0"/>
                        </a:rPr>
                        <a:t>utilising</a:t>
                      </a:r>
                      <a:r>
                        <a:rPr kumimoji="0" lang="en-US" sz="2400" b="0" i="0" u="none" strike="noStrike" cap="none" normalizeH="0" baseline="0" dirty="0" smtClean="0">
                          <a:ln>
                            <a:noFill/>
                          </a:ln>
                          <a:solidFill>
                            <a:schemeClr val="tx1"/>
                          </a:solidFill>
                          <a:effectLst/>
                          <a:latin typeface="Arial" panose="02080604020202020204" pitchFamily="34" charset="0"/>
                        </a:rPr>
                        <a:t> the difference in surface properties of valuable minerals &amp; unwanted gangue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Theory of froth flotation is complex involving three phases – solid , water &amp; froth with many sub processes &amp; interactions and is not completely understood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Mineral being separated  undergoes three mechanism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-Selective attachment  to air bubble ( true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-Entrainment in water which passes through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-Entrapment between particles in froth - aggregation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00002">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3175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175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175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176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17525" y="117475"/>
            <a:ext cx="4283075" cy="579438"/>
          </a:xfrm>
          <a:prstGeom prst="rect">
            <a:avLst/>
          </a:prstGeom>
          <a:noFill/>
          <a:ln w="9525">
            <a:noFill/>
            <a:miter lim="800000"/>
          </a:ln>
          <a:effectLst/>
        </p:spPr>
        <p:txBody>
          <a:bodyPr>
            <a:spAutoFit/>
          </a:bodyPr>
          <a:lstStyle/>
          <a:p>
            <a:pPr>
              <a:defRPr/>
            </a:pPr>
            <a:r>
              <a:rPr lang="en-US" sz="3200" dirty="0">
                <a:effectLst>
                  <a:outerShdw blurRad="38100" dist="38100" dir="2700000" algn="tl">
                    <a:srgbClr val="C0C0C0"/>
                  </a:outerShdw>
                </a:effectLst>
                <a:latin typeface="Snap ITC" pitchFamily="82" charset="0"/>
              </a:rPr>
              <a:t>Magnetic Fields</a:t>
            </a:r>
            <a:endParaRPr lang="en-US" sz="3200" dirty="0">
              <a:effectLst>
                <a:outerShdw blurRad="38100" dist="38100" dir="2700000" algn="tl">
                  <a:srgbClr val="C0C0C0"/>
                </a:outerShdw>
              </a:effectLst>
              <a:latin typeface="Snap ITC" pitchFamily="82" charset="0"/>
            </a:endParaRPr>
          </a:p>
        </p:txBody>
      </p:sp>
      <p:pic>
        <p:nvPicPr>
          <p:cNvPr id="7171" name="Picture 3" descr="A:\F1-2-99.jpg"/>
          <p:cNvPicPr>
            <a:picLocks noChangeAspect="1" noChangeArrowheads="1"/>
          </p:cNvPicPr>
          <p:nvPr/>
        </p:nvPicPr>
        <p:blipFill>
          <a:blip r:embed="rId1"/>
          <a:srcRect/>
          <a:stretch>
            <a:fillRect/>
          </a:stretch>
        </p:blipFill>
        <p:spPr bwMode="auto">
          <a:xfrm>
            <a:off x="1981200" y="1143000"/>
            <a:ext cx="4114800" cy="2833688"/>
          </a:xfrm>
          <a:prstGeom prst="rect">
            <a:avLst/>
          </a:prstGeom>
          <a:noFill/>
          <a:ln w="9525">
            <a:noFill/>
            <a:miter lim="800000"/>
            <a:headEnd/>
            <a:tailEnd/>
          </a:ln>
        </p:spPr>
      </p:pic>
      <p:sp>
        <p:nvSpPr>
          <p:cNvPr id="7172" name="Text Box 4"/>
          <p:cNvSpPr txBox="1">
            <a:spLocks noChangeArrowheads="1"/>
          </p:cNvSpPr>
          <p:nvPr/>
        </p:nvSpPr>
        <p:spPr bwMode="auto">
          <a:xfrm>
            <a:off x="1447800" y="4495800"/>
            <a:ext cx="6561138" cy="1066800"/>
          </a:xfrm>
          <a:prstGeom prst="rect">
            <a:avLst/>
          </a:prstGeom>
          <a:noFill/>
          <a:ln w="9525">
            <a:noFill/>
            <a:miter lim="800000"/>
          </a:ln>
          <a:effectLst/>
        </p:spPr>
        <p:txBody>
          <a:bodyPr wrap="none">
            <a:spAutoFit/>
          </a:bodyPr>
          <a:lstStyle/>
          <a:p>
            <a:pPr algn="ctr">
              <a:defRPr/>
            </a:pPr>
            <a:r>
              <a:rPr lang="en-US" sz="3200" dirty="0">
                <a:effectLst>
                  <a:outerShdw blurRad="38100" dist="38100" dir="2700000" algn="tl">
                    <a:srgbClr val="C0C0C0"/>
                  </a:outerShdw>
                </a:effectLst>
                <a:latin typeface="Tempus Sans ITC" pitchFamily="82" charset="0"/>
              </a:rPr>
              <a:t>The region where the magnetic forces</a:t>
            </a:r>
            <a:endParaRPr lang="en-US" sz="3200" dirty="0">
              <a:effectLst>
                <a:outerShdw blurRad="38100" dist="38100" dir="2700000" algn="tl">
                  <a:srgbClr val="C0C0C0"/>
                </a:outerShdw>
              </a:effectLst>
              <a:latin typeface="Tempus Sans ITC" pitchFamily="82" charset="0"/>
            </a:endParaRPr>
          </a:p>
          <a:p>
            <a:pPr algn="ctr">
              <a:defRPr/>
            </a:pPr>
            <a:r>
              <a:rPr lang="en-US" sz="3200" dirty="0">
                <a:effectLst>
                  <a:outerShdw blurRad="38100" dist="38100" dir="2700000" algn="tl">
                    <a:srgbClr val="C0C0C0"/>
                  </a:outerShdw>
                </a:effectLst>
                <a:latin typeface="Tempus Sans ITC" pitchFamily="82" charset="0"/>
              </a:rPr>
              <a:t>act is called the “magnetic field”</a:t>
            </a:r>
            <a:endParaRPr lang="en-US" sz="3200" dirty="0">
              <a:effectLst>
                <a:outerShdw blurRad="38100" dist="38100" dir="2700000" algn="tl">
                  <a:srgbClr val="C0C0C0"/>
                </a:outerShdw>
              </a:effectLst>
              <a:latin typeface="Tempus Sans ITC" pitchFamily="8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slide(fromBottom)">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ldLvl="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A:\ferromagnet in external magnetic field.gif"/>
          <p:cNvPicPr>
            <a:picLocks noChangeAspect="1" noChangeArrowheads="1"/>
          </p:cNvPicPr>
          <p:nvPr/>
        </p:nvPicPr>
        <p:blipFill>
          <a:blip r:embed="rId1"/>
          <a:srcRect/>
          <a:stretch>
            <a:fillRect/>
          </a:stretch>
        </p:blipFill>
        <p:spPr bwMode="auto">
          <a:xfrm>
            <a:off x="1981200" y="2438400"/>
            <a:ext cx="5268913" cy="3635375"/>
          </a:xfrm>
          <a:prstGeom prst="rect">
            <a:avLst/>
          </a:prstGeom>
          <a:noFill/>
          <a:ln w="9525">
            <a:noFill/>
            <a:miter lim="800000"/>
            <a:headEnd/>
            <a:tailEnd/>
          </a:ln>
        </p:spPr>
      </p:pic>
      <p:sp>
        <p:nvSpPr>
          <p:cNvPr id="14340" name="Text Box 4"/>
          <p:cNvSpPr txBox="1">
            <a:spLocks noChangeArrowheads="1"/>
          </p:cNvSpPr>
          <p:nvPr/>
        </p:nvSpPr>
        <p:spPr bwMode="auto">
          <a:xfrm>
            <a:off x="685800" y="685800"/>
            <a:ext cx="7262813" cy="1323975"/>
          </a:xfrm>
          <a:prstGeom prst="rect">
            <a:avLst/>
          </a:prstGeom>
          <a:noFill/>
          <a:ln w="9525">
            <a:noFill/>
            <a:miter lim="800000"/>
          </a:ln>
          <a:effectLst/>
        </p:spPr>
        <p:txBody>
          <a:bodyPr wrap="none">
            <a:spAutoFit/>
          </a:bodyPr>
          <a:lstStyle/>
          <a:p>
            <a:pPr algn="ctr">
              <a:defRPr/>
            </a:pPr>
            <a:r>
              <a:rPr lang="en-US" sz="2000" b="1" dirty="0">
                <a:effectLst>
                  <a:outerShdw blurRad="38100" dist="38100" dir="2700000" algn="tl">
                    <a:srgbClr val="FFFFFF"/>
                  </a:outerShdw>
                </a:effectLst>
                <a:latin typeface="+mj-lt"/>
              </a:rPr>
              <a:t>When an </a:t>
            </a:r>
            <a:r>
              <a:rPr lang="en-US" sz="2000" b="1" dirty="0" err="1">
                <a:effectLst>
                  <a:outerShdw blurRad="38100" dist="38100" dir="2700000" algn="tl">
                    <a:srgbClr val="FFFFFF"/>
                  </a:outerShdw>
                </a:effectLst>
                <a:latin typeface="+mj-lt"/>
              </a:rPr>
              <a:t>unmagnetized</a:t>
            </a:r>
            <a:r>
              <a:rPr lang="en-US" sz="2000" b="1" dirty="0">
                <a:effectLst>
                  <a:outerShdw blurRad="38100" dist="38100" dir="2700000" algn="tl">
                    <a:srgbClr val="FFFFFF"/>
                  </a:outerShdw>
                </a:effectLst>
                <a:latin typeface="+mj-lt"/>
              </a:rPr>
              <a:t> substance is placed in a magnetic</a:t>
            </a:r>
            <a:endParaRPr lang="en-US" sz="2000" b="1" dirty="0">
              <a:effectLst>
                <a:outerShdw blurRad="38100" dist="38100" dir="2700000" algn="tl">
                  <a:srgbClr val="FFFFFF"/>
                </a:outerShdw>
              </a:effectLst>
              <a:latin typeface="+mj-lt"/>
            </a:endParaRPr>
          </a:p>
          <a:p>
            <a:pPr algn="ctr">
              <a:defRPr/>
            </a:pPr>
            <a:r>
              <a:rPr lang="en-US" sz="2000" b="1" dirty="0">
                <a:effectLst>
                  <a:outerShdw blurRad="38100" dist="38100" dir="2700000" algn="tl">
                    <a:srgbClr val="FFFFFF"/>
                  </a:outerShdw>
                </a:effectLst>
                <a:latin typeface="+mj-lt"/>
              </a:rPr>
              <a:t>field, the substance can become magnetized.</a:t>
            </a:r>
            <a:endParaRPr lang="en-US" sz="2000" b="1" dirty="0">
              <a:effectLst>
                <a:outerShdw blurRad="38100" dist="38100" dir="2700000" algn="tl">
                  <a:srgbClr val="FFFFFF"/>
                </a:outerShdw>
              </a:effectLst>
              <a:latin typeface="+mj-lt"/>
            </a:endParaRPr>
          </a:p>
          <a:p>
            <a:pPr algn="ctr">
              <a:defRPr/>
            </a:pPr>
            <a:r>
              <a:rPr lang="en-US" sz="2000" b="1" dirty="0">
                <a:effectLst>
                  <a:outerShdw blurRad="38100" dist="38100" dir="2700000" algn="tl">
                    <a:srgbClr val="FFFFFF"/>
                  </a:outerShdw>
                </a:effectLst>
                <a:latin typeface="+mj-lt"/>
              </a:rPr>
              <a:t>This happens when the spinning electrons line up in the</a:t>
            </a:r>
            <a:endParaRPr lang="en-US" sz="2000" b="1" dirty="0">
              <a:effectLst>
                <a:outerShdw blurRad="38100" dist="38100" dir="2700000" algn="tl">
                  <a:srgbClr val="FFFFFF"/>
                </a:outerShdw>
              </a:effectLst>
              <a:latin typeface="+mj-lt"/>
            </a:endParaRPr>
          </a:p>
          <a:p>
            <a:pPr algn="ctr">
              <a:defRPr/>
            </a:pPr>
            <a:r>
              <a:rPr lang="en-US" sz="2000" b="1" dirty="0">
                <a:effectLst>
                  <a:outerShdw blurRad="38100" dist="38100" dir="2700000" algn="tl">
                    <a:srgbClr val="FFFFFF"/>
                  </a:outerShdw>
                </a:effectLst>
                <a:latin typeface="+mj-lt"/>
              </a:rPr>
              <a:t>same direction</a:t>
            </a:r>
            <a:r>
              <a:rPr lang="en-US" i="1" dirty="0">
                <a:effectLst>
                  <a:outerShdw blurRad="38100" dist="38100" dir="2700000" algn="tl">
                    <a:srgbClr val="FFFFFF"/>
                  </a:outerShdw>
                </a:effectLst>
                <a:latin typeface="Tempus Sans ITC" pitchFamily="82" charset="0"/>
              </a:rPr>
              <a:t>.</a:t>
            </a:r>
            <a:endParaRPr lang="en-US" i="1" dirty="0">
              <a:effectLst>
                <a:outerShdw blurRad="38100" dist="38100" dir="2700000" algn="tl">
                  <a:srgbClr val="FFFFFF"/>
                </a:outerShdw>
              </a:effectLst>
              <a:latin typeface="Tempus Sans ITC" pitchFamily="8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left)">
                                      <p:cBhvr>
                                        <p:cTn id="1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04800" y="533400"/>
            <a:ext cx="4648200" cy="1200150"/>
          </a:xfrm>
          <a:prstGeom prst="rect">
            <a:avLst/>
          </a:prstGeom>
          <a:noFill/>
          <a:ln w="9525">
            <a:noFill/>
            <a:miter lim="800000"/>
          </a:ln>
          <a:effectLst/>
        </p:spPr>
        <p:txBody>
          <a:bodyPr>
            <a:spAutoFit/>
          </a:bodyPr>
          <a:lstStyle/>
          <a:p>
            <a:pPr>
              <a:defRPr/>
            </a:pPr>
            <a:r>
              <a:rPr lang="en-US" sz="2400" dirty="0">
                <a:solidFill>
                  <a:srgbClr val="800000"/>
                </a:solidFill>
                <a:effectLst>
                  <a:outerShdw blurRad="38100" dist="38100" dir="2700000" algn="tl">
                    <a:srgbClr val="000000"/>
                  </a:outerShdw>
                </a:effectLst>
                <a:latin typeface="+mj-lt"/>
              </a:rPr>
              <a:t>An </a:t>
            </a:r>
            <a:r>
              <a:rPr lang="en-US" sz="2400" dirty="0" err="1">
                <a:solidFill>
                  <a:srgbClr val="800000"/>
                </a:solidFill>
                <a:effectLst>
                  <a:outerShdw blurRad="38100" dist="38100" dir="2700000" algn="tl">
                    <a:srgbClr val="000000"/>
                  </a:outerShdw>
                </a:effectLst>
                <a:latin typeface="+mj-lt"/>
              </a:rPr>
              <a:t>unmagnetized</a:t>
            </a:r>
            <a:r>
              <a:rPr lang="en-US" sz="2400" dirty="0">
                <a:solidFill>
                  <a:srgbClr val="800000"/>
                </a:solidFill>
                <a:effectLst>
                  <a:outerShdw blurRad="38100" dist="38100" dir="2700000" algn="tl">
                    <a:srgbClr val="000000"/>
                  </a:outerShdw>
                </a:effectLst>
                <a:latin typeface="+mj-lt"/>
              </a:rPr>
              <a:t> substance looks like</a:t>
            </a:r>
            <a:endParaRPr lang="en-US" sz="2400" dirty="0">
              <a:solidFill>
                <a:srgbClr val="800000"/>
              </a:solidFill>
              <a:effectLst>
                <a:outerShdw blurRad="38100" dist="38100" dir="2700000" algn="tl">
                  <a:srgbClr val="000000"/>
                </a:outerShdw>
              </a:effectLst>
              <a:latin typeface="+mj-lt"/>
            </a:endParaRPr>
          </a:p>
          <a:p>
            <a:pPr>
              <a:defRPr/>
            </a:pPr>
            <a:r>
              <a:rPr lang="en-US" sz="2400" dirty="0">
                <a:solidFill>
                  <a:srgbClr val="800000"/>
                </a:solidFill>
                <a:effectLst>
                  <a:outerShdw blurRad="38100" dist="38100" dir="2700000" algn="tl">
                    <a:srgbClr val="000000"/>
                  </a:outerShdw>
                </a:effectLst>
                <a:latin typeface="+mj-lt"/>
              </a:rPr>
              <a:t>this…</a:t>
            </a:r>
            <a:endParaRPr lang="en-US" sz="2400" dirty="0">
              <a:solidFill>
                <a:srgbClr val="800000"/>
              </a:solidFill>
              <a:effectLst>
                <a:outerShdw blurRad="38100" dist="38100" dir="2700000" algn="tl">
                  <a:srgbClr val="000000"/>
                </a:outerShdw>
              </a:effectLst>
              <a:latin typeface="+mj-lt"/>
            </a:endParaRPr>
          </a:p>
        </p:txBody>
      </p:sp>
      <p:pic>
        <p:nvPicPr>
          <p:cNvPr id="9222" name="Picture 6" descr="A:\magnets b4.gif"/>
          <p:cNvPicPr>
            <a:picLocks noChangeAspect="1" noChangeArrowheads="1"/>
          </p:cNvPicPr>
          <p:nvPr/>
        </p:nvPicPr>
        <p:blipFill>
          <a:blip r:embed="rId1"/>
          <a:srcRect/>
          <a:stretch>
            <a:fillRect/>
          </a:stretch>
        </p:blipFill>
        <p:spPr bwMode="auto">
          <a:xfrm>
            <a:off x="1371600" y="2922588"/>
            <a:ext cx="6324600" cy="14287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593725" y="487363"/>
            <a:ext cx="5184775" cy="830262"/>
          </a:xfrm>
          <a:prstGeom prst="rect">
            <a:avLst/>
          </a:prstGeom>
          <a:noFill/>
          <a:ln w="9525">
            <a:noFill/>
            <a:miter lim="800000"/>
          </a:ln>
          <a:effectLst/>
        </p:spPr>
        <p:txBody>
          <a:bodyPr wrap="none">
            <a:spAutoFit/>
          </a:bodyPr>
          <a:lstStyle/>
          <a:p>
            <a:pPr>
              <a:defRPr/>
            </a:pPr>
            <a:r>
              <a:rPr lang="en-US" sz="2400" dirty="0">
                <a:solidFill>
                  <a:srgbClr val="800000"/>
                </a:solidFill>
                <a:effectLst>
                  <a:outerShdw blurRad="38100" dist="38100" dir="2700000" algn="tl">
                    <a:srgbClr val="000000"/>
                  </a:outerShdw>
                </a:effectLst>
                <a:latin typeface="+mj-lt"/>
              </a:rPr>
              <a:t>While a magnetized substance looks</a:t>
            </a:r>
            <a:endParaRPr lang="en-US" sz="2400" dirty="0">
              <a:solidFill>
                <a:srgbClr val="800000"/>
              </a:solidFill>
              <a:effectLst>
                <a:outerShdw blurRad="38100" dist="38100" dir="2700000" algn="tl">
                  <a:srgbClr val="000000"/>
                </a:outerShdw>
              </a:effectLst>
              <a:latin typeface="+mj-lt"/>
            </a:endParaRPr>
          </a:p>
          <a:p>
            <a:pPr>
              <a:defRPr/>
            </a:pPr>
            <a:r>
              <a:rPr lang="en-US" sz="2400" dirty="0">
                <a:solidFill>
                  <a:srgbClr val="800000"/>
                </a:solidFill>
                <a:effectLst>
                  <a:outerShdw blurRad="38100" dist="38100" dir="2700000" algn="tl">
                    <a:srgbClr val="000000"/>
                  </a:outerShdw>
                </a:effectLst>
                <a:latin typeface="+mj-lt"/>
              </a:rPr>
              <a:t>like this…</a:t>
            </a:r>
            <a:endParaRPr lang="en-US" sz="2400" dirty="0">
              <a:solidFill>
                <a:srgbClr val="800000"/>
              </a:solidFill>
              <a:effectLst>
                <a:outerShdw blurRad="38100" dist="38100" dir="2700000" algn="tl">
                  <a:srgbClr val="000000"/>
                </a:outerShdw>
              </a:effectLst>
              <a:latin typeface="+mj-lt"/>
            </a:endParaRPr>
          </a:p>
        </p:txBody>
      </p:sp>
      <p:pic>
        <p:nvPicPr>
          <p:cNvPr id="10248" name="Picture 8" descr="A:\magnets after.gif"/>
          <p:cNvPicPr>
            <a:picLocks noChangeAspect="1" noChangeArrowheads="1"/>
          </p:cNvPicPr>
          <p:nvPr/>
        </p:nvPicPr>
        <p:blipFill>
          <a:blip r:embed="rId1"/>
          <a:srcRect/>
          <a:stretch>
            <a:fillRect/>
          </a:stretch>
        </p:blipFill>
        <p:spPr bwMode="auto">
          <a:xfrm>
            <a:off x="1219200" y="2743200"/>
            <a:ext cx="6051550" cy="13779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ssolve">
                                      <p:cBhvr>
                                        <p:cTn id="7"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590800" y="196850"/>
            <a:ext cx="4421188" cy="641350"/>
          </a:xfrm>
          <a:prstGeom prst="rect">
            <a:avLst/>
          </a:prstGeom>
          <a:noFill/>
          <a:ln w="9525">
            <a:noFill/>
            <a:miter lim="800000"/>
          </a:ln>
          <a:effectLst/>
        </p:spPr>
        <p:txBody>
          <a:bodyPr wrap="none">
            <a:spAutoFit/>
          </a:bodyPr>
          <a:lstStyle/>
          <a:p>
            <a:pPr>
              <a:defRPr/>
            </a:pPr>
            <a:r>
              <a:rPr lang="en-US" sz="3600" dirty="0">
                <a:effectLst>
                  <a:outerShdw blurRad="38100" dist="38100" dir="2700000" algn="tl">
                    <a:srgbClr val="000000"/>
                  </a:outerShdw>
                </a:effectLst>
                <a:latin typeface="Tempus Sans ITC" pitchFamily="82" charset="0"/>
              </a:rPr>
              <a:t>The Earth is a magnet</a:t>
            </a:r>
            <a:r>
              <a:rPr lang="en-US" sz="3600" dirty="0">
                <a:solidFill>
                  <a:srgbClr val="FFFF66"/>
                </a:solidFill>
                <a:effectLst>
                  <a:outerShdw blurRad="38100" dist="38100" dir="2700000" algn="tl">
                    <a:srgbClr val="000000"/>
                  </a:outerShdw>
                </a:effectLst>
                <a:latin typeface="Tempus Sans ITC" pitchFamily="82" charset="0"/>
              </a:rPr>
              <a:t>:</a:t>
            </a:r>
            <a:endParaRPr lang="en-US" sz="3600" dirty="0">
              <a:solidFill>
                <a:srgbClr val="FFFF66"/>
              </a:solidFill>
              <a:effectLst>
                <a:outerShdw blurRad="38100" dist="38100" dir="2700000" algn="tl">
                  <a:srgbClr val="000000"/>
                </a:outerShdw>
              </a:effectLst>
              <a:latin typeface="Tempus Sans ITC" pitchFamily="82" charset="0"/>
            </a:endParaRPr>
          </a:p>
        </p:txBody>
      </p:sp>
      <p:sp>
        <p:nvSpPr>
          <p:cNvPr id="26627" name="Text Box 3"/>
          <p:cNvSpPr txBox="1">
            <a:spLocks noChangeArrowheads="1"/>
          </p:cNvSpPr>
          <p:nvPr/>
        </p:nvSpPr>
        <p:spPr bwMode="auto">
          <a:xfrm>
            <a:off x="1508125" y="1489075"/>
            <a:ext cx="184150" cy="457200"/>
          </a:xfrm>
          <a:prstGeom prst="rect">
            <a:avLst/>
          </a:prstGeom>
          <a:noFill/>
          <a:ln w="9525">
            <a:noFill/>
            <a:miter lim="800000"/>
          </a:ln>
        </p:spPr>
        <p:txBody>
          <a:bodyPr wrap="none">
            <a:spAutoFit/>
          </a:bodyPr>
          <a:lstStyle/>
          <a:p>
            <a:pPr marL="457200" indent="-457200"/>
            <a:endParaRPr lang="en-US"/>
          </a:p>
        </p:txBody>
      </p:sp>
      <p:pic>
        <p:nvPicPr>
          <p:cNvPr id="17412" name="Picture 4" descr="A:\magnetosphere.gif"/>
          <p:cNvPicPr>
            <a:picLocks noChangeAspect="1" noChangeArrowheads="1"/>
          </p:cNvPicPr>
          <p:nvPr/>
        </p:nvPicPr>
        <p:blipFill>
          <a:blip r:embed="rId1"/>
          <a:srcRect/>
          <a:stretch>
            <a:fillRect/>
          </a:stretch>
        </p:blipFill>
        <p:spPr bwMode="auto">
          <a:xfrm>
            <a:off x="457200" y="1828800"/>
            <a:ext cx="8001000" cy="4495800"/>
          </a:xfrm>
          <a:prstGeom prst="rect">
            <a:avLst/>
          </a:prstGeom>
          <a:noFill/>
          <a:ln w="9525">
            <a:noFill/>
            <a:miter lim="800000"/>
            <a:headEnd/>
            <a:tailEnd/>
          </a:ln>
        </p:spPr>
      </p:pic>
      <p:sp>
        <p:nvSpPr>
          <p:cNvPr id="26629" name="Text Box 5"/>
          <p:cNvSpPr txBox="1">
            <a:spLocks noChangeArrowheads="1"/>
          </p:cNvSpPr>
          <p:nvPr/>
        </p:nvSpPr>
        <p:spPr bwMode="auto">
          <a:xfrm>
            <a:off x="4953000" y="2362200"/>
            <a:ext cx="1517650" cy="274638"/>
          </a:xfrm>
          <a:prstGeom prst="rect">
            <a:avLst/>
          </a:prstGeom>
          <a:noFill/>
          <a:ln w="9525">
            <a:noFill/>
            <a:miter lim="800000"/>
          </a:ln>
        </p:spPr>
        <p:txBody>
          <a:bodyPr wrap="none">
            <a:spAutoFit/>
          </a:bodyPr>
          <a:lstStyle/>
          <a:p>
            <a:r>
              <a:rPr lang="en-US" sz="1200">
                <a:solidFill>
                  <a:schemeClr val="bg1"/>
                </a:solidFill>
                <a:latin typeface="Tempus Sans ITC" pitchFamily="82" charset="0"/>
              </a:rPr>
              <a:t>Magnetic South Pole</a:t>
            </a:r>
            <a:endParaRPr lang="en-US" sz="1200">
              <a:solidFill>
                <a:schemeClr val="bg1"/>
              </a:solidFill>
              <a:latin typeface="Tempus Sans ITC" pitchFamily="82" charset="0"/>
            </a:endParaRPr>
          </a:p>
        </p:txBody>
      </p:sp>
      <p:sp>
        <p:nvSpPr>
          <p:cNvPr id="26630" name="Line 7"/>
          <p:cNvSpPr>
            <a:spLocks noChangeShapeType="1"/>
          </p:cNvSpPr>
          <p:nvPr/>
        </p:nvSpPr>
        <p:spPr bwMode="auto">
          <a:xfrm flipH="1">
            <a:off x="6324600" y="2133600"/>
            <a:ext cx="381000" cy="1219200"/>
          </a:xfrm>
          <a:prstGeom prst="line">
            <a:avLst/>
          </a:prstGeom>
          <a:noFill/>
          <a:ln w="9525">
            <a:solidFill>
              <a:srgbClr val="FFFFFF"/>
            </a:solidFill>
            <a:round/>
            <a:tailEnd type="triangle" w="med" len="med"/>
          </a:ln>
        </p:spPr>
        <p:txBody>
          <a:bodyPr/>
          <a:lstStyle/>
          <a:p>
            <a:endParaRPr lang="en-US"/>
          </a:p>
        </p:txBody>
      </p:sp>
      <p:sp>
        <p:nvSpPr>
          <p:cNvPr id="26631" name="Text Box 8"/>
          <p:cNvSpPr txBox="1">
            <a:spLocks noChangeArrowheads="1"/>
          </p:cNvSpPr>
          <p:nvPr/>
        </p:nvSpPr>
        <p:spPr bwMode="auto">
          <a:xfrm>
            <a:off x="6461125" y="5991225"/>
            <a:ext cx="1546225" cy="274638"/>
          </a:xfrm>
          <a:prstGeom prst="rect">
            <a:avLst/>
          </a:prstGeom>
          <a:noFill/>
          <a:ln w="9525">
            <a:noFill/>
            <a:miter lim="800000"/>
          </a:ln>
        </p:spPr>
        <p:txBody>
          <a:bodyPr wrap="none">
            <a:spAutoFit/>
          </a:bodyPr>
          <a:lstStyle/>
          <a:p>
            <a:r>
              <a:rPr lang="en-US" sz="1200">
                <a:solidFill>
                  <a:schemeClr val="bg1"/>
                </a:solidFill>
                <a:latin typeface="Tempus Sans ITC" pitchFamily="82" charset="0"/>
              </a:rPr>
              <a:t>Magnetic North Pole</a:t>
            </a:r>
            <a:endParaRPr lang="en-US" sz="1200">
              <a:solidFill>
                <a:schemeClr val="bg1"/>
              </a:solidFill>
              <a:latin typeface="Tempus Sans ITC" pitchFamily="82" charset="0"/>
            </a:endParaRPr>
          </a:p>
        </p:txBody>
      </p:sp>
      <p:sp>
        <p:nvSpPr>
          <p:cNvPr id="26632" name="Line 9"/>
          <p:cNvSpPr>
            <a:spLocks noChangeShapeType="1"/>
          </p:cNvSpPr>
          <p:nvPr/>
        </p:nvSpPr>
        <p:spPr bwMode="auto">
          <a:xfrm flipV="1">
            <a:off x="6096000" y="5105400"/>
            <a:ext cx="457200" cy="1219200"/>
          </a:xfrm>
          <a:prstGeom prst="line">
            <a:avLst/>
          </a:prstGeom>
          <a:noFill/>
          <a:ln w="9525">
            <a:solidFill>
              <a:srgbClr val="FFFFFF"/>
            </a:solidFill>
            <a:round/>
            <a:tailEnd type="triangle" w="med" len="med"/>
          </a:ln>
        </p:spPr>
        <p:txBody>
          <a:bodyPr/>
          <a:lstStyle/>
          <a:p>
            <a:endParaRPr lang="en-US"/>
          </a:p>
        </p:txBody>
      </p:sp>
      <p:sp>
        <p:nvSpPr>
          <p:cNvPr id="17418" name="Text Box 10"/>
          <p:cNvSpPr txBox="1">
            <a:spLocks noChangeArrowheads="1"/>
          </p:cNvSpPr>
          <p:nvPr/>
        </p:nvSpPr>
        <p:spPr bwMode="auto">
          <a:xfrm>
            <a:off x="533400" y="2209800"/>
            <a:ext cx="3444875" cy="2282825"/>
          </a:xfrm>
          <a:prstGeom prst="rect">
            <a:avLst/>
          </a:prstGeom>
          <a:noFill/>
          <a:ln w="9525">
            <a:noFill/>
            <a:miter lim="800000"/>
          </a:ln>
        </p:spPr>
        <p:txBody>
          <a:bodyPr>
            <a:spAutoFit/>
          </a:bodyPr>
          <a:lstStyle/>
          <a:p>
            <a:r>
              <a:rPr lang="en-US">
                <a:solidFill>
                  <a:schemeClr val="bg1"/>
                </a:solidFill>
              </a:rPr>
              <a:t>It exerts magnetic forces and is surrounded by a</a:t>
            </a:r>
            <a:endParaRPr lang="en-US">
              <a:solidFill>
                <a:schemeClr val="bg1"/>
              </a:solidFill>
            </a:endParaRPr>
          </a:p>
          <a:p>
            <a:r>
              <a:rPr lang="en-US">
                <a:solidFill>
                  <a:schemeClr val="bg1"/>
                </a:solidFill>
              </a:rPr>
              <a:t>magnetic field that is strongest near the</a:t>
            </a:r>
            <a:endParaRPr lang="en-US">
              <a:solidFill>
                <a:schemeClr val="bg1"/>
              </a:solidFill>
            </a:endParaRPr>
          </a:p>
          <a:p>
            <a:r>
              <a:rPr lang="en-US">
                <a:solidFill>
                  <a:schemeClr val="bg1"/>
                </a:solidFill>
              </a:rPr>
              <a:t>North and South </a:t>
            </a:r>
            <a:endParaRPr lang="en-US">
              <a:solidFill>
                <a:schemeClr val="bg1"/>
              </a:solidFill>
            </a:endParaRPr>
          </a:p>
          <a:p>
            <a:r>
              <a:rPr lang="en-US">
                <a:solidFill>
                  <a:schemeClr val="bg1"/>
                </a:solidFill>
              </a:rPr>
              <a:t>magnetic poles</a:t>
            </a:r>
            <a:endParaRPr lang="en-US">
              <a:solidFill>
                <a:schemeClr val="bg1"/>
              </a:solidFill>
            </a:endParaRPr>
          </a:p>
        </p:txBody>
      </p:sp>
      <p:sp>
        <p:nvSpPr>
          <p:cNvPr id="26634" name="Text Box 12"/>
          <p:cNvSpPr txBox="1">
            <a:spLocks noChangeArrowheads="1"/>
          </p:cNvSpPr>
          <p:nvPr/>
        </p:nvSpPr>
        <p:spPr bwMode="auto">
          <a:xfrm>
            <a:off x="2895600" y="1371600"/>
            <a:ext cx="1808163" cy="307975"/>
          </a:xfrm>
          <a:prstGeom prst="rect">
            <a:avLst/>
          </a:prstGeom>
          <a:noFill/>
          <a:ln w="9525">
            <a:noFill/>
            <a:miter lim="800000"/>
          </a:ln>
        </p:spPr>
        <p:txBody>
          <a:bodyPr wrap="none">
            <a:spAutoFit/>
          </a:bodyPr>
          <a:lstStyle/>
          <a:p>
            <a:r>
              <a:rPr lang="en-US" sz="1400" b="1">
                <a:latin typeface="Tempus Sans ITC" pitchFamily="82" charset="0"/>
              </a:rPr>
              <a:t>Geographic</a:t>
            </a:r>
            <a:r>
              <a:rPr lang="en-US" sz="1200" b="1">
                <a:latin typeface="Tempus Sans ITC" pitchFamily="82" charset="0"/>
              </a:rPr>
              <a:t> North Pole</a:t>
            </a:r>
            <a:endParaRPr lang="en-US" sz="1200" b="1">
              <a:latin typeface="Tempus Sans ITC" pitchFamily="82" charset="0"/>
            </a:endParaRPr>
          </a:p>
        </p:txBody>
      </p:sp>
      <p:sp>
        <p:nvSpPr>
          <p:cNvPr id="26635" name="Text Box 13"/>
          <p:cNvSpPr txBox="1">
            <a:spLocks noChangeArrowheads="1"/>
          </p:cNvSpPr>
          <p:nvPr/>
        </p:nvSpPr>
        <p:spPr bwMode="auto">
          <a:xfrm>
            <a:off x="4114800" y="6397625"/>
            <a:ext cx="2179638" cy="307975"/>
          </a:xfrm>
          <a:prstGeom prst="rect">
            <a:avLst/>
          </a:prstGeom>
          <a:noFill/>
          <a:ln w="9525">
            <a:noFill/>
            <a:miter lim="800000"/>
          </a:ln>
        </p:spPr>
        <p:txBody>
          <a:bodyPr>
            <a:spAutoFit/>
          </a:bodyPr>
          <a:lstStyle/>
          <a:p>
            <a:r>
              <a:rPr lang="en-US" sz="1400" b="1">
                <a:latin typeface="Tempus Sans ITC" pitchFamily="82" charset="0"/>
              </a:rPr>
              <a:t>Geographic South Pole</a:t>
            </a:r>
            <a:endParaRPr lang="en-US" sz="1400" b="1">
              <a:latin typeface="Tempus Sans ITC" pitchFamily="8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0-#ppt_w/2"/>
                                          </p:val>
                                        </p:tav>
                                        <p:tav tm="100000">
                                          <p:val>
                                            <p:strVal val="#ppt_x"/>
                                          </p:val>
                                        </p:tav>
                                      </p:tavLst>
                                    </p:anim>
                                    <p:anim calcmode="lin" valueType="num">
                                      <p:cBhvr additive="base">
                                        <p:cTn id="14"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8"/>
                                        </p:tgtEl>
                                        <p:attrNameLst>
                                          <p:attrName>style.visibility</p:attrName>
                                        </p:attrNameLst>
                                      </p:cBhvr>
                                      <p:to>
                                        <p:strVal val="visible"/>
                                      </p:to>
                                    </p:set>
                                    <p:anim calcmode="lin" valueType="num">
                                      <p:cBhvr additive="base">
                                        <p:cTn id="19" dur="500" fill="hold"/>
                                        <p:tgtEl>
                                          <p:spTgt spid="17418"/>
                                        </p:tgtEl>
                                        <p:attrNameLst>
                                          <p:attrName>ppt_x</p:attrName>
                                        </p:attrNameLst>
                                      </p:cBhvr>
                                      <p:tavLst>
                                        <p:tav tm="0">
                                          <p:val>
                                            <p:strVal val="0-#ppt_w/2"/>
                                          </p:val>
                                        </p:tav>
                                        <p:tav tm="100000">
                                          <p:val>
                                            <p:strVal val="#ppt_x"/>
                                          </p:val>
                                        </p:tav>
                                      </p:tavLst>
                                    </p:anim>
                                    <p:anim calcmode="lin" valueType="num">
                                      <p:cBhvr additive="base">
                                        <p:cTn id="20"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autoUpdateAnimBg="0"/>
      <p:bldP spid="17418"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B55CE1BC-25EA-47F1-88F8-133175F383FE}" type="slidenum">
              <a:rPr lang="en-US" smtClean="0"/>
            </a:fld>
            <a:endParaRPr lang="en-US" smtClean="0"/>
          </a:p>
        </p:txBody>
      </p:sp>
      <p:sp>
        <p:nvSpPr>
          <p:cNvPr id="2765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430E8E2-BD74-43E1-B0DA-72147942883D}" type="datetime1">
              <a:rPr lang="en-US" sz="1400"/>
            </a:fld>
            <a:endParaRPr lang="en-US" sz="1400"/>
          </a:p>
        </p:txBody>
      </p:sp>
      <p:sp>
        <p:nvSpPr>
          <p:cNvPr id="27652"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2765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765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765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765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765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85800"/>
          <a:ext cx="8458200" cy="5827776"/>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By combination of various forces of magnets with gravitational and frictional forces , it is possible to separate various mineral fractions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field around magnet exerts a force called magnetic field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When a material placed in the magnetic field , it is subjected to either attraction or repulsion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In magnetic separation , magnetic susceptibility of certain minerals is taken advantage of</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Some are strongly magnetic  , others are weakly magnetic</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2766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766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766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766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D9C7ECDC-C868-44B0-8EF5-BEBC8D1AECF3}" type="slidenum">
              <a:rPr lang="en-US" smtClean="0"/>
            </a:fld>
            <a:endParaRPr lang="en-US" smtClean="0"/>
          </a:p>
        </p:txBody>
      </p:sp>
      <p:sp>
        <p:nvSpPr>
          <p:cNvPr id="286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38A502D-CDC4-43A9-94C2-799F74586CF6}" type="datetime1">
              <a:rPr lang="en-US" sz="1400"/>
            </a:fld>
            <a:endParaRPr lang="en-US" sz="1400"/>
          </a:p>
        </p:txBody>
      </p:sp>
      <p:sp>
        <p:nvSpPr>
          <p:cNvPr id="28676"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2867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867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867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868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868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44525"/>
          <a:ext cx="8458200" cy="6120368"/>
        </p:xfrm>
        <a:graphic>
          <a:graphicData uri="http://schemas.openxmlformats.org/drawingml/2006/table">
            <a:tbl>
              <a:tblPr/>
              <a:tblGrid>
                <a:gridCol w="8458200"/>
              </a:tblGrid>
              <a:tr h="57236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Degree of magnetic susceptibility differentiate strongly &amp; weakly  magnetic materials into separate products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It is the ratio of the intensity of </a:t>
                      </a:r>
                      <a:r>
                        <a:rPr kumimoji="0" lang="en-US" sz="2400" b="0" i="0" u="none" strike="noStrike" cap="none" normalizeH="0" baseline="0" dirty="0" err="1" smtClean="0">
                          <a:ln>
                            <a:noFill/>
                          </a:ln>
                          <a:solidFill>
                            <a:schemeClr val="tx1"/>
                          </a:solidFill>
                          <a:effectLst/>
                          <a:latin typeface="Arial" panose="02080604020202020204" pitchFamily="34" charset="0"/>
                        </a:rPr>
                        <a:t>magnetisation</a:t>
                      </a:r>
                      <a:r>
                        <a:rPr kumimoji="0" lang="en-US" sz="2400" b="0" i="0" u="none" strike="noStrike" cap="none" normalizeH="0" baseline="0" dirty="0" smtClean="0">
                          <a:ln>
                            <a:noFill/>
                          </a:ln>
                          <a:solidFill>
                            <a:schemeClr val="tx1"/>
                          </a:solidFill>
                          <a:effectLst/>
                          <a:latin typeface="Arial" panose="02080604020202020204" pitchFamily="34" charset="0"/>
                        </a:rPr>
                        <a:t> produced in the material to magnetic field which produces the </a:t>
                      </a:r>
                      <a:r>
                        <a:rPr kumimoji="0" lang="en-US" sz="2400" b="0" i="0" u="none" strike="noStrike" cap="none" normalizeH="0" baseline="0" dirty="0" err="1" smtClean="0">
                          <a:ln>
                            <a:noFill/>
                          </a:ln>
                          <a:solidFill>
                            <a:schemeClr val="tx1"/>
                          </a:solidFill>
                          <a:effectLst/>
                          <a:latin typeface="Arial" panose="02080604020202020204" pitchFamily="34" charset="0"/>
                        </a:rPr>
                        <a:t>magnetisation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defRP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Ferromagnetic materials have very high susceptibility to magnetic forces and retain some magnetism when </a:t>
                      </a:r>
                      <a:r>
                        <a:rPr kumimoji="0" lang="en-US" sz="2400" b="0" i="0" u="none" strike="noStrike" cap="none" normalizeH="0" baseline="0" dirty="0" err="1" smtClean="0">
                          <a:ln>
                            <a:noFill/>
                          </a:ln>
                          <a:solidFill>
                            <a:schemeClr val="tx1"/>
                          </a:solidFill>
                          <a:effectLst/>
                          <a:latin typeface="Arial" panose="02080604020202020204" pitchFamily="34" charset="0"/>
                        </a:rPr>
                        <a:t>reomoved</a:t>
                      </a:r>
                      <a:r>
                        <a:rPr kumimoji="0" lang="en-US" sz="2400" b="0" i="0" u="none" strike="noStrike" cap="none" normalizeH="0" baseline="0" dirty="0" smtClean="0">
                          <a:ln>
                            <a:noFill/>
                          </a:ln>
                          <a:solidFill>
                            <a:schemeClr val="tx1"/>
                          </a:solidFill>
                          <a:effectLst/>
                          <a:latin typeface="Arial" panose="02080604020202020204" pitchFamily="34" charset="0"/>
                        </a:rPr>
                        <a:t> from the field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Other factors affecting the separation – size, specific gravity , freedom of movement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39620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2868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868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868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868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4A548FC8-ACF6-455E-9F72-26272B078D4D}" type="slidenum">
              <a:rPr lang="en-US" smtClean="0"/>
            </a:fld>
            <a:endParaRPr lang="en-US" smtClean="0"/>
          </a:p>
        </p:txBody>
      </p:sp>
      <p:sp>
        <p:nvSpPr>
          <p:cNvPr id="296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129654B-565D-4A2E-B82C-C52BCE066710}" type="datetime1">
              <a:rPr lang="en-US" sz="1400"/>
            </a:fld>
            <a:endParaRPr lang="en-US" sz="1400"/>
          </a:p>
        </p:txBody>
      </p:sp>
      <p:sp>
        <p:nvSpPr>
          <p:cNvPr id="29700"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Mechanism of Magentic Separation</a:t>
            </a:r>
            <a:endParaRPr lang="en-US" sz="2800" smtClean="0"/>
          </a:p>
        </p:txBody>
      </p:sp>
      <p:sp>
        <p:nvSpPr>
          <p:cNvPr id="2970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970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970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970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970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8458200" cy="5900924"/>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Unit of measurement of Magnetic flux  density or induction (B)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Number  of lines of force passing through unit area of material – Tesla (T)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Magnetizing force which induces lines of force through a material is called Field Intensity ( H) , its unit is Amp/</a:t>
                      </a:r>
                      <a:r>
                        <a:rPr kumimoji="0" lang="en-US" sz="2400" b="0" i="0" u="none" strike="noStrike" cap="none" normalizeH="0" baseline="0" dirty="0" err="1" smtClean="0">
                          <a:ln>
                            <a:noFill/>
                          </a:ln>
                          <a:solidFill>
                            <a:schemeClr val="tx1"/>
                          </a:solidFill>
                          <a:effectLst/>
                          <a:latin typeface="Arial" panose="02080604020202020204" pitchFamily="34" charset="0"/>
                        </a:rPr>
                        <a:t>metre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1 Amp /</a:t>
                      </a:r>
                      <a:r>
                        <a:rPr kumimoji="0" lang="en-US" sz="2400" b="0" i="0" u="none" strike="noStrike" cap="none" normalizeH="0" baseline="0" dirty="0" err="1" smtClean="0">
                          <a:ln>
                            <a:noFill/>
                          </a:ln>
                          <a:solidFill>
                            <a:schemeClr val="tx1"/>
                          </a:solidFill>
                          <a:effectLst/>
                          <a:latin typeface="Arial" panose="02080604020202020204" pitchFamily="34" charset="0"/>
                        </a:rPr>
                        <a:t>metere</a:t>
                      </a:r>
                      <a:r>
                        <a:rPr kumimoji="0" lang="en-US" sz="2400" b="0" i="0" u="none" strike="noStrike" cap="none" normalizeH="0" baseline="0" dirty="0" smtClean="0">
                          <a:ln>
                            <a:noFill/>
                          </a:ln>
                          <a:solidFill>
                            <a:schemeClr val="tx1"/>
                          </a:solidFill>
                          <a:effectLst/>
                          <a:latin typeface="Arial" panose="02080604020202020204" pitchFamily="34" charset="0"/>
                        </a:rPr>
                        <a:t> = 4 * pi * 10</a:t>
                      </a:r>
                      <a:r>
                        <a:rPr kumimoji="0" lang="en-US" sz="2400" b="0" i="0" u="none" strike="noStrike" cap="none" normalizeH="0" baseline="30000" dirty="0" smtClean="0">
                          <a:ln>
                            <a:noFill/>
                          </a:ln>
                          <a:solidFill>
                            <a:schemeClr val="tx1"/>
                          </a:solidFill>
                          <a:effectLst/>
                          <a:latin typeface="Arial" panose="02080604020202020204" pitchFamily="34" charset="0"/>
                        </a:rPr>
                        <a:t>-7 </a:t>
                      </a:r>
                      <a:r>
                        <a:rPr kumimoji="0" lang="en-US" sz="2400" b="0" i="0" u="none" strike="noStrike" cap="none" normalizeH="0" baseline="0" dirty="0" smtClean="0">
                          <a:ln>
                            <a:noFill/>
                          </a:ln>
                          <a:solidFill>
                            <a:schemeClr val="tx1"/>
                          </a:solidFill>
                          <a:effectLst/>
                          <a:latin typeface="Arial" panose="02080604020202020204" pitchFamily="34" charset="0"/>
                        </a:rPr>
                        <a:t>  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Intensity of </a:t>
                      </a:r>
                      <a:r>
                        <a:rPr kumimoji="0" lang="en-US" sz="2400" b="0" i="0" u="none" strike="noStrike" cap="none" normalizeH="0" baseline="0" dirty="0" err="1" smtClean="0">
                          <a:ln>
                            <a:noFill/>
                          </a:ln>
                          <a:solidFill>
                            <a:schemeClr val="tx1"/>
                          </a:solidFill>
                          <a:effectLst/>
                          <a:latin typeface="Arial" panose="02080604020202020204" pitchFamily="34" charset="0"/>
                        </a:rPr>
                        <a:t>magnetisation</a:t>
                      </a:r>
                      <a:r>
                        <a:rPr kumimoji="0" lang="en-US" sz="2400" b="0" i="0" u="none" strike="noStrike" cap="none" normalizeH="0" baseline="0" dirty="0" smtClean="0">
                          <a:ln>
                            <a:noFill/>
                          </a:ln>
                          <a:solidFill>
                            <a:schemeClr val="tx1"/>
                          </a:solidFill>
                          <a:effectLst/>
                          <a:latin typeface="Arial" panose="02080604020202020204" pitchFamily="34" charset="0"/>
                        </a:rPr>
                        <a:t>  ( M) of material  is related as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B = </a:t>
                      </a:r>
                      <a:r>
                        <a:rPr kumimoji="0" lang="el-GR" sz="2400" b="0" i="0" u="none" strike="noStrike" cap="none" normalizeH="0" baseline="0" dirty="0" smtClean="0">
                          <a:ln>
                            <a:noFill/>
                          </a:ln>
                          <a:solidFill>
                            <a:schemeClr val="tx1"/>
                          </a:solidFill>
                          <a:effectLst/>
                          <a:latin typeface="Calibri"/>
                        </a:rPr>
                        <a:t>μ</a:t>
                      </a:r>
                      <a:r>
                        <a:rPr kumimoji="0" lang="en-US" sz="2400" b="0" i="0" u="none" strike="noStrike" cap="none" normalizeH="0" baseline="0" dirty="0" smtClean="0">
                          <a:ln>
                            <a:noFill/>
                          </a:ln>
                          <a:solidFill>
                            <a:schemeClr val="tx1"/>
                          </a:solidFill>
                          <a:effectLst/>
                          <a:latin typeface="Calibri"/>
                        </a:rPr>
                        <a:t>o ( H+M) ,          </a:t>
                      </a:r>
                      <a:r>
                        <a:rPr kumimoji="0" lang="el-GR" sz="2400" b="0" i="0" u="none" strike="noStrike" cap="none" normalizeH="0" baseline="0" dirty="0" smtClean="0">
                          <a:ln>
                            <a:noFill/>
                          </a:ln>
                          <a:solidFill>
                            <a:schemeClr val="tx1"/>
                          </a:solidFill>
                          <a:effectLst/>
                          <a:latin typeface="Calibri"/>
                        </a:rPr>
                        <a:t>μ</a:t>
                      </a:r>
                      <a:r>
                        <a:rPr kumimoji="0" lang="en-US" sz="2400" b="0" i="0" u="none" strike="noStrike" cap="none" normalizeH="0" baseline="0" dirty="0" smtClean="0">
                          <a:ln>
                            <a:noFill/>
                          </a:ln>
                          <a:solidFill>
                            <a:schemeClr val="tx1"/>
                          </a:solidFill>
                          <a:effectLst/>
                          <a:latin typeface="Calibri"/>
                        </a:rPr>
                        <a:t>o = permeability of free space</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M = 0 &amp; very low in air</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2970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971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971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971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E13D2D5C-B0A8-4955-A69F-69D6745D1D6C}" type="slidenum">
              <a:rPr lang="en-US" smtClean="0"/>
            </a:fld>
            <a:endParaRPr lang="en-US" smtClean="0"/>
          </a:p>
        </p:txBody>
      </p:sp>
      <p:sp>
        <p:nvSpPr>
          <p:cNvPr id="307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959F070-ED6B-496A-A583-F93EEDF87C70}" type="datetime1">
              <a:rPr lang="en-US" sz="1400"/>
            </a:fld>
            <a:endParaRPr lang="en-US" sz="1400"/>
          </a:p>
        </p:txBody>
      </p:sp>
      <p:sp>
        <p:nvSpPr>
          <p:cNvPr id="30724"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Mechanism of Magentic Separation</a:t>
            </a:r>
            <a:endParaRPr lang="en-US" sz="2800" smtClean="0"/>
          </a:p>
        </p:txBody>
      </p:sp>
      <p:sp>
        <p:nvSpPr>
          <p:cNvPr id="3072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07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07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072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07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So B = </a:t>
                      </a:r>
                      <a:r>
                        <a:rPr kumimoji="0" lang="el-GR" sz="2400" b="0" i="0" u="none" strike="noStrike" cap="none" normalizeH="0" baseline="0" dirty="0" smtClean="0">
                          <a:ln>
                            <a:noFill/>
                          </a:ln>
                          <a:solidFill>
                            <a:schemeClr val="tx1"/>
                          </a:solidFill>
                          <a:effectLst/>
                          <a:latin typeface="Calibri"/>
                        </a:rPr>
                        <a:t>μ</a:t>
                      </a:r>
                      <a:r>
                        <a:rPr kumimoji="0" lang="en-US" sz="2400" b="0" i="0" u="none" strike="noStrike" cap="none" normalizeH="0" baseline="0" dirty="0" err="1" smtClean="0">
                          <a:ln>
                            <a:noFill/>
                          </a:ln>
                          <a:solidFill>
                            <a:schemeClr val="tx1"/>
                          </a:solidFill>
                          <a:effectLst/>
                          <a:latin typeface="Calibri"/>
                        </a:rPr>
                        <a:t>oH</a:t>
                      </a:r>
                      <a:r>
                        <a:rPr kumimoji="0" lang="en-US" sz="2400" b="0" i="0" u="none" strike="noStrike" cap="none" normalizeH="0" baseline="0" dirty="0" smtClean="0">
                          <a:ln>
                            <a:noFill/>
                          </a:ln>
                          <a:solidFill>
                            <a:schemeClr val="tx1"/>
                          </a:solidFill>
                          <a:effectLst/>
                          <a:latin typeface="Calibri"/>
                        </a:rPr>
                        <a:t>        So , flux density is almost equal to field intensity </a:t>
                      </a:r>
                      <a:endParaRPr kumimoji="0" lang="en-US" sz="2400" b="0"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However , when dealing with magnetic field inside materials,</a:t>
                      </a:r>
                      <a:r>
                        <a:rPr kumimoji="0" lang="en-US" sz="2400" b="0" i="0" u="none" strike="noStrike" kern="1200" cap="none" normalizeH="0" baseline="0" dirty="0" smtClean="0">
                          <a:ln>
                            <a:noFill/>
                          </a:ln>
                          <a:solidFill>
                            <a:schemeClr val="tx1"/>
                          </a:solidFill>
                          <a:effectLst/>
                          <a:latin typeface="+mn-lt"/>
                          <a:ea typeface="+mn-ea"/>
                          <a:cs typeface="+mn-cs"/>
                        </a:rPr>
                        <a:t> the value of induced flux density  will be much higher than field intensity</a:t>
                      </a:r>
                      <a:r>
                        <a:rPr kumimoji="0" lang="en-US" sz="2400" b="0" i="0" u="none" strike="noStrike" cap="none" normalizeH="0" baseline="0" dirty="0" smtClean="0">
                          <a:ln>
                            <a:noFill/>
                          </a:ln>
                          <a:solidFill>
                            <a:schemeClr val="tx1"/>
                          </a:solidFill>
                          <a:effectLst/>
                          <a:latin typeface="+mj-lt"/>
                        </a:rPr>
                        <a:t>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Magnetic susceptibility S = M/H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Combining both equations   , B =</a:t>
                      </a:r>
                      <a:r>
                        <a:rPr kumimoji="0" lang="en-US" sz="2400" b="0" i="0" u="none" strike="noStrike" cap="none" normalizeH="0" baseline="0" dirty="0" smtClean="0">
                          <a:ln>
                            <a:noFill/>
                          </a:ln>
                          <a:solidFill>
                            <a:schemeClr val="tx1"/>
                          </a:solidFill>
                          <a:effectLst/>
                          <a:latin typeface="Calibri"/>
                        </a:rPr>
                        <a:t> </a:t>
                      </a:r>
                      <a:r>
                        <a:rPr kumimoji="0" lang="el-GR" sz="2400" b="0" i="0" u="none" strike="noStrike" cap="none" normalizeH="0" baseline="0" dirty="0" smtClean="0">
                          <a:ln>
                            <a:noFill/>
                          </a:ln>
                          <a:solidFill>
                            <a:schemeClr val="tx1"/>
                          </a:solidFill>
                          <a:effectLst/>
                          <a:latin typeface="Calibri"/>
                        </a:rPr>
                        <a:t>μ</a:t>
                      </a:r>
                      <a:r>
                        <a:rPr kumimoji="0" lang="en-US" sz="2400" b="0" i="0" u="none" strike="noStrike" cap="none" normalizeH="0" baseline="0" dirty="0" smtClean="0">
                          <a:ln>
                            <a:noFill/>
                          </a:ln>
                          <a:solidFill>
                            <a:schemeClr val="tx1"/>
                          </a:solidFill>
                          <a:effectLst/>
                          <a:latin typeface="Calibri"/>
                        </a:rPr>
                        <a:t>o H ( 1+S)</a:t>
                      </a:r>
                      <a:endParaRPr kumimoji="0" lang="en-US" sz="2400" b="0"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Calibri"/>
                        </a:rPr>
                        <a:t>                                                              =  </a:t>
                      </a:r>
                      <a:r>
                        <a:rPr kumimoji="0" lang="el-GR" sz="2400" b="0" i="0" u="none" strike="noStrike" cap="none" normalizeH="0" baseline="0" dirty="0" smtClean="0">
                          <a:ln>
                            <a:noFill/>
                          </a:ln>
                          <a:solidFill>
                            <a:schemeClr val="tx1"/>
                          </a:solidFill>
                          <a:effectLst/>
                          <a:latin typeface="Calibri"/>
                        </a:rPr>
                        <a:t>μμ</a:t>
                      </a:r>
                      <a:r>
                        <a:rPr kumimoji="0" lang="en-US" sz="2400" b="0" i="0" u="none" strike="noStrike" cap="none" normalizeH="0" baseline="0" dirty="0" smtClean="0">
                          <a:ln>
                            <a:noFill/>
                          </a:ln>
                          <a:solidFill>
                            <a:schemeClr val="tx1"/>
                          </a:solidFill>
                          <a:effectLst/>
                          <a:latin typeface="Calibri"/>
                        </a:rPr>
                        <a:t>o H</a:t>
                      </a:r>
                      <a:endParaRPr kumimoji="0" lang="en-US" sz="2400" b="0"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Calibri"/>
                        </a:rPr>
                        <a:t>Where  </a:t>
                      </a:r>
                      <a:r>
                        <a:rPr kumimoji="0" lang="el-GR" sz="2400" b="0" i="0" u="none" strike="noStrike" cap="none" normalizeH="0" baseline="0" dirty="0" smtClean="0">
                          <a:ln>
                            <a:noFill/>
                          </a:ln>
                          <a:solidFill>
                            <a:schemeClr val="tx1"/>
                          </a:solidFill>
                          <a:effectLst/>
                          <a:latin typeface="Calibri"/>
                        </a:rPr>
                        <a:t>μ</a:t>
                      </a:r>
                      <a:r>
                        <a:rPr kumimoji="0" lang="en-US" sz="2400" b="0" i="0" u="none" strike="noStrike" cap="none" normalizeH="0" baseline="0" dirty="0" smtClean="0">
                          <a:ln>
                            <a:noFill/>
                          </a:ln>
                          <a:solidFill>
                            <a:schemeClr val="tx1"/>
                          </a:solidFill>
                          <a:effectLst/>
                          <a:latin typeface="Calibri"/>
                        </a:rPr>
                        <a:t> = 1+S = dimensional number as relative permeability </a:t>
                      </a:r>
                      <a:endParaRPr kumimoji="0" lang="en-US" sz="2400" b="0"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Calibri"/>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073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073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073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073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p>
            <a:fld id="{4F6EC64A-45E5-4529-B707-66AF7AFBA656}" type="slidenum">
              <a:rPr lang="en-US" smtClean="0"/>
            </a:fld>
            <a:endParaRPr lang="en-US" smtClean="0"/>
          </a:p>
        </p:txBody>
      </p:sp>
      <p:sp>
        <p:nvSpPr>
          <p:cNvPr id="3174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091C6F9-A8C4-493F-AAD3-A210CDC8DBBA}" type="datetime1">
              <a:rPr lang="en-US" sz="1400"/>
            </a:fld>
            <a:endParaRPr lang="en-US" sz="1400"/>
          </a:p>
        </p:txBody>
      </p:sp>
      <p:sp>
        <p:nvSpPr>
          <p:cNvPr id="31748"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3174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175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175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175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175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Paramagnetic mineral ( Hematite) – slight tendency to line up parallel to lines of force – magnetic susceptibility ( K) positive &amp; small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Ferromagnetism  ( Magnetite)– K large &amp; positive , strong tendency to line up parallel to lines of force of magnetic field - Ferrites (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Diamagnetic mineral ( Quartz) – repelled from field along lines of magnetic field to smaller field intensity - not in use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Attracted particles deflected from others in  moving stream,</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175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175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175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176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68A4A3B3-9D79-4BF2-94A6-480B98AA520F}" type="slidenum">
              <a:rPr lang="en-US" smtClean="0">
                <a:latin typeface="Arial" panose="02080604020202020204" pitchFamily="34" charset="0"/>
              </a:rPr>
            </a:fld>
            <a:endParaRPr lang="en-US" smtClean="0">
              <a:latin typeface="Arial" panose="02080604020202020204" pitchFamily="34" charset="0"/>
            </a:endParaRPr>
          </a:p>
        </p:txBody>
      </p:sp>
      <p:sp>
        <p:nvSpPr>
          <p:cNvPr id="327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80399DB-9A13-49C5-86BA-63DC6C595FA2}" type="datetime1">
              <a:rPr lang="en-US" sz="1400"/>
            </a:fld>
            <a:endParaRPr lang="en-US" sz="1400"/>
          </a:p>
        </p:txBody>
      </p:sp>
      <p:sp>
        <p:nvSpPr>
          <p:cNvPr id="3277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Froth Flotation</a:t>
            </a:r>
            <a:endParaRPr lang="en-US" sz="2800" smtClean="0"/>
          </a:p>
        </p:txBody>
      </p:sp>
      <p:sp>
        <p:nvSpPr>
          <p:cNvPr id="3277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27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27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277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277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attachment of valuable minerals to air bubble is the most important mechanism by which majority of particles are recovered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Separation efficiency between valuable mineral and gangue is also dependent on degree of entrainment and physical entrapment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During froth flotation process , the agitator provides enough turbulence in the pulp phase to promote collision of particles and bubbles which result in attachment of valuable particles   ( after reagent treatment )  to bubbles and transport to froth phase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3278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278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278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278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6A108CBA-DC34-4484-A4EA-4BC0FEF2BE91}" type="slidenum">
              <a:rPr lang="en-US" smtClean="0"/>
            </a:fld>
            <a:endParaRPr lang="en-US" smtClean="0"/>
          </a:p>
        </p:txBody>
      </p:sp>
      <p:sp>
        <p:nvSpPr>
          <p:cNvPr id="1028"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2FACE03-086D-4780-8A3B-13D15B2BD66A}" type="datetime1">
              <a:rPr lang="en-US" sz="1400"/>
            </a:fld>
            <a:endParaRPr lang="en-US" sz="1400"/>
          </a:p>
        </p:txBody>
      </p:sp>
      <p:sp>
        <p:nvSpPr>
          <p:cNvPr id="1029"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Mechanism of Magentic Separation</a:t>
            </a:r>
            <a:endParaRPr lang="en-US" sz="2800" smtClean="0"/>
          </a:p>
        </p:txBody>
      </p:sp>
      <p:sp>
        <p:nvSpPr>
          <p:cNvPr id="1030"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3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3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33"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34"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55638"/>
          <a:ext cx="4267200" cy="5974072"/>
        </p:xfrm>
        <a:graphic>
          <a:graphicData uri="http://schemas.openxmlformats.org/drawingml/2006/table">
            <a:tbl>
              <a:tblPr/>
              <a:tblGrid>
                <a:gridCol w="4267200"/>
              </a:tblGrid>
              <a:tr h="5577543">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 At low intensity , strongly magnetic minerals can be separated from weakly or non magnetic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defRP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kern="1200" cap="none" normalizeH="0" baseline="0" dirty="0" smtClean="0">
                          <a:ln>
                            <a:noFill/>
                          </a:ln>
                          <a:solidFill>
                            <a:schemeClr val="tx1"/>
                          </a:solidFill>
                          <a:effectLst/>
                          <a:latin typeface="+mn-lt"/>
                          <a:ea typeface="+mn-ea"/>
                          <a:cs typeface="+mn-cs"/>
                        </a:rPr>
                        <a:t>On achieving maximum </a:t>
                      </a:r>
                      <a:r>
                        <a:rPr kumimoji="0" lang="en-US" sz="2400" b="0" i="0" u="none" strike="noStrike" kern="1200" cap="none" normalizeH="0" baseline="0" dirty="0" err="1" smtClean="0">
                          <a:ln>
                            <a:noFill/>
                          </a:ln>
                          <a:solidFill>
                            <a:schemeClr val="tx1"/>
                          </a:solidFill>
                          <a:effectLst/>
                          <a:latin typeface="+mn-lt"/>
                          <a:ea typeface="+mn-ea"/>
                          <a:cs typeface="+mn-cs"/>
                        </a:rPr>
                        <a:t>magnetisation</a:t>
                      </a:r>
                      <a:r>
                        <a:rPr kumimoji="0" lang="en-US" sz="2400" b="0" i="0" u="none" strike="noStrike" kern="1200" cap="none" normalizeH="0" baseline="0" dirty="0" smtClean="0">
                          <a:ln>
                            <a:noFill/>
                          </a:ln>
                          <a:solidFill>
                            <a:schemeClr val="tx1"/>
                          </a:solidFill>
                          <a:effectLst/>
                          <a:latin typeface="+mn-lt"/>
                          <a:ea typeface="+mn-ea"/>
                          <a:cs typeface="+mn-cs"/>
                        </a:rPr>
                        <a:t> , a particle is said to be saturated. </a:t>
                      </a:r>
                      <a:endParaRPr kumimoji="0" lang="en-US" sz="2400" b="0" i="0" u="none" strike="noStrike" kern="1200" cap="none" normalizeH="0" baseline="0" dirty="0" smtClean="0">
                        <a:ln>
                          <a:noFill/>
                        </a:ln>
                        <a:solidFill>
                          <a:schemeClr val="tx1"/>
                        </a:solidFill>
                        <a:effectLst/>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kern="1200" cap="none" normalizeH="0" baseline="0" dirty="0" smtClean="0">
                        <a:ln>
                          <a:noFill/>
                        </a:ln>
                        <a:solidFill>
                          <a:schemeClr val="tx1"/>
                        </a:solidFill>
                        <a:effectLst/>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kern="1200" cap="none" normalizeH="0" baseline="0" dirty="0" smtClean="0">
                          <a:ln>
                            <a:noFill/>
                          </a:ln>
                          <a:solidFill>
                            <a:schemeClr val="tx1"/>
                          </a:solidFill>
                          <a:effectLst/>
                          <a:latin typeface="+mn-lt"/>
                          <a:ea typeface="+mn-ea"/>
                          <a:cs typeface="+mn-cs"/>
                        </a:rPr>
                        <a:t>Ferro magnetic materials      ( magnetite , </a:t>
                      </a:r>
                      <a:r>
                        <a:rPr kumimoji="0" lang="en-US" sz="2400" b="0" i="0" u="none" strike="noStrike" kern="1200" cap="none" normalizeH="0" baseline="0" dirty="0" err="1" smtClean="0">
                          <a:ln>
                            <a:noFill/>
                          </a:ln>
                          <a:solidFill>
                            <a:schemeClr val="tx1"/>
                          </a:solidFill>
                          <a:effectLst/>
                          <a:latin typeface="+mn-lt"/>
                          <a:ea typeface="+mn-ea"/>
                          <a:cs typeface="+mn-cs"/>
                        </a:rPr>
                        <a:t>ferro</a:t>
                      </a:r>
                      <a:r>
                        <a:rPr kumimoji="0" lang="en-US" sz="2400" b="0" i="0" u="none" strike="noStrike" kern="1200" cap="none" normalizeH="0" baseline="0" dirty="0" smtClean="0">
                          <a:ln>
                            <a:noFill/>
                          </a:ln>
                          <a:solidFill>
                            <a:schemeClr val="tx1"/>
                          </a:solidFill>
                          <a:effectLst/>
                          <a:latin typeface="+mn-lt"/>
                          <a:ea typeface="+mn-ea"/>
                          <a:cs typeface="+mn-cs"/>
                        </a:rPr>
                        <a:t>-silicon ) become saturated at normal field strength</a:t>
                      </a:r>
                      <a:endParaRPr kumimoji="0" lang="en-US" sz="2400" b="0" i="0" u="none" strike="noStrike" kern="1200" cap="none" normalizeH="0" baseline="0" dirty="0" smtClean="0">
                        <a:ln>
                          <a:noFill/>
                        </a:ln>
                        <a:solidFill>
                          <a:schemeClr val="tx1"/>
                        </a:solidFill>
                        <a:effectLst/>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r h="3962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bl>
          </a:graphicData>
        </a:graphic>
      </p:graphicFrame>
      <p:sp>
        <p:nvSpPr>
          <p:cNvPr id="103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3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4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4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1026" name="Object 3"/>
          <p:cNvGraphicFramePr>
            <a:graphicFrameLocks noChangeAspect="1"/>
          </p:cNvGraphicFramePr>
          <p:nvPr/>
        </p:nvGraphicFramePr>
        <p:xfrm>
          <a:off x="4776788" y="990600"/>
          <a:ext cx="3833812" cy="4572000"/>
        </p:xfrm>
        <a:graphic>
          <a:graphicData uri="http://schemas.openxmlformats.org/presentationml/2006/ole">
            <mc:AlternateContent xmlns:mc="http://schemas.openxmlformats.org/markup-compatibility/2006">
              <mc:Choice xmlns:v="urn:schemas-microsoft-com:vml" Requires="v">
                <p:oleObj spid="_x0000_s1025" name="Worksheet" r:id="rId3" imgW="3834130" imgH="2953385" progId="Excel.Sheet.8">
                  <p:embed/>
                </p:oleObj>
              </mc:Choice>
              <mc:Fallback>
                <p:oleObj name="Worksheet" r:id="rId3" imgW="3834130" imgH="2953385" progId="Excel.Sheet.8">
                  <p:embed/>
                  <p:pic>
                    <p:nvPicPr>
                      <p:cNvPr id="0" name="Object 3"/>
                      <p:cNvPicPr>
                        <a:picLocks noChangeAspect="1"/>
                      </p:cNvPicPr>
                      <p:nvPr/>
                    </p:nvPicPr>
                    <p:blipFill>
                      <a:blip r:embed="rId4"/>
                      <a:stretch>
                        <a:fillRect/>
                      </a:stretch>
                    </p:blipFill>
                    <p:spPr>
                      <a:xfrm>
                        <a:off x="4776788" y="990600"/>
                        <a:ext cx="3833812" cy="4572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CE4ABD7F-480F-41BA-A02B-79BB9A166F27}" type="slidenum">
              <a:rPr lang="en-US" smtClean="0"/>
            </a:fld>
            <a:endParaRPr lang="en-US" smtClean="0"/>
          </a:p>
        </p:txBody>
      </p:sp>
      <p:sp>
        <p:nvSpPr>
          <p:cNvPr id="327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4732521-162B-4883-A09F-7BE8AD152E41}" type="datetime1">
              <a:rPr lang="en-US" sz="1400"/>
            </a:fld>
            <a:endParaRPr lang="en-US" sz="1400"/>
          </a:p>
        </p:txBody>
      </p:sp>
      <p:sp>
        <p:nvSpPr>
          <p:cNvPr id="32772"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3277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27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27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277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277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Many high-intensity magnetic separators  use Iron Cores and frames to produce desired magnetic flux &amp; field</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Iron saturates magnetically at about 2-2.5 T</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The capacity of magnet to lift a particular mineral is dependent  not  only on value of field intensity but also ‘Field Gradient’ i.e. rate at which field intensity increases towards magnet surface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In order to generate a given lifting force , production of high field gradient and high intensity is important aspect of separator design  </a:t>
                      </a:r>
                      <a:endParaRPr kumimoji="0" lang="en-US" sz="2400" b="0" i="0" u="none" strike="noStrike" cap="none" normalizeH="0" baseline="0" dirty="0" smtClean="0">
                        <a:ln>
                          <a:noFill/>
                        </a:ln>
                        <a:solidFill>
                          <a:schemeClr val="tx1"/>
                        </a:solidFill>
                        <a:effectLst/>
                        <a:latin typeface="+mj-lt"/>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3278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278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278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278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AA0EF028-BDF0-4BB7-AD7D-2A96303BBF7D}" type="slidenum">
              <a:rPr lang="en-US" smtClean="0"/>
            </a:fld>
            <a:endParaRPr lang="en-US" smtClean="0"/>
          </a:p>
        </p:txBody>
      </p:sp>
      <p:sp>
        <p:nvSpPr>
          <p:cNvPr id="2052"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53DA148-C4FF-4531-9A06-E9FF5DE191B1}" type="datetime1">
              <a:rPr lang="en-US" sz="1400"/>
            </a:fld>
            <a:endParaRPr lang="en-US" sz="1400"/>
          </a:p>
        </p:txBody>
      </p:sp>
      <p:sp>
        <p:nvSpPr>
          <p:cNvPr id="2053"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2054"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05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05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057"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058"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5181600" cy="6120368"/>
        </p:xfrm>
        <a:graphic>
          <a:graphicData uri="http://schemas.openxmlformats.org/drawingml/2006/table">
            <a:tbl>
              <a:tblPr/>
              <a:tblGrid>
                <a:gridCol w="5181600"/>
              </a:tblGrid>
              <a:tr h="572361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Design Aspect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-Provision of high intensity field with steep field strength gradient</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-In uniform flux , magnetic particles will orient themselves but will not move along lines of flux</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-In converging field , tapering of pole  concentrate magnetic flux – thus there is steep field gradient  across gap  due to difference in intensity</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txBody>
                  <a:tcPr marT="45716" marB="45716" horzOverflow="overflow">
                    <a:lnL>
                      <a:noFill/>
                    </a:lnL>
                    <a:lnR>
                      <a:noFill/>
                    </a:lnR>
                    <a:lnT>
                      <a:noFill/>
                    </a:lnT>
                    <a:lnB>
                      <a:noFill/>
                    </a:lnB>
                    <a:lnTlToBr>
                      <a:noFill/>
                    </a:lnTlToBr>
                    <a:lnBlToTr>
                      <a:noFill/>
                    </a:lnBlToTr>
                    <a:noFill/>
                  </a:tcPr>
                </a:tc>
              </a:tr>
              <a:tr h="39620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206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06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06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06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2050" name="Object 2"/>
          <p:cNvGraphicFramePr>
            <a:graphicFrameLocks noChangeAspect="1"/>
          </p:cNvGraphicFramePr>
          <p:nvPr/>
        </p:nvGraphicFramePr>
        <p:xfrm>
          <a:off x="5486400" y="1219200"/>
          <a:ext cx="3505200" cy="3322638"/>
        </p:xfrm>
        <a:graphic>
          <a:graphicData uri="http://schemas.openxmlformats.org/presentationml/2006/ole">
            <mc:AlternateContent xmlns:mc="http://schemas.openxmlformats.org/markup-compatibility/2006">
              <mc:Choice xmlns:v="urn:schemas-microsoft-com:vml" Requires="v">
                <p:oleObj spid="_x0000_s2049" name="Worksheet" r:id="rId3" imgW="3212465" imgH="3017520" progId="Excel.Sheet.8">
                  <p:embed/>
                </p:oleObj>
              </mc:Choice>
              <mc:Fallback>
                <p:oleObj name="Worksheet" r:id="rId3" imgW="3212465" imgH="3017520" progId="Excel.Sheet.8">
                  <p:embed/>
                  <p:pic>
                    <p:nvPicPr>
                      <p:cNvPr id="0" name="Object 2"/>
                      <p:cNvPicPr>
                        <a:picLocks noChangeAspect="1"/>
                      </p:cNvPicPr>
                      <p:nvPr/>
                    </p:nvPicPr>
                    <p:blipFill>
                      <a:blip r:embed="rId4"/>
                      <a:stretch>
                        <a:fillRect/>
                      </a:stretch>
                    </p:blipFill>
                    <p:spPr>
                      <a:xfrm>
                        <a:off x="5486400" y="1219200"/>
                        <a:ext cx="3505200" cy="3322638"/>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EECFC436-9641-4292-ABD4-1E437F919C56}" type="slidenum">
              <a:rPr lang="en-US" smtClean="0"/>
            </a:fld>
            <a:endParaRPr lang="en-US" smtClean="0"/>
          </a:p>
        </p:txBody>
      </p:sp>
      <p:sp>
        <p:nvSpPr>
          <p:cNvPr id="3076"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AF0ADDB-2817-439E-8432-9EAE0DCBDFD5}" type="datetime1">
              <a:rPr lang="en-US" sz="1400"/>
            </a:fld>
            <a:endParaRPr lang="en-US" sz="1400"/>
          </a:p>
        </p:txBody>
      </p:sp>
      <p:sp>
        <p:nvSpPr>
          <p:cNvPr id="3077"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 –Design Aspect</a:t>
            </a:r>
            <a:endParaRPr lang="en-US" sz="2800" smtClean="0"/>
          </a:p>
        </p:txBody>
      </p:sp>
      <p:sp>
        <p:nvSpPr>
          <p:cNvPr id="3078"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07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08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081"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082"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152400" y="609600"/>
          <a:ext cx="5486400" cy="5974072"/>
        </p:xfrm>
        <a:graphic>
          <a:graphicData uri="http://schemas.openxmlformats.org/drawingml/2006/table">
            <a:tbl>
              <a:tblPr/>
              <a:tblGrid>
                <a:gridCol w="5486400"/>
              </a:tblGrid>
              <a:tr h="5577544">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Another method of producing high field gradient is by using a pole which is constructed of alternate magnetic and non magnetic laminations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Provision for varying the intensity – Current changes done in electromagnetic separators while in permanent magnet , inter pole distance is varied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 Belt or drum speed is to be regulated for feeding particle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txBody>
                  <a:tcPr marT="45718" marB="45718" horzOverflow="overflow">
                    <a:lnL>
                      <a:noFill/>
                    </a:lnL>
                    <a:lnR>
                      <a:noFill/>
                    </a:lnR>
                    <a:lnT>
                      <a:noFill/>
                    </a:lnT>
                    <a:lnB>
                      <a:noFill/>
                    </a:lnB>
                    <a:lnTlToBr>
                      <a:noFill/>
                    </a:lnTlToBr>
                    <a:lnBlToTr>
                      <a:noFill/>
                    </a:lnBlToTr>
                    <a:noFill/>
                  </a:tcPr>
                </a:tc>
              </a:tr>
              <a:tr h="3962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bl>
          </a:graphicData>
        </a:graphic>
      </p:graphicFrame>
      <p:sp>
        <p:nvSpPr>
          <p:cNvPr id="308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08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08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08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3074" name="Object 3"/>
          <p:cNvGraphicFramePr>
            <a:graphicFrameLocks noChangeAspect="1"/>
          </p:cNvGraphicFramePr>
          <p:nvPr/>
        </p:nvGraphicFramePr>
        <p:xfrm>
          <a:off x="6019800" y="1219200"/>
          <a:ext cx="3090863" cy="3962400"/>
        </p:xfrm>
        <a:graphic>
          <a:graphicData uri="http://schemas.openxmlformats.org/presentationml/2006/ole">
            <mc:AlternateContent xmlns:mc="http://schemas.openxmlformats.org/markup-compatibility/2006">
              <mc:Choice xmlns:v="urn:schemas-microsoft-com:vml" Requires="v">
                <p:oleObj spid="_x0000_s3073" name="Worksheet" r:id="rId3" imgW="2785745" imgH="3303905" progId="Excel.Sheet.8">
                  <p:embed/>
                </p:oleObj>
              </mc:Choice>
              <mc:Fallback>
                <p:oleObj name="Worksheet" r:id="rId3" imgW="2785745" imgH="3303905" progId="Excel.Sheet.8">
                  <p:embed/>
                  <p:pic>
                    <p:nvPicPr>
                      <p:cNvPr id="0" name="Object 3"/>
                      <p:cNvPicPr>
                        <a:picLocks noChangeAspect="1"/>
                      </p:cNvPicPr>
                      <p:nvPr/>
                    </p:nvPicPr>
                    <p:blipFill>
                      <a:blip r:embed="rId4"/>
                      <a:stretch>
                        <a:fillRect/>
                      </a:stretch>
                    </p:blipFill>
                    <p:spPr>
                      <a:xfrm>
                        <a:off x="6019800" y="1219200"/>
                        <a:ext cx="3090863" cy="39624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AFB6B62B-2E9A-4829-94F4-0DF1529C1BAA}" type="slidenum">
              <a:rPr lang="en-US" smtClean="0"/>
            </a:fld>
            <a:endParaRPr lang="en-US" smtClean="0"/>
          </a:p>
        </p:txBody>
      </p:sp>
      <p:sp>
        <p:nvSpPr>
          <p:cNvPr id="337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74B2FDE-B4C0-42AB-A165-7EBBB04E22C1}" type="datetime1">
              <a:rPr lang="en-US" sz="1400"/>
            </a:fld>
            <a:endParaRPr lang="en-US" sz="1400"/>
          </a:p>
        </p:txBody>
      </p:sp>
      <p:sp>
        <p:nvSpPr>
          <p:cNvPr id="33796"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 –Design Aspect</a:t>
            </a:r>
            <a:endParaRPr lang="en-US" sz="2800" smtClean="0"/>
          </a:p>
        </p:txBody>
      </p:sp>
      <p:sp>
        <p:nvSpPr>
          <p:cNvPr id="3379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379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379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380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380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1816" name="Group 24"/>
          <p:cNvGraphicFramePr>
            <a:graphicFrameLocks noGrp="1"/>
          </p:cNvGraphicFramePr>
          <p:nvPr>
            <p:ph sz="half" idx="4294967295"/>
          </p:nvPr>
        </p:nvGraphicFramePr>
        <p:xfrm>
          <a:off x="228600" y="655638"/>
          <a:ext cx="8382000" cy="6047220"/>
        </p:xfrm>
        <a:graphic>
          <a:graphicData uri="http://schemas.openxmlformats.org/drawingml/2006/table">
            <a:tbl>
              <a:tblPr/>
              <a:tblGrid>
                <a:gridCol w="8382000"/>
              </a:tblGrid>
              <a:tr h="5650577">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Agglomeration of small particles can occur  if the field is concentrated as particles under high field gradient behave as magnet and attract each other</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These magnetic </a:t>
                      </a:r>
                      <a:r>
                        <a:rPr kumimoji="0" lang="en-US" sz="2400" b="0" i="0" u="none" strike="noStrike" cap="none" normalizeH="0" baseline="0" dirty="0" err="1" smtClean="0">
                          <a:ln>
                            <a:noFill/>
                          </a:ln>
                          <a:solidFill>
                            <a:schemeClr val="tx1"/>
                          </a:solidFill>
                          <a:effectLst/>
                          <a:latin typeface="+mj-lt"/>
                        </a:rPr>
                        <a:t>flocs</a:t>
                      </a:r>
                      <a:r>
                        <a:rPr kumimoji="0" lang="en-US" sz="2400" b="0" i="0" u="none" strike="noStrike" cap="none" normalizeH="0" baseline="0" dirty="0" smtClean="0">
                          <a:ln>
                            <a:noFill/>
                          </a:ln>
                          <a:solidFill>
                            <a:schemeClr val="tx1"/>
                          </a:solidFill>
                          <a:effectLst/>
                          <a:latin typeface="+mj-lt"/>
                        </a:rPr>
                        <a:t> can entrain gangue which bridges the gap between magnetic poles –reducing efficiency of separation</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Flocculation is reduced by keeping mono layer  / by passing the material through consecutive magnetic field having reversal of polarity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Provision for magnetic particles to be attracted to pole-pieces followed by conveying device</a:t>
                      </a:r>
                      <a:endParaRPr kumimoji="0" lang="en-US" sz="2400" b="0" i="0" u="none" strike="noStrike" cap="none" normalizeH="0" baseline="0" dirty="0" smtClean="0">
                        <a:ln>
                          <a:noFill/>
                        </a:ln>
                        <a:solidFill>
                          <a:schemeClr val="tx1"/>
                        </a:solidFill>
                        <a:effectLst/>
                        <a:latin typeface="+mj-lt"/>
                      </a:endParaRPr>
                    </a:p>
                  </a:txBody>
                  <a:tcPr marT="45717" marB="45717" horzOverflow="overflow">
                    <a:lnL>
                      <a:noFill/>
                    </a:lnL>
                    <a:lnR>
                      <a:noFill/>
                    </a:lnR>
                    <a:lnT>
                      <a:noFill/>
                    </a:lnT>
                    <a:lnB>
                      <a:noFill/>
                    </a:lnB>
                    <a:lnTlToBr>
                      <a:noFill/>
                    </a:lnTlToBr>
                    <a:lnBlToTr>
                      <a:noFill/>
                    </a:lnBlToTr>
                    <a:noFill/>
                  </a:tcPr>
                </a:tc>
              </a:tr>
              <a:tr h="396211">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3380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380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380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380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p>
            <a:fld id="{E41F3798-9AC3-4BAE-8A7E-E2A5DC29556A}" type="slidenum">
              <a:rPr lang="en-US" smtClean="0"/>
            </a:fld>
            <a:endParaRPr lang="en-US" smtClean="0"/>
          </a:p>
        </p:txBody>
      </p:sp>
      <p:sp>
        <p:nvSpPr>
          <p:cNvPr id="348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650A8A5-2E9E-46E9-851E-698BA353070B}" type="datetime1">
              <a:rPr lang="en-US" sz="1400"/>
            </a:fld>
            <a:endParaRPr lang="en-US" sz="1400"/>
          </a:p>
        </p:txBody>
      </p:sp>
      <p:sp>
        <p:nvSpPr>
          <p:cNvPr id="34820"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3482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482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482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482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482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2834" name="Group 18"/>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Factors for magnetic separation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-thin layer of particles moving through consecutive magnetic fields with successive reversal of their polarity. This arrangement causes ferromagnetic particle to respond by turning through 180 deg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-magnetic field arranged with min air gap for effective removal of strong magnetic particle first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-Moisture content less than 0.5 %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-Machine should provide scrubbing action by pole reversal to free entrained gangue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3482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483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483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483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06729230-250E-479E-A3B9-6A766F270742}" type="slidenum">
              <a:rPr lang="en-US" smtClean="0"/>
            </a:fld>
            <a:endParaRPr lang="en-US" smtClean="0"/>
          </a:p>
        </p:txBody>
      </p:sp>
      <p:sp>
        <p:nvSpPr>
          <p:cNvPr id="358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75DADF7-D1AC-4DD4-BF75-2E608FFB8EBB}" type="datetime1">
              <a:rPr lang="en-US" sz="1400"/>
            </a:fld>
            <a:endParaRPr lang="en-US" sz="1400"/>
          </a:p>
        </p:txBody>
      </p:sp>
      <p:sp>
        <p:nvSpPr>
          <p:cNvPr id="35844"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Types of Magentic Separator</a:t>
            </a:r>
            <a:endParaRPr lang="en-US" sz="2800" smtClean="0"/>
          </a:p>
        </p:txBody>
      </p:sp>
      <p:sp>
        <p:nvSpPr>
          <p:cNvPr id="3584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584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584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584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584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2834" name="Group 18"/>
          <p:cNvGraphicFramePr>
            <a:graphicFrameLocks noGrp="1"/>
          </p:cNvGraphicFramePr>
          <p:nvPr>
            <p:ph sz="half" idx="4294967295"/>
          </p:nvPr>
        </p:nvGraphicFramePr>
        <p:xfrm>
          <a:off x="342900" y="601663"/>
          <a:ext cx="8458200" cy="6350325"/>
        </p:xfrm>
        <a:graphic>
          <a:graphicData uri="http://schemas.openxmlformats.org/drawingml/2006/table">
            <a:tbl>
              <a:tblPr/>
              <a:tblGrid>
                <a:gridCol w="8458200"/>
              </a:tblGrid>
              <a:tr h="5871162">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Classified into Low and High Intensity machines  with Dry &amp; wet type of feeds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Low intensity separators are used to treat </a:t>
                      </a:r>
                      <a:r>
                        <a:rPr kumimoji="0" lang="en-US" sz="2400" b="0" i="0" u="none" strike="noStrike" cap="none" normalizeH="0" baseline="0" dirty="0" err="1" smtClean="0">
                          <a:ln>
                            <a:noFill/>
                          </a:ln>
                          <a:solidFill>
                            <a:schemeClr val="tx1"/>
                          </a:solidFill>
                          <a:effectLst/>
                          <a:latin typeface="Arial" panose="02080604020202020204" pitchFamily="34" charset="0"/>
                        </a:rPr>
                        <a:t>ferro</a:t>
                      </a:r>
                      <a:r>
                        <a:rPr kumimoji="0" lang="en-US" sz="2400" b="0" i="0" u="none" strike="noStrike" cap="none" normalizeH="0" baseline="0" dirty="0" smtClean="0">
                          <a:ln>
                            <a:noFill/>
                          </a:ln>
                          <a:solidFill>
                            <a:schemeClr val="tx1"/>
                          </a:solidFill>
                          <a:effectLst/>
                          <a:latin typeface="Arial" panose="02080604020202020204" pitchFamily="34" charset="0"/>
                        </a:rPr>
                        <a:t> magnetic materials and some highly paramagnetic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Dry low intensity magnetic separation confined to concentration of coarse </a:t>
                      </a:r>
                      <a:r>
                        <a:rPr kumimoji="0" lang="en-US" sz="2400" b="0" i="0" u="none" strike="noStrike" cap="none" normalizeH="0" baseline="0" dirty="0" smtClean="0">
                          <a:ln>
                            <a:noFill/>
                          </a:ln>
                          <a:solidFill>
                            <a:srgbClr val="FF0000"/>
                          </a:solidFill>
                          <a:effectLst/>
                          <a:latin typeface="Arial" panose="02080604020202020204" pitchFamily="34" charset="0"/>
                        </a:rPr>
                        <a:t>sands which are strongly magnetic </a:t>
                      </a:r>
                      <a:endParaRPr kumimoji="0" lang="en-US" sz="2400" b="0" i="0" u="none" strike="noStrike" cap="none" normalizeH="0" baseline="0" dirty="0" smtClean="0">
                        <a:ln>
                          <a:noFill/>
                        </a:ln>
                        <a:solidFill>
                          <a:srgbClr val="FF0000"/>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rgbClr val="FF0000"/>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For particle size &lt; 0.5 cm range , wet separators are used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Low-intensity wet separators used in DMS to purify magnetic medium and concentrate ferromagnetic sands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6" marB="45726" horzOverflow="overflow">
                    <a:lnL>
                      <a:noFill/>
                    </a:lnL>
                    <a:lnR>
                      <a:noFill/>
                    </a:lnR>
                    <a:lnT>
                      <a:noFill/>
                    </a:lnT>
                    <a:lnB>
                      <a:noFill/>
                    </a:lnB>
                    <a:lnTlToBr>
                      <a:noFill/>
                    </a:lnTlToBr>
                    <a:lnBlToTr>
                      <a:noFill/>
                    </a:lnBlToTr>
                    <a:noFill/>
                  </a:tcPr>
                </a:tc>
              </a:tr>
              <a:tr h="47916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6" marB="45726" horzOverflow="overflow">
                    <a:lnL>
                      <a:noFill/>
                    </a:lnL>
                    <a:lnR>
                      <a:noFill/>
                    </a:lnR>
                    <a:lnT>
                      <a:noFill/>
                    </a:lnT>
                    <a:lnB>
                      <a:noFill/>
                    </a:lnB>
                    <a:lnTlToBr>
                      <a:noFill/>
                    </a:lnTlToBr>
                    <a:lnBlToTr>
                      <a:noFill/>
                    </a:lnBlToTr>
                    <a:noFill/>
                  </a:tcPr>
                </a:tc>
              </a:tr>
            </a:tbl>
          </a:graphicData>
        </a:graphic>
      </p:graphicFrame>
      <p:sp>
        <p:nvSpPr>
          <p:cNvPr id="3585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585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585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585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4EDBE6F8-A64E-458A-958E-472C57F99779}" type="slidenum">
              <a:rPr lang="en-US" smtClean="0"/>
            </a:fld>
            <a:endParaRPr lang="en-US" smtClean="0"/>
          </a:p>
        </p:txBody>
      </p:sp>
      <p:sp>
        <p:nvSpPr>
          <p:cNvPr id="368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1ECF7D9-920D-46F3-BA3C-66809B560346}" type="datetime1">
              <a:rPr lang="en-US" sz="1400"/>
            </a:fld>
            <a:endParaRPr lang="en-US" sz="1400"/>
          </a:p>
        </p:txBody>
      </p:sp>
      <p:sp>
        <p:nvSpPr>
          <p:cNvPr id="36868"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3686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687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687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687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687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3857"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Dry Belt Magnetic Separator – poles arranged one above other , upper one with wedge while lower one flat </a:t>
                      </a:r>
                      <a:r>
                        <a:rPr kumimoji="0" lang="en-US" sz="2400" b="0" i="0" u="none" strike="noStrike" cap="none" normalizeH="0" baseline="0" dirty="0" err="1" smtClean="0">
                          <a:ln>
                            <a:noFill/>
                          </a:ln>
                          <a:solidFill>
                            <a:schemeClr val="tx1"/>
                          </a:solidFill>
                          <a:effectLst/>
                          <a:latin typeface="Arial" panose="02080604020202020204" pitchFamily="34" charset="0"/>
                        </a:rPr>
                        <a:t>e.g</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concetration</a:t>
                      </a:r>
                      <a:r>
                        <a:rPr kumimoji="0" lang="en-US" sz="2400" b="0" i="0" u="none" strike="noStrike" cap="none" normalizeH="0" baseline="0" dirty="0" smtClean="0">
                          <a:ln>
                            <a:noFill/>
                          </a:ln>
                          <a:solidFill>
                            <a:schemeClr val="tx1"/>
                          </a:solidFill>
                          <a:effectLst/>
                          <a:latin typeface="Arial" panose="02080604020202020204" pitchFamily="34" charset="0"/>
                        </a:rPr>
                        <a:t> of Zn-</a:t>
                      </a:r>
                      <a:r>
                        <a:rPr kumimoji="0" lang="en-US" sz="2400" b="0" i="0" u="none" strike="noStrike" cap="none" normalizeH="0" baseline="0" dirty="0" err="1" smtClean="0">
                          <a:ln>
                            <a:noFill/>
                          </a:ln>
                          <a:solidFill>
                            <a:schemeClr val="tx1"/>
                          </a:solidFill>
                          <a:effectLst/>
                          <a:latin typeface="Arial" panose="02080604020202020204" pitchFamily="34" charset="0"/>
                        </a:rPr>
                        <a:t>Pb</a:t>
                      </a:r>
                      <a:r>
                        <a:rPr kumimoji="0" lang="en-US" sz="2400" b="0" i="0" u="none" strike="noStrike" cap="none" normalizeH="0" baseline="0" dirty="0" smtClean="0">
                          <a:ln>
                            <a:noFill/>
                          </a:ln>
                          <a:solidFill>
                            <a:schemeClr val="tx1"/>
                          </a:solidFill>
                          <a:effectLst/>
                          <a:latin typeface="Arial" panose="02080604020202020204" pitchFamily="34" charset="0"/>
                        </a:rPr>
                        <a:t>-Fe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r>
                        <a:rPr kumimoji="0" lang="en-US" sz="2400" b="0" i="0" u="none" strike="noStrike" cap="none" normalizeH="0" baseline="0" dirty="0" smtClean="0">
                          <a:ln>
                            <a:noFill/>
                          </a:ln>
                          <a:solidFill>
                            <a:schemeClr val="tx1"/>
                          </a:solidFill>
                          <a:effectLst/>
                          <a:latin typeface="Arial" panose="02080604020202020204" pitchFamily="34" charset="0"/>
                        </a:rPr>
                        <a:t>, Magnetite ore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rPr>
                        <a:t>https://www.youtube.com/watch?v=zlwpEzcamcc</a:t>
                      </a: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68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68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68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68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36881" name="Picture 18"/>
          <p:cNvPicPr>
            <a:picLocks noChangeAspect="1" noChangeArrowheads="1"/>
          </p:cNvPicPr>
          <p:nvPr/>
        </p:nvPicPr>
        <p:blipFill>
          <a:blip r:embed="rId3"/>
          <a:srcRect t="15094"/>
          <a:stretch>
            <a:fillRect/>
          </a:stretch>
        </p:blipFill>
        <p:spPr bwMode="auto">
          <a:xfrm>
            <a:off x="1219200" y="1905000"/>
            <a:ext cx="6172200" cy="39624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sldNum" sz="quarter" idx="12"/>
          </p:nvPr>
        </p:nvSpPr>
        <p:spPr>
          <a:noFill/>
        </p:spPr>
        <p:txBody>
          <a:bodyPr/>
          <a:lstStyle/>
          <a:p>
            <a:fld id="{F96D28FB-CF34-49D6-B149-94A9BA3DD1AF}" type="slidenum">
              <a:rPr lang="en-US" smtClean="0"/>
            </a:fld>
            <a:endParaRPr lang="en-US" smtClean="0"/>
          </a:p>
        </p:txBody>
      </p:sp>
      <p:sp>
        <p:nvSpPr>
          <p:cNvPr id="4100"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1E66C57-47CF-4DCE-8B1B-E865BF764492}" type="datetime1">
              <a:rPr lang="en-US" sz="1400"/>
            </a:fld>
            <a:endParaRPr lang="en-US" sz="1400"/>
          </a:p>
        </p:txBody>
      </p:sp>
      <p:sp>
        <p:nvSpPr>
          <p:cNvPr id="4101"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Magentic Separation</a:t>
            </a:r>
            <a:endParaRPr lang="en-US" sz="2800" smtClean="0"/>
          </a:p>
        </p:txBody>
      </p:sp>
      <p:sp>
        <p:nvSpPr>
          <p:cNvPr id="4102"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10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10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105"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106"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362" name="Group 26"/>
          <p:cNvGraphicFramePr>
            <a:graphicFrameLocks noGrp="1"/>
          </p:cNvGraphicFramePr>
          <p:nvPr>
            <p:ph sz="half" idx="4294967295"/>
          </p:nvPr>
        </p:nvGraphicFramePr>
        <p:xfrm>
          <a:off x="152400" y="685800"/>
          <a:ext cx="3657600" cy="5681663"/>
        </p:xfrm>
        <a:graphic>
          <a:graphicData uri="http://schemas.openxmlformats.org/drawingml/2006/table">
            <a:tbl>
              <a:tblPr/>
              <a:tblGrid>
                <a:gridCol w="36576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Drum Separator –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( 600 G , +6 mm size)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"Ore-agitating" type of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separator because the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magnetic particles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(which are little magnets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themselves) reorient and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flip 180° as they pass by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the fixed internal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magnets of alternating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Polarity.</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411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11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11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11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4098" name="Object 426"/>
          <p:cNvGraphicFramePr>
            <a:graphicFrameLocks noChangeAspect="1"/>
          </p:cNvGraphicFramePr>
          <p:nvPr/>
        </p:nvGraphicFramePr>
        <p:xfrm>
          <a:off x="3962400" y="914400"/>
          <a:ext cx="5029200" cy="4572000"/>
        </p:xfrm>
        <a:graphic>
          <a:graphicData uri="http://schemas.openxmlformats.org/presentationml/2006/ole">
            <mc:AlternateContent xmlns:mc="http://schemas.openxmlformats.org/markup-compatibility/2006">
              <mc:Choice xmlns:v="urn:schemas-microsoft-com:vml" Requires="v">
                <p:oleObj spid="_x0000_s4097" name="Worksheet" r:id="rId3" imgW="4598670" imgH="3989070" progId="Excel.Sheet.8">
                  <p:embed/>
                </p:oleObj>
              </mc:Choice>
              <mc:Fallback>
                <p:oleObj name="Worksheet" r:id="rId3" imgW="4598670" imgH="3989070" progId="Excel.Sheet.8">
                  <p:embed/>
                  <p:pic>
                    <p:nvPicPr>
                      <p:cNvPr id="0" name="Object 426"/>
                      <p:cNvPicPr>
                        <a:picLocks noChangeAspect="1"/>
                      </p:cNvPicPr>
                      <p:nvPr/>
                    </p:nvPicPr>
                    <p:blipFill>
                      <a:blip r:embed="rId4"/>
                      <a:stretch>
                        <a:fillRect/>
                      </a:stretch>
                    </p:blipFill>
                    <p:spPr>
                      <a:xfrm>
                        <a:off x="3962400" y="914400"/>
                        <a:ext cx="5029200" cy="4572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p>
            <a:fld id="{248884E0-0B5E-4B13-A062-BC5D4BAC810E}" type="slidenum">
              <a:rPr lang="en-US" smtClean="0"/>
            </a:fld>
            <a:endParaRPr lang="en-US" smtClean="0"/>
          </a:p>
        </p:txBody>
      </p:sp>
      <p:sp>
        <p:nvSpPr>
          <p:cNvPr id="378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9B64A56-823C-4AC8-9C65-7F0043D6AE52}" type="datetime1">
              <a:rPr lang="en-US" sz="1400"/>
            </a:fld>
            <a:endParaRPr lang="en-US" sz="1400"/>
          </a:p>
        </p:txBody>
      </p:sp>
      <p:sp>
        <p:nvSpPr>
          <p:cNvPr id="37892"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Types of Magentic Separator</a:t>
            </a:r>
            <a:endParaRPr lang="en-US" sz="2800" smtClean="0"/>
          </a:p>
        </p:txBody>
      </p:sp>
      <p:sp>
        <p:nvSpPr>
          <p:cNvPr id="3789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789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789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789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789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2834" name="Group 18"/>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Wet Drum separators –most common machines for cleaning the medium in DMS circuits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Essentially consist of 3-6 stationary magnets of alternating polarity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Initially drum separators employed electromagnet  but now permanent magnets are used </a:t>
                      </a:r>
                      <a:r>
                        <a:rPr kumimoji="0" lang="en-US" sz="2400" b="0" i="0" u="none" strike="noStrike" cap="none" normalizeH="0" baseline="0" dirty="0" err="1" smtClean="0">
                          <a:ln>
                            <a:noFill/>
                          </a:ln>
                          <a:solidFill>
                            <a:schemeClr val="tx1"/>
                          </a:solidFill>
                          <a:effectLst/>
                          <a:latin typeface="Arial" panose="02080604020202020204" pitchFamily="34" charset="0"/>
                        </a:rPr>
                        <a:t>utilising</a:t>
                      </a:r>
                      <a:r>
                        <a:rPr kumimoji="0" lang="en-US" sz="2400" b="0" i="0" u="none" strike="noStrike" cap="none" normalizeH="0" baseline="0" dirty="0" smtClean="0">
                          <a:ln>
                            <a:noFill/>
                          </a:ln>
                          <a:solidFill>
                            <a:schemeClr val="tx1"/>
                          </a:solidFill>
                          <a:effectLst/>
                          <a:latin typeface="Arial" panose="02080604020202020204" pitchFamily="34" charset="0"/>
                        </a:rPr>
                        <a:t> ceramic magnetic alloys which retain their intensity for long time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Separation is by ‘Pick up’ principle – magnetic particles lifted by magnets , pinned to drum and conveyed out of field</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790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790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790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790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4778B005-189E-41D5-8C58-2C4D11110F27}" type="slidenum">
              <a:rPr lang="en-US" smtClean="0">
                <a:latin typeface="Arial" panose="02080604020202020204" pitchFamily="34" charset="0"/>
              </a:rPr>
            </a:fld>
            <a:endParaRPr lang="en-US" smtClean="0">
              <a:latin typeface="Arial" panose="02080604020202020204" pitchFamily="34" charset="0"/>
            </a:endParaRPr>
          </a:p>
        </p:txBody>
      </p:sp>
      <p:sp>
        <p:nvSpPr>
          <p:cNvPr id="337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A47DEDD-626B-49AA-8BFC-89B959424EC1}" type="datetime1">
              <a:rPr lang="en-US" sz="1400"/>
            </a:fld>
            <a:endParaRPr lang="en-US" sz="1400"/>
          </a:p>
        </p:txBody>
      </p:sp>
      <p:sp>
        <p:nvSpPr>
          <p:cNvPr id="3379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Froth Flotation</a:t>
            </a:r>
            <a:endParaRPr lang="en-US" sz="2800" smtClean="0"/>
          </a:p>
        </p:txBody>
      </p:sp>
      <p:sp>
        <p:nvSpPr>
          <p:cNvPr id="3379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379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379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380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380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684838"/>
        </p:xfrm>
        <a:graphic>
          <a:graphicData uri="http://schemas.openxmlformats.org/drawingml/2006/table">
            <a:tbl>
              <a:tblPr/>
              <a:tblGrid>
                <a:gridCol w="8534400"/>
              </a:tblGrid>
              <a:tr h="5284819">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Applicable to relatively fine particles  because if they are too large , the adhesion between the particles &amp; the bubble will be less than the particle weight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When mineral is transferred to froth leaving the gangue in the pulp or tailing  -Direct froth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When gangue is transferred to froth leaving the mineral in the pulp or tailing  -Reverse froth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function of froth phase is reduce the recovery of entrained material while retaining the attached valuable particle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4000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3380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380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380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380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EA1CA29D-60F3-4598-BC01-4153CEE0B17A}" type="slidenum">
              <a:rPr lang="en-US" smtClean="0"/>
            </a:fld>
            <a:endParaRPr lang="en-US" smtClean="0"/>
          </a:p>
        </p:txBody>
      </p:sp>
      <p:sp>
        <p:nvSpPr>
          <p:cNvPr id="3891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A1A6FFA-F234-44D7-97F3-7D1E1F51E52D}" type="datetime1">
              <a:rPr lang="en-US" sz="1400"/>
            </a:fld>
            <a:endParaRPr lang="en-US" sz="1400"/>
          </a:p>
        </p:txBody>
      </p:sp>
      <p:sp>
        <p:nvSpPr>
          <p:cNvPr id="38916"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Types of Magentic Separator</a:t>
            </a:r>
            <a:endParaRPr lang="en-US" sz="2800" smtClean="0"/>
          </a:p>
        </p:txBody>
      </p:sp>
      <p:sp>
        <p:nvSpPr>
          <p:cNvPr id="3891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891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891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892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892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2834" name="Group 18"/>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Water introduced to provide current which keeps the pulp in suspension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Concurrent Type – concentrate is carried forward by drum and passes through a gap where it is compressed  and dewatered before leaving the separator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892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892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892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892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16" name="Oval 15"/>
          <p:cNvSpPr/>
          <p:nvPr/>
        </p:nvSpPr>
        <p:spPr>
          <a:xfrm>
            <a:off x="3276600" y="3276600"/>
            <a:ext cx="1752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rot="5400000">
            <a:off x="4953001" y="3733800"/>
            <a:ext cx="7620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31" name="TextBox 18"/>
          <p:cNvSpPr txBox="1">
            <a:spLocks noChangeArrowheads="1"/>
          </p:cNvSpPr>
          <p:nvPr/>
        </p:nvSpPr>
        <p:spPr bwMode="auto">
          <a:xfrm>
            <a:off x="5562600" y="3276600"/>
            <a:ext cx="1066800" cy="369888"/>
          </a:xfrm>
          <a:prstGeom prst="rect">
            <a:avLst/>
          </a:prstGeom>
          <a:noFill/>
          <a:ln w="9525">
            <a:noFill/>
            <a:miter lim="800000"/>
          </a:ln>
        </p:spPr>
        <p:txBody>
          <a:bodyPr>
            <a:spAutoFit/>
          </a:bodyPr>
          <a:lstStyle/>
          <a:p>
            <a:r>
              <a:rPr lang="en-US"/>
              <a:t>Feed</a:t>
            </a:r>
            <a:endParaRPr lang="en-US"/>
          </a:p>
        </p:txBody>
      </p:sp>
      <p:cxnSp>
        <p:nvCxnSpPr>
          <p:cNvPr id="20" name="Straight Arrow Connector 19"/>
          <p:cNvCxnSpPr/>
          <p:nvPr/>
        </p:nvCxnSpPr>
        <p:spPr>
          <a:xfrm rot="10800000">
            <a:off x="3505200" y="5103813"/>
            <a:ext cx="1295400"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Equal 22"/>
          <p:cNvSpPr/>
          <p:nvPr/>
        </p:nvSpPr>
        <p:spPr>
          <a:xfrm rot="5400000">
            <a:off x="3810000" y="42672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Equal 23"/>
          <p:cNvSpPr/>
          <p:nvPr/>
        </p:nvSpPr>
        <p:spPr>
          <a:xfrm rot="5400000">
            <a:off x="4114800" y="41910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Equal 24"/>
          <p:cNvSpPr/>
          <p:nvPr/>
        </p:nvSpPr>
        <p:spPr>
          <a:xfrm rot="5400000">
            <a:off x="3429000" y="41910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 name="Curved Left Arrow 25"/>
          <p:cNvSpPr/>
          <p:nvPr/>
        </p:nvSpPr>
        <p:spPr>
          <a:xfrm rot="6670603">
            <a:off x="3683001" y="3808412"/>
            <a:ext cx="330200" cy="167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7" name="Straight Arrow Connector 26"/>
          <p:cNvCxnSpPr/>
          <p:nvPr/>
        </p:nvCxnSpPr>
        <p:spPr>
          <a:xfrm rot="5400000">
            <a:off x="2324894" y="4229894"/>
            <a:ext cx="760412"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38" name="TextBox 28"/>
          <p:cNvSpPr txBox="1">
            <a:spLocks noChangeArrowheads="1"/>
          </p:cNvSpPr>
          <p:nvPr/>
        </p:nvSpPr>
        <p:spPr bwMode="auto">
          <a:xfrm>
            <a:off x="990600" y="5181600"/>
            <a:ext cx="1752600" cy="646113"/>
          </a:xfrm>
          <a:prstGeom prst="rect">
            <a:avLst/>
          </a:prstGeom>
          <a:noFill/>
          <a:ln w="9525">
            <a:noFill/>
            <a:miter lim="800000"/>
          </a:ln>
        </p:spPr>
        <p:txBody>
          <a:bodyPr>
            <a:spAutoFit/>
          </a:bodyPr>
          <a:lstStyle/>
          <a:p>
            <a:r>
              <a:rPr lang="en-US"/>
              <a:t>Concentrate discharge</a:t>
            </a:r>
            <a:endParaRPr lang="en-US"/>
          </a:p>
        </p:txBody>
      </p:sp>
    </p:spTree>
  </p:cSld>
  <p:clrMapOvr>
    <a:masterClrMapping/>
  </p:clrMapOvr>
  <p:transition>
    <p:randomBar dir="ver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35FD9268-6ABD-4076-80EE-BE8E4C27F7DF}" type="slidenum">
              <a:rPr lang="en-US" smtClean="0"/>
            </a:fld>
            <a:endParaRPr lang="en-US" smtClean="0"/>
          </a:p>
        </p:txBody>
      </p:sp>
      <p:sp>
        <p:nvSpPr>
          <p:cNvPr id="3993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3C02BB9-AE46-4603-8D82-C8DA1F78F238}" type="datetime1">
              <a:rPr lang="en-US" sz="1400"/>
            </a:fld>
            <a:endParaRPr lang="en-US" sz="1400"/>
          </a:p>
        </p:txBody>
      </p:sp>
      <p:sp>
        <p:nvSpPr>
          <p:cNvPr id="39940"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Types of Magentic Separator</a:t>
            </a:r>
            <a:endParaRPr lang="en-US" sz="2800" smtClean="0"/>
          </a:p>
        </p:txBody>
      </p:sp>
      <p:sp>
        <p:nvSpPr>
          <p:cNvPr id="3994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994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994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994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994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2834" name="Group 18"/>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Counter Current separator –where feed flows in the opposite direction to rotation –for high solid loading</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Used for roughing operation where extremely clean concentrate not required with low loss of magnetic material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994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995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995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995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16" name="Oval 15"/>
          <p:cNvSpPr/>
          <p:nvPr/>
        </p:nvSpPr>
        <p:spPr>
          <a:xfrm>
            <a:off x="3276600" y="3276600"/>
            <a:ext cx="17526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rot="5400000">
            <a:off x="2360613" y="3733800"/>
            <a:ext cx="7620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5" name="TextBox 18"/>
          <p:cNvSpPr txBox="1">
            <a:spLocks noChangeArrowheads="1"/>
          </p:cNvSpPr>
          <p:nvPr/>
        </p:nvSpPr>
        <p:spPr bwMode="auto">
          <a:xfrm>
            <a:off x="2209800" y="2906713"/>
            <a:ext cx="1066800" cy="369887"/>
          </a:xfrm>
          <a:prstGeom prst="rect">
            <a:avLst/>
          </a:prstGeom>
          <a:noFill/>
          <a:ln w="9525">
            <a:noFill/>
            <a:miter lim="800000"/>
          </a:ln>
        </p:spPr>
        <p:txBody>
          <a:bodyPr>
            <a:spAutoFit/>
          </a:bodyPr>
          <a:lstStyle/>
          <a:p>
            <a:r>
              <a:rPr lang="en-US"/>
              <a:t>Feed</a:t>
            </a:r>
            <a:endParaRPr lang="en-US"/>
          </a:p>
        </p:txBody>
      </p:sp>
      <p:cxnSp>
        <p:nvCxnSpPr>
          <p:cNvPr id="20" name="Straight Arrow Connector 19"/>
          <p:cNvCxnSpPr/>
          <p:nvPr/>
        </p:nvCxnSpPr>
        <p:spPr>
          <a:xfrm rot="10800000">
            <a:off x="3505200" y="5103813"/>
            <a:ext cx="1295400"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Equal 22"/>
          <p:cNvSpPr/>
          <p:nvPr/>
        </p:nvSpPr>
        <p:spPr>
          <a:xfrm rot="5400000">
            <a:off x="3810000" y="42672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Equal 23"/>
          <p:cNvSpPr/>
          <p:nvPr/>
        </p:nvSpPr>
        <p:spPr>
          <a:xfrm rot="5400000">
            <a:off x="4114800" y="41910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 name="Equal 24"/>
          <p:cNvSpPr/>
          <p:nvPr/>
        </p:nvSpPr>
        <p:spPr>
          <a:xfrm rot="5400000">
            <a:off x="3429000" y="4191000"/>
            <a:ext cx="685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 name="Curved Left Arrow 25"/>
          <p:cNvSpPr/>
          <p:nvPr/>
        </p:nvSpPr>
        <p:spPr>
          <a:xfrm rot="6670603">
            <a:off x="3683001" y="3808412"/>
            <a:ext cx="330200" cy="167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7" name="Straight Arrow Connector 26"/>
          <p:cNvCxnSpPr/>
          <p:nvPr/>
        </p:nvCxnSpPr>
        <p:spPr>
          <a:xfrm rot="5400000">
            <a:off x="2324894" y="4229894"/>
            <a:ext cx="760412"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2" name="TextBox 28"/>
          <p:cNvSpPr txBox="1">
            <a:spLocks noChangeArrowheads="1"/>
          </p:cNvSpPr>
          <p:nvPr/>
        </p:nvSpPr>
        <p:spPr bwMode="auto">
          <a:xfrm>
            <a:off x="990600" y="5181600"/>
            <a:ext cx="1752600" cy="646113"/>
          </a:xfrm>
          <a:prstGeom prst="rect">
            <a:avLst/>
          </a:prstGeom>
          <a:noFill/>
          <a:ln w="9525">
            <a:noFill/>
            <a:miter lim="800000"/>
          </a:ln>
        </p:spPr>
        <p:txBody>
          <a:bodyPr>
            <a:spAutoFit/>
          </a:bodyPr>
          <a:lstStyle/>
          <a:p>
            <a:r>
              <a:rPr lang="en-US"/>
              <a:t>Concentrate discharge</a:t>
            </a:r>
            <a:endParaRPr lang="en-US"/>
          </a:p>
        </p:txBody>
      </p:sp>
      <p:cxnSp>
        <p:nvCxnSpPr>
          <p:cNvPr id="28" name="Straight Arrow Connector 27"/>
          <p:cNvCxnSpPr/>
          <p:nvPr/>
        </p:nvCxnSpPr>
        <p:spPr>
          <a:xfrm rot="5400000">
            <a:off x="4570413" y="5180012"/>
            <a:ext cx="762000" cy="3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81600" y="4419600"/>
            <a:ext cx="60642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5" name="TextBox 30"/>
          <p:cNvSpPr txBox="1">
            <a:spLocks noChangeArrowheads="1"/>
          </p:cNvSpPr>
          <p:nvPr/>
        </p:nvSpPr>
        <p:spPr bwMode="auto">
          <a:xfrm>
            <a:off x="5943600" y="4191000"/>
            <a:ext cx="1447800" cy="369888"/>
          </a:xfrm>
          <a:prstGeom prst="rect">
            <a:avLst/>
          </a:prstGeom>
          <a:noFill/>
          <a:ln w="9525">
            <a:noFill/>
            <a:miter lim="800000"/>
          </a:ln>
        </p:spPr>
        <p:txBody>
          <a:bodyPr>
            <a:spAutoFit/>
          </a:bodyPr>
          <a:lstStyle/>
          <a:p>
            <a:r>
              <a:rPr lang="en-US"/>
              <a:t>oveflow</a:t>
            </a:r>
            <a:endParaRPr lang="en-US"/>
          </a:p>
        </p:txBody>
      </p:sp>
      <p:sp>
        <p:nvSpPr>
          <p:cNvPr id="39966" name="TextBox 31"/>
          <p:cNvSpPr txBox="1">
            <a:spLocks noChangeArrowheads="1"/>
          </p:cNvSpPr>
          <p:nvPr/>
        </p:nvSpPr>
        <p:spPr bwMode="auto">
          <a:xfrm>
            <a:off x="5181600" y="5410200"/>
            <a:ext cx="1219200" cy="369888"/>
          </a:xfrm>
          <a:prstGeom prst="rect">
            <a:avLst/>
          </a:prstGeom>
          <a:noFill/>
          <a:ln w="9525">
            <a:noFill/>
            <a:miter lim="800000"/>
          </a:ln>
        </p:spPr>
        <p:txBody>
          <a:bodyPr>
            <a:spAutoFit/>
          </a:bodyPr>
          <a:lstStyle/>
          <a:p>
            <a:r>
              <a:rPr lang="en-US"/>
              <a:t>Underflow</a:t>
            </a:r>
            <a:endParaRPr lang="en-US"/>
          </a:p>
        </p:txBody>
      </p:sp>
    </p:spTree>
  </p:cSld>
  <p:clrMapOvr>
    <a:masterClrMapping/>
  </p:clrMapOvr>
  <p:transition>
    <p:randomBar dir="ver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ACDF709F-BD67-4DFF-A04E-CFA22DB2F69C}" type="slidenum">
              <a:rPr lang="en-US" smtClean="0"/>
            </a:fld>
            <a:endParaRPr lang="en-US" smtClean="0"/>
          </a:p>
        </p:txBody>
      </p:sp>
      <p:sp>
        <p:nvSpPr>
          <p:cNvPr id="4096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A056E0A-80D9-43EE-BE82-F63D1EA8C2C0}" type="datetime1">
              <a:rPr lang="en-US" sz="1400"/>
            </a:fld>
            <a:endParaRPr lang="en-US" sz="1400"/>
          </a:p>
        </p:txBody>
      </p:sp>
      <p:sp>
        <p:nvSpPr>
          <p:cNvPr id="40964"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Dry Magentic Separation</a:t>
            </a:r>
            <a:endParaRPr lang="en-US" sz="2800" smtClean="0"/>
          </a:p>
        </p:txBody>
      </p:sp>
      <p:pic>
        <p:nvPicPr>
          <p:cNvPr id="4096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096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0967"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0968"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096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097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097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097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40973" name="Picture 3" descr="C:\Documents and Settings\USER\My Documents\My Pictures\drum.jpg"/>
          <p:cNvPicPr>
            <a:picLocks noGrp="1" noChangeAspect="1" noChangeArrowheads="1"/>
          </p:cNvPicPr>
          <p:nvPr>
            <p:ph sz="half" idx="4294967295"/>
          </p:nvPr>
        </p:nvPicPr>
        <p:blipFill>
          <a:blip r:embed="rId3"/>
          <a:srcRect/>
          <a:stretch>
            <a:fillRect/>
          </a:stretch>
        </p:blipFill>
        <p:spPr>
          <a:xfrm>
            <a:off x="3657600" y="1066800"/>
            <a:ext cx="5486400" cy="4953000"/>
          </a:xfrm>
          <a:noFill/>
        </p:spPr>
      </p:pic>
      <p:sp>
        <p:nvSpPr>
          <p:cNvPr id="40974" name="Rectangle 14"/>
          <p:cNvSpPr>
            <a:spLocks noChangeArrowheads="1"/>
          </p:cNvSpPr>
          <p:nvPr/>
        </p:nvSpPr>
        <p:spPr bwMode="auto">
          <a:xfrm>
            <a:off x="609600" y="685800"/>
            <a:ext cx="8153400" cy="457200"/>
          </a:xfrm>
          <a:prstGeom prst="rect">
            <a:avLst/>
          </a:prstGeom>
          <a:noFill/>
          <a:ln w="9525">
            <a:noFill/>
            <a:miter lim="800000"/>
          </a:ln>
        </p:spPr>
        <p:txBody>
          <a:bodyPr>
            <a:spAutoFit/>
          </a:bodyPr>
          <a:lstStyle/>
          <a:p>
            <a:endParaRPr lang="en-US" sz="2400"/>
          </a:p>
        </p:txBody>
      </p:sp>
      <p:sp>
        <p:nvSpPr>
          <p:cNvPr id="40975" name="Rectangle 17"/>
          <p:cNvSpPr>
            <a:spLocks noChangeArrowheads="1"/>
          </p:cNvSpPr>
          <p:nvPr/>
        </p:nvSpPr>
        <p:spPr bwMode="auto">
          <a:xfrm>
            <a:off x="152400" y="739775"/>
            <a:ext cx="3352800" cy="5262563"/>
          </a:xfrm>
          <a:prstGeom prst="rect">
            <a:avLst/>
          </a:prstGeom>
          <a:noFill/>
          <a:ln w="9525">
            <a:noFill/>
            <a:miter lim="800000"/>
          </a:ln>
        </p:spPr>
        <p:txBody>
          <a:bodyPr>
            <a:spAutoFit/>
          </a:bodyPr>
          <a:lstStyle/>
          <a:p>
            <a:pPr>
              <a:buFontTx/>
              <a:buChar char="•"/>
            </a:pPr>
            <a:r>
              <a:rPr lang="en-US" sz="2400"/>
              <a:t>The purpose of causing the particles to flip </a:t>
            </a:r>
            <a:endParaRPr lang="en-US" sz="2400"/>
          </a:p>
          <a:p>
            <a:r>
              <a:rPr lang="en-US" sz="2400"/>
              <a:t> -To permit smaller non-magnetic particles which are entrapped within floccules of the magnetic particles to separate </a:t>
            </a:r>
            <a:endParaRPr lang="en-US" sz="2400"/>
          </a:p>
          <a:p>
            <a:endParaRPr lang="en-US" sz="2400"/>
          </a:p>
          <a:p>
            <a:r>
              <a:rPr lang="en-US" sz="2400"/>
              <a:t>- fall out during reorientation of the particles for better separation</a:t>
            </a:r>
            <a:endParaRPr lang="en-US"/>
          </a:p>
        </p:txBody>
      </p:sp>
    </p:spTree>
  </p:cSld>
  <p:clrMapOvr>
    <a:masterClrMapping/>
  </p:clrMapOvr>
  <p:transition>
    <p:randomBar dir="ver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p>
            <a:fld id="{386883CE-E20F-43FE-893E-DFED6FB806F9}" type="slidenum">
              <a:rPr lang="en-US" smtClean="0"/>
            </a:fld>
            <a:endParaRPr lang="en-US" smtClean="0"/>
          </a:p>
        </p:txBody>
      </p:sp>
      <p:sp>
        <p:nvSpPr>
          <p:cNvPr id="4198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E07F99F-4101-476E-8E37-E09A9A063FD6}" type="datetime1">
              <a:rPr lang="en-US" sz="1400"/>
            </a:fld>
            <a:endParaRPr lang="en-US" sz="1400"/>
          </a:p>
        </p:txBody>
      </p:sp>
      <p:sp>
        <p:nvSpPr>
          <p:cNvPr id="41988"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Wet Magentic Separation</a:t>
            </a:r>
            <a:endParaRPr lang="en-US" sz="2800" smtClean="0"/>
          </a:p>
        </p:txBody>
      </p:sp>
      <p:pic>
        <p:nvPicPr>
          <p:cNvPr id="4198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199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1991"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1992"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199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199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199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199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1997" name="Rectangle 14"/>
          <p:cNvSpPr>
            <a:spLocks noChangeArrowheads="1"/>
          </p:cNvSpPr>
          <p:nvPr/>
        </p:nvSpPr>
        <p:spPr bwMode="auto">
          <a:xfrm>
            <a:off x="457200" y="615950"/>
            <a:ext cx="8077200" cy="2101850"/>
          </a:xfrm>
          <a:prstGeom prst="rect">
            <a:avLst/>
          </a:prstGeom>
          <a:noFill/>
          <a:ln w="9525">
            <a:noFill/>
            <a:miter lim="800000"/>
          </a:ln>
        </p:spPr>
        <p:txBody>
          <a:bodyPr>
            <a:spAutoFit/>
          </a:bodyPr>
          <a:lstStyle/>
          <a:p>
            <a:pPr>
              <a:buFontTx/>
              <a:buChar char="•"/>
            </a:pPr>
            <a:r>
              <a:rPr lang="en-US" sz="2400"/>
              <a:t>Wet Magnetic Separator – Pulp having magnetic particle are lifted by magnet ( belt / drum) – The belt /drum  dipped inside the pulp</a:t>
            </a:r>
            <a:endParaRPr lang="en-US" sz="2400"/>
          </a:p>
          <a:p>
            <a:endParaRPr lang="en-US" sz="2400"/>
          </a:p>
          <a:p>
            <a:br>
              <a:rPr lang="en-US"/>
            </a:br>
            <a:endParaRPr lang="en-US"/>
          </a:p>
        </p:txBody>
      </p:sp>
      <p:pic>
        <p:nvPicPr>
          <p:cNvPr id="41998" name="Picture 16"/>
          <p:cNvPicPr>
            <a:picLocks noChangeAspect="1" noChangeArrowheads="1"/>
          </p:cNvPicPr>
          <p:nvPr/>
        </p:nvPicPr>
        <p:blipFill>
          <a:blip r:embed="rId3"/>
          <a:srcRect/>
          <a:stretch>
            <a:fillRect/>
          </a:stretch>
        </p:blipFill>
        <p:spPr bwMode="auto">
          <a:xfrm>
            <a:off x="1447800" y="1905000"/>
            <a:ext cx="6400800" cy="42672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46AEBC01-4D9F-4B5F-B392-F0C951812A21}" type="slidenum">
              <a:rPr lang="en-US" sz="1400"/>
            </a:fld>
            <a:endParaRPr lang="en-US" sz="1400"/>
          </a:p>
        </p:txBody>
      </p:sp>
      <p:sp>
        <p:nvSpPr>
          <p:cNvPr id="4301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A53A898D-4764-488A-BB05-73963DFA0E28}" type="datetime1">
              <a:rPr lang="en-US" sz="1400"/>
            </a:fld>
            <a:endParaRPr lang="en-US" sz="1400"/>
          </a:p>
        </p:txBody>
      </p:sp>
      <p:sp>
        <p:nvSpPr>
          <p:cNvPr id="43012"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Advances in Magentic Separation</a:t>
            </a:r>
            <a:endParaRPr lang="en-US" sz="2800" smtClean="0"/>
          </a:p>
        </p:txBody>
      </p:sp>
      <p:pic>
        <p:nvPicPr>
          <p:cNvPr id="4301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301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3015"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3016"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301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301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301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302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3021" name="Rectangle 14"/>
          <p:cNvSpPr>
            <a:spLocks noChangeArrowheads="1"/>
          </p:cNvSpPr>
          <p:nvPr/>
        </p:nvSpPr>
        <p:spPr bwMode="auto">
          <a:xfrm>
            <a:off x="457200" y="615950"/>
            <a:ext cx="8077200" cy="5908675"/>
          </a:xfrm>
          <a:prstGeom prst="rect">
            <a:avLst/>
          </a:prstGeom>
          <a:noFill/>
          <a:ln w="9525">
            <a:noFill/>
            <a:miter lim="800000"/>
          </a:ln>
        </p:spPr>
        <p:txBody>
          <a:bodyPr>
            <a:spAutoFit/>
          </a:bodyPr>
          <a:lstStyle/>
          <a:p>
            <a:pPr>
              <a:buFontTx/>
              <a:buChar char="•"/>
            </a:pPr>
            <a:r>
              <a:rPr lang="en-US" sz="2400"/>
              <a:t>Newly developed magnetic separators associated with advantage : </a:t>
            </a:r>
            <a:endParaRPr lang="en-US" sz="2400"/>
          </a:p>
          <a:p>
            <a:pPr>
              <a:buFontTx/>
              <a:buChar char="•"/>
            </a:pPr>
            <a:endParaRPr lang="en-US" sz="2400"/>
          </a:p>
          <a:p>
            <a:pPr>
              <a:buFontTx/>
              <a:buChar char="•"/>
            </a:pPr>
            <a:r>
              <a:rPr lang="en-US" sz="2400"/>
              <a:t>Saving in magnets , </a:t>
            </a:r>
            <a:endParaRPr lang="en-US" sz="2400"/>
          </a:p>
          <a:p>
            <a:pPr>
              <a:buFontTx/>
              <a:buChar char="•"/>
            </a:pPr>
            <a:r>
              <a:rPr lang="en-US" sz="2400"/>
              <a:t>Higher capacity </a:t>
            </a:r>
            <a:endParaRPr lang="en-US" sz="2400"/>
          </a:p>
          <a:p>
            <a:pPr>
              <a:buFontTx/>
              <a:buChar char="•"/>
            </a:pPr>
            <a:r>
              <a:rPr lang="en-US" sz="2400"/>
              <a:t>Elimination of problems with electromagnets ( coil failure &amp; constant power)</a:t>
            </a:r>
            <a:endParaRPr lang="en-US" sz="2400"/>
          </a:p>
          <a:p>
            <a:pPr>
              <a:buFontTx/>
              <a:buChar char="•"/>
            </a:pPr>
            <a:endParaRPr lang="en-US" sz="2400"/>
          </a:p>
          <a:p>
            <a:pPr>
              <a:buFontTx/>
              <a:buChar char="•"/>
            </a:pPr>
            <a:r>
              <a:rPr lang="en-US" sz="2400"/>
              <a:t>High Speed Dry Drums </a:t>
            </a:r>
            <a:endParaRPr lang="en-US" sz="2400"/>
          </a:p>
          <a:p>
            <a:endParaRPr lang="en-US" sz="2400"/>
          </a:p>
          <a:p>
            <a:r>
              <a:rPr lang="en-US" sz="2400"/>
              <a:t>–treat wide range of size of iron ore &amp; slag with drum linear speed 100-500 m/min </a:t>
            </a:r>
            <a:endParaRPr lang="en-US" sz="2400"/>
          </a:p>
          <a:p>
            <a:endParaRPr lang="en-US" sz="2400"/>
          </a:p>
          <a:p>
            <a:r>
              <a:rPr lang="en-US" sz="2400"/>
              <a:t>-introducing centrifugal force factor in addition to gravity &amp; magnetic attraction</a:t>
            </a:r>
            <a:endParaRPr lang="en-US" sz="2400"/>
          </a:p>
          <a:p>
            <a:endParaRPr lang="en-US"/>
          </a:p>
        </p:txBody>
      </p:sp>
    </p:spTree>
  </p:cSld>
  <p:clrMapOvr>
    <a:masterClrMapping/>
  </p:clrMapOvr>
  <p:transition>
    <p:randomBar dir="ver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8A479D4B-D6C2-4A67-B890-576CA08E21B0}" type="slidenum">
              <a:rPr lang="en-US" sz="1400"/>
            </a:fld>
            <a:endParaRPr lang="en-US" sz="1400"/>
          </a:p>
        </p:txBody>
      </p:sp>
      <p:sp>
        <p:nvSpPr>
          <p:cNvPr id="4403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D838A9C-772E-4ECB-80A1-411178EDAA74}" type="datetime1">
              <a:rPr lang="en-US" sz="1400"/>
            </a:fld>
            <a:endParaRPr lang="en-US" sz="1400"/>
          </a:p>
        </p:txBody>
      </p:sp>
      <p:sp>
        <p:nvSpPr>
          <p:cNvPr id="44036"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Advances in Magentic Separation</a:t>
            </a:r>
            <a:endParaRPr lang="en-US" sz="2800" smtClean="0"/>
          </a:p>
        </p:txBody>
      </p:sp>
      <p:pic>
        <p:nvPicPr>
          <p:cNvPr id="4403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403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4039"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4040"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404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404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404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404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4045" name="Rectangle 14"/>
          <p:cNvSpPr>
            <a:spLocks noChangeArrowheads="1"/>
          </p:cNvSpPr>
          <p:nvPr/>
        </p:nvSpPr>
        <p:spPr bwMode="auto">
          <a:xfrm>
            <a:off x="457200" y="615950"/>
            <a:ext cx="8077200" cy="4800600"/>
          </a:xfrm>
          <a:prstGeom prst="rect">
            <a:avLst/>
          </a:prstGeom>
          <a:noFill/>
          <a:ln w="9525">
            <a:noFill/>
            <a:miter lim="800000"/>
          </a:ln>
        </p:spPr>
        <p:txBody>
          <a:bodyPr>
            <a:spAutoFit/>
          </a:bodyPr>
          <a:lstStyle/>
          <a:p>
            <a:pPr>
              <a:buFontTx/>
              <a:buChar char="•"/>
            </a:pPr>
            <a:r>
              <a:rPr lang="en-US" sz="2400"/>
              <a:t>High intensity Dry &amp; Wet magnetic separator </a:t>
            </a:r>
            <a:endParaRPr lang="en-US" sz="2400"/>
          </a:p>
          <a:p>
            <a:pPr>
              <a:buFontTx/>
              <a:buChar char="•"/>
            </a:pPr>
            <a:endParaRPr lang="en-US" sz="2400"/>
          </a:p>
          <a:p>
            <a:r>
              <a:rPr lang="en-US" sz="2400"/>
              <a:t> -For very weakly paramagnetic minerals for intensity field </a:t>
            </a:r>
            <a:endParaRPr lang="en-US" sz="2400"/>
          </a:p>
          <a:p>
            <a:pPr>
              <a:buFontTx/>
              <a:buChar char="•"/>
            </a:pPr>
            <a:endParaRPr lang="en-US" sz="2400"/>
          </a:p>
          <a:p>
            <a:r>
              <a:rPr lang="en-US" sz="2400"/>
              <a:t>-Magnetic intensities in the range 12000-20000 G  electromagnet) </a:t>
            </a:r>
            <a:endParaRPr lang="en-US" sz="2400"/>
          </a:p>
          <a:p>
            <a:pPr>
              <a:buFontTx/>
              <a:buChar char="•"/>
            </a:pPr>
            <a:endParaRPr lang="en-US" sz="2400"/>
          </a:p>
          <a:p>
            <a:r>
              <a:rPr lang="en-US" sz="2400"/>
              <a:t>-1,50,000 G (super conducting magnet ) used to separate weakly magnetic minerals such as :</a:t>
            </a:r>
            <a:endParaRPr lang="en-US" sz="2400"/>
          </a:p>
          <a:p>
            <a:endParaRPr lang="en-US" sz="2400"/>
          </a:p>
          <a:p>
            <a:r>
              <a:rPr lang="en-US" sz="2400"/>
              <a:t> Hematite, Ilmenite , ores of Cr, Mn, W etc from silica, clay, zircon </a:t>
            </a:r>
            <a:endParaRPr lang="en-US" sz="2400"/>
          </a:p>
          <a:p>
            <a:endParaRPr lang="en-US"/>
          </a:p>
        </p:txBody>
      </p:sp>
    </p:spTree>
  </p:cSld>
  <p:clrMapOvr>
    <a:masterClrMapping/>
  </p:clrMapOvr>
  <p:transition>
    <p:randomBar dir="ver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98AA4317-A0C6-49E4-B311-D46DE7ED3AE8}" type="slidenum">
              <a:rPr lang="en-US" sz="1400"/>
            </a:fld>
            <a:endParaRPr lang="en-US" sz="1400"/>
          </a:p>
        </p:txBody>
      </p:sp>
      <p:sp>
        <p:nvSpPr>
          <p:cNvPr id="4505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55409AEE-7B65-4AEE-882C-0CDACA3F6DB5}" type="datetime1">
              <a:rPr lang="en-US" sz="1400"/>
            </a:fld>
            <a:endParaRPr lang="en-US" sz="1400"/>
          </a:p>
        </p:txBody>
      </p:sp>
      <p:sp>
        <p:nvSpPr>
          <p:cNvPr id="45060"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Advances in Magentic Separation</a:t>
            </a:r>
            <a:endParaRPr lang="en-US" sz="2800" smtClean="0"/>
          </a:p>
        </p:txBody>
      </p:sp>
      <p:pic>
        <p:nvPicPr>
          <p:cNvPr id="4506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506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5063"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5064"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506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506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506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506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5069" name="Rectangle 14"/>
          <p:cNvSpPr>
            <a:spLocks noChangeArrowheads="1"/>
          </p:cNvSpPr>
          <p:nvPr/>
        </p:nvSpPr>
        <p:spPr bwMode="auto">
          <a:xfrm>
            <a:off x="457200" y="615950"/>
            <a:ext cx="8077200" cy="5632450"/>
          </a:xfrm>
          <a:prstGeom prst="rect">
            <a:avLst/>
          </a:prstGeom>
          <a:noFill/>
          <a:ln w="9525">
            <a:noFill/>
            <a:miter lim="800000"/>
          </a:ln>
        </p:spPr>
        <p:txBody>
          <a:bodyPr>
            <a:spAutoFit/>
          </a:bodyPr>
          <a:lstStyle/>
          <a:p>
            <a:r>
              <a:rPr lang="en-US" sz="2400"/>
              <a:t>High intensity Dry Magnetic separator – IRM ( induced Roll Magnetic Separator) </a:t>
            </a:r>
            <a:endParaRPr lang="en-US" sz="2400"/>
          </a:p>
          <a:p>
            <a:endParaRPr lang="en-US" sz="2400"/>
          </a:p>
          <a:p>
            <a:r>
              <a:rPr lang="en-US" sz="2400"/>
              <a:t>-Widely used to treat beach sand , tin Ores, Glass Sand , phosphate rock</a:t>
            </a:r>
            <a:endParaRPr lang="en-US" sz="2400"/>
          </a:p>
          <a:p>
            <a:endParaRPr lang="en-US" sz="2400"/>
          </a:p>
          <a:p>
            <a:pPr>
              <a:buFontTx/>
              <a:buChar char="-"/>
            </a:pPr>
            <a:r>
              <a:rPr lang="en-US" sz="2400"/>
              <a:t>Gap between pole &amp; roll decreased for more weakly magnetic products </a:t>
            </a:r>
            <a:endParaRPr lang="en-US" sz="2400"/>
          </a:p>
          <a:p>
            <a:pPr>
              <a:buFontTx/>
              <a:buChar char="-"/>
            </a:pPr>
            <a:endParaRPr lang="en-US" sz="2400"/>
          </a:p>
          <a:p>
            <a:pPr>
              <a:buFontTx/>
              <a:buChar char="-"/>
            </a:pPr>
            <a:r>
              <a:rPr lang="en-US" sz="2400"/>
              <a:t>Setting of splitter plates cutting into trajectory important</a:t>
            </a:r>
            <a:endParaRPr lang="en-US" sz="2400"/>
          </a:p>
          <a:p>
            <a:pPr>
              <a:buFontTx/>
              <a:buChar char="-"/>
            </a:pPr>
            <a:endParaRPr lang="en-US" sz="2400"/>
          </a:p>
          <a:p>
            <a:pPr>
              <a:buFontTx/>
              <a:buChar char="-"/>
            </a:pPr>
            <a:r>
              <a:rPr lang="en-US" sz="2400"/>
              <a:t>Not suitable for &lt; 75 micron</a:t>
            </a:r>
            <a:endParaRPr lang="en-US" sz="2400"/>
          </a:p>
          <a:p>
            <a:pPr>
              <a:buFontTx/>
              <a:buChar char="-"/>
            </a:pPr>
            <a:endParaRPr lang="en-US"/>
          </a:p>
          <a:p>
            <a:endParaRPr lang="en-US"/>
          </a:p>
          <a:p>
            <a:r>
              <a:rPr lang="en-US"/>
              <a:t> </a:t>
            </a:r>
            <a:endParaRPr lang="en-US"/>
          </a:p>
          <a:p>
            <a:pPr>
              <a:buFontTx/>
              <a:buChar char="-"/>
            </a:pPr>
            <a:endParaRPr lang="en-US"/>
          </a:p>
        </p:txBody>
      </p:sp>
    </p:spTree>
  </p:cSld>
  <p:clrMapOvr>
    <a:masterClrMapping/>
  </p:clrMapOvr>
  <p:transition>
    <p:randomBar dir="ver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97BE65BE-DD51-46D3-950C-5CF1F3582322}" type="slidenum">
              <a:rPr lang="en-US" sz="1400"/>
            </a:fld>
            <a:endParaRPr lang="en-US" sz="1400"/>
          </a:p>
        </p:txBody>
      </p:sp>
      <p:sp>
        <p:nvSpPr>
          <p:cNvPr id="5124"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BD783EF-1456-447D-8FCF-9F6F7D46CE65}" type="datetime1">
              <a:rPr lang="en-US" sz="1400"/>
            </a:fld>
            <a:endParaRPr lang="en-US" sz="1400"/>
          </a:p>
        </p:txBody>
      </p:sp>
      <p:sp>
        <p:nvSpPr>
          <p:cNvPr id="5125"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Induced Roll Separator</a:t>
            </a:r>
            <a:endParaRPr lang="en-US" sz="2800" smtClean="0"/>
          </a:p>
        </p:txBody>
      </p:sp>
      <p:pic>
        <p:nvPicPr>
          <p:cNvPr id="51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1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128"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1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513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13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13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13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134" name="Rectangle 14"/>
          <p:cNvSpPr>
            <a:spLocks noChangeArrowheads="1"/>
          </p:cNvSpPr>
          <p:nvPr/>
        </p:nvSpPr>
        <p:spPr bwMode="auto">
          <a:xfrm>
            <a:off x="457200" y="615950"/>
            <a:ext cx="8077200" cy="923925"/>
          </a:xfrm>
          <a:prstGeom prst="rect">
            <a:avLst/>
          </a:prstGeom>
          <a:noFill/>
          <a:ln w="9525">
            <a:noFill/>
            <a:miter lim="800000"/>
          </a:ln>
        </p:spPr>
        <p:txBody>
          <a:bodyPr>
            <a:spAutoFit/>
          </a:bodyPr>
          <a:lstStyle/>
          <a:p>
            <a:pPr>
              <a:buFontTx/>
              <a:buChar char="-"/>
            </a:pPr>
            <a:endParaRPr lang="en-US"/>
          </a:p>
          <a:p>
            <a:r>
              <a:rPr lang="en-US"/>
              <a:t> </a:t>
            </a:r>
            <a:endParaRPr lang="en-US"/>
          </a:p>
          <a:p>
            <a:pPr>
              <a:buFontTx/>
              <a:buChar char="-"/>
            </a:pPr>
            <a:endParaRPr lang="en-US"/>
          </a:p>
        </p:txBody>
      </p:sp>
      <p:graphicFrame>
        <p:nvGraphicFramePr>
          <p:cNvPr id="5122" name="Object 19"/>
          <p:cNvGraphicFramePr>
            <a:graphicFrameLocks noChangeAspect="1"/>
          </p:cNvGraphicFramePr>
          <p:nvPr/>
        </p:nvGraphicFramePr>
        <p:xfrm>
          <a:off x="1143000" y="1066800"/>
          <a:ext cx="6553200" cy="4953000"/>
        </p:xfrm>
        <a:graphic>
          <a:graphicData uri="http://schemas.openxmlformats.org/presentationml/2006/ole">
            <mc:AlternateContent xmlns:mc="http://schemas.openxmlformats.org/markup-compatibility/2006">
              <mc:Choice xmlns:v="urn:schemas-microsoft-com:vml" Requires="v">
                <p:oleObj spid="_x0000_s5121" name="Worksheet" r:id="rId3" imgW="4672330" imgH="3413760" progId="Excel.Sheet.8">
                  <p:embed/>
                </p:oleObj>
              </mc:Choice>
              <mc:Fallback>
                <p:oleObj name="Worksheet" r:id="rId3" imgW="4672330" imgH="3413760" progId="Excel.Sheet.8">
                  <p:embed/>
                  <p:pic>
                    <p:nvPicPr>
                      <p:cNvPr id="0" name="Object 19"/>
                      <p:cNvPicPr>
                        <a:picLocks noChangeAspect="1"/>
                      </p:cNvPicPr>
                      <p:nvPr/>
                    </p:nvPicPr>
                    <p:blipFill>
                      <a:blip r:embed="rId4"/>
                      <a:stretch>
                        <a:fillRect/>
                      </a:stretch>
                    </p:blipFill>
                    <p:spPr>
                      <a:xfrm>
                        <a:off x="1143000" y="1066800"/>
                        <a:ext cx="6553200" cy="4953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B202C8BF-8FBC-4A43-84F3-13E5D32E814B}" type="slidenum">
              <a:rPr lang="en-US" sz="1400"/>
            </a:fld>
            <a:endParaRPr lang="en-US" sz="1400"/>
          </a:p>
        </p:txBody>
      </p:sp>
      <p:sp>
        <p:nvSpPr>
          <p:cNvPr id="6148" name="Date Placeholder 4"/>
          <p:cNvSpPr txBox="1">
            <a:spLocks noGrp="1"/>
          </p:cNvSpPr>
          <p:nvPr/>
        </p:nvSpPr>
        <p:spPr bwMode="auto">
          <a:xfrm>
            <a:off x="457200" y="6245225"/>
            <a:ext cx="2133600" cy="476250"/>
          </a:xfrm>
          <a:prstGeom prst="rect">
            <a:avLst/>
          </a:prstGeom>
          <a:noFill/>
          <a:ln w="9525">
            <a:noFill/>
            <a:miter lim="800000"/>
          </a:ln>
        </p:spPr>
        <p:txBody>
          <a:bodyPr/>
          <a:lstStyle/>
          <a:p>
            <a:fld id="{A51CC117-2A68-494A-8B6B-276D7F2C3870}" type="datetime1">
              <a:rPr lang="en-US" sz="1400"/>
            </a:fld>
            <a:endParaRPr lang="en-US" sz="1400"/>
          </a:p>
        </p:txBody>
      </p:sp>
      <p:sp>
        <p:nvSpPr>
          <p:cNvPr id="6149"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WHIMS – Jones Separator</a:t>
            </a:r>
            <a:endParaRPr lang="en-US" sz="2800" smtClean="0"/>
          </a:p>
        </p:txBody>
      </p:sp>
      <p:pic>
        <p:nvPicPr>
          <p:cNvPr id="615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15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152"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615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615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15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15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15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158" name="Rectangle 14"/>
          <p:cNvSpPr>
            <a:spLocks noChangeArrowheads="1"/>
          </p:cNvSpPr>
          <p:nvPr/>
        </p:nvSpPr>
        <p:spPr bwMode="auto">
          <a:xfrm>
            <a:off x="457200" y="615950"/>
            <a:ext cx="8077200" cy="646113"/>
          </a:xfrm>
          <a:prstGeom prst="rect">
            <a:avLst/>
          </a:prstGeom>
          <a:noFill/>
          <a:ln w="9525">
            <a:noFill/>
            <a:miter lim="800000"/>
          </a:ln>
        </p:spPr>
        <p:txBody>
          <a:bodyPr>
            <a:spAutoFit/>
          </a:bodyPr>
          <a:lstStyle/>
          <a:p>
            <a:pPr>
              <a:buFontTx/>
              <a:buChar char="-"/>
            </a:pPr>
            <a:endParaRPr lang="en-US"/>
          </a:p>
          <a:p>
            <a:endParaRPr lang="en-US"/>
          </a:p>
        </p:txBody>
      </p:sp>
      <p:graphicFrame>
        <p:nvGraphicFramePr>
          <p:cNvPr id="6146" name="Object 16"/>
          <p:cNvGraphicFramePr>
            <a:graphicFrameLocks noChangeAspect="1"/>
          </p:cNvGraphicFramePr>
          <p:nvPr/>
        </p:nvGraphicFramePr>
        <p:xfrm>
          <a:off x="1371600" y="1371600"/>
          <a:ext cx="6553200" cy="4191000"/>
        </p:xfrm>
        <a:graphic>
          <a:graphicData uri="http://schemas.openxmlformats.org/presentationml/2006/ole">
            <mc:AlternateContent xmlns:mc="http://schemas.openxmlformats.org/markup-compatibility/2006">
              <mc:Choice xmlns:v="urn:schemas-microsoft-com:vml" Requires="v">
                <p:oleObj spid="_x0000_s6145" name="Worksheet" r:id="rId3" imgW="5132705" imgH="3087370" progId="Excel.Sheet.8">
                  <p:embed/>
                </p:oleObj>
              </mc:Choice>
              <mc:Fallback>
                <p:oleObj name="Worksheet" r:id="rId3" imgW="5132705" imgH="3087370" progId="Excel.Sheet.8">
                  <p:embed/>
                  <p:pic>
                    <p:nvPicPr>
                      <p:cNvPr id="0" name="Object 16"/>
                      <p:cNvPicPr>
                        <a:picLocks noChangeAspect="1"/>
                      </p:cNvPicPr>
                      <p:nvPr/>
                    </p:nvPicPr>
                    <p:blipFill>
                      <a:blip r:embed="rId4"/>
                      <a:stretch>
                        <a:fillRect/>
                      </a:stretch>
                    </p:blipFill>
                    <p:spPr>
                      <a:xfrm>
                        <a:off x="1371600" y="1371600"/>
                        <a:ext cx="6553200" cy="4191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C0A952E3-7246-4F80-A3FF-F771DA316A7A}" type="slidenum">
              <a:rPr lang="en-US" sz="1400"/>
            </a:fld>
            <a:endParaRPr lang="en-US" sz="1400"/>
          </a:p>
        </p:txBody>
      </p:sp>
      <p:sp>
        <p:nvSpPr>
          <p:cNvPr id="4608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E2EF54B-DBF7-4536-89B7-2276D92FC0C2}" type="datetime1">
              <a:rPr lang="en-US" sz="1400"/>
            </a:fld>
            <a:endParaRPr lang="en-US" sz="1400"/>
          </a:p>
        </p:txBody>
      </p:sp>
      <p:sp>
        <p:nvSpPr>
          <p:cNvPr id="46084"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WHIMS – Jones Separator</a:t>
            </a:r>
            <a:endParaRPr lang="en-US" sz="2800" smtClean="0"/>
          </a:p>
        </p:txBody>
      </p:sp>
      <p:pic>
        <p:nvPicPr>
          <p:cNvPr id="4608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608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6087"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6088"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608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609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609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609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6093" name="Rectangle 14"/>
          <p:cNvSpPr>
            <a:spLocks noChangeArrowheads="1"/>
          </p:cNvSpPr>
          <p:nvPr/>
        </p:nvSpPr>
        <p:spPr bwMode="auto">
          <a:xfrm>
            <a:off x="457200" y="615950"/>
            <a:ext cx="8077200" cy="646113"/>
          </a:xfrm>
          <a:prstGeom prst="rect">
            <a:avLst/>
          </a:prstGeom>
          <a:noFill/>
          <a:ln w="9525">
            <a:noFill/>
            <a:miter lim="800000"/>
          </a:ln>
        </p:spPr>
        <p:txBody>
          <a:bodyPr>
            <a:spAutoFit/>
          </a:bodyPr>
          <a:lstStyle/>
          <a:p>
            <a:r>
              <a:rPr lang="en-US"/>
              <a:t> </a:t>
            </a:r>
            <a:endParaRPr lang="en-US"/>
          </a:p>
          <a:p>
            <a:pPr>
              <a:buFontTx/>
              <a:buChar char="-"/>
            </a:pPr>
            <a:endParaRPr lang="en-US"/>
          </a:p>
        </p:txBody>
      </p:sp>
      <p:sp>
        <p:nvSpPr>
          <p:cNvPr id="46094" name="Rectangle 15"/>
          <p:cNvSpPr>
            <a:spLocks noChangeArrowheads="1"/>
          </p:cNvSpPr>
          <p:nvPr/>
        </p:nvSpPr>
        <p:spPr bwMode="auto">
          <a:xfrm>
            <a:off x="533400" y="609600"/>
            <a:ext cx="8382000" cy="6002338"/>
          </a:xfrm>
          <a:prstGeom prst="rect">
            <a:avLst/>
          </a:prstGeom>
          <a:noFill/>
          <a:ln w="9525">
            <a:noFill/>
            <a:miter lim="800000"/>
          </a:ln>
        </p:spPr>
        <p:txBody>
          <a:bodyPr>
            <a:spAutoFit/>
          </a:bodyPr>
          <a:lstStyle/>
          <a:p>
            <a:pPr>
              <a:buFont typeface="Arial" panose="02080604020202020204" pitchFamily="34" charset="0"/>
              <a:buChar char="•"/>
            </a:pPr>
            <a:r>
              <a:rPr lang="en-US" sz="2400"/>
              <a:t>Actual separation takes place in plate boxes which are on periphery</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Feed , a mixed slurry,  flows into plate boxes</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 The feebly magnetic particles are held by plates where as remaining non magnetic slurry passes  straight through plate boxes and collected in a launder</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Before leaving magnetic field , entrained non magnetics are washed out  by low pressure water – Middlings</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When plate boxes  reach a point midway between two poles ( field zero) , magnetic particles washed out by water spray</a:t>
            </a:r>
            <a:br>
              <a:rPr lang="en-US" sz="2400"/>
            </a:br>
            <a:endParaRPr lang="en-US" sz="240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Grp="1" noChangeArrowheads="1"/>
          </p:cNvSpPr>
          <p:nvPr>
            <p:ph type="sldNum" sz="quarter" idx="12"/>
          </p:nvPr>
        </p:nvSpPr>
        <p:spPr>
          <a:noFill/>
        </p:spPr>
        <p:txBody>
          <a:bodyPr/>
          <a:lstStyle/>
          <a:p>
            <a:fld id="{2CCED18E-368E-439B-B3A1-6B612ED4DB39}" type="slidenum">
              <a:rPr lang="en-US" smtClean="0">
                <a:latin typeface="Arial" panose="02080604020202020204" pitchFamily="34" charset="0"/>
              </a:rPr>
            </a:fld>
            <a:endParaRPr lang="en-US" smtClean="0">
              <a:latin typeface="Arial" panose="02080604020202020204" pitchFamily="34" charset="0"/>
            </a:endParaRPr>
          </a:p>
        </p:txBody>
      </p:sp>
      <p:sp>
        <p:nvSpPr>
          <p:cNvPr id="2052"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B867046-3096-44EB-9E87-E545CEA2221B}" type="datetime1">
              <a:rPr lang="en-US" sz="1400"/>
            </a:fld>
            <a:endParaRPr lang="en-US" sz="1400"/>
          </a:p>
        </p:txBody>
      </p:sp>
      <p:sp>
        <p:nvSpPr>
          <p:cNvPr id="2053"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Froth Flotation</a:t>
            </a:r>
            <a:endParaRPr lang="en-US" sz="2800" smtClean="0"/>
          </a:p>
        </p:txBody>
      </p:sp>
      <p:sp>
        <p:nvSpPr>
          <p:cNvPr id="2054"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05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05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057"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058"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206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06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06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06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2050" name="Object 2"/>
          <p:cNvGraphicFramePr>
            <a:graphicFrameLocks noChangeAspect="1"/>
          </p:cNvGraphicFramePr>
          <p:nvPr/>
        </p:nvGraphicFramePr>
        <p:xfrm>
          <a:off x="1152525" y="866775"/>
          <a:ext cx="6838950" cy="5124450"/>
        </p:xfrm>
        <a:graphic>
          <a:graphicData uri="http://schemas.openxmlformats.org/presentationml/2006/ole">
            <mc:AlternateContent xmlns:mc="http://schemas.openxmlformats.org/markup-compatibility/2006">
              <mc:Choice xmlns:v="urn:schemas-microsoft-com:vml" Requires="v">
                <p:oleObj spid="_x0000_s2049" name="Acrobat Document" r:id="rId3" imgW="6436360" imgH="4822825" progId="AcroExch.Document.7">
                  <p:embed/>
                </p:oleObj>
              </mc:Choice>
              <mc:Fallback>
                <p:oleObj name="Acrobat Document" r:id="rId3" imgW="6436360" imgH="4822825" progId="AcroExch.Document.7">
                  <p:embed/>
                  <p:pic>
                    <p:nvPicPr>
                      <p:cNvPr id="0" name="Object 2"/>
                      <p:cNvPicPr>
                        <a:picLocks noChangeAspect="1"/>
                      </p:cNvPicPr>
                      <p:nvPr/>
                    </p:nvPicPr>
                    <p:blipFill>
                      <a:blip r:embed="rId4"/>
                      <a:stretch>
                        <a:fillRect/>
                      </a:stretch>
                    </p:blipFill>
                    <p:spPr>
                      <a:xfrm>
                        <a:off x="1152525" y="866775"/>
                        <a:ext cx="6838950" cy="512445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A36A9783-86F8-4B96-BE4D-7BDA107E44FA}" type="slidenum">
              <a:rPr lang="en-US" sz="1400"/>
            </a:fld>
            <a:endParaRPr lang="en-US" sz="1400"/>
          </a:p>
        </p:txBody>
      </p:sp>
      <p:sp>
        <p:nvSpPr>
          <p:cNvPr id="4710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F90B15F-FDB8-41FF-A3E1-314BCC5D8C7C}" type="datetime1">
              <a:rPr lang="en-US" sz="1400"/>
            </a:fld>
            <a:endParaRPr lang="en-US" sz="1400"/>
          </a:p>
        </p:txBody>
      </p:sp>
      <p:sp>
        <p:nvSpPr>
          <p:cNvPr id="47108"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WHIMS – Jones Separator</a:t>
            </a:r>
            <a:endParaRPr lang="en-US" sz="2800" smtClean="0"/>
          </a:p>
        </p:txBody>
      </p:sp>
      <p:pic>
        <p:nvPicPr>
          <p:cNvPr id="4710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711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7111"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7112"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711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711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711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711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7117" name="Rectangle 15"/>
          <p:cNvSpPr>
            <a:spLocks noChangeArrowheads="1"/>
          </p:cNvSpPr>
          <p:nvPr/>
        </p:nvSpPr>
        <p:spPr bwMode="auto">
          <a:xfrm>
            <a:off x="228600" y="609600"/>
            <a:ext cx="8686800" cy="5478463"/>
          </a:xfrm>
          <a:prstGeom prst="rect">
            <a:avLst/>
          </a:prstGeom>
          <a:noFill/>
          <a:ln w="9525">
            <a:noFill/>
            <a:miter lim="800000"/>
          </a:ln>
        </p:spPr>
        <p:txBody>
          <a:bodyPr>
            <a:spAutoFit/>
          </a:bodyPr>
          <a:lstStyle/>
          <a:p>
            <a:pPr>
              <a:buFont typeface="Arial" panose="02080604020202020204" pitchFamily="34" charset="0"/>
              <a:buChar char="•"/>
            </a:pPr>
            <a:r>
              <a:rPr lang="en-US" sz="2400"/>
              <a:t>Preferable particle range  20 Microns up to 1 mm</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It provides very high magnetic fields at low energy consumption, </a:t>
            </a:r>
            <a:br>
              <a:rPr lang="en-US" sz="1400"/>
            </a:br>
            <a:endParaRPr lang="en-US" sz="1400"/>
          </a:p>
          <a:p>
            <a:pPr>
              <a:buFont typeface="Arial" panose="02080604020202020204" pitchFamily="34" charset="0"/>
              <a:buChar char="•"/>
            </a:pPr>
            <a:r>
              <a:rPr lang="en-US" sz="2400"/>
              <a:t>The gaps between the grooved plates keep their identical dimensions for long operation time, generating a uniform magnetic force, essential for selective separation.</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Vertically unhindered flow minimises the possibility of blockage of the gaps by ferro magnetic parts with high magnetic susceptibility.</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Yielding high throughput rates in a compact machine, guarantees low operating and maintenance cost.</a:t>
            </a:r>
            <a:endParaRPr lang="en-US" sz="2400"/>
          </a:p>
        </p:txBody>
      </p:sp>
    </p:spTree>
  </p:cSld>
  <p:clrMapOvr>
    <a:masterClrMapping/>
  </p:clrMapOvr>
  <p:transition>
    <p:randomBar dir="ver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91B3AA11-9090-418F-8A11-20319C957D73}" type="slidenum">
              <a:rPr lang="en-US" sz="1400"/>
            </a:fld>
            <a:endParaRPr lang="en-US" sz="1400"/>
          </a:p>
        </p:txBody>
      </p:sp>
      <p:sp>
        <p:nvSpPr>
          <p:cNvPr id="4813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9F4CA77-FC11-4ECE-BFFF-D71CAA854313}" type="datetime1">
              <a:rPr lang="en-US" sz="1400"/>
            </a:fld>
            <a:endParaRPr lang="en-US" sz="1400"/>
          </a:p>
        </p:txBody>
      </p:sp>
      <p:sp>
        <p:nvSpPr>
          <p:cNvPr id="48132"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WHIMS – Jones Separator</a:t>
            </a:r>
            <a:endParaRPr lang="en-US" sz="2800" smtClean="0"/>
          </a:p>
        </p:txBody>
      </p:sp>
      <p:pic>
        <p:nvPicPr>
          <p:cNvPr id="4813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813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8135"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8136"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813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813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813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814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8141" name="Rectangle 14"/>
          <p:cNvSpPr>
            <a:spLocks noChangeArrowheads="1"/>
          </p:cNvSpPr>
          <p:nvPr/>
        </p:nvSpPr>
        <p:spPr bwMode="auto">
          <a:xfrm>
            <a:off x="457200" y="615950"/>
            <a:ext cx="8077200" cy="923925"/>
          </a:xfrm>
          <a:prstGeom prst="rect">
            <a:avLst/>
          </a:prstGeom>
          <a:noFill/>
          <a:ln w="9525">
            <a:noFill/>
            <a:miter lim="800000"/>
          </a:ln>
        </p:spPr>
        <p:txBody>
          <a:bodyPr>
            <a:spAutoFit/>
          </a:bodyPr>
          <a:lstStyle/>
          <a:p>
            <a:pPr>
              <a:buFontTx/>
              <a:buChar char="-"/>
            </a:pPr>
            <a:endParaRPr lang="en-US"/>
          </a:p>
          <a:p>
            <a:pPr>
              <a:buFontTx/>
              <a:buChar char="-"/>
            </a:pPr>
            <a:r>
              <a:rPr lang="en-US"/>
              <a:t> </a:t>
            </a:r>
            <a:endParaRPr lang="en-US"/>
          </a:p>
          <a:p>
            <a:pPr>
              <a:buFontTx/>
              <a:buChar char="-"/>
            </a:pPr>
            <a:endParaRPr lang="en-US"/>
          </a:p>
        </p:txBody>
      </p:sp>
      <p:sp>
        <p:nvSpPr>
          <p:cNvPr id="48142" name="Rectangle 15"/>
          <p:cNvSpPr>
            <a:spLocks noChangeArrowheads="1"/>
          </p:cNvSpPr>
          <p:nvPr/>
        </p:nvSpPr>
        <p:spPr bwMode="auto">
          <a:xfrm>
            <a:off x="533400" y="762000"/>
            <a:ext cx="8382000" cy="5324475"/>
          </a:xfrm>
          <a:prstGeom prst="rect">
            <a:avLst/>
          </a:prstGeom>
          <a:noFill/>
          <a:ln w="9525">
            <a:noFill/>
            <a:miter lim="800000"/>
          </a:ln>
        </p:spPr>
        <p:txBody>
          <a:bodyPr>
            <a:spAutoFit/>
          </a:bodyPr>
          <a:lstStyle/>
          <a:p>
            <a:r>
              <a:rPr lang="en-US" sz="2400" b="1">
                <a:solidFill>
                  <a:srgbClr val="FF0000"/>
                </a:solidFill>
              </a:rPr>
              <a:t>Typical applications </a:t>
            </a:r>
            <a:br>
              <a:rPr lang="en-US" sz="2400"/>
            </a:br>
            <a:br>
              <a:rPr lang="en-US" sz="2400"/>
            </a:br>
            <a:r>
              <a:rPr lang="en-US" sz="2400"/>
              <a:t>-Producing a magnetic concentrate </a:t>
            </a:r>
            <a:endParaRPr lang="en-US" sz="2400"/>
          </a:p>
          <a:p>
            <a:endParaRPr lang="en-US" sz="2400"/>
          </a:p>
          <a:p>
            <a:r>
              <a:rPr lang="en-US" sz="2400"/>
              <a:t>e.g. Hematite, Pyrrhotite,  Ilmenite, Ores of Chromium, Manganese, Tungsten, Zinc, Nickel, Tantalum/Niobium, Molybdenum </a:t>
            </a:r>
            <a:endParaRPr lang="en-US" sz="2400"/>
          </a:p>
          <a:p>
            <a:endParaRPr lang="en-US" sz="2400"/>
          </a:p>
          <a:p>
            <a:r>
              <a:rPr lang="en-US" sz="2400"/>
              <a:t>-Upgrading by the removal of impurities when the non-magnetic mineral is the required product. </a:t>
            </a:r>
            <a:endParaRPr lang="en-US" sz="2400"/>
          </a:p>
          <a:p>
            <a:endParaRPr lang="en-US" sz="2400"/>
          </a:p>
          <a:p>
            <a:r>
              <a:rPr lang="en-US" sz="2400"/>
              <a:t>e.g. Glass-sand,  Clay, Talc, Kaolin, Feldspar, Coal, Fluorspar, Baryte, Graphite, Bauxite etc.</a:t>
            </a:r>
            <a:endParaRPr lang="en-US" sz="2400"/>
          </a:p>
          <a:p>
            <a:br>
              <a:rPr lang="en-US" sz="1400"/>
            </a:br>
            <a:endParaRPr lang="en-US" sz="1400"/>
          </a:p>
        </p:txBody>
      </p:sp>
    </p:spTree>
  </p:cSld>
  <p:clrMapOvr>
    <a:masterClrMapping/>
  </p:clrMapOvr>
  <p:transition>
    <p:randomBar dir="ver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8874A45F-D5D8-4ABD-8801-6F6929C077FF}" type="slidenum">
              <a:rPr lang="en-US" sz="1400"/>
            </a:fld>
            <a:endParaRPr lang="en-US" sz="1400"/>
          </a:p>
        </p:txBody>
      </p:sp>
      <p:sp>
        <p:nvSpPr>
          <p:cNvPr id="4915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187CCAC-B446-43DC-B598-BC65FF43846E}" type="datetime1">
              <a:rPr lang="en-US" sz="1400"/>
            </a:fld>
            <a:endParaRPr lang="en-US" sz="1400"/>
          </a:p>
        </p:txBody>
      </p:sp>
      <p:sp>
        <p:nvSpPr>
          <p:cNvPr id="49156"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WHIMS – Jones Separator</a:t>
            </a:r>
            <a:endParaRPr lang="en-US" sz="2800" smtClean="0"/>
          </a:p>
        </p:txBody>
      </p:sp>
      <p:pic>
        <p:nvPicPr>
          <p:cNvPr id="4915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915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9159"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49160"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4916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916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916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916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49165" name="Rectangle 14"/>
          <p:cNvSpPr>
            <a:spLocks noChangeArrowheads="1"/>
          </p:cNvSpPr>
          <p:nvPr/>
        </p:nvSpPr>
        <p:spPr bwMode="auto">
          <a:xfrm>
            <a:off x="457200" y="615950"/>
            <a:ext cx="8077200" cy="923925"/>
          </a:xfrm>
          <a:prstGeom prst="rect">
            <a:avLst/>
          </a:prstGeom>
          <a:noFill/>
          <a:ln w="9525">
            <a:noFill/>
            <a:miter lim="800000"/>
          </a:ln>
        </p:spPr>
        <p:txBody>
          <a:bodyPr>
            <a:spAutoFit/>
          </a:bodyPr>
          <a:lstStyle/>
          <a:p>
            <a:pPr>
              <a:buFontTx/>
              <a:buChar char="-"/>
            </a:pPr>
            <a:endParaRPr lang="en-US"/>
          </a:p>
          <a:p>
            <a:pPr>
              <a:buFontTx/>
              <a:buChar char="-"/>
            </a:pPr>
            <a:r>
              <a:rPr lang="en-US"/>
              <a:t> </a:t>
            </a:r>
            <a:endParaRPr lang="en-US"/>
          </a:p>
          <a:p>
            <a:pPr>
              <a:buFontTx/>
              <a:buChar char="-"/>
            </a:pPr>
            <a:endParaRPr lang="en-US"/>
          </a:p>
        </p:txBody>
      </p:sp>
      <p:sp>
        <p:nvSpPr>
          <p:cNvPr id="49166" name="Rectangle 15"/>
          <p:cNvSpPr>
            <a:spLocks noChangeArrowheads="1"/>
          </p:cNvSpPr>
          <p:nvPr/>
        </p:nvSpPr>
        <p:spPr bwMode="auto">
          <a:xfrm>
            <a:off x="533400" y="762000"/>
            <a:ext cx="8382000" cy="4800600"/>
          </a:xfrm>
          <a:prstGeom prst="rect">
            <a:avLst/>
          </a:prstGeom>
          <a:noFill/>
          <a:ln w="9525">
            <a:noFill/>
            <a:miter lim="800000"/>
          </a:ln>
        </p:spPr>
        <p:txBody>
          <a:bodyPr>
            <a:spAutoFit/>
          </a:bodyPr>
          <a:lstStyle/>
          <a:p>
            <a:br>
              <a:rPr lang="en-US" sz="1400"/>
            </a:br>
            <a:r>
              <a:rPr lang="en-US" sz="2400" b="1">
                <a:solidFill>
                  <a:srgbClr val="FF0000"/>
                </a:solidFill>
              </a:rPr>
              <a:t>Typical applications </a:t>
            </a:r>
            <a:br>
              <a:rPr lang="en-US" sz="2400"/>
            </a:br>
            <a:br>
              <a:rPr lang="en-US" sz="2400"/>
            </a:br>
            <a:r>
              <a:rPr lang="en-US" sz="2400"/>
              <a:t>-Pre concentration for additional treatment by a different process </a:t>
            </a:r>
            <a:endParaRPr lang="en-US" sz="2400"/>
          </a:p>
          <a:p>
            <a:endParaRPr lang="en-US" sz="2400"/>
          </a:p>
          <a:p>
            <a:r>
              <a:rPr lang="en-US" sz="2400"/>
              <a:t>e.g. scavenging from subgrade deposits of tailings and </a:t>
            </a:r>
            <a:endParaRPr lang="en-US" sz="2400"/>
          </a:p>
          <a:p>
            <a:r>
              <a:rPr lang="en-US" sz="2400"/>
              <a:t>minerals of :</a:t>
            </a:r>
            <a:endParaRPr lang="en-US" sz="2400"/>
          </a:p>
          <a:p>
            <a:endParaRPr lang="en-US" sz="2400"/>
          </a:p>
          <a:p>
            <a:r>
              <a:rPr lang="en-US" sz="2400"/>
              <a:t>Uranium, Gold, Platinum, Chromium, Manganese, Iron, Slags, Residues  etc.</a:t>
            </a:r>
            <a:endParaRPr lang="en-US" sz="2400"/>
          </a:p>
          <a:p>
            <a:br>
              <a:rPr lang="en-US" sz="2400"/>
            </a:br>
            <a:br>
              <a:rPr lang="en-US" sz="1400"/>
            </a:br>
            <a:endParaRPr lang="en-US" sz="1400"/>
          </a:p>
        </p:txBody>
      </p:sp>
    </p:spTree>
  </p:cSld>
  <p:clrMapOvr>
    <a:masterClrMapping/>
  </p:clrMapOvr>
  <p:transition>
    <p:randomBar dir="ver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D5F5C90A-9EC1-4106-BC51-55B33382CFE9}" type="slidenum">
              <a:rPr lang="en-US" sz="1400"/>
            </a:fld>
            <a:endParaRPr lang="en-US" sz="1400"/>
          </a:p>
        </p:txBody>
      </p:sp>
      <p:sp>
        <p:nvSpPr>
          <p:cNvPr id="5017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D9629CF-9D8E-440F-84F8-9FE226B85167}" type="datetime1">
              <a:rPr lang="en-US" sz="1400"/>
            </a:fld>
            <a:endParaRPr lang="en-US" sz="1400"/>
          </a:p>
        </p:txBody>
      </p:sp>
      <p:sp>
        <p:nvSpPr>
          <p:cNvPr id="50180"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018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018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0183"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018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018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018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018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0188" name="Rectangle 14"/>
          <p:cNvSpPr>
            <a:spLocks noChangeArrowheads="1"/>
          </p:cNvSpPr>
          <p:nvPr/>
        </p:nvSpPr>
        <p:spPr bwMode="auto">
          <a:xfrm>
            <a:off x="152400" y="685800"/>
            <a:ext cx="8839200" cy="5262563"/>
          </a:xfrm>
          <a:prstGeom prst="rect">
            <a:avLst/>
          </a:prstGeom>
          <a:noFill/>
          <a:ln w="9525">
            <a:noFill/>
            <a:miter lim="800000"/>
          </a:ln>
        </p:spPr>
        <p:txBody>
          <a:bodyPr>
            <a:spAutoFit/>
          </a:bodyPr>
          <a:lstStyle/>
          <a:p>
            <a:pPr>
              <a:buFontTx/>
              <a:buChar char="•"/>
            </a:pPr>
            <a:r>
              <a:rPr lang="en-US" sz="2400">
                <a:solidFill>
                  <a:schemeClr val="accent2"/>
                </a:solidFill>
              </a:rPr>
              <a:t>Good Conductors </a:t>
            </a:r>
            <a:endParaRPr lang="en-US" sz="2400">
              <a:solidFill>
                <a:schemeClr val="accent2"/>
              </a:solidFill>
            </a:endParaRPr>
          </a:p>
          <a:p>
            <a:pPr>
              <a:buFontTx/>
              <a:buChar char="•"/>
            </a:pPr>
            <a:endParaRPr lang="en-US" sz="2400"/>
          </a:p>
          <a:p>
            <a:r>
              <a:rPr lang="en-US" sz="2400"/>
              <a:t>-Native metals ( Au, Ag,Cu ) ,Sulphides (Galena , Chalcopyrite) , Minerals ( Graphite, Tellurides)</a:t>
            </a:r>
            <a:endParaRPr lang="en-US" sz="2400"/>
          </a:p>
          <a:p>
            <a:r>
              <a:rPr lang="en-US" sz="2400"/>
              <a:t> </a:t>
            </a:r>
            <a:endParaRPr lang="en-US" sz="2400"/>
          </a:p>
          <a:p>
            <a:pPr>
              <a:buFontTx/>
              <a:buChar char="•"/>
            </a:pPr>
            <a:r>
              <a:rPr lang="en-US" sz="2400">
                <a:solidFill>
                  <a:schemeClr val="accent2"/>
                </a:solidFill>
              </a:rPr>
              <a:t>Poor Conductors </a:t>
            </a:r>
            <a:endParaRPr lang="en-US" sz="2400">
              <a:solidFill>
                <a:schemeClr val="accent2"/>
              </a:solidFill>
            </a:endParaRPr>
          </a:p>
          <a:p>
            <a:pPr>
              <a:buFontTx/>
              <a:buChar char="•"/>
            </a:pPr>
            <a:endParaRPr lang="en-US" sz="2400"/>
          </a:p>
          <a:p>
            <a:r>
              <a:rPr lang="en-US" sz="2400"/>
              <a:t>Gangue , Calcite , gypsum , Granite</a:t>
            </a:r>
            <a:endParaRPr lang="en-US" sz="2400"/>
          </a:p>
          <a:p>
            <a:pPr>
              <a:buFontTx/>
              <a:buChar char="•"/>
            </a:pPr>
            <a:endParaRPr lang="en-US" sz="2400"/>
          </a:p>
          <a:p>
            <a:pPr>
              <a:buFontTx/>
              <a:buChar char="•"/>
            </a:pPr>
            <a:r>
              <a:rPr lang="en-US" sz="2400">
                <a:solidFill>
                  <a:schemeClr val="accent2"/>
                </a:solidFill>
              </a:rPr>
              <a:t>Separation </a:t>
            </a:r>
            <a:endParaRPr lang="en-US" sz="2400">
              <a:solidFill>
                <a:schemeClr val="accent2"/>
              </a:solidFill>
            </a:endParaRPr>
          </a:p>
          <a:p>
            <a:pPr>
              <a:buFontTx/>
              <a:buChar char="•"/>
            </a:pPr>
            <a:endParaRPr lang="en-US" sz="2400">
              <a:solidFill>
                <a:schemeClr val="accent2"/>
              </a:solidFill>
            </a:endParaRPr>
          </a:p>
          <a:p>
            <a:r>
              <a:rPr lang="en-US" sz="2400"/>
              <a:t>- It is based on the principle that two bodies having same electrical charge will repel  each other and vice versa</a:t>
            </a:r>
            <a:endParaRPr lang="en-US" sz="2400"/>
          </a:p>
          <a:p>
            <a:pPr>
              <a:buFontTx/>
              <a:buChar char="•"/>
            </a:pPr>
            <a:endParaRPr lang="en-US" sz="2400"/>
          </a:p>
        </p:txBody>
      </p:sp>
    </p:spTree>
  </p:cSld>
  <p:clrMapOvr>
    <a:masterClrMapping/>
  </p:clrMapOvr>
  <p:transition>
    <p:randomBar dir="ver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09F281DC-F234-41B7-B2E8-939F53B1627A}" type="slidenum">
              <a:rPr lang="en-US" sz="1400"/>
            </a:fld>
            <a:endParaRPr lang="en-US" sz="1400"/>
          </a:p>
        </p:txBody>
      </p:sp>
      <p:sp>
        <p:nvSpPr>
          <p:cNvPr id="5120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411681F-E099-4C8E-84F3-318A69F835D5}" type="datetime1">
              <a:rPr lang="en-US" sz="1400"/>
            </a:fld>
            <a:endParaRPr lang="en-US" sz="1400"/>
          </a:p>
        </p:txBody>
      </p:sp>
      <p:sp>
        <p:nvSpPr>
          <p:cNvPr id="51204"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120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120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1207"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120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120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121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121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1212" name="Rectangle 14"/>
          <p:cNvSpPr>
            <a:spLocks noChangeArrowheads="1"/>
          </p:cNvSpPr>
          <p:nvPr/>
        </p:nvSpPr>
        <p:spPr bwMode="auto">
          <a:xfrm>
            <a:off x="152400" y="685800"/>
            <a:ext cx="8839200" cy="5262563"/>
          </a:xfrm>
          <a:prstGeom prst="rect">
            <a:avLst/>
          </a:prstGeom>
          <a:noFill/>
          <a:ln w="9525">
            <a:noFill/>
            <a:miter lim="800000"/>
          </a:ln>
        </p:spPr>
        <p:txBody>
          <a:bodyPr>
            <a:spAutoFit/>
          </a:bodyPr>
          <a:lstStyle/>
          <a:p>
            <a:pPr>
              <a:buFont typeface="Arial" panose="02080604020202020204" pitchFamily="34" charset="0"/>
              <a:buChar char="•"/>
            </a:pPr>
            <a:r>
              <a:rPr lang="en-US" sz="2400"/>
              <a:t>Therefore if mixture of </a:t>
            </a:r>
            <a:r>
              <a:rPr lang="en-US" sz="2400">
                <a:solidFill>
                  <a:schemeClr val="accent2"/>
                </a:solidFill>
              </a:rPr>
              <a:t>good &amp; poor conducting particles </a:t>
            </a:r>
            <a:r>
              <a:rPr lang="en-US" sz="2400"/>
              <a:t>in </a:t>
            </a:r>
            <a:r>
              <a:rPr lang="en-US" sz="2400">
                <a:solidFill>
                  <a:srgbClr val="FF0000"/>
                </a:solidFill>
              </a:rPr>
              <a:t>neutral state </a:t>
            </a:r>
            <a:r>
              <a:rPr lang="en-US" sz="2400"/>
              <a:t>is fed upon highly charged conducting surface </a:t>
            </a:r>
            <a:endParaRPr lang="en-US" sz="2400"/>
          </a:p>
          <a:p>
            <a:endParaRPr lang="en-US" sz="2400"/>
          </a:p>
          <a:p>
            <a:r>
              <a:rPr lang="en-US" sz="2400"/>
              <a:t> -conducting particles will receive similar charge as of the surface and will be repelled</a:t>
            </a:r>
            <a:endParaRPr lang="en-US" sz="2400"/>
          </a:p>
          <a:p>
            <a:endParaRPr lang="en-US" sz="2400"/>
          </a:p>
          <a:p>
            <a:r>
              <a:rPr lang="en-US" sz="2400"/>
              <a:t>-non conducting particle reluctant to receive the charge , thus not repelled readily</a:t>
            </a:r>
            <a:endParaRPr lang="en-US" sz="2400"/>
          </a:p>
          <a:p>
            <a:endParaRPr lang="en-US" sz="2400"/>
          </a:p>
          <a:p>
            <a:pPr>
              <a:buFont typeface="Arial" panose="02080604020202020204" pitchFamily="34" charset="0"/>
              <a:buChar char="•"/>
            </a:pPr>
            <a:r>
              <a:rPr lang="en-US" sz="2400"/>
              <a:t>Two minerals with difference in conductivity will effect separation</a:t>
            </a:r>
            <a:endParaRPr lang="en-US" sz="2400"/>
          </a:p>
          <a:p>
            <a:pPr>
              <a:buFont typeface="Arial" panose="02080604020202020204" pitchFamily="34" charset="0"/>
              <a:buChar char="•"/>
            </a:pPr>
            <a:endParaRPr lang="en-US" sz="2400"/>
          </a:p>
          <a:p>
            <a:pPr>
              <a:buFont typeface="Arial" panose="02080604020202020204" pitchFamily="34" charset="0"/>
              <a:buChar char="•"/>
            </a:pPr>
            <a:r>
              <a:rPr lang="en-US" sz="2400"/>
              <a:t>Electrical separation is applicable in dry conditions for small particles  </a:t>
            </a:r>
            <a:endParaRPr lang="en-US" sz="2400"/>
          </a:p>
        </p:txBody>
      </p:sp>
    </p:spTree>
  </p:cSld>
  <p:clrMapOvr>
    <a:masterClrMapping/>
  </p:clrMapOvr>
  <p:transition>
    <p:randomBar dir="ver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C28B72B3-AA8A-4015-B0CB-3AD5A2142D1B}" type="slidenum">
              <a:rPr lang="en-US" sz="1400"/>
            </a:fld>
            <a:endParaRPr lang="en-US" sz="1400"/>
          </a:p>
        </p:txBody>
      </p:sp>
      <p:sp>
        <p:nvSpPr>
          <p:cNvPr id="5222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7F13369-D6E6-4835-8605-6305FB525BF7}" type="datetime1">
              <a:rPr lang="en-US" sz="1400"/>
            </a:fld>
            <a:endParaRPr lang="en-US" sz="1400"/>
          </a:p>
        </p:txBody>
      </p:sp>
      <p:sp>
        <p:nvSpPr>
          <p:cNvPr id="52228"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222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223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2231"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223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223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223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223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2236" name="Rectangle 14"/>
          <p:cNvSpPr>
            <a:spLocks noChangeArrowheads="1"/>
          </p:cNvSpPr>
          <p:nvPr/>
        </p:nvSpPr>
        <p:spPr bwMode="auto">
          <a:xfrm>
            <a:off x="152400" y="685800"/>
            <a:ext cx="8839200" cy="4894263"/>
          </a:xfrm>
          <a:prstGeom prst="rect">
            <a:avLst/>
          </a:prstGeom>
          <a:noFill/>
          <a:ln w="9525">
            <a:noFill/>
            <a:miter lim="800000"/>
          </a:ln>
        </p:spPr>
        <p:txBody>
          <a:bodyPr>
            <a:spAutoFit/>
          </a:bodyPr>
          <a:lstStyle/>
          <a:p>
            <a:pPr>
              <a:buFont typeface="Arial" panose="02080604020202020204" pitchFamily="34" charset="0"/>
              <a:buChar char="•"/>
            </a:pPr>
            <a:r>
              <a:rPr lang="en-US" sz="2400">
                <a:solidFill>
                  <a:srgbClr val="FF0000"/>
                </a:solidFill>
              </a:rPr>
              <a:t>Mechanism of Electrical Separation</a:t>
            </a:r>
            <a:endParaRPr lang="en-US" sz="2400">
              <a:solidFill>
                <a:srgbClr val="FF0000"/>
              </a:solidFill>
            </a:endParaRPr>
          </a:p>
          <a:p>
            <a:pPr>
              <a:buFont typeface="Arial" panose="02080604020202020204" pitchFamily="34" charset="0"/>
              <a:buChar char="•"/>
            </a:pPr>
            <a:endParaRPr lang="en-US" sz="2400"/>
          </a:p>
          <a:p>
            <a:r>
              <a:rPr lang="en-US" sz="2400"/>
              <a:t> It is based on ability of minerals  to capture or lose electron and then be attracted or repelled by other bodies when exposed to high voltage </a:t>
            </a:r>
            <a:endParaRPr lang="en-US" sz="2400"/>
          </a:p>
          <a:p>
            <a:pPr>
              <a:buFontTx/>
              <a:buChar char="•"/>
            </a:pPr>
            <a:endParaRPr lang="en-US" sz="2400"/>
          </a:p>
          <a:p>
            <a:pPr>
              <a:buFontTx/>
              <a:buChar char="•"/>
            </a:pPr>
            <a:r>
              <a:rPr lang="en-US" sz="2400">
                <a:solidFill>
                  <a:srgbClr val="FF0000"/>
                </a:solidFill>
              </a:rPr>
              <a:t>Static electricity </a:t>
            </a:r>
            <a:r>
              <a:rPr lang="en-US" sz="2400"/>
              <a:t>employed for separation is defined as the electrical charge fixed temporarily on charged body</a:t>
            </a:r>
            <a:endParaRPr lang="en-US" sz="2400"/>
          </a:p>
          <a:p>
            <a:pPr>
              <a:buFontTx/>
              <a:buChar char="•"/>
            </a:pPr>
            <a:endParaRPr lang="en-US" sz="2400"/>
          </a:p>
          <a:p>
            <a:pPr>
              <a:buFontTx/>
              <a:buChar char="•"/>
            </a:pPr>
            <a:r>
              <a:rPr lang="en-US" sz="2400"/>
              <a:t> The charge on particles may be acquired by </a:t>
            </a:r>
            <a:endParaRPr lang="en-US" sz="2400"/>
          </a:p>
          <a:p>
            <a:endParaRPr lang="en-US" sz="2400"/>
          </a:p>
          <a:p>
            <a:r>
              <a:rPr lang="en-US" sz="2400"/>
              <a:t> -Conductance , ion bombardment ( gaseous)</a:t>
            </a:r>
            <a:endParaRPr lang="en-US" sz="2400"/>
          </a:p>
          <a:p>
            <a:r>
              <a:rPr lang="en-US" sz="2400"/>
              <a:t> -Friction , thermal strain , light</a:t>
            </a:r>
            <a:endParaRPr lang="en-US"/>
          </a:p>
        </p:txBody>
      </p:sp>
    </p:spTree>
  </p:cSld>
  <p:clrMapOvr>
    <a:masterClrMapping/>
  </p:clrMapOvr>
  <p:transition>
    <p:randomBar dir="ver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8FEC47AF-5B8D-4F5F-A481-16D2B5A41A39}" type="slidenum">
              <a:rPr lang="en-US" sz="1400"/>
            </a:fld>
            <a:endParaRPr lang="en-US" sz="1400"/>
          </a:p>
        </p:txBody>
      </p:sp>
      <p:sp>
        <p:nvSpPr>
          <p:cNvPr id="5325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2914960-D838-4DBF-B0CB-57ECA7C11CDA}" type="datetime1">
              <a:rPr lang="en-US" sz="1400"/>
            </a:fld>
            <a:endParaRPr lang="en-US" sz="1400"/>
          </a:p>
        </p:txBody>
      </p:sp>
      <p:sp>
        <p:nvSpPr>
          <p:cNvPr id="53252"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325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325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3255"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325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325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325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325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3260" name="Rectangle 14"/>
          <p:cNvSpPr>
            <a:spLocks noChangeArrowheads="1"/>
          </p:cNvSpPr>
          <p:nvPr/>
        </p:nvSpPr>
        <p:spPr bwMode="auto">
          <a:xfrm>
            <a:off x="152400" y="685800"/>
            <a:ext cx="8839200" cy="5632450"/>
          </a:xfrm>
          <a:prstGeom prst="rect">
            <a:avLst/>
          </a:prstGeom>
          <a:noFill/>
          <a:ln w="9525">
            <a:noFill/>
            <a:miter lim="800000"/>
          </a:ln>
        </p:spPr>
        <p:txBody>
          <a:bodyPr>
            <a:spAutoFit/>
          </a:bodyPr>
          <a:lstStyle/>
          <a:p>
            <a:pPr>
              <a:buFontTx/>
              <a:buChar char="•"/>
            </a:pPr>
            <a:r>
              <a:rPr lang="en-US" sz="2400">
                <a:solidFill>
                  <a:schemeClr val="accent2"/>
                </a:solidFill>
              </a:rPr>
              <a:t>Charging by Conductance </a:t>
            </a:r>
            <a:endParaRPr lang="en-US" sz="2400">
              <a:solidFill>
                <a:schemeClr val="accent2"/>
              </a:solidFill>
            </a:endParaRPr>
          </a:p>
          <a:p>
            <a:pPr>
              <a:buFontTx/>
              <a:buChar char="•"/>
            </a:pPr>
            <a:endParaRPr lang="en-US" sz="2400"/>
          </a:p>
          <a:p>
            <a:r>
              <a:rPr lang="en-US" sz="2400"/>
              <a:t> When two types of particles placed between positive &amp; negative electrodes  resting on positive electrode </a:t>
            </a:r>
            <a:endParaRPr lang="en-US" sz="2400"/>
          </a:p>
          <a:p>
            <a:endParaRPr lang="en-US" sz="2400"/>
          </a:p>
          <a:p>
            <a:pPr>
              <a:buFontTx/>
              <a:buChar char="-"/>
            </a:pPr>
            <a:r>
              <a:rPr lang="en-US" sz="2400"/>
              <a:t>non conducting particle will receive equal charges from both the electrodes and will remain neutral </a:t>
            </a:r>
            <a:endParaRPr lang="en-US" sz="2400"/>
          </a:p>
          <a:p>
            <a:pPr>
              <a:buFontTx/>
              <a:buChar char="-"/>
            </a:pPr>
            <a:endParaRPr lang="en-US" sz="2400"/>
          </a:p>
          <a:p>
            <a:r>
              <a:rPr lang="en-US" sz="2400"/>
              <a:t> -Conducting particles having negative charge will be neutralized first and then acquire positive charge</a:t>
            </a:r>
            <a:endParaRPr lang="en-US" sz="2400"/>
          </a:p>
          <a:p>
            <a:endParaRPr lang="en-US" sz="2400"/>
          </a:p>
          <a:p>
            <a:pPr>
              <a:buFontTx/>
              <a:buChar char="•"/>
            </a:pPr>
            <a:r>
              <a:rPr lang="en-US" sz="2400">
                <a:solidFill>
                  <a:schemeClr val="accent2"/>
                </a:solidFill>
              </a:rPr>
              <a:t>Charging by Ion Bombardment </a:t>
            </a:r>
            <a:endParaRPr lang="en-US" sz="2400">
              <a:solidFill>
                <a:schemeClr val="accent2"/>
              </a:solidFill>
            </a:endParaRPr>
          </a:p>
          <a:p>
            <a:pPr>
              <a:buFontTx/>
              <a:buChar char="•"/>
            </a:pPr>
            <a:endParaRPr lang="en-US" sz="2400">
              <a:solidFill>
                <a:schemeClr val="accent2"/>
              </a:solidFill>
            </a:endParaRPr>
          </a:p>
          <a:p>
            <a:r>
              <a:rPr lang="en-US" sz="2400"/>
              <a:t> -mineral particles pass through ionised gas </a:t>
            </a:r>
            <a:endParaRPr lang="en-US" sz="2400"/>
          </a:p>
          <a:p>
            <a:endParaRPr lang="en-US" sz="2400"/>
          </a:p>
        </p:txBody>
      </p:sp>
    </p:spTree>
  </p:cSld>
  <p:clrMapOvr>
    <a:masterClrMapping/>
  </p:clrMapOvr>
  <p:transition>
    <p:randomBar dir="ver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CA21B88F-A8C4-4E80-B999-A1B9B2DB5C1E}" type="slidenum">
              <a:rPr lang="en-US" sz="1400"/>
            </a:fld>
            <a:endParaRPr lang="en-US" sz="1400"/>
          </a:p>
        </p:txBody>
      </p:sp>
      <p:sp>
        <p:nvSpPr>
          <p:cNvPr id="542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D856959-12EA-49C1-B561-FC7374E7B505}" type="datetime1">
              <a:rPr lang="en-US" sz="1400"/>
            </a:fld>
            <a:endParaRPr lang="en-US" sz="1400"/>
          </a:p>
        </p:txBody>
      </p:sp>
      <p:sp>
        <p:nvSpPr>
          <p:cNvPr id="54276"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427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427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4279"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428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428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428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428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4284" name="Rectangle 14"/>
          <p:cNvSpPr>
            <a:spLocks noChangeArrowheads="1"/>
          </p:cNvSpPr>
          <p:nvPr/>
        </p:nvSpPr>
        <p:spPr bwMode="auto">
          <a:xfrm>
            <a:off x="152400" y="685800"/>
            <a:ext cx="8839200" cy="4524375"/>
          </a:xfrm>
          <a:prstGeom prst="rect">
            <a:avLst/>
          </a:prstGeom>
          <a:noFill/>
          <a:ln w="9525">
            <a:noFill/>
            <a:miter lim="800000"/>
          </a:ln>
        </p:spPr>
        <p:txBody>
          <a:bodyPr>
            <a:spAutoFit/>
          </a:bodyPr>
          <a:lstStyle/>
          <a:p>
            <a:r>
              <a:rPr lang="en-US" sz="2400"/>
              <a:t>- One of the ionic species of particle captures ions from gas and become charged</a:t>
            </a:r>
            <a:endParaRPr lang="en-US" sz="2400"/>
          </a:p>
          <a:p>
            <a:endParaRPr lang="en-US" sz="2400"/>
          </a:p>
          <a:p>
            <a:r>
              <a:rPr lang="en-US" sz="2400"/>
              <a:t>-resulting charged particles are contacted by electrode  or ground surface , only  non conductors retain their charge</a:t>
            </a:r>
            <a:endParaRPr lang="en-US" sz="2400"/>
          </a:p>
          <a:p>
            <a:endParaRPr lang="en-US" sz="2400"/>
          </a:p>
          <a:p>
            <a:pPr>
              <a:buFontTx/>
              <a:buChar char="•"/>
            </a:pPr>
            <a:r>
              <a:rPr lang="en-US" sz="2400">
                <a:solidFill>
                  <a:schemeClr val="accent2"/>
                </a:solidFill>
              </a:rPr>
              <a:t>Charging of particles by friction </a:t>
            </a:r>
            <a:r>
              <a:rPr lang="en-US" sz="2400"/>
              <a:t>– electrons transfer by rubbing two compounds</a:t>
            </a:r>
            <a:endParaRPr lang="en-US" sz="2400"/>
          </a:p>
          <a:p>
            <a:pPr>
              <a:buFontTx/>
              <a:buChar char="•"/>
            </a:pPr>
            <a:endParaRPr lang="en-US" sz="2400"/>
          </a:p>
          <a:p>
            <a:pPr>
              <a:buFontTx/>
              <a:buChar char="•"/>
            </a:pPr>
            <a:r>
              <a:rPr lang="en-US" sz="2400">
                <a:solidFill>
                  <a:schemeClr val="accent2"/>
                </a:solidFill>
              </a:rPr>
              <a:t>Charging by thermal strains </a:t>
            </a:r>
            <a:r>
              <a:rPr lang="en-US" sz="2400"/>
              <a:t>– Crystals may give rise to local areas of opposite charge – pyro electric effect </a:t>
            </a:r>
            <a:endParaRPr lang="en-US" sz="2400"/>
          </a:p>
          <a:p>
            <a:pPr>
              <a:buFont typeface="Arial" panose="02080604020202020204" pitchFamily="34" charset="0"/>
              <a:buChar char="•"/>
            </a:pPr>
            <a:endParaRPr lang="en-US" sz="2400"/>
          </a:p>
        </p:txBody>
      </p:sp>
    </p:spTree>
  </p:cSld>
  <p:clrMapOvr>
    <a:masterClrMapping/>
  </p:clrMapOvr>
  <p:transition>
    <p:randomBar dir="vert"/>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103510E0-595C-40E2-A843-E24538CBBC66}" type="slidenum">
              <a:rPr lang="en-US" sz="1400"/>
            </a:fld>
            <a:endParaRPr lang="en-US" sz="1400"/>
          </a:p>
        </p:txBody>
      </p:sp>
      <p:sp>
        <p:nvSpPr>
          <p:cNvPr id="552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C4B376A-E858-44AA-94C7-C89644826052}" type="datetime1">
              <a:rPr lang="en-US" sz="1400"/>
            </a:fld>
            <a:endParaRPr lang="en-US" sz="1400"/>
          </a:p>
        </p:txBody>
      </p:sp>
      <p:sp>
        <p:nvSpPr>
          <p:cNvPr id="55300"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530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530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5303"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530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530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530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530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5308" name="Rectangle 14"/>
          <p:cNvSpPr>
            <a:spLocks noChangeArrowheads="1"/>
          </p:cNvSpPr>
          <p:nvPr/>
        </p:nvSpPr>
        <p:spPr bwMode="auto">
          <a:xfrm>
            <a:off x="152400" y="685800"/>
            <a:ext cx="8839200" cy="5262563"/>
          </a:xfrm>
          <a:prstGeom prst="rect">
            <a:avLst/>
          </a:prstGeom>
          <a:noFill/>
          <a:ln w="9525">
            <a:noFill/>
            <a:miter lim="800000"/>
          </a:ln>
        </p:spPr>
        <p:txBody>
          <a:bodyPr>
            <a:spAutoFit/>
          </a:bodyPr>
          <a:lstStyle/>
          <a:p>
            <a:pPr>
              <a:buFontTx/>
              <a:buChar char="•"/>
            </a:pPr>
            <a:r>
              <a:rPr lang="en-US" sz="2400">
                <a:solidFill>
                  <a:schemeClr val="accent2"/>
                </a:solidFill>
              </a:rPr>
              <a:t>Charging of particles by light </a:t>
            </a:r>
            <a:r>
              <a:rPr lang="en-US" sz="2400"/>
              <a:t>– photo electric effect – incident light or Xray cause emission of electron due to which particle acquire positive charge</a:t>
            </a:r>
            <a:endParaRPr lang="en-US" sz="2400"/>
          </a:p>
          <a:p>
            <a:pPr>
              <a:buFontTx/>
              <a:buChar char="•"/>
            </a:pPr>
            <a:endParaRPr lang="en-US" sz="2400"/>
          </a:p>
          <a:p>
            <a:pPr>
              <a:buFontTx/>
              <a:buChar char="•"/>
            </a:pPr>
            <a:r>
              <a:rPr lang="en-US" sz="2400"/>
              <a:t>Forces applied in electrostatic separation are small </a:t>
            </a:r>
            <a:endParaRPr lang="en-US" sz="2400"/>
          </a:p>
          <a:p>
            <a:pPr>
              <a:buFontTx/>
              <a:buChar char="•"/>
            </a:pPr>
            <a:endParaRPr lang="en-US" sz="2400"/>
          </a:p>
          <a:p>
            <a:r>
              <a:rPr lang="en-US" sz="2400"/>
              <a:t> - Can be used to treat particles of low sp. gr. with high ratio of surface to weight  ( particle size &lt;3 mm)</a:t>
            </a:r>
            <a:endParaRPr lang="en-US" sz="2400"/>
          </a:p>
          <a:p>
            <a:pPr>
              <a:buFontTx/>
              <a:buChar char="•"/>
            </a:pPr>
            <a:endParaRPr lang="en-US" sz="2400"/>
          </a:p>
          <a:p>
            <a:pPr>
              <a:buFontTx/>
              <a:buChar char="•"/>
            </a:pPr>
            <a:r>
              <a:rPr lang="en-US" sz="2400">
                <a:solidFill>
                  <a:srgbClr val="FF0000"/>
                </a:solidFill>
              </a:rPr>
              <a:t>Factors affecting conductivity of minerals </a:t>
            </a:r>
            <a:endParaRPr lang="en-US" sz="2400">
              <a:solidFill>
                <a:srgbClr val="FF0000"/>
              </a:solidFill>
            </a:endParaRPr>
          </a:p>
          <a:p>
            <a:pPr>
              <a:buFontTx/>
              <a:buChar char="•"/>
            </a:pPr>
            <a:endParaRPr lang="en-US" sz="2400"/>
          </a:p>
          <a:p>
            <a:r>
              <a:rPr lang="en-US" sz="2400"/>
              <a:t> a) Surface condition </a:t>
            </a:r>
            <a:endParaRPr lang="en-US" sz="2400"/>
          </a:p>
          <a:p>
            <a:r>
              <a:rPr lang="en-US" sz="2400"/>
              <a:t>      -A hydrophobic surface has a decreased conductivity due to less affinity for adsorbed water  </a:t>
            </a:r>
            <a:endParaRPr lang="en-US" sz="2400"/>
          </a:p>
        </p:txBody>
      </p:sp>
    </p:spTree>
  </p:cSld>
  <p:clrMapOvr>
    <a:masterClrMapping/>
  </p:clrMapOvr>
  <p:transition>
    <p:randomBar dir="ver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D4EE2518-3474-43DE-A80C-83A13449F76B}" type="slidenum">
              <a:rPr lang="en-US" sz="1400"/>
            </a:fld>
            <a:endParaRPr lang="en-US" sz="1400"/>
          </a:p>
        </p:txBody>
      </p:sp>
      <p:sp>
        <p:nvSpPr>
          <p:cNvPr id="563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BAA8D49-D3B7-464F-93E6-16835EED7845}" type="datetime1">
              <a:rPr lang="en-US" sz="1400"/>
            </a:fld>
            <a:endParaRPr lang="en-US" sz="1400"/>
          </a:p>
        </p:txBody>
      </p:sp>
      <p:sp>
        <p:nvSpPr>
          <p:cNvPr id="56324"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632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632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6327"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632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632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633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633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6332" name="Rectangle 14"/>
          <p:cNvSpPr>
            <a:spLocks noChangeArrowheads="1"/>
          </p:cNvSpPr>
          <p:nvPr/>
        </p:nvSpPr>
        <p:spPr bwMode="auto">
          <a:xfrm>
            <a:off x="152400" y="685800"/>
            <a:ext cx="8839200" cy="4894263"/>
          </a:xfrm>
          <a:prstGeom prst="rect">
            <a:avLst/>
          </a:prstGeom>
          <a:noFill/>
          <a:ln w="9525">
            <a:noFill/>
            <a:miter lim="800000"/>
          </a:ln>
        </p:spPr>
        <p:txBody>
          <a:bodyPr>
            <a:spAutoFit/>
          </a:bodyPr>
          <a:lstStyle/>
          <a:p>
            <a:r>
              <a:rPr lang="en-US" sz="2400"/>
              <a:t>-mineral surface conditioning similar to flotation is done </a:t>
            </a:r>
            <a:endParaRPr lang="en-US" sz="2400"/>
          </a:p>
          <a:p>
            <a:endParaRPr lang="en-US" sz="2400"/>
          </a:p>
          <a:p>
            <a:r>
              <a:rPr lang="en-US" sz="2400"/>
              <a:t>-A selective conductivity can be produced by reagents like BaCl2 , HF , NaCN &lt; CuSO4 by absorbing humidity</a:t>
            </a:r>
            <a:endParaRPr lang="en-US" sz="2400"/>
          </a:p>
          <a:p>
            <a:endParaRPr lang="en-US" sz="2400"/>
          </a:p>
          <a:p>
            <a:pPr>
              <a:buFont typeface="Arial" panose="02080604020202020204" pitchFamily="34" charset="0"/>
              <a:buChar char="•"/>
            </a:pPr>
            <a:r>
              <a:rPr lang="en-US" sz="2400">
                <a:solidFill>
                  <a:schemeClr val="accent2"/>
                </a:solidFill>
              </a:rPr>
              <a:t>Temperature</a:t>
            </a:r>
            <a:r>
              <a:rPr lang="en-US" sz="2400"/>
              <a:t> –heating of mineral upto 600 deg C improves conductivity</a:t>
            </a:r>
            <a:endParaRPr lang="en-US" sz="2400"/>
          </a:p>
          <a:p>
            <a:pPr>
              <a:buFont typeface="Arial" panose="02080604020202020204" pitchFamily="34" charset="0"/>
              <a:buChar char="•"/>
            </a:pPr>
            <a:endParaRPr lang="en-US" sz="2400"/>
          </a:p>
          <a:p>
            <a:endParaRPr lang="en-US" sz="2400"/>
          </a:p>
          <a:p>
            <a:r>
              <a:rPr lang="en-US" sz="2400"/>
              <a:t>    </a:t>
            </a:r>
            <a:endParaRPr lang="en-US" sz="2400"/>
          </a:p>
          <a:p>
            <a:endParaRPr lang="en-US" sz="2400"/>
          </a:p>
          <a:p>
            <a:r>
              <a:rPr lang="en-US" sz="2400"/>
              <a:t>  </a:t>
            </a:r>
            <a:endParaRPr lang="en-US" sz="2400"/>
          </a:p>
          <a:p>
            <a:pPr>
              <a:buFontTx/>
              <a:buChar char="•"/>
            </a:pPr>
            <a:endParaRPr lang="en-US" sz="2400"/>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Grp="1" noChangeArrowheads="1"/>
          </p:cNvSpPr>
          <p:nvPr>
            <p:ph type="sldNum" sz="quarter" idx="12"/>
          </p:nvPr>
        </p:nvSpPr>
        <p:spPr>
          <a:noFill/>
        </p:spPr>
        <p:txBody>
          <a:bodyPr/>
          <a:lstStyle/>
          <a:p>
            <a:fld id="{77238533-90D7-40D7-9445-079A6BA59D91}" type="slidenum">
              <a:rPr lang="en-US" smtClean="0">
                <a:latin typeface="Arial" panose="02080604020202020204" pitchFamily="34" charset="0"/>
              </a:rPr>
            </a:fld>
            <a:endParaRPr lang="en-US" smtClean="0">
              <a:latin typeface="Arial" panose="02080604020202020204" pitchFamily="34" charset="0"/>
            </a:endParaRPr>
          </a:p>
        </p:txBody>
      </p:sp>
      <p:sp>
        <p:nvSpPr>
          <p:cNvPr id="3076"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8DC0BE4-B9B5-4E07-A1A7-14F40D9BA230}" type="datetime1">
              <a:rPr lang="en-US" sz="1400"/>
            </a:fld>
            <a:endParaRPr lang="en-US" sz="1400"/>
          </a:p>
        </p:txBody>
      </p:sp>
      <p:sp>
        <p:nvSpPr>
          <p:cNvPr id="3077"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a:t>
            </a:r>
            <a:endParaRPr lang="en-US" sz="2800" smtClean="0"/>
          </a:p>
        </p:txBody>
      </p:sp>
      <p:sp>
        <p:nvSpPr>
          <p:cNvPr id="3078"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07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08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081"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082"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308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08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08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08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3074" name="Object 18"/>
          <p:cNvGraphicFramePr>
            <a:graphicFrameLocks noChangeAspect="1"/>
          </p:cNvGraphicFramePr>
          <p:nvPr/>
        </p:nvGraphicFramePr>
        <p:xfrm>
          <a:off x="685800" y="990600"/>
          <a:ext cx="7620000" cy="5029200"/>
        </p:xfrm>
        <a:graphic>
          <a:graphicData uri="http://schemas.openxmlformats.org/presentationml/2006/ole">
            <mc:AlternateContent xmlns:mc="http://schemas.openxmlformats.org/markup-compatibility/2006">
              <mc:Choice xmlns:v="urn:schemas-microsoft-com:vml" Requires="v">
                <p:oleObj spid="_x0000_s3073" name="PaperPort Document" r:id="rId3" imgW="8010525" imgH="10334625" progId="">
                  <p:embed/>
                </p:oleObj>
              </mc:Choice>
              <mc:Fallback>
                <p:oleObj name="PaperPort Document" r:id="rId3" imgW="8010525" imgH="10334625" progId="">
                  <p:embed/>
                  <p:pic>
                    <p:nvPicPr>
                      <p:cNvPr id="0" name="Object 18"/>
                      <p:cNvPicPr>
                        <a:picLocks noChangeAspect="1"/>
                      </p:cNvPicPr>
                      <p:nvPr/>
                    </p:nvPicPr>
                    <p:blipFill>
                      <a:blip r:embed="rId4">
                        <a:lum bright="-6000"/>
                      </a:blip>
                      <a:srcRect l="8871" t="36874" r="8871" b="29375"/>
                      <a:stretch>
                        <a:fillRect/>
                      </a:stretch>
                    </p:blipFill>
                    <p:spPr>
                      <a:xfrm>
                        <a:off x="685800" y="990600"/>
                        <a:ext cx="7620000" cy="50292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A487B441-EB70-43FF-AB80-8C8DE9B90E6D}" type="slidenum">
              <a:rPr lang="en-US" sz="1400"/>
            </a:fld>
            <a:endParaRPr lang="en-US" sz="1400"/>
          </a:p>
        </p:txBody>
      </p:sp>
      <p:sp>
        <p:nvSpPr>
          <p:cNvPr id="5734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38410EB-FF82-42AE-B7C1-B5129A6E3A74}" type="datetime1">
              <a:rPr lang="en-US" sz="1400"/>
            </a:fld>
            <a:endParaRPr lang="en-US" sz="1400"/>
          </a:p>
        </p:txBody>
      </p:sp>
      <p:sp>
        <p:nvSpPr>
          <p:cNvPr id="57348"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734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735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7351"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735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735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735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735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7356" name="Rectangle 14"/>
          <p:cNvSpPr>
            <a:spLocks noChangeArrowheads="1"/>
          </p:cNvSpPr>
          <p:nvPr/>
        </p:nvSpPr>
        <p:spPr bwMode="auto">
          <a:xfrm>
            <a:off x="152400" y="685800"/>
            <a:ext cx="8839200" cy="5262563"/>
          </a:xfrm>
          <a:prstGeom prst="rect">
            <a:avLst/>
          </a:prstGeom>
          <a:noFill/>
          <a:ln w="9525">
            <a:noFill/>
            <a:miter lim="800000"/>
          </a:ln>
        </p:spPr>
        <p:txBody>
          <a:bodyPr>
            <a:spAutoFit/>
          </a:bodyPr>
          <a:lstStyle/>
          <a:p>
            <a:pPr>
              <a:buFontTx/>
              <a:buChar char="•"/>
            </a:pPr>
            <a:endParaRPr lang="en-US" sz="2400"/>
          </a:p>
          <a:p>
            <a:pPr>
              <a:buFontTx/>
              <a:buChar char="•"/>
            </a:pPr>
            <a:r>
              <a:rPr lang="en-US" sz="2400"/>
              <a:t>Type of material - Electron mobilities increase in all materials with strength of applied field</a:t>
            </a:r>
            <a:endParaRPr lang="en-US" sz="2400"/>
          </a:p>
          <a:p>
            <a:pPr>
              <a:buFontTx/>
              <a:buChar char="•"/>
            </a:pPr>
            <a:endParaRPr lang="en-US" sz="2400"/>
          </a:p>
          <a:p>
            <a:r>
              <a:rPr lang="en-US" sz="2400"/>
              <a:t>-conductors - metallic or ionic bond -electrons highly mobile</a:t>
            </a:r>
            <a:endParaRPr lang="en-US" sz="2400"/>
          </a:p>
          <a:p>
            <a:r>
              <a:rPr lang="en-US" sz="2400"/>
              <a:t>-Insulators or dielectrics having electron mobility very low</a:t>
            </a:r>
            <a:endParaRPr lang="en-US" sz="2400"/>
          </a:p>
          <a:p>
            <a:r>
              <a:rPr lang="en-US" sz="2400"/>
              <a:t>-semiconductors –in between conductors &amp; insulators </a:t>
            </a:r>
            <a:endParaRPr lang="en-US" sz="2400"/>
          </a:p>
          <a:p>
            <a:endParaRPr lang="en-US" sz="2400"/>
          </a:p>
          <a:p>
            <a:pPr>
              <a:buFontTx/>
              <a:buChar char="•"/>
            </a:pPr>
            <a:r>
              <a:rPr lang="en-US" sz="2400"/>
              <a:t>Sp Gr and size – heavy sulphide mineral upto 3 mm , coke upto 25 mm , min treatable size is 50 microns</a:t>
            </a:r>
            <a:endParaRPr lang="en-US" sz="2400"/>
          </a:p>
          <a:p>
            <a:pPr>
              <a:buFontTx/>
              <a:buChar char="•"/>
            </a:pPr>
            <a:endParaRPr lang="en-US" sz="2400"/>
          </a:p>
          <a:p>
            <a:pPr>
              <a:buFontTx/>
              <a:buChar char="•"/>
            </a:pPr>
            <a:r>
              <a:rPr lang="en-US" sz="2400"/>
              <a:t>Separation process based on – conductivity , electric polarisation , dielectric constants , photoconductivity </a:t>
            </a:r>
            <a:endParaRPr lang="en-US" sz="2400"/>
          </a:p>
          <a:p>
            <a:pPr>
              <a:buFontTx/>
              <a:buChar char="•"/>
            </a:pPr>
            <a:endParaRPr lang="en-US" sz="2400"/>
          </a:p>
        </p:txBody>
      </p:sp>
    </p:spTree>
  </p:cSld>
  <p:clrMapOvr>
    <a:masterClrMapping/>
  </p:clrMapOvr>
  <p:transition>
    <p:randomBar dir="ver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53F1589F-244F-427E-B761-D3817AB9B92D}" type="slidenum">
              <a:rPr lang="en-US" sz="1400"/>
            </a:fld>
            <a:endParaRPr lang="en-US" sz="1400"/>
          </a:p>
        </p:txBody>
      </p:sp>
      <p:sp>
        <p:nvSpPr>
          <p:cNvPr id="583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B6CBA0F-AD43-4B14-9CA0-A20EE38787A5}" type="datetime1">
              <a:rPr lang="en-US" sz="1400"/>
            </a:fld>
            <a:endParaRPr lang="en-US" sz="1400"/>
          </a:p>
        </p:txBody>
      </p:sp>
      <p:sp>
        <p:nvSpPr>
          <p:cNvPr id="58372"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Separation</a:t>
            </a:r>
            <a:endParaRPr lang="en-US" sz="2800" smtClean="0"/>
          </a:p>
        </p:txBody>
      </p:sp>
      <p:pic>
        <p:nvPicPr>
          <p:cNvPr id="5837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837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8375"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837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837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837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837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8380" name="Rectangle 14"/>
          <p:cNvSpPr>
            <a:spLocks noChangeArrowheads="1"/>
          </p:cNvSpPr>
          <p:nvPr/>
        </p:nvSpPr>
        <p:spPr bwMode="auto">
          <a:xfrm>
            <a:off x="152400" y="685800"/>
            <a:ext cx="8839200" cy="5203825"/>
          </a:xfrm>
          <a:prstGeom prst="rect">
            <a:avLst/>
          </a:prstGeom>
          <a:noFill/>
          <a:ln w="9525">
            <a:noFill/>
            <a:miter lim="800000"/>
          </a:ln>
        </p:spPr>
        <p:txBody>
          <a:bodyPr>
            <a:spAutoFit/>
          </a:bodyPr>
          <a:lstStyle/>
          <a:p>
            <a:pPr>
              <a:buFontTx/>
              <a:buChar char="•"/>
            </a:pPr>
            <a:r>
              <a:rPr lang="en-US" sz="2400"/>
              <a:t>In industry , based on electrical conductivity </a:t>
            </a:r>
            <a:endParaRPr lang="en-US" sz="2400"/>
          </a:p>
          <a:p>
            <a:pPr>
              <a:buFontTx/>
              <a:buChar char="•"/>
            </a:pPr>
            <a:endParaRPr lang="en-US" sz="2400"/>
          </a:p>
          <a:p>
            <a:pPr>
              <a:buFontTx/>
              <a:buChar char="•"/>
            </a:pPr>
            <a:r>
              <a:rPr lang="en-US" sz="2400"/>
              <a:t>Electrostatic separation –mineral particles are charged by induction /conduction / friction – charged particles pass through high intensity electric field and deflected as per sign of charge , separation is made in air</a:t>
            </a:r>
            <a:endParaRPr lang="en-US" sz="2400"/>
          </a:p>
          <a:p>
            <a:pPr>
              <a:buFontTx/>
              <a:buChar char="•"/>
            </a:pPr>
            <a:endParaRPr lang="en-US" sz="2400"/>
          </a:p>
          <a:p>
            <a:pPr>
              <a:buFontTx/>
              <a:buChar char="•"/>
            </a:pPr>
            <a:r>
              <a:rPr lang="en-US" sz="2400"/>
              <a:t>High Tension Separation – separations made using a corona discharge device -high tension separation using ion bombardment -air ionised and attracted towards grounded body where ions discharged - mineral particles entering electrical field are bombarded by ions from which they acquire negative charge -    </a:t>
            </a:r>
            <a:endParaRPr lang="en-US" sz="2400"/>
          </a:p>
          <a:p>
            <a:pPr>
              <a:buFontTx/>
              <a:buChar char="•"/>
            </a:pPr>
            <a:endParaRPr lang="en-US" sz="2400"/>
          </a:p>
        </p:txBody>
      </p:sp>
    </p:spTree>
  </p:cSld>
  <p:clrMapOvr>
    <a:masterClrMapping/>
  </p:clrMapOvr>
  <p:transition>
    <p:randomBar dir="vert"/>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3CC23CAF-8320-4F33-84F7-EF6CE58AF3DB}" type="slidenum">
              <a:rPr lang="en-US" sz="1400"/>
            </a:fld>
            <a:endParaRPr lang="en-US" sz="1400"/>
          </a:p>
        </p:txBody>
      </p:sp>
      <p:sp>
        <p:nvSpPr>
          <p:cNvPr id="593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3674956-DC2A-491A-A54B-3124AA2844D7}" type="datetime1">
              <a:rPr lang="en-US" sz="1400"/>
            </a:fld>
            <a:endParaRPr lang="en-US" sz="1400"/>
          </a:p>
        </p:txBody>
      </p:sp>
      <p:sp>
        <p:nvSpPr>
          <p:cNvPr id="59396"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Electrostatic Separator</a:t>
            </a:r>
            <a:endParaRPr lang="en-US" sz="2800" smtClean="0"/>
          </a:p>
        </p:txBody>
      </p:sp>
      <p:pic>
        <p:nvPicPr>
          <p:cNvPr id="5939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939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9399"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5940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940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940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940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59404" name="Rectangle 14"/>
          <p:cNvSpPr>
            <a:spLocks noChangeArrowheads="1"/>
          </p:cNvSpPr>
          <p:nvPr/>
        </p:nvSpPr>
        <p:spPr bwMode="auto">
          <a:xfrm>
            <a:off x="152400" y="685800"/>
            <a:ext cx="2590800" cy="5273675"/>
          </a:xfrm>
          <a:prstGeom prst="rect">
            <a:avLst/>
          </a:prstGeom>
          <a:noFill/>
          <a:ln w="9525">
            <a:noFill/>
            <a:miter lim="800000"/>
          </a:ln>
        </p:spPr>
        <p:txBody>
          <a:bodyPr>
            <a:spAutoFit/>
          </a:bodyPr>
          <a:lstStyle/>
          <a:p>
            <a:pPr>
              <a:buFontTx/>
              <a:buChar char="•"/>
            </a:pPr>
            <a:r>
              <a:rPr lang="en-US" sz="2000"/>
              <a:t>Roll type electrostatic separator –electrical spray sprinkle charge on particles -  conducting particles will lose their charge by passing them to grounded roll and fall undeflected – non conducting particles acquire a charge and induce the opposite charge to roll and stick to it – these are then scrapped off</a:t>
            </a:r>
            <a:endParaRPr lang="en-US" sz="2000"/>
          </a:p>
          <a:p>
            <a:pPr>
              <a:buFontTx/>
              <a:buChar char="•"/>
            </a:pPr>
            <a:endParaRPr lang="en-US" sz="2000"/>
          </a:p>
        </p:txBody>
      </p:sp>
      <p:pic>
        <p:nvPicPr>
          <p:cNvPr id="59405" name="Picture 15"/>
          <p:cNvPicPr>
            <a:picLocks noChangeAspect="1" noChangeArrowheads="1"/>
          </p:cNvPicPr>
          <p:nvPr/>
        </p:nvPicPr>
        <p:blipFill>
          <a:blip r:embed="rId3"/>
          <a:srcRect/>
          <a:stretch>
            <a:fillRect/>
          </a:stretch>
        </p:blipFill>
        <p:spPr bwMode="auto">
          <a:xfrm>
            <a:off x="3048000" y="685800"/>
            <a:ext cx="5867400" cy="5257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186FEBD6-96A2-4369-83DC-999C5838E924}" type="slidenum">
              <a:rPr lang="en-US" sz="1400"/>
            </a:fld>
            <a:endParaRPr lang="en-US" sz="1400"/>
          </a:p>
        </p:txBody>
      </p:sp>
      <p:sp>
        <p:nvSpPr>
          <p:cNvPr id="604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1566CAE-A83C-4C4E-B43E-271AA5AF2E07}" type="datetime1">
              <a:rPr lang="en-US" sz="1400"/>
            </a:fld>
            <a:endParaRPr lang="en-US" sz="1400"/>
          </a:p>
        </p:txBody>
      </p:sp>
      <p:sp>
        <p:nvSpPr>
          <p:cNvPr id="60420"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High tension electrostatic  Separator</a:t>
            </a:r>
            <a:endParaRPr lang="en-US" sz="2800" smtClean="0"/>
          </a:p>
        </p:txBody>
      </p:sp>
      <p:pic>
        <p:nvPicPr>
          <p:cNvPr id="6042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042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0423"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6042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042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042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042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0428" name="Rectangle 14"/>
          <p:cNvSpPr>
            <a:spLocks noChangeArrowheads="1"/>
          </p:cNvSpPr>
          <p:nvPr/>
        </p:nvSpPr>
        <p:spPr bwMode="auto">
          <a:xfrm>
            <a:off x="152400" y="685800"/>
            <a:ext cx="8839200" cy="4524375"/>
          </a:xfrm>
          <a:prstGeom prst="rect">
            <a:avLst/>
          </a:prstGeom>
          <a:noFill/>
          <a:ln w="9525">
            <a:noFill/>
            <a:miter lim="800000"/>
          </a:ln>
        </p:spPr>
        <p:txBody>
          <a:bodyPr>
            <a:spAutoFit/>
          </a:bodyPr>
          <a:lstStyle/>
          <a:p>
            <a:pPr>
              <a:buFontTx/>
              <a:buChar char="•"/>
            </a:pPr>
            <a:r>
              <a:rPr lang="en-US" sz="2400"/>
              <a:t>High Tension  electrostatic separator </a:t>
            </a:r>
            <a:endParaRPr lang="en-US" sz="2400"/>
          </a:p>
          <a:p>
            <a:endParaRPr lang="en-US" sz="2400"/>
          </a:p>
          <a:p>
            <a:r>
              <a:rPr lang="en-US" sz="2400"/>
              <a:t>– for coarse particle </a:t>
            </a:r>
            <a:endParaRPr lang="en-US" sz="2400"/>
          </a:p>
          <a:p>
            <a:endParaRPr lang="en-US" sz="2400"/>
          </a:p>
          <a:p>
            <a:r>
              <a:rPr lang="en-US" sz="2400"/>
              <a:t>–potential between electrode is limited by corona </a:t>
            </a:r>
            <a:endParaRPr lang="en-US" sz="2400"/>
          </a:p>
          <a:p>
            <a:endParaRPr lang="en-US" sz="2400"/>
          </a:p>
          <a:p>
            <a:r>
              <a:rPr lang="en-US" sz="2400"/>
              <a:t>– spark over voltage is proportional to density of gas –</a:t>
            </a:r>
            <a:endParaRPr lang="en-US" sz="2400"/>
          </a:p>
          <a:p>
            <a:endParaRPr lang="en-US" sz="2400"/>
          </a:p>
          <a:p>
            <a:pPr>
              <a:buFontTx/>
              <a:buChar char="-"/>
            </a:pPr>
            <a:r>
              <a:rPr lang="en-US" sz="2400"/>
              <a:t>Hence temperature is developed</a:t>
            </a:r>
            <a:endParaRPr lang="en-US" sz="2400"/>
          </a:p>
          <a:p>
            <a:pPr>
              <a:buFontTx/>
              <a:buChar char="-"/>
            </a:pPr>
            <a:endParaRPr lang="en-US" sz="2400"/>
          </a:p>
          <a:p>
            <a:r>
              <a:rPr lang="en-US" sz="2400"/>
              <a:t>– highest in N2  then air, CO2, O2,H2 , electrode in form of knife edge , wire, or bars with projecting edge</a:t>
            </a:r>
            <a:endParaRPr lang="en-US" sz="2400"/>
          </a:p>
        </p:txBody>
      </p:sp>
    </p:spTree>
  </p:cSld>
  <p:clrMapOvr>
    <a:masterClrMapping/>
  </p:clrMapOvr>
  <p:transition>
    <p:randomBar dir="ver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CB7831C5-3BA2-4F2C-84D0-E8EE8BBFD14D}" type="slidenum">
              <a:rPr lang="en-US" sz="1400"/>
            </a:fld>
            <a:endParaRPr lang="en-US" sz="1400"/>
          </a:p>
        </p:txBody>
      </p:sp>
      <p:sp>
        <p:nvSpPr>
          <p:cNvPr id="614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669F2C83-2AB2-417D-A314-E871289CC085}" type="datetime1">
              <a:rPr lang="en-US" sz="1400"/>
            </a:fld>
            <a:endParaRPr lang="en-US" sz="1400"/>
          </a:p>
        </p:txBody>
      </p:sp>
      <p:sp>
        <p:nvSpPr>
          <p:cNvPr id="61444"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High tension electrostatic  Separator</a:t>
            </a:r>
            <a:endParaRPr lang="en-US" sz="2800" smtClean="0"/>
          </a:p>
        </p:txBody>
      </p:sp>
      <p:pic>
        <p:nvPicPr>
          <p:cNvPr id="6144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144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1447"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6144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144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145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145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61452" name="Picture 16"/>
          <p:cNvPicPr>
            <a:picLocks noChangeAspect="1" noChangeArrowheads="1"/>
          </p:cNvPicPr>
          <p:nvPr/>
        </p:nvPicPr>
        <p:blipFill>
          <a:blip r:embed="rId3"/>
          <a:srcRect/>
          <a:stretch>
            <a:fillRect/>
          </a:stretch>
        </p:blipFill>
        <p:spPr bwMode="auto">
          <a:xfrm>
            <a:off x="304800" y="838200"/>
            <a:ext cx="8077200" cy="5334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C7C59411-AEE9-455B-85AE-A39F7E474401}" type="slidenum">
              <a:rPr lang="en-US" sz="1400"/>
            </a:fld>
            <a:endParaRPr lang="en-US" sz="1400"/>
          </a:p>
        </p:txBody>
      </p:sp>
      <p:sp>
        <p:nvSpPr>
          <p:cNvPr id="624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1024713-028D-4672-998D-6C9002152EA5}" type="datetime1">
              <a:rPr lang="en-US" sz="1400"/>
            </a:fld>
            <a:endParaRPr lang="en-US" sz="1400"/>
          </a:p>
        </p:txBody>
      </p:sp>
      <p:sp>
        <p:nvSpPr>
          <p:cNvPr id="62468"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Separators</a:t>
            </a:r>
            <a:endParaRPr lang="en-US" sz="2800" smtClean="0"/>
          </a:p>
        </p:txBody>
      </p:sp>
      <p:pic>
        <p:nvPicPr>
          <p:cNvPr id="6246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247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2471"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6247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247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247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247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2476" name="Text Box 15"/>
          <p:cNvSpPr txBox="1">
            <a:spLocks noChangeArrowheads="1"/>
          </p:cNvSpPr>
          <p:nvPr/>
        </p:nvSpPr>
        <p:spPr bwMode="auto">
          <a:xfrm>
            <a:off x="228600" y="990600"/>
            <a:ext cx="8458200" cy="4524375"/>
          </a:xfrm>
          <a:prstGeom prst="rect">
            <a:avLst/>
          </a:prstGeom>
          <a:noFill/>
          <a:ln w="9525">
            <a:noFill/>
            <a:miter lim="800000"/>
          </a:ln>
        </p:spPr>
        <p:txBody>
          <a:bodyPr>
            <a:spAutoFit/>
          </a:bodyPr>
          <a:lstStyle/>
          <a:p>
            <a:pPr>
              <a:spcBef>
                <a:spcPct val="50000"/>
              </a:spcBef>
              <a:buFontTx/>
              <a:buChar char="•"/>
            </a:pPr>
            <a:r>
              <a:rPr lang="en-US" sz="2400"/>
              <a:t>High Tension Electrostatic separator applications </a:t>
            </a:r>
            <a:endParaRPr lang="en-US" sz="2400"/>
          </a:p>
          <a:p>
            <a:pPr>
              <a:spcBef>
                <a:spcPct val="50000"/>
              </a:spcBef>
            </a:pPr>
            <a:r>
              <a:rPr lang="en-US" sz="2400"/>
              <a:t>–Removal of fine dust from air or gas </a:t>
            </a:r>
            <a:endParaRPr lang="en-US" sz="2400"/>
          </a:p>
          <a:p>
            <a:pPr>
              <a:spcBef>
                <a:spcPct val="50000"/>
              </a:spcBef>
            </a:pPr>
            <a:r>
              <a:rPr lang="en-US" sz="2400"/>
              <a:t>–air passed between negatively charged wire electrodes and</a:t>
            </a:r>
            <a:endParaRPr lang="en-US" sz="2400"/>
          </a:p>
          <a:p>
            <a:pPr>
              <a:spcBef>
                <a:spcPct val="50000"/>
              </a:spcBef>
            </a:pPr>
            <a:r>
              <a:rPr lang="en-US" sz="2400"/>
              <a:t> earthed or positively charged collecting  plates ( electrodes )</a:t>
            </a:r>
            <a:endParaRPr lang="en-US" sz="2400"/>
          </a:p>
          <a:p>
            <a:pPr>
              <a:spcBef>
                <a:spcPct val="50000"/>
              </a:spcBef>
            </a:pPr>
            <a:r>
              <a:rPr lang="en-US" sz="2400"/>
              <a:t> – particles ionised and periodicallly shaken down into hoppers</a:t>
            </a:r>
            <a:br>
              <a:rPr lang="en-US" sz="2400"/>
            </a:br>
            <a:endParaRPr lang="en-US" sz="2400"/>
          </a:p>
          <a:p>
            <a:pPr>
              <a:spcBef>
                <a:spcPct val="50000"/>
              </a:spcBef>
            </a:pPr>
            <a:r>
              <a:rPr lang="en-US" sz="2400"/>
              <a:t>- Separation of titanium beach sands ( ilmenite, rutile, Zircon)</a:t>
            </a:r>
            <a:endParaRPr lang="en-US" sz="2400"/>
          </a:p>
          <a:p>
            <a:pPr>
              <a:spcBef>
                <a:spcPct val="50000"/>
              </a:spcBef>
            </a:pPr>
            <a:endParaRPr lang="en-US" sz="2400"/>
          </a:p>
        </p:txBody>
      </p:sp>
    </p:spTree>
  </p:cSld>
  <p:clrMapOvr>
    <a:masterClrMapping/>
  </p:clrMapOvr>
  <p:transition>
    <p:randomBar dir="vert"/>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2C8C2AC5-ECD0-4EB4-A4E1-401099D75674}" type="slidenum">
              <a:rPr lang="en-US" sz="1400"/>
            </a:fld>
            <a:endParaRPr lang="en-US" sz="1400"/>
          </a:p>
        </p:txBody>
      </p:sp>
      <p:sp>
        <p:nvSpPr>
          <p:cNvPr id="7172"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AE5C737-262C-4D9E-A4BF-91EC1C20C27C}" type="datetime1">
              <a:rPr lang="en-US" sz="1400"/>
            </a:fld>
            <a:endParaRPr lang="en-US" sz="1400"/>
          </a:p>
        </p:txBody>
      </p:sp>
      <p:sp>
        <p:nvSpPr>
          <p:cNvPr id="7173"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Apparatus for Dielectric  Separation</a:t>
            </a:r>
            <a:endParaRPr lang="en-US" sz="2800" smtClean="0"/>
          </a:p>
        </p:txBody>
      </p:sp>
      <p:pic>
        <p:nvPicPr>
          <p:cNvPr id="71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1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176"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71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1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1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1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7170" name="Object 14"/>
          <p:cNvGraphicFramePr>
            <a:graphicFrameLocks noChangeAspect="1"/>
          </p:cNvGraphicFramePr>
          <p:nvPr/>
        </p:nvGraphicFramePr>
        <p:xfrm>
          <a:off x="838200" y="762000"/>
          <a:ext cx="7162800" cy="5029200"/>
        </p:xfrm>
        <a:graphic>
          <a:graphicData uri="http://schemas.openxmlformats.org/presentationml/2006/ole">
            <mc:AlternateContent xmlns:mc="http://schemas.openxmlformats.org/markup-compatibility/2006">
              <mc:Choice xmlns:v="urn:schemas-microsoft-com:vml" Requires="v">
                <p:oleObj spid="_x0000_s7169" name="Worksheet" r:id="rId3" imgW="4025265" imgH="3065780" progId="Excel.Sheet.8">
                  <p:embed/>
                </p:oleObj>
              </mc:Choice>
              <mc:Fallback>
                <p:oleObj name="Worksheet" r:id="rId3" imgW="4025265" imgH="3065780" progId="Excel.Sheet.8">
                  <p:embed/>
                  <p:pic>
                    <p:nvPicPr>
                      <p:cNvPr id="0" name="Object 14"/>
                      <p:cNvPicPr>
                        <a:picLocks noChangeAspect="1"/>
                      </p:cNvPicPr>
                      <p:nvPr/>
                    </p:nvPicPr>
                    <p:blipFill>
                      <a:blip r:embed="rId4"/>
                      <a:stretch>
                        <a:fillRect/>
                      </a:stretch>
                    </p:blipFill>
                    <p:spPr>
                      <a:xfrm>
                        <a:off x="838200" y="762000"/>
                        <a:ext cx="7162800" cy="50292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22279045-498E-4B06-B33B-95818DD3506F}" type="slidenum">
              <a:rPr lang="en-US" sz="1400"/>
            </a:fld>
            <a:endParaRPr lang="en-US" sz="1400"/>
          </a:p>
        </p:txBody>
      </p:sp>
      <p:sp>
        <p:nvSpPr>
          <p:cNvPr id="634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1F718C1-428D-4169-AAD9-86A8C02A34ED}" type="datetime1">
              <a:rPr lang="en-US" sz="1400"/>
            </a:fld>
            <a:endParaRPr lang="en-US" sz="1400"/>
          </a:p>
        </p:txBody>
      </p:sp>
      <p:sp>
        <p:nvSpPr>
          <p:cNvPr id="63492" name="Rectangle 2"/>
          <p:cNvSpPr>
            <a:spLocks noGrp="1" noChangeArrowheads="1"/>
          </p:cNvSpPr>
          <p:nvPr>
            <p:ph type="title" idx="4294967295"/>
          </p:nvPr>
        </p:nvSpPr>
        <p:spPr>
          <a:xfrm>
            <a:off x="381000" y="198438"/>
            <a:ext cx="8229600" cy="258762"/>
          </a:xfrm>
        </p:spPr>
        <p:txBody>
          <a:bodyPr/>
          <a:lstStyle/>
          <a:p>
            <a:pPr eaLnBrk="1" hangingPunct="1"/>
            <a:r>
              <a:rPr lang="en-US" sz="2800" smtClean="0"/>
              <a:t>Electrical Separators</a:t>
            </a:r>
            <a:endParaRPr lang="en-US" sz="2800" smtClean="0"/>
          </a:p>
        </p:txBody>
      </p:sp>
      <p:pic>
        <p:nvPicPr>
          <p:cNvPr id="6349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349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3495" name="Rectangle 6"/>
          <p:cNvSpPr>
            <a:spLocks noChangeArrowheads="1"/>
          </p:cNvSpPr>
          <p:nvPr/>
        </p:nvSpPr>
        <p:spPr bwMode="auto">
          <a:xfrm>
            <a:off x="1143000" y="152400"/>
            <a:ext cx="6172200" cy="366713"/>
          </a:xfrm>
          <a:prstGeom prst="rect">
            <a:avLst/>
          </a:prstGeom>
          <a:noFill/>
          <a:ln w="9525">
            <a:noFill/>
            <a:miter lim="800000"/>
          </a:ln>
        </p:spPr>
        <p:txBody>
          <a:bodyPr>
            <a:spAutoFit/>
          </a:bodyPr>
          <a:lstStyle/>
          <a:p>
            <a:endParaRPr lang="en-US"/>
          </a:p>
        </p:txBody>
      </p:sp>
      <p:sp>
        <p:nvSpPr>
          <p:cNvPr id="6349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349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349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349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3500" name="Text Box 15"/>
          <p:cNvSpPr txBox="1">
            <a:spLocks noChangeArrowheads="1"/>
          </p:cNvSpPr>
          <p:nvPr/>
        </p:nvSpPr>
        <p:spPr bwMode="auto">
          <a:xfrm>
            <a:off x="228600" y="990600"/>
            <a:ext cx="8458200" cy="4940300"/>
          </a:xfrm>
          <a:prstGeom prst="rect">
            <a:avLst/>
          </a:prstGeom>
          <a:noFill/>
          <a:ln w="9525">
            <a:noFill/>
            <a:miter lim="800000"/>
          </a:ln>
        </p:spPr>
        <p:txBody>
          <a:bodyPr>
            <a:spAutoFit/>
          </a:bodyPr>
          <a:lstStyle/>
          <a:p>
            <a:pPr>
              <a:spcBef>
                <a:spcPct val="50000"/>
              </a:spcBef>
            </a:pPr>
            <a:r>
              <a:rPr lang="en-US" sz="2400"/>
              <a:t>Dielectric Separation</a:t>
            </a:r>
            <a:r>
              <a:rPr lang="en-US"/>
              <a:t> </a:t>
            </a:r>
            <a:endParaRPr lang="en-US"/>
          </a:p>
          <a:p>
            <a:pPr>
              <a:spcBef>
                <a:spcPct val="50000"/>
              </a:spcBef>
            </a:pPr>
            <a:endParaRPr lang="en-US"/>
          </a:p>
          <a:p>
            <a:pPr>
              <a:spcBef>
                <a:spcPct val="50000"/>
              </a:spcBef>
            </a:pPr>
            <a:r>
              <a:rPr lang="en-US" sz="2400"/>
              <a:t>-based on difference in dielectric constants of minerals</a:t>
            </a:r>
            <a:endParaRPr lang="en-US" sz="2400"/>
          </a:p>
          <a:p>
            <a:pPr>
              <a:spcBef>
                <a:spcPct val="50000"/>
              </a:spcBef>
            </a:pPr>
            <a:r>
              <a:rPr lang="en-US" sz="2400"/>
              <a:t>-two electrodes ( one earthed to  a high voltage ie 20 KV, 50 mA dc ) and a dielectric bed of material through which pulp is passed</a:t>
            </a:r>
            <a:endParaRPr lang="en-US" sz="2400"/>
          </a:p>
          <a:p>
            <a:pPr>
              <a:spcBef>
                <a:spcPct val="50000"/>
              </a:spcBef>
            </a:pPr>
            <a:r>
              <a:rPr lang="en-US" sz="2400"/>
              <a:t>-Capture of particles having high dielectric constant and discharging away the particles of low dielectric  constant from the system  being in liquid</a:t>
            </a:r>
            <a:endParaRPr lang="en-US" sz="2400"/>
          </a:p>
          <a:p>
            <a:pPr>
              <a:spcBef>
                <a:spcPct val="50000"/>
              </a:spcBef>
            </a:pPr>
            <a:r>
              <a:rPr lang="en-US" sz="2400"/>
              <a:t>- Removal of field and recovery of particles of high dielectric constants by washing dielectric bed</a:t>
            </a:r>
            <a:endParaRPr lang="en-US" sz="2400"/>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p>
            <a:fld id="{5CAEDD84-598F-46A9-A214-028E8C5A8877}" type="slidenum">
              <a:rPr lang="en-US" smtClean="0">
                <a:latin typeface="Arial" panose="02080604020202020204" pitchFamily="34" charset="0"/>
              </a:rPr>
            </a:fld>
            <a:endParaRPr lang="en-US" smtClean="0">
              <a:latin typeface="Arial" panose="02080604020202020204" pitchFamily="34" charset="0"/>
            </a:endParaRPr>
          </a:p>
        </p:txBody>
      </p:sp>
      <p:sp>
        <p:nvSpPr>
          <p:cNvPr id="348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AAFE9C5-AF87-4E18-9532-05C352BA5862}" type="datetime1">
              <a:rPr lang="en-US" sz="1400"/>
            </a:fld>
            <a:endParaRPr lang="en-US" sz="1400"/>
          </a:p>
        </p:txBody>
      </p:sp>
      <p:sp>
        <p:nvSpPr>
          <p:cNvPr id="3482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a:t>
            </a:r>
            <a:endParaRPr lang="en-US" sz="2800" smtClean="0"/>
          </a:p>
        </p:txBody>
      </p:sp>
      <p:sp>
        <p:nvSpPr>
          <p:cNvPr id="3482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482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482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482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482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sp>
        <p:nvSpPr>
          <p:cNvPr id="3482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482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482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482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34830" name="Picture 5" descr="Image:FlCell.PNG">
            <a:hlinkClick r:id="rId3"/>
          </p:cNvPr>
          <p:cNvPicPr>
            <a:picLocks noChangeAspect="1" noChangeArrowheads="1"/>
          </p:cNvPicPr>
          <p:nvPr/>
        </p:nvPicPr>
        <p:blipFill>
          <a:blip r:embed="rId4"/>
          <a:srcRect/>
          <a:stretch>
            <a:fillRect/>
          </a:stretch>
        </p:blipFill>
        <p:spPr bwMode="auto">
          <a:xfrm>
            <a:off x="468313" y="765175"/>
            <a:ext cx="8207375" cy="44672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1509D508-8BDD-4459-AC31-50CF8D399DA1}" type="slidenum">
              <a:rPr lang="en-US" smtClean="0">
                <a:latin typeface="Arial" panose="02080604020202020204" pitchFamily="34" charset="0"/>
              </a:rPr>
            </a:fld>
            <a:endParaRPr lang="en-US" smtClean="0">
              <a:latin typeface="Arial" panose="02080604020202020204" pitchFamily="34" charset="0"/>
            </a:endParaRPr>
          </a:p>
        </p:txBody>
      </p:sp>
      <p:sp>
        <p:nvSpPr>
          <p:cNvPr id="358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F430E22-721E-4341-8286-676C3871B78A}" type="datetime1">
              <a:rPr lang="en-US" sz="1400"/>
            </a:fld>
            <a:endParaRPr lang="en-US" sz="1400"/>
          </a:p>
        </p:txBody>
      </p:sp>
      <p:sp>
        <p:nvSpPr>
          <p:cNvPr id="3584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3584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584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584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584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584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real surface property of minerals is the CHEMICAL &amp; CRYSTALLOGRAPHIC  capability to interact with organic ions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Physical chemistry  includes various aspects such as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1) Surface modification :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defRPr/>
                      </a:pPr>
                      <a:r>
                        <a:rPr kumimoji="0" lang="en-US" sz="2400" b="0" i="0" u="none" strike="noStrike" cap="none" normalizeH="0" baseline="0" dirty="0" smtClean="0">
                          <a:ln>
                            <a:noFill/>
                          </a:ln>
                          <a:solidFill>
                            <a:schemeClr val="tx1"/>
                          </a:solidFill>
                          <a:effectLst/>
                          <a:latin typeface="Arial" panose="02080604020202020204" pitchFamily="34" charset="0"/>
                        </a:rPr>
                        <a:t>-It is considered as rebalancing between hydrated complex ions &amp; charged lattice points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defRP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defRPr/>
                      </a:pPr>
                      <a:r>
                        <a:rPr kumimoji="0" lang="en-US" sz="2400" b="0" i="0" u="none" strike="noStrike" cap="none" normalizeH="0" baseline="0" dirty="0" smtClean="0">
                          <a:ln>
                            <a:noFill/>
                          </a:ln>
                          <a:solidFill>
                            <a:schemeClr val="tx1"/>
                          </a:solidFill>
                          <a:effectLst/>
                          <a:latin typeface="Arial" panose="02080604020202020204" pitchFamily="34" charset="0"/>
                        </a:rPr>
                        <a:t>-If polar strength of water molecules aided by pH is more than </a:t>
                      </a:r>
                      <a:r>
                        <a:rPr kumimoji="0" lang="en-US" sz="2400" b="0" i="0" u="sng" strike="noStrike" cap="none" normalizeH="0" baseline="0" dirty="0" smtClean="0">
                          <a:ln>
                            <a:noFill/>
                          </a:ln>
                          <a:solidFill>
                            <a:schemeClr val="tx1"/>
                          </a:solidFill>
                          <a:effectLst/>
                          <a:latin typeface="Arial" panose="02080604020202020204" pitchFamily="34" charset="0"/>
                        </a:rPr>
                        <a:t>attraction binding of mineral ion into its crystal lattice </a:t>
                      </a:r>
                      <a:r>
                        <a:rPr kumimoji="0" lang="en-US" sz="2400" b="0" i="0" u="none" strike="noStrike" cap="none" normalizeH="0" baseline="0" dirty="0" smtClean="0">
                          <a:ln>
                            <a:noFill/>
                          </a:ln>
                          <a:solidFill>
                            <a:schemeClr val="tx1"/>
                          </a:solidFill>
                          <a:effectLst/>
                          <a:latin typeface="Arial" panose="02080604020202020204" pitchFamily="34" charset="0"/>
                        </a:rPr>
                        <a:t>, ion will hydrate and pass into aqueous phase.</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3585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585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585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585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A1FC9668-20ED-4B83-9524-3F53F423BC52}" type="slidenum">
              <a:rPr lang="en-US" smtClean="0">
                <a:latin typeface="Arial" panose="02080604020202020204" pitchFamily="34" charset="0"/>
              </a:rPr>
            </a:fld>
            <a:endParaRPr lang="en-US" smtClean="0">
              <a:latin typeface="Arial" panose="02080604020202020204" pitchFamily="34" charset="0"/>
            </a:endParaRPr>
          </a:p>
        </p:txBody>
      </p:sp>
      <p:sp>
        <p:nvSpPr>
          <p:cNvPr id="368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24B9CF7-946B-48F0-8F60-E844F951E1BC}" type="datetime1">
              <a:rPr lang="en-US" sz="1400"/>
            </a:fld>
            <a:endParaRPr lang="en-US" sz="1400"/>
          </a:p>
        </p:txBody>
      </p:sp>
      <p:sp>
        <p:nvSpPr>
          <p:cNvPr id="3686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3686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687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687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687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687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Mineral Particle surface not homogeneous  due to various defects – It will have  both hydration prone &amp; water repellent charged points available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Surface of mineral must be clean to react with chemicals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If surface contaminated with oil ,tightly adherent slimes , iron stains etc , remedial measures like dispersing agent / pH control required for effective flotation treatment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Some minerals exhibit inherent or native floatability  which is fundamental characteristic of crystal having no ions at the surface</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368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68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68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68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p>
            <a:fld id="{74D886A0-C771-432C-95C4-4CB5B485773D}" type="slidenum">
              <a:rPr lang="en-US" smtClean="0">
                <a:latin typeface="Arial" panose="02080604020202020204" pitchFamily="34" charset="0"/>
              </a:rPr>
            </a:fld>
            <a:endParaRPr lang="en-US" smtClean="0">
              <a:latin typeface="Arial" panose="02080604020202020204" pitchFamily="34" charset="0"/>
            </a:endParaRPr>
          </a:p>
        </p:txBody>
      </p:sp>
      <p:sp>
        <p:nvSpPr>
          <p:cNvPr id="378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DEE38AF-B072-4340-9B1F-65E046031950}" type="datetime1">
              <a:rPr lang="en-US" sz="1400"/>
            </a:fld>
            <a:endParaRPr lang="en-US" sz="1400"/>
          </a:p>
        </p:txBody>
      </p:sp>
      <p:sp>
        <p:nvSpPr>
          <p:cNvPr id="3789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3789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789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789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789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789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2) Surface Energy of particle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Adsorptive property of mineral are affected by crystal structure which result in different response to </a:t>
                      </a:r>
                      <a:r>
                        <a:rPr kumimoji="0" lang="en-US" sz="2400" b="0" i="0" u="none" strike="noStrike" cap="none" normalizeH="0" baseline="0" dirty="0" err="1" smtClean="0">
                          <a:ln>
                            <a:noFill/>
                          </a:ln>
                          <a:solidFill>
                            <a:schemeClr val="tx1"/>
                          </a:solidFill>
                          <a:effectLst/>
                          <a:latin typeface="Arial" panose="02080604020202020204" pitchFamily="34" charset="0"/>
                        </a:rPr>
                        <a:t>hetropolar</a:t>
                      </a:r>
                      <a:r>
                        <a:rPr kumimoji="0" lang="en-US" sz="2400" b="0" i="0" u="none" strike="noStrike" cap="none" normalizeH="0" baseline="0" dirty="0" smtClean="0">
                          <a:ln>
                            <a:noFill/>
                          </a:ln>
                          <a:solidFill>
                            <a:schemeClr val="tx1"/>
                          </a:solidFill>
                          <a:effectLst/>
                          <a:latin typeface="Arial" panose="02080604020202020204" pitchFamily="34" charset="0"/>
                        </a:rPr>
                        <a:t> surfactants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 a crystal lattice of mineral , energy difference between atoms at surface and inside body of lattice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Particles having high lattice energy ( Silica ,Alumina )  more resistant to chemical change /activation by flotation. </a:t>
                      </a:r>
                      <a:r>
                        <a:rPr kumimoji="0" lang="en-US" sz="2400" b="0" i="0" u="none" strike="noStrike" cap="none" normalizeH="0" baseline="0" dirty="0" err="1" smtClean="0">
                          <a:ln>
                            <a:noFill/>
                          </a:ln>
                          <a:solidFill>
                            <a:schemeClr val="tx1"/>
                          </a:solidFill>
                          <a:effectLst/>
                          <a:latin typeface="Arial" panose="02080604020202020204" pitchFamily="34" charset="0"/>
                        </a:rPr>
                        <a:t>NaCl</a:t>
                      </a:r>
                      <a:r>
                        <a:rPr kumimoji="0" lang="en-US" sz="2400" b="0" i="0" u="none" strike="noStrike" cap="none" normalizeH="0" baseline="0" dirty="0" smtClean="0">
                          <a:ln>
                            <a:noFill/>
                          </a:ln>
                          <a:solidFill>
                            <a:schemeClr val="tx1"/>
                          </a:solidFill>
                          <a:effectLst/>
                          <a:latin typeface="Arial" panose="02080604020202020204" pitchFamily="34" charset="0"/>
                        </a:rPr>
                        <a:t> with low activation energy readily </a:t>
                      </a:r>
                      <a:r>
                        <a:rPr kumimoji="0" lang="en-US" sz="2400" b="0" i="0" u="none" strike="noStrike" cap="none" normalizeH="0" baseline="0" dirty="0" err="1" smtClean="0">
                          <a:ln>
                            <a:noFill/>
                          </a:ln>
                          <a:solidFill>
                            <a:schemeClr val="tx1"/>
                          </a:solidFill>
                          <a:effectLst/>
                          <a:latin typeface="Arial" panose="02080604020202020204" pitchFamily="34" charset="0"/>
                        </a:rPr>
                        <a:t>ionised</a:t>
                      </a:r>
                      <a:r>
                        <a:rPr kumimoji="0" lang="en-US" sz="2400" b="0" i="0" u="none" strike="noStrike" cap="none" normalizeH="0" baseline="0" dirty="0" smtClean="0">
                          <a:ln>
                            <a:noFill/>
                          </a:ln>
                          <a:solidFill>
                            <a:schemeClr val="tx1"/>
                          </a:solidFill>
                          <a:effectLst/>
                          <a:latin typeface="Arial" panose="02080604020202020204" pitchFamily="34" charset="0"/>
                        </a:rPr>
                        <a:t> and soluble in water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3790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790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790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790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
          <a:srcRect/>
          <a:stretch>
            <a:fillRect/>
          </a:stretch>
        </p:blipFill>
        <p:spPr bwMode="auto">
          <a:xfrm>
            <a:off x="8458200" y="0"/>
            <a:ext cx="685800" cy="655638"/>
          </a:xfrm>
          <a:prstGeom prst="rect">
            <a:avLst/>
          </a:prstGeom>
          <a:noFill/>
          <a:ln w="9525">
            <a:noFill/>
            <a:miter lim="800000"/>
            <a:headEnd/>
            <a:tailEnd/>
          </a:ln>
        </p:spPr>
      </p:pic>
      <p:sp>
        <p:nvSpPr>
          <p:cNvPr id="74755" name="Rectangle 3"/>
          <p:cNvSpPr>
            <a:spLocks noChangeArrowheads="1"/>
          </p:cNvSpPr>
          <p:nvPr/>
        </p:nvSpPr>
        <p:spPr bwMode="auto">
          <a:xfrm>
            <a:off x="381000" y="685800"/>
            <a:ext cx="8305800" cy="2563813"/>
          </a:xfrm>
          <a:prstGeom prst="rect">
            <a:avLst/>
          </a:prstGeom>
          <a:noFill/>
          <a:ln w="9525">
            <a:noFill/>
            <a:miter lim="800000"/>
          </a:ln>
          <a:effectLst/>
        </p:spPr>
        <p:txBody>
          <a:bodyPr>
            <a:spAutoFit/>
          </a:bodyPr>
          <a:lstStyle/>
          <a:p>
            <a:pPr>
              <a:defRPr/>
            </a:pPr>
            <a:endParaRPr lang="en-US" dirty="0">
              <a:latin typeface="Arial" panose="02080604020202020204" pitchFamily="34" charset="0"/>
            </a:endParaRPr>
          </a:p>
          <a:p>
            <a:pPr algn="ctr">
              <a:defRPr/>
            </a:pPr>
            <a:r>
              <a:rPr lang="en-US" b="1" dirty="0">
                <a:solidFill>
                  <a:schemeClr val="tx2"/>
                </a:solidFill>
                <a:effectLst>
                  <a:outerShdw blurRad="38100" dist="38100" dir="2700000" algn="tl">
                    <a:srgbClr val="C0C0C0"/>
                  </a:outerShdw>
                </a:effectLst>
                <a:latin typeface="Arial" panose="02080604020202020204" pitchFamily="34" charset="0"/>
              </a:rPr>
              <a:t>Chapter 4</a:t>
            </a:r>
            <a:endParaRPr lang="en-US" b="1" dirty="0">
              <a:solidFill>
                <a:schemeClr val="tx2"/>
              </a:solidFill>
              <a:effectLst>
                <a:outerShdw blurRad="38100" dist="38100" dir="2700000" algn="tl">
                  <a:srgbClr val="C0C0C0"/>
                </a:outerShdw>
              </a:effectLst>
              <a:latin typeface="Arial" panose="02080604020202020204" pitchFamily="34" charset="0"/>
            </a:endParaRPr>
          </a:p>
          <a:p>
            <a:pPr algn="ctr">
              <a:defRPr/>
            </a:pPr>
            <a:endParaRPr lang="en-US" dirty="0">
              <a:latin typeface="Arial" panose="02080604020202020204" pitchFamily="34" charset="0"/>
            </a:endParaRPr>
          </a:p>
          <a:p>
            <a:pPr>
              <a:defRPr/>
            </a:pPr>
            <a:endParaRPr lang="en-US" dirty="0">
              <a:latin typeface="Arial" panose="02080604020202020204" pitchFamily="34" charset="0"/>
            </a:endParaRPr>
          </a:p>
          <a:p>
            <a:pPr>
              <a:defRPr/>
            </a:pPr>
            <a:r>
              <a:rPr lang="en-US" dirty="0">
                <a:latin typeface="Arial" panose="02080604020202020204" pitchFamily="34" charset="0"/>
              </a:rPr>
              <a:t>Froth flotation : principles, reagents, collectors, modifiers and </a:t>
            </a:r>
            <a:r>
              <a:rPr lang="en-US" dirty="0" err="1">
                <a:latin typeface="Arial" panose="02080604020202020204" pitchFamily="34" charset="0"/>
              </a:rPr>
              <a:t>frothers</a:t>
            </a:r>
            <a:r>
              <a:rPr lang="en-US" dirty="0">
                <a:latin typeface="Arial" panose="02080604020202020204" pitchFamily="34" charset="0"/>
              </a:rPr>
              <a:t>,</a:t>
            </a:r>
            <a:endParaRPr lang="en-US" dirty="0">
              <a:latin typeface="Arial" panose="02080604020202020204" pitchFamily="34" charset="0"/>
            </a:endParaRPr>
          </a:p>
          <a:p>
            <a:pPr>
              <a:defRPr/>
            </a:pPr>
            <a:r>
              <a:rPr lang="en-US" dirty="0">
                <a:latin typeface="Arial" panose="02080604020202020204" pitchFamily="34" charset="0"/>
              </a:rPr>
              <a:t>process variables in floatation, Tailings disposal, Process integration and</a:t>
            </a:r>
            <a:endParaRPr lang="en-US" dirty="0">
              <a:latin typeface="Arial" panose="02080604020202020204" pitchFamily="34" charset="0"/>
            </a:endParaRPr>
          </a:p>
          <a:p>
            <a:pPr>
              <a:defRPr/>
            </a:pPr>
            <a:r>
              <a:rPr lang="en-US" dirty="0">
                <a:latin typeface="Arial" panose="02080604020202020204" pitchFamily="34" charset="0"/>
              </a:rPr>
              <a:t>Study of flow sheet for important minerals.</a:t>
            </a:r>
            <a:endParaRPr lang="en-US" dirty="0">
              <a:latin typeface="Arial" panose="02080604020202020204" pitchFamily="34" charset="0"/>
            </a:endParaRPr>
          </a:p>
          <a:p>
            <a:pPr>
              <a:defRPr/>
            </a:pPr>
            <a:endParaRPr lang="en-US" b="1" dirty="0">
              <a:solidFill>
                <a:schemeClr val="tx2"/>
              </a:solidFill>
              <a:effectLst>
                <a:outerShdw blurRad="38100" dist="38100" dir="2700000" algn="tl">
                  <a:srgbClr val="C0C0C0"/>
                </a:outerShdw>
              </a:effectLst>
              <a:latin typeface="Arial" panose="02080604020202020204" pitchFamily="34" charset="0"/>
            </a:endParaRPr>
          </a:p>
          <a:p>
            <a:pPr>
              <a:defRPr/>
            </a:pPr>
            <a:endParaRPr lang="en-US" dirty="0">
              <a:latin typeface="Arial" panose="02080604020202020204" pitchFamily="34" charset="0"/>
            </a:endParaRPr>
          </a:p>
        </p:txBody>
      </p:sp>
      <p:pic>
        <p:nvPicPr>
          <p:cNvPr id="23556" name="Picture 4"/>
          <p:cNvPicPr>
            <a:picLocks noChangeAspect="1" noChangeArrowheads="1"/>
          </p:cNvPicPr>
          <p:nvPr/>
        </p:nvPicPr>
        <p:blipFill>
          <a:blip r:embed="rId2"/>
          <a:srcRect l="51706"/>
          <a:stretch>
            <a:fillRect/>
          </a:stretch>
        </p:blipFill>
        <p:spPr bwMode="auto">
          <a:xfrm>
            <a:off x="9525" y="0"/>
            <a:ext cx="676275" cy="685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35AAB45D-55FF-4A73-BD09-DC7589C09C0F}" type="slidenum">
              <a:rPr lang="en-US" smtClean="0">
                <a:latin typeface="Arial" panose="02080604020202020204" pitchFamily="34" charset="0"/>
              </a:rPr>
            </a:fld>
            <a:endParaRPr lang="en-US" smtClean="0">
              <a:latin typeface="Arial" panose="02080604020202020204" pitchFamily="34" charset="0"/>
            </a:endParaRPr>
          </a:p>
        </p:txBody>
      </p:sp>
      <p:sp>
        <p:nvSpPr>
          <p:cNvPr id="3891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CF5B823-9F98-4736-B547-1D549E122A3B}" type="datetime1">
              <a:rPr lang="en-US" sz="1400"/>
            </a:fld>
            <a:endParaRPr lang="en-US" sz="1400"/>
          </a:p>
        </p:txBody>
      </p:sp>
      <p:sp>
        <p:nvSpPr>
          <p:cNvPr id="3891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3891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891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891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892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892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However , the available reaction energy of surface atoms depends on </a:t>
                      </a:r>
                      <a:r>
                        <a:rPr kumimoji="0" lang="en-US" sz="2400" b="0" i="0" u="none" strike="noStrike" cap="none" normalizeH="0" baseline="0" dirty="0" err="1" smtClean="0">
                          <a:ln>
                            <a:noFill/>
                          </a:ln>
                          <a:solidFill>
                            <a:schemeClr val="tx1"/>
                          </a:solidFill>
                          <a:effectLst/>
                          <a:latin typeface="Arial" panose="02080604020202020204" pitchFamily="34" charset="0"/>
                        </a:rPr>
                        <a:t>neighbouring</a:t>
                      </a:r>
                      <a:r>
                        <a:rPr kumimoji="0" lang="en-US" sz="2400" b="0" i="0" u="none" strike="noStrike" cap="none" normalizeH="0" baseline="0" dirty="0" smtClean="0">
                          <a:ln>
                            <a:noFill/>
                          </a:ln>
                          <a:solidFill>
                            <a:schemeClr val="tx1"/>
                          </a:solidFill>
                          <a:effectLst/>
                          <a:latin typeface="Arial" panose="02080604020202020204" pitchFamily="34" charset="0"/>
                        </a:rPr>
                        <a:t> atoms as well as atom layers beneath them . As a result some energy of atoms unused – Free Surface Energy – Unsaturated bonds available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magnitude of this energy ( for liquid it is surface tension) determines the nature &amp; ability of mineral surface to react with water and reagents dissolved in it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force determining the ability to attract external ions is the surface energy of a particle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3892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892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892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892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22D03B23-AEF6-4F22-9158-41E6F0DF509C}" type="slidenum">
              <a:rPr lang="en-US" smtClean="0">
                <a:latin typeface="Arial" panose="02080604020202020204" pitchFamily="34" charset="0"/>
              </a:rPr>
            </a:fld>
            <a:endParaRPr lang="en-US" smtClean="0">
              <a:latin typeface="Arial" panose="02080604020202020204" pitchFamily="34" charset="0"/>
            </a:endParaRPr>
          </a:p>
        </p:txBody>
      </p:sp>
      <p:sp>
        <p:nvSpPr>
          <p:cNvPr id="3993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10943AA-7832-479E-A188-89223D6B3EBC}" type="datetime1">
              <a:rPr lang="en-US" sz="1400"/>
            </a:fld>
            <a:endParaRPr lang="en-US" sz="1400"/>
          </a:p>
        </p:txBody>
      </p:sp>
      <p:sp>
        <p:nvSpPr>
          <p:cNvPr id="3994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3994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3994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3994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3994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3994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449888"/>
        </p:xfrm>
        <a:graphic>
          <a:graphicData uri="http://schemas.openxmlformats.org/drawingml/2006/table">
            <a:tbl>
              <a:tblPr/>
              <a:tblGrid>
                <a:gridCol w="8458200"/>
              </a:tblGrid>
              <a:tr h="4992683">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3) Surface Activation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 flotation , activation refers to causing of selective reaction on surface of mineral usually resulting in attraction into air-water interface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Due to activation – particles drawn into rising bubble –reagents used for this property –Activators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Activators and depressants (surfactants) usually consist of inorganic ions which affect the adsorptive power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457205">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Oxygen is adsorbed from water in preference to other gas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3994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3995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3995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3995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F147624E-34B0-4D94-A840-8E15E920AB42}" type="slidenum">
              <a:rPr lang="en-US" smtClean="0">
                <a:latin typeface="Arial" panose="02080604020202020204" pitchFamily="34" charset="0"/>
              </a:rPr>
            </a:fld>
            <a:endParaRPr lang="en-US" smtClean="0">
              <a:latin typeface="Arial" panose="02080604020202020204" pitchFamily="34" charset="0"/>
            </a:endParaRPr>
          </a:p>
        </p:txBody>
      </p:sp>
      <p:sp>
        <p:nvSpPr>
          <p:cNvPr id="4096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75E70CC-7E03-484D-A9DE-0A87C35B4A91}" type="datetime1">
              <a:rPr lang="en-US" sz="1400"/>
            </a:fld>
            <a:endParaRPr lang="en-US" sz="1400"/>
          </a:p>
        </p:txBody>
      </p:sp>
      <p:sp>
        <p:nvSpPr>
          <p:cNvPr id="4096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4096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096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096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096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096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741988"/>
        </p:xfrm>
        <a:graphic>
          <a:graphicData uri="http://schemas.openxmlformats.org/drawingml/2006/table">
            <a:tbl>
              <a:tblPr/>
              <a:tblGrid>
                <a:gridCol w="8458200"/>
              </a:tblGrid>
              <a:tr h="5284823">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Surfactant is fixed after adsorption of oxygen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pH ( H-ions) promotes an attracting potential at the surface of each mineral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Maximum adsorption of collector molecules is found at the </a:t>
                      </a:r>
                      <a:r>
                        <a:rPr kumimoji="0" lang="en-US" sz="2400" b="0" i="0" u="none" strike="noStrike" cap="none" normalizeH="0" baseline="0" dirty="0" err="1" smtClean="0">
                          <a:ln>
                            <a:noFill/>
                          </a:ln>
                          <a:solidFill>
                            <a:schemeClr val="tx1"/>
                          </a:solidFill>
                          <a:effectLst/>
                          <a:latin typeface="Arial" panose="02080604020202020204" pitchFamily="34" charset="0"/>
                        </a:rPr>
                        <a:t>iso</a:t>
                      </a:r>
                      <a:r>
                        <a:rPr kumimoji="0" lang="en-US" sz="2400" b="0" i="0" u="none" strike="noStrike" cap="none" normalizeH="0" baseline="0" dirty="0" smtClean="0">
                          <a:ln>
                            <a:noFill/>
                          </a:ln>
                          <a:solidFill>
                            <a:schemeClr val="tx1"/>
                          </a:solidFill>
                          <a:effectLst/>
                          <a:latin typeface="Arial" panose="02080604020202020204" pitchFamily="34" charset="0"/>
                        </a:rPr>
                        <a:t> electric point of a mineral – point of zero charge on the </a:t>
                      </a:r>
                      <a:r>
                        <a:rPr kumimoji="0" lang="en-US" sz="2400" b="0" i="0" u="none" strike="noStrike" cap="none" normalizeH="0" baseline="0" dirty="0" err="1" smtClean="0">
                          <a:ln>
                            <a:noFill/>
                          </a:ln>
                          <a:solidFill>
                            <a:schemeClr val="tx1"/>
                          </a:solidFill>
                          <a:effectLst/>
                          <a:latin typeface="Arial" panose="02080604020202020204" pitchFamily="34" charset="0"/>
                        </a:rPr>
                        <a:t>the</a:t>
                      </a:r>
                      <a:r>
                        <a:rPr kumimoji="0" lang="en-US" sz="2400" b="0" i="0" u="none" strike="noStrike" cap="none" normalizeH="0" baseline="0" dirty="0" smtClean="0">
                          <a:ln>
                            <a:noFill/>
                          </a:ln>
                          <a:solidFill>
                            <a:schemeClr val="tx1"/>
                          </a:solidFill>
                          <a:effectLst/>
                          <a:latin typeface="Arial" panose="02080604020202020204" pitchFamily="34" charset="0"/>
                        </a:rPr>
                        <a:t> surface – determined in relation to pH value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Electric equilibrium is disturbed by transferring one type of ion  ( +/-) to make surface charged – Ions of opposite charge do not escape the lattice now &amp; ions present in the solution drawn nearer to surface to balance – Double Electric layer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457165">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4097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097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097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097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p>
            <a:fld id="{4531A540-4E5E-4C28-B17E-9B0A3279D995}" type="slidenum">
              <a:rPr lang="en-US" smtClean="0">
                <a:latin typeface="Arial" panose="02080604020202020204" pitchFamily="34" charset="0"/>
              </a:rPr>
            </a:fld>
            <a:endParaRPr lang="en-US" smtClean="0">
              <a:latin typeface="Arial" panose="02080604020202020204" pitchFamily="34" charset="0"/>
            </a:endParaRPr>
          </a:p>
        </p:txBody>
      </p:sp>
      <p:sp>
        <p:nvSpPr>
          <p:cNvPr id="4198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3C46B64-3D65-468D-AE15-7A215CC55D1F}" type="datetime1">
              <a:rPr lang="en-US" sz="1400"/>
            </a:fld>
            <a:endParaRPr lang="en-US" sz="1400"/>
          </a:p>
        </p:txBody>
      </p:sp>
      <p:sp>
        <p:nvSpPr>
          <p:cNvPr id="4198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–Electrical Double Layer </a:t>
            </a:r>
            <a:endParaRPr lang="en-US" sz="2800" smtClean="0"/>
          </a:p>
        </p:txBody>
      </p:sp>
      <p:sp>
        <p:nvSpPr>
          <p:cNvPr id="4198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199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199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199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199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376863"/>
        </p:xfrm>
        <a:graphic>
          <a:graphicData uri="http://schemas.openxmlformats.org/drawingml/2006/table">
            <a:tbl>
              <a:tblPr/>
              <a:tblGrid>
                <a:gridCol w="8458200"/>
              </a:tblGrid>
              <a:tr h="4919647">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All particles in the suspension exert mutual attraction force i.e. Van </a:t>
                      </a:r>
                      <a:r>
                        <a:rPr kumimoji="0" lang="en-US" sz="2400" b="0" i="0" u="none" strike="noStrike" cap="none" normalizeH="0" baseline="0" dirty="0" err="1" smtClean="0">
                          <a:ln>
                            <a:noFill/>
                          </a:ln>
                          <a:solidFill>
                            <a:schemeClr val="tx1"/>
                          </a:solidFill>
                          <a:effectLst/>
                          <a:latin typeface="Arial" panose="02080604020202020204" pitchFamily="34" charset="0"/>
                        </a:rPr>
                        <a:t>der</a:t>
                      </a:r>
                      <a:r>
                        <a:rPr kumimoji="0" lang="en-US" sz="2400" b="0" i="0" u="none" strike="noStrike" cap="none" normalizeH="0" baseline="0" dirty="0" smtClean="0">
                          <a:ln>
                            <a:noFill/>
                          </a:ln>
                          <a:solidFill>
                            <a:schemeClr val="tx1"/>
                          </a:solidFill>
                          <a:effectLst/>
                          <a:latin typeface="Arial" panose="02080604020202020204" pitchFamily="34" charset="0"/>
                        </a:rPr>
                        <a:t> Waals’ force which are effective only at a very close range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Normally , the adhesion due to these forces is prevented by the presence around each particle of an electrically charged atmosphere which  generates repulsion forces between particle approaching each other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electrical charges on the particle will be of same sign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-for pH &gt; 4 , negative charge on the surface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-for pH &lt; 4 , positively charged surface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45721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4199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199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199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200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p>
            <a:fld id="{8B772B3A-D1CE-43E4-B38B-C2D375062026}" type="slidenum">
              <a:rPr lang="en-US" smtClean="0">
                <a:latin typeface="Arial" panose="02080604020202020204" pitchFamily="34" charset="0"/>
              </a:rPr>
            </a:fld>
            <a:endParaRPr lang="en-US" smtClean="0">
              <a:latin typeface="Arial" panose="02080604020202020204" pitchFamily="34" charset="0"/>
            </a:endParaRPr>
          </a:p>
        </p:txBody>
      </p:sp>
      <p:sp>
        <p:nvSpPr>
          <p:cNvPr id="4301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A91D719-3C1A-4AF1-BABB-932374476AF1}" type="datetime1">
              <a:rPr lang="en-US" sz="1400"/>
            </a:fld>
            <a:endParaRPr lang="en-US" sz="1400"/>
          </a:p>
        </p:txBody>
      </p:sp>
      <p:sp>
        <p:nvSpPr>
          <p:cNvPr id="4301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–Electrical Double Layer </a:t>
            </a:r>
            <a:endParaRPr lang="en-US" sz="2800" smtClean="0"/>
          </a:p>
        </p:txBody>
      </p:sp>
      <p:sp>
        <p:nvSpPr>
          <p:cNvPr id="4301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301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301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301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301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257800"/>
        </p:xfrm>
        <a:graphic>
          <a:graphicData uri="http://schemas.openxmlformats.org/drawingml/2006/table">
            <a:tbl>
              <a:tblPr/>
              <a:tblGrid>
                <a:gridCol w="8458200"/>
              </a:tblGrid>
              <a:tr h="480060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Electrolytes having an opposite charge to the particles cause </a:t>
                      </a:r>
                      <a:r>
                        <a:rPr kumimoji="0" lang="en-US" sz="2400" b="0" i="0" u="none" strike="noStrike" cap="none" normalizeH="0" baseline="0" dirty="0" err="1" smtClean="0">
                          <a:ln>
                            <a:noFill/>
                          </a:ln>
                          <a:solidFill>
                            <a:schemeClr val="tx1"/>
                          </a:solidFill>
                          <a:effectLst/>
                          <a:latin typeface="Arial" panose="02080604020202020204" pitchFamily="34" charset="0"/>
                        </a:rPr>
                        <a:t>neutralisation</a:t>
                      </a:r>
                      <a:r>
                        <a:rPr kumimoji="0" lang="en-US" sz="2400" b="0" i="0" u="none" strike="noStrike" cap="none" normalizeH="0" baseline="0" dirty="0" smtClean="0">
                          <a:ln>
                            <a:noFill/>
                          </a:ln>
                          <a:solidFill>
                            <a:schemeClr val="tx1"/>
                          </a:solidFill>
                          <a:effectLst/>
                          <a:latin typeface="Arial" panose="02080604020202020204" pitchFamily="34" charset="0"/>
                        </a:rPr>
                        <a:t> when dispersed in the system , thus , allowing the particle to adhere as a result of Van </a:t>
                      </a:r>
                      <a:r>
                        <a:rPr kumimoji="0" lang="en-US" sz="2400" b="0" i="0" u="none" strike="noStrike" cap="none" normalizeH="0" baseline="0" dirty="0" err="1" smtClean="0">
                          <a:ln>
                            <a:noFill/>
                          </a:ln>
                          <a:solidFill>
                            <a:schemeClr val="tx1"/>
                          </a:solidFill>
                          <a:effectLst/>
                          <a:latin typeface="Arial" panose="02080604020202020204" pitchFamily="34" charset="0"/>
                        </a:rPr>
                        <a:t>der’s</a:t>
                      </a:r>
                      <a:r>
                        <a:rPr kumimoji="0" lang="en-US" sz="2400" b="0" i="0" u="none" strike="noStrike" cap="none" normalizeH="0" baseline="0" dirty="0" smtClean="0">
                          <a:ln>
                            <a:noFill/>
                          </a:ln>
                          <a:solidFill>
                            <a:schemeClr val="tx1"/>
                          </a:solidFill>
                          <a:effectLst/>
                          <a:latin typeface="Arial" panose="02080604020202020204" pitchFamily="34" charset="0"/>
                        </a:rPr>
                        <a:t> attractive force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Inorganic salts having </a:t>
                      </a:r>
                      <a:r>
                        <a:rPr kumimoji="0" lang="en-US" sz="2400" b="0" i="0" u="none" strike="noStrike" cap="none" normalizeH="0" baseline="0" dirty="0" err="1" smtClean="0">
                          <a:ln>
                            <a:noFill/>
                          </a:ln>
                          <a:solidFill>
                            <a:schemeClr val="tx1"/>
                          </a:solidFill>
                          <a:effectLst/>
                          <a:latin typeface="Arial" panose="02080604020202020204" pitchFamily="34" charset="0"/>
                        </a:rPr>
                        <a:t>cation</a:t>
                      </a:r>
                      <a:r>
                        <a:rPr kumimoji="0" lang="en-US" sz="2400" b="0" i="0" u="none" strike="noStrike" cap="none" normalizeH="0" baseline="0" dirty="0" smtClean="0">
                          <a:ln>
                            <a:noFill/>
                          </a:ln>
                          <a:solidFill>
                            <a:schemeClr val="tx1"/>
                          </a:solidFill>
                          <a:effectLst/>
                          <a:latin typeface="Arial" panose="02080604020202020204" pitchFamily="34" charset="0"/>
                        </a:rPr>
                        <a:t> such as Al(+++), Ca(++) –lime  , Fe(+++) , H2SO4 used for coagulation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Most pronounced coagulation occurs when particles have zero charge in relation to suspending medium i.e. ZETA potential equal to 0 existing at the electrical double layer at the surface of a particle.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81000">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4302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302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302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302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p>
            <a:fld id="{0E4334FF-B09F-4E3D-AFC5-49EAEA7AD902}" type="slidenum">
              <a:rPr lang="en-US" smtClean="0">
                <a:latin typeface="Arial" panose="02080604020202020204" pitchFamily="34" charset="0"/>
              </a:rPr>
            </a:fld>
            <a:endParaRPr lang="en-US" smtClean="0">
              <a:latin typeface="Arial" panose="02080604020202020204" pitchFamily="34" charset="0"/>
            </a:endParaRPr>
          </a:p>
        </p:txBody>
      </p:sp>
      <p:sp>
        <p:nvSpPr>
          <p:cNvPr id="4403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2842C4E7-A7DD-483B-9C5A-DA9D0F3130F2}" type="datetime1">
              <a:rPr lang="en-US" sz="1400"/>
            </a:fld>
            <a:endParaRPr lang="en-US" sz="1400"/>
          </a:p>
        </p:txBody>
      </p:sp>
      <p:sp>
        <p:nvSpPr>
          <p:cNvPr id="4403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–Electrical Double Layer </a:t>
            </a:r>
            <a:endParaRPr lang="en-US" sz="2800" smtClean="0"/>
          </a:p>
        </p:txBody>
      </p:sp>
      <p:sp>
        <p:nvSpPr>
          <p:cNvPr id="4403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403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403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404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404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539750"/>
          <a:ext cx="8458200" cy="6181725"/>
        </p:xfrm>
        <a:graphic>
          <a:graphicData uri="http://schemas.openxmlformats.org/drawingml/2006/table">
            <a:tbl>
              <a:tblPr/>
              <a:tblGrid>
                <a:gridCol w="8458200"/>
              </a:tblGrid>
              <a:tr h="5723986">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surface shown has –</a:t>
                      </a:r>
                      <a:r>
                        <a:rPr kumimoji="0" lang="en-US" sz="2400" b="0" i="0" u="none" strike="noStrike" cap="none" normalizeH="0" baseline="0" dirty="0" err="1" smtClean="0">
                          <a:ln>
                            <a:noFill/>
                          </a:ln>
                          <a:solidFill>
                            <a:schemeClr val="tx1"/>
                          </a:solidFill>
                          <a:effectLst/>
                          <a:latin typeface="Arial" panose="02080604020202020204" pitchFamily="34" charset="0"/>
                        </a:rPr>
                        <a:t>ve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charge  such that positive ions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from solution will be attracted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forming a bound layer of +</a:t>
                      </a:r>
                      <a:r>
                        <a:rPr kumimoji="0" lang="en-US" sz="2400" b="0" i="0" u="none" strike="noStrike" cap="none" normalizeH="0" baseline="0" dirty="0" err="1" smtClean="0">
                          <a:ln>
                            <a:noFill/>
                          </a:ln>
                          <a:solidFill>
                            <a:schemeClr val="tx1"/>
                          </a:solidFill>
                          <a:effectLst/>
                          <a:latin typeface="Arial" panose="02080604020202020204" pitchFamily="34" charset="0"/>
                        </a:rPr>
                        <a:t>ve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Ions and a diffuse layer of</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these ions until concentration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equilibrium is attained.</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219458">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4404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404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404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404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cxnSp>
        <p:nvCxnSpPr>
          <p:cNvPr id="17" name="Straight Connector 16"/>
          <p:cNvCxnSpPr/>
          <p:nvPr/>
        </p:nvCxnSpPr>
        <p:spPr>
          <a:xfrm rot="5400000">
            <a:off x="4267201" y="2819400"/>
            <a:ext cx="3657600" cy="317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4646613"/>
            <a:ext cx="2057400" cy="158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723607" y="2818606"/>
            <a:ext cx="3657600" cy="1587"/>
          </a:xfrm>
          <a:prstGeom prst="line">
            <a:avLst/>
          </a:prstGeom>
          <a:ln w="381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323807" y="2818606"/>
            <a:ext cx="3657600" cy="1587"/>
          </a:xfrm>
          <a:prstGeom prst="line">
            <a:avLst/>
          </a:prstGeom>
          <a:ln w="381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11195157">
            <a:off x="6094413" y="2836863"/>
            <a:ext cx="3687762" cy="1604962"/>
          </a:xfrm>
          <a:prstGeom prst="arc">
            <a:avLst>
              <a:gd name="adj1" fmla="val 14820152"/>
              <a:gd name="adj2" fmla="val 190287"/>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4" name="Straight Arrow Connector 23"/>
          <p:cNvCxnSpPr/>
          <p:nvPr/>
        </p:nvCxnSpPr>
        <p:spPr>
          <a:xfrm flipV="1">
            <a:off x="5486400" y="4038600"/>
            <a:ext cx="1066800" cy="7620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5" name="TextBox 24"/>
          <p:cNvSpPr txBox="1">
            <a:spLocks noChangeArrowheads="1"/>
          </p:cNvSpPr>
          <p:nvPr/>
        </p:nvSpPr>
        <p:spPr bwMode="auto">
          <a:xfrm>
            <a:off x="5715000" y="1066800"/>
            <a:ext cx="304800" cy="1754188"/>
          </a:xfrm>
          <a:prstGeom prst="rect">
            <a:avLst/>
          </a:prstGeom>
          <a:noFill/>
          <a:ln w="9525">
            <a:noFill/>
            <a:miter lim="800000"/>
          </a:ln>
        </p:spPr>
        <p:txBody>
          <a:bodyPr>
            <a:spAutoFit/>
          </a:bodyPr>
          <a:lstStyle/>
          <a:p>
            <a:r>
              <a:rPr lang="en-US"/>
              <a:t>-</a:t>
            </a:r>
            <a:endParaRPr lang="en-US"/>
          </a:p>
          <a:p>
            <a:r>
              <a:rPr lang="en-US"/>
              <a:t>-</a:t>
            </a:r>
            <a:endParaRPr lang="en-US"/>
          </a:p>
          <a:p>
            <a:r>
              <a:rPr lang="en-US"/>
              <a:t>-</a:t>
            </a:r>
            <a:endParaRPr lang="en-US"/>
          </a:p>
          <a:p>
            <a:r>
              <a:rPr lang="en-US"/>
              <a:t>-</a:t>
            </a:r>
            <a:endParaRPr lang="en-US"/>
          </a:p>
          <a:p>
            <a:r>
              <a:rPr lang="en-US"/>
              <a:t>-</a:t>
            </a:r>
            <a:endParaRPr lang="en-US"/>
          </a:p>
          <a:p>
            <a:r>
              <a:rPr lang="en-US"/>
              <a:t>-</a:t>
            </a:r>
            <a:endParaRPr lang="en-US"/>
          </a:p>
        </p:txBody>
      </p:sp>
      <p:sp>
        <p:nvSpPr>
          <p:cNvPr id="44056" name="TextBox 25"/>
          <p:cNvSpPr txBox="1">
            <a:spLocks noChangeArrowheads="1"/>
          </p:cNvSpPr>
          <p:nvPr/>
        </p:nvSpPr>
        <p:spPr bwMode="auto">
          <a:xfrm>
            <a:off x="6172200" y="1066800"/>
            <a:ext cx="228600" cy="1754188"/>
          </a:xfrm>
          <a:prstGeom prst="rect">
            <a:avLst/>
          </a:prstGeom>
          <a:noFill/>
          <a:ln w="9525">
            <a:noFill/>
            <a:miter lim="800000"/>
          </a:ln>
        </p:spPr>
        <p:txBody>
          <a:bodyPr>
            <a:spAutoFit/>
          </a:bodyPr>
          <a:lstStyle/>
          <a:p>
            <a:r>
              <a:rPr lang="en-US"/>
              <a:t>++++++</a:t>
            </a:r>
            <a:endParaRPr lang="en-US"/>
          </a:p>
        </p:txBody>
      </p:sp>
      <p:sp>
        <p:nvSpPr>
          <p:cNvPr id="44057" name="TextBox 26"/>
          <p:cNvSpPr txBox="1">
            <a:spLocks noChangeArrowheads="1"/>
          </p:cNvSpPr>
          <p:nvPr/>
        </p:nvSpPr>
        <p:spPr bwMode="auto">
          <a:xfrm>
            <a:off x="6705600" y="1066800"/>
            <a:ext cx="1143000" cy="1754188"/>
          </a:xfrm>
          <a:prstGeom prst="rect">
            <a:avLst/>
          </a:prstGeom>
          <a:noFill/>
          <a:ln w="9525">
            <a:noFill/>
            <a:miter lim="800000"/>
          </a:ln>
        </p:spPr>
        <p:txBody>
          <a:bodyPr>
            <a:spAutoFit/>
          </a:bodyPr>
          <a:lstStyle/>
          <a:p>
            <a:r>
              <a:rPr lang="en-US"/>
              <a:t>-  +    +</a:t>
            </a:r>
            <a:endParaRPr lang="en-US"/>
          </a:p>
          <a:p>
            <a:r>
              <a:rPr lang="en-US"/>
              <a:t>+  -     -</a:t>
            </a:r>
            <a:endParaRPr lang="en-US"/>
          </a:p>
          <a:p>
            <a:r>
              <a:rPr lang="en-US"/>
              <a:t>+   +     -</a:t>
            </a:r>
            <a:endParaRPr lang="en-US"/>
          </a:p>
          <a:p>
            <a:r>
              <a:rPr lang="en-US"/>
              <a:t>-</a:t>
            </a:r>
            <a:endParaRPr lang="en-US"/>
          </a:p>
          <a:p>
            <a:r>
              <a:rPr lang="en-US"/>
              <a:t>+    +  -</a:t>
            </a:r>
            <a:endParaRPr lang="en-US"/>
          </a:p>
          <a:p>
            <a:r>
              <a:rPr lang="en-US"/>
              <a:t>-</a:t>
            </a:r>
            <a:endParaRPr lang="en-US"/>
          </a:p>
        </p:txBody>
      </p:sp>
      <p:sp>
        <p:nvSpPr>
          <p:cNvPr id="44058" name="TextBox 27"/>
          <p:cNvSpPr txBox="1">
            <a:spLocks noChangeArrowheads="1"/>
          </p:cNvSpPr>
          <p:nvPr/>
        </p:nvSpPr>
        <p:spPr bwMode="auto">
          <a:xfrm>
            <a:off x="8229600" y="990600"/>
            <a:ext cx="381000" cy="2032000"/>
          </a:xfrm>
          <a:prstGeom prst="rect">
            <a:avLst/>
          </a:prstGeom>
          <a:noFill/>
          <a:ln w="9525">
            <a:noFill/>
            <a:miter lim="800000"/>
          </a:ln>
        </p:spPr>
        <p:txBody>
          <a:bodyPr>
            <a:spAutoFit/>
          </a:bodyPr>
          <a:lstStyle/>
          <a:p>
            <a:r>
              <a:rPr lang="en-US"/>
              <a:t>+ -  -</a:t>
            </a:r>
            <a:endParaRPr lang="en-US"/>
          </a:p>
          <a:p>
            <a:r>
              <a:rPr lang="en-US"/>
              <a:t>-</a:t>
            </a:r>
            <a:endParaRPr lang="en-US"/>
          </a:p>
          <a:p>
            <a:r>
              <a:rPr lang="en-US"/>
              <a:t>+</a:t>
            </a:r>
            <a:endParaRPr lang="en-US"/>
          </a:p>
          <a:p>
            <a:r>
              <a:rPr lang="en-US"/>
              <a:t>-</a:t>
            </a:r>
            <a:endParaRPr lang="en-US"/>
          </a:p>
          <a:p>
            <a:r>
              <a:rPr lang="en-US"/>
              <a:t>-</a:t>
            </a:r>
            <a:endParaRPr lang="en-US"/>
          </a:p>
        </p:txBody>
      </p:sp>
      <p:sp>
        <p:nvSpPr>
          <p:cNvPr id="44059" name="TextBox 28"/>
          <p:cNvSpPr txBox="1">
            <a:spLocks noChangeArrowheads="1"/>
          </p:cNvSpPr>
          <p:nvPr/>
        </p:nvSpPr>
        <p:spPr bwMode="auto">
          <a:xfrm>
            <a:off x="4953000" y="4857750"/>
            <a:ext cx="1905000" cy="400050"/>
          </a:xfrm>
          <a:prstGeom prst="rect">
            <a:avLst/>
          </a:prstGeom>
          <a:noFill/>
          <a:ln w="9525">
            <a:noFill/>
            <a:miter lim="800000"/>
          </a:ln>
        </p:spPr>
        <p:txBody>
          <a:bodyPr>
            <a:spAutoFit/>
          </a:bodyPr>
          <a:lstStyle/>
          <a:p>
            <a:r>
              <a:rPr lang="en-US" sz="2000"/>
              <a:t>Zeta potential</a:t>
            </a:r>
            <a:endParaRPr lang="en-US" sz="2000"/>
          </a:p>
        </p:txBody>
      </p:sp>
      <p:sp>
        <p:nvSpPr>
          <p:cNvPr id="44060" name="TextBox 29"/>
          <p:cNvSpPr txBox="1">
            <a:spLocks noChangeArrowheads="1"/>
          </p:cNvSpPr>
          <p:nvPr/>
        </p:nvSpPr>
        <p:spPr bwMode="auto">
          <a:xfrm>
            <a:off x="4648200" y="2743200"/>
            <a:ext cx="1447800" cy="708025"/>
          </a:xfrm>
          <a:prstGeom prst="rect">
            <a:avLst/>
          </a:prstGeom>
          <a:noFill/>
          <a:ln w="9525">
            <a:noFill/>
            <a:miter lim="800000"/>
          </a:ln>
        </p:spPr>
        <p:txBody>
          <a:bodyPr>
            <a:spAutoFit/>
          </a:bodyPr>
          <a:lstStyle/>
          <a:p>
            <a:r>
              <a:rPr lang="en-US" sz="2000"/>
              <a:t>Surface of particle</a:t>
            </a:r>
            <a:endParaRPr lang="en-US" sz="2000"/>
          </a:p>
        </p:txBody>
      </p:sp>
      <p:sp>
        <p:nvSpPr>
          <p:cNvPr id="44061" name="TextBox 30"/>
          <p:cNvSpPr txBox="1">
            <a:spLocks noChangeArrowheads="1"/>
          </p:cNvSpPr>
          <p:nvPr/>
        </p:nvSpPr>
        <p:spPr bwMode="auto">
          <a:xfrm>
            <a:off x="6934200" y="2895600"/>
            <a:ext cx="1066800" cy="646113"/>
          </a:xfrm>
          <a:prstGeom prst="rect">
            <a:avLst/>
          </a:prstGeom>
          <a:noFill/>
          <a:ln w="9525">
            <a:noFill/>
            <a:miter lim="800000"/>
          </a:ln>
        </p:spPr>
        <p:txBody>
          <a:bodyPr>
            <a:spAutoFit/>
          </a:bodyPr>
          <a:lstStyle/>
          <a:p>
            <a:r>
              <a:rPr lang="en-US"/>
              <a:t>Diffuse layer</a:t>
            </a:r>
            <a:endParaRPr lang="en-US"/>
          </a:p>
        </p:txBody>
      </p:sp>
      <p:cxnSp>
        <p:nvCxnSpPr>
          <p:cNvPr id="33" name="Straight Arrow Connector 32"/>
          <p:cNvCxnSpPr/>
          <p:nvPr/>
        </p:nvCxnSpPr>
        <p:spPr>
          <a:xfrm rot="16200000" flipH="1">
            <a:off x="4800600" y="1371600"/>
            <a:ext cx="1828800" cy="12192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63" name="TextBox 35"/>
          <p:cNvSpPr txBox="1">
            <a:spLocks noChangeArrowheads="1"/>
          </p:cNvSpPr>
          <p:nvPr/>
        </p:nvSpPr>
        <p:spPr bwMode="auto">
          <a:xfrm>
            <a:off x="4419600" y="609600"/>
            <a:ext cx="1676400" cy="400050"/>
          </a:xfrm>
          <a:prstGeom prst="rect">
            <a:avLst/>
          </a:prstGeom>
          <a:noFill/>
          <a:ln w="9525">
            <a:noFill/>
            <a:miter lim="800000"/>
          </a:ln>
        </p:spPr>
        <p:txBody>
          <a:bodyPr>
            <a:spAutoFit/>
          </a:bodyPr>
          <a:lstStyle/>
          <a:p>
            <a:r>
              <a:rPr lang="en-US" sz="2000"/>
              <a:t>Bound layer</a:t>
            </a:r>
            <a:endParaRPr lang="en-US" sz="2000"/>
          </a:p>
        </p:txBody>
      </p:sp>
      <p:sp>
        <p:nvSpPr>
          <p:cNvPr id="44064" name="TextBox 36"/>
          <p:cNvSpPr txBox="1">
            <a:spLocks noChangeArrowheads="1"/>
          </p:cNvSpPr>
          <p:nvPr/>
        </p:nvSpPr>
        <p:spPr bwMode="auto">
          <a:xfrm>
            <a:off x="4876800" y="3657600"/>
            <a:ext cx="1143000" cy="646113"/>
          </a:xfrm>
          <a:prstGeom prst="rect">
            <a:avLst/>
          </a:prstGeom>
          <a:noFill/>
          <a:ln w="9525">
            <a:noFill/>
            <a:miter lim="800000"/>
          </a:ln>
        </p:spPr>
        <p:txBody>
          <a:bodyPr>
            <a:spAutoFit/>
          </a:bodyPr>
          <a:lstStyle/>
          <a:p>
            <a:r>
              <a:rPr lang="en-US"/>
              <a:t>Electrical potential</a:t>
            </a:r>
            <a:endParaRPr lang="en-US"/>
          </a:p>
        </p:txBody>
      </p:sp>
      <p:cxnSp>
        <p:nvCxnSpPr>
          <p:cNvPr id="39" name="Straight Arrow Connector 38"/>
          <p:cNvCxnSpPr/>
          <p:nvPr/>
        </p:nvCxnSpPr>
        <p:spPr>
          <a:xfrm rot="5400000" flipH="1" flipV="1">
            <a:off x="5638801" y="3505200"/>
            <a:ext cx="457200" cy="317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ight Brace 41"/>
          <p:cNvSpPr/>
          <p:nvPr/>
        </p:nvSpPr>
        <p:spPr>
          <a:xfrm rot="16200000">
            <a:off x="6934200" y="-228600"/>
            <a:ext cx="304800" cy="1981200"/>
          </a:xfrm>
          <a:prstGeom prst="rightBrace">
            <a:avLst>
              <a:gd name="adj1" fmla="val 67280"/>
              <a:gd name="adj2" fmla="val 50000"/>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4" name="Straight Arrow Connector 43"/>
          <p:cNvCxnSpPr/>
          <p:nvPr/>
        </p:nvCxnSpPr>
        <p:spPr>
          <a:xfrm rot="10800000">
            <a:off x="6553200" y="4648200"/>
            <a:ext cx="457200" cy="228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68" name="TextBox 44"/>
          <p:cNvSpPr txBox="1">
            <a:spLocks noChangeArrowheads="1"/>
          </p:cNvSpPr>
          <p:nvPr/>
        </p:nvSpPr>
        <p:spPr bwMode="auto">
          <a:xfrm>
            <a:off x="6781800" y="4876800"/>
            <a:ext cx="1371600" cy="708025"/>
          </a:xfrm>
          <a:prstGeom prst="rect">
            <a:avLst/>
          </a:prstGeom>
          <a:noFill/>
          <a:ln w="9525">
            <a:noFill/>
            <a:miter lim="800000"/>
          </a:ln>
        </p:spPr>
        <p:txBody>
          <a:bodyPr>
            <a:spAutoFit/>
          </a:bodyPr>
          <a:lstStyle/>
          <a:p>
            <a:r>
              <a:rPr lang="en-US" sz="2000"/>
              <a:t>Plane of shear</a:t>
            </a:r>
            <a:endParaRPr lang="en-US" sz="2000"/>
          </a:p>
        </p:txBody>
      </p:sp>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10966D06-0EC7-4978-A4D5-63D9643C93BA}" type="slidenum">
              <a:rPr lang="en-US" smtClean="0">
                <a:latin typeface="Arial" panose="02080604020202020204" pitchFamily="34" charset="0"/>
              </a:rPr>
            </a:fld>
            <a:endParaRPr lang="en-US" smtClean="0">
              <a:latin typeface="Arial" panose="02080604020202020204" pitchFamily="34" charset="0"/>
            </a:endParaRPr>
          </a:p>
        </p:txBody>
      </p:sp>
      <p:sp>
        <p:nvSpPr>
          <p:cNvPr id="4505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9B90D1D-3BD7-4D3B-A2FD-F11C60DE6B77}" type="datetime1">
              <a:rPr lang="en-US" sz="1400"/>
            </a:fld>
            <a:endParaRPr lang="en-US" sz="1400"/>
          </a:p>
        </p:txBody>
      </p:sp>
      <p:sp>
        <p:nvSpPr>
          <p:cNvPr id="4506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–Electrical Double Layer </a:t>
            </a:r>
            <a:endParaRPr lang="en-US" sz="2800" smtClean="0"/>
          </a:p>
        </p:txBody>
      </p:sp>
      <p:sp>
        <p:nvSpPr>
          <p:cNvPr id="4506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506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506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506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506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449888"/>
        </p:xfrm>
        <a:graphic>
          <a:graphicData uri="http://schemas.openxmlformats.org/drawingml/2006/table">
            <a:tbl>
              <a:tblPr/>
              <a:tblGrid>
                <a:gridCol w="8458200"/>
              </a:tblGrid>
              <a:tr h="4992683">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These layers ( B +D) of ions close to surface constitute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Electrical Double Layer.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When a particle moves in the liquid , shear takes place between the bound layer ( moving with particle) and diffuse layer , potential at the shear plane – Zeta potential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magnitude of Zeta potential depends on surface potential and concentration of counter –ion charge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 general , greater the counter –ion concentration , lower is the zeta potential</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457205">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4506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507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507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507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p>
            <a:fld id="{EF5D580C-A83A-4ADA-905A-450EA5D50FF4}" type="slidenum">
              <a:rPr lang="en-US" smtClean="0">
                <a:latin typeface="Arial" panose="02080604020202020204" pitchFamily="34" charset="0"/>
              </a:rPr>
            </a:fld>
            <a:endParaRPr lang="en-US" smtClean="0">
              <a:latin typeface="Arial" panose="02080604020202020204" pitchFamily="34" charset="0"/>
            </a:endParaRPr>
          </a:p>
        </p:txBody>
      </p:sp>
      <p:sp>
        <p:nvSpPr>
          <p:cNvPr id="4608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63146C2-C5C6-44A1-A142-1EF9534BF93D}" type="datetime1">
              <a:rPr lang="en-US" sz="1400"/>
            </a:fld>
            <a:endParaRPr lang="en-US" sz="1400"/>
          </a:p>
        </p:txBody>
      </p:sp>
      <p:sp>
        <p:nvSpPr>
          <p:cNvPr id="4608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4608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608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608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608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608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668963"/>
        </p:xfrm>
        <a:graphic>
          <a:graphicData uri="http://schemas.openxmlformats.org/drawingml/2006/table">
            <a:tbl>
              <a:tblPr/>
              <a:tblGrid>
                <a:gridCol w="8458200"/>
              </a:tblGrid>
              <a:tr h="5211789">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There is </a:t>
                      </a:r>
                      <a:r>
                        <a:rPr kumimoji="0" lang="en-US" sz="2400" b="0" i="0" u="none" strike="noStrike" cap="none" normalizeH="0" baseline="0" dirty="0" err="1" smtClean="0">
                          <a:ln>
                            <a:noFill/>
                          </a:ln>
                          <a:solidFill>
                            <a:schemeClr val="tx1"/>
                          </a:solidFill>
                          <a:effectLst/>
                          <a:latin typeface="Arial" panose="02080604020202020204" pitchFamily="34" charset="0"/>
                        </a:rPr>
                        <a:t>electrokinetic</a:t>
                      </a:r>
                      <a:r>
                        <a:rPr kumimoji="0" lang="en-US" sz="2400" b="0" i="0" u="none" strike="noStrike" cap="none" normalizeH="0" baseline="0" dirty="0" smtClean="0">
                          <a:ln>
                            <a:noFill/>
                          </a:ln>
                          <a:solidFill>
                            <a:schemeClr val="tx1"/>
                          </a:solidFill>
                          <a:effectLst/>
                          <a:latin typeface="Arial" panose="02080604020202020204" pitchFamily="34" charset="0"/>
                        </a:rPr>
                        <a:t> potential difference between the inner &amp; outer layer ions( more mobile ) is set up – Zeta Potential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With change in Zeta potential ( magnitude &amp; sign ) , reagent ions penetrate to the inner layer  and adsorption to mineral surface is affected –</a:t>
                      </a:r>
                      <a:r>
                        <a:rPr kumimoji="0" lang="en-US" sz="2400" b="0" i="0" u="none" strike="noStrike" cap="none" normalizeH="0" baseline="0" dirty="0" err="1" smtClean="0">
                          <a:ln>
                            <a:noFill/>
                          </a:ln>
                          <a:solidFill>
                            <a:schemeClr val="tx1"/>
                          </a:solidFill>
                          <a:effectLst/>
                          <a:latin typeface="Arial" panose="02080604020202020204" pitchFamily="34" charset="0"/>
                        </a:rPr>
                        <a:t>Xanthates</a:t>
                      </a:r>
                      <a:r>
                        <a:rPr kumimoji="0" lang="en-US" sz="2400" b="0" i="0" u="none" strike="noStrike" cap="none" normalizeH="0" baseline="0" dirty="0" smtClean="0">
                          <a:ln>
                            <a:noFill/>
                          </a:ln>
                          <a:solidFill>
                            <a:schemeClr val="tx1"/>
                          </a:solidFill>
                          <a:effectLst/>
                          <a:latin typeface="Arial" panose="02080604020202020204" pitchFamily="34" charset="0"/>
                        </a:rPr>
                        <a:t> affect the potential of conducting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Flotation property of minerals is tested in terms of surface hydration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-the attraction of water dipoles to the surface lattice points is due to free atomic / molecular force  - hydration influences solubility of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r h="457174">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4609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609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609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609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A41DF4EB-DD33-4C9A-9B22-5A166223FA0A}" type="slidenum">
              <a:rPr lang="en-US" smtClean="0">
                <a:latin typeface="Arial" panose="02080604020202020204" pitchFamily="34" charset="0"/>
              </a:rPr>
            </a:fld>
            <a:endParaRPr lang="en-US" smtClean="0">
              <a:latin typeface="Arial" panose="02080604020202020204" pitchFamily="34" charset="0"/>
            </a:endParaRPr>
          </a:p>
        </p:txBody>
      </p:sp>
      <p:sp>
        <p:nvSpPr>
          <p:cNvPr id="4710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DCB4092-0F65-46BF-8933-D2EFF76FF35E}" type="datetime1">
              <a:rPr lang="en-US" sz="1400"/>
            </a:fld>
            <a:endParaRPr lang="en-US" sz="1400"/>
          </a:p>
        </p:txBody>
      </p:sp>
      <p:sp>
        <p:nvSpPr>
          <p:cNvPr id="4710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4710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711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711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711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711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888038"/>
        </p:xfrm>
        <a:graphic>
          <a:graphicData uri="http://schemas.openxmlformats.org/drawingml/2006/table">
            <a:tbl>
              <a:tblPr/>
              <a:tblGrid>
                <a:gridCol w="8458200"/>
              </a:tblGrid>
              <a:tr h="5430892">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4) Reaction between Water &amp; Mineral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Wetting of mineral surface – adsorption of water ions and molecules on mineral –water interface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hydrated skins are formed when the bond energy between water dipoles and the mineral surface exceeds the bond strength between water dipole themselves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Water –avid ( Hydrophilic) mineral surface has unsaturated ionic or atomic bonds predominant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Water-repellent – Unsaturated molecular bonds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5714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4711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711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711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712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p>
            <a:fld id="{02D8A24E-C32C-4FE9-8029-3319ADDCED58}" type="slidenum">
              <a:rPr lang="en-US" smtClean="0">
                <a:latin typeface="Arial" panose="02080604020202020204" pitchFamily="34" charset="0"/>
              </a:rPr>
            </a:fld>
            <a:endParaRPr lang="en-US" smtClean="0">
              <a:latin typeface="Arial" panose="02080604020202020204" pitchFamily="34" charset="0"/>
            </a:endParaRPr>
          </a:p>
        </p:txBody>
      </p:sp>
      <p:sp>
        <p:nvSpPr>
          <p:cNvPr id="4813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5A69E7C5-5CA9-4323-8AB1-C27DD79F5BC8}" type="datetime1">
              <a:rPr lang="en-US" sz="1400"/>
            </a:fld>
            <a:endParaRPr lang="en-US" sz="1400"/>
          </a:p>
        </p:txBody>
      </p:sp>
      <p:sp>
        <p:nvSpPr>
          <p:cNvPr id="4813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4813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813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813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813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813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888038"/>
        </p:xfrm>
        <a:graphic>
          <a:graphicData uri="http://schemas.openxmlformats.org/drawingml/2006/table">
            <a:tbl>
              <a:tblPr/>
              <a:tblGrid>
                <a:gridCol w="8458200"/>
              </a:tblGrid>
              <a:tr h="5430892">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Ionic bond in minerals having oxygen bearing anion is stronger than in case of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r>
                        <a:rPr kumimoji="0" lang="en-US" sz="2400" b="0" i="0" u="none" strike="noStrike" cap="none" normalizeH="0" baseline="0" dirty="0" smtClean="0">
                          <a:ln>
                            <a:noFill/>
                          </a:ln>
                          <a:solidFill>
                            <a:schemeClr val="tx1"/>
                          </a:solidFill>
                          <a:effectLst/>
                          <a:latin typeface="Arial" panose="02080604020202020204" pitchFamily="34" charset="0"/>
                        </a:rPr>
                        <a:t> – as a result water dipoles on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surface less firmly </a:t>
                      </a:r>
                      <a:r>
                        <a:rPr kumimoji="0" lang="en-US" sz="2400" b="0" i="0" u="none" strike="noStrike" cap="none" normalizeH="0" baseline="0" dirty="0" err="1" smtClean="0">
                          <a:ln>
                            <a:noFill/>
                          </a:ln>
                          <a:solidFill>
                            <a:schemeClr val="tx1"/>
                          </a:solidFill>
                          <a:effectLst/>
                          <a:latin typeface="Arial" panose="02080604020202020204" pitchFamily="34" charset="0"/>
                        </a:rPr>
                        <a:t>attched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Mineral surface may also react with gases like Oxygen – action of oxygen is to render mineral water repellent property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5)Solubility of mineral in water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dissolution of mineral in water – result of reaction between water &amp; mineral particles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Direct reaction of water molecules on mineral surface in a</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5714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4814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814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814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814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17F7E35A-A03F-49D8-B1EB-A21C93F5D5CA}" type="slidenum">
              <a:rPr lang="en-US" smtClean="0">
                <a:latin typeface="Arial" panose="02080604020202020204" pitchFamily="34" charset="0"/>
              </a:rPr>
            </a:fld>
            <a:endParaRPr lang="en-US" smtClean="0">
              <a:latin typeface="Arial" panose="02080604020202020204" pitchFamily="34" charset="0"/>
            </a:endParaRPr>
          </a:p>
        </p:txBody>
      </p:sp>
      <p:sp>
        <p:nvSpPr>
          <p:cNvPr id="1028"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B15EC7C-5ADD-40FB-9F2B-BE65746DD23D}" type="datetime1">
              <a:rPr lang="en-US" sz="1400"/>
            </a:fld>
            <a:endParaRPr lang="en-US" sz="1400"/>
          </a:p>
        </p:txBody>
      </p:sp>
      <p:sp>
        <p:nvSpPr>
          <p:cNvPr id="1029"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a:t>
            </a:r>
            <a:endParaRPr lang="en-US" sz="2800" smtClean="0"/>
          </a:p>
        </p:txBody>
      </p:sp>
      <p:sp>
        <p:nvSpPr>
          <p:cNvPr id="1030"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3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3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33"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34"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103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3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4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4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1026" name="Object 19"/>
          <p:cNvGraphicFramePr>
            <a:graphicFrameLocks noChangeAspect="1"/>
          </p:cNvGraphicFramePr>
          <p:nvPr/>
        </p:nvGraphicFramePr>
        <p:xfrm>
          <a:off x="1152525" y="914400"/>
          <a:ext cx="6838950" cy="5124450"/>
        </p:xfrm>
        <a:graphic>
          <a:graphicData uri="http://schemas.openxmlformats.org/presentationml/2006/ole">
            <mc:AlternateContent xmlns:mc="http://schemas.openxmlformats.org/markup-compatibility/2006">
              <mc:Choice xmlns:v="urn:schemas-microsoft-com:vml" Requires="v">
                <p:oleObj spid="_x0000_s1025" name="Acrobat Document" r:id="rId3" imgW="6436360" imgH="4822825" progId="AcroExch.Document.7">
                  <p:embed/>
                </p:oleObj>
              </mc:Choice>
              <mc:Fallback>
                <p:oleObj name="Acrobat Document" r:id="rId3" imgW="6436360" imgH="4822825" progId="AcroExch.Document.7">
                  <p:embed/>
                  <p:pic>
                    <p:nvPicPr>
                      <p:cNvPr id="0" name="Object 19"/>
                      <p:cNvPicPr>
                        <a:picLocks noChangeAspect="1"/>
                      </p:cNvPicPr>
                      <p:nvPr/>
                    </p:nvPicPr>
                    <p:blipFill>
                      <a:blip r:embed="rId4"/>
                      <a:stretch>
                        <a:fillRect/>
                      </a:stretch>
                    </p:blipFill>
                    <p:spPr>
                      <a:xfrm>
                        <a:off x="1152525" y="914400"/>
                        <a:ext cx="6838950" cy="512445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AA931ACE-2915-49AF-8258-A1774D4FBDCC}" type="slidenum">
              <a:rPr lang="en-US" smtClean="0">
                <a:latin typeface="Arial" panose="02080604020202020204" pitchFamily="34" charset="0"/>
              </a:rPr>
            </a:fld>
            <a:endParaRPr lang="en-US" smtClean="0">
              <a:latin typeface="Arial" panose="02080604020202020204" pitchFamily="34" charset="0"/>
            </a:endParaRPr>
          </a:p>
        </p:txBody>
      </p:sp>
      <p:sp>
        <p:nvSpPr>
          <p:cNvPr id="4915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819F3E7-AE29-4A6C-91EF-F887A2F4DED9}" type="datetime1">
              <a:rPr lang="en-US" sz="1400"/>
            </a:fld>
            <a:endParaRPr lang="en-US" sz="1400"/>
          </a:p>
        </p:txBody>
      </p:sp>
      <p:sp>
        <p:nvSpPr>
          <p:cNvPr id="4915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4915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915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915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916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916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85800"/>
          <a:ext cx="8458200" cy="5741988"/>
        </p:xfrm>
        <a:graphic>
          <a:graphicData uri="http://schemas.openxmlformats.org/drawingml/2006/table">
            <a:tbl>
              <a:tblPr/>
              <a:tblGrid>
                <a:gridCol w="8458200"/>
              </a:tblGrid>
              <a:tr h="5284823">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pulp may lead to breakdown of their crystal lattice resulting into separate hydrated ions which forms ionic solution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On dissolution of mineral in water , crystal lattice energy of the mineral is absorbed by solution and at the same time ion hydration energy is given off. The difference between the two energy is the heat of solution of mineral in water.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Minerals dissolve in water when ion hydration energy is more than the crystal lattice energy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Hydration energy increases slower than lattice energy with increase in </a:t>
                      </a:r>
                      <a:r>
                        <a:rPr kumimoji="0" lang="en-US" sz="2400" b="0" i="0" u="none" strike="noStrike" cap="none" normalizeH="0" baseline="0" dirty="0" err="1" smtClean="0">
                          <a:ln>
                            <a:noFill/>
                          </a:ln>
                          <a:solidFill>
                            <a:schemeClr val="tx1"/>
                          </a:solidFill>
                          <a:effectLst/>
                          <a:latin typeface="Arial" panose="02080604020202020204" pitchFamily="34" charset="0"/>
                        </a:rPr>
                        <a:t>valency</a:t>
                      </a:r>
                      <a:r>
                        <a:rPr kumimoji="0" lang="en-US" sz="2400" b="0" i="0" u="none" strike="noStrike" cap="none" normalizeH="0" baseline="0" dirty="0" smtClean="0">
                          <a:ln>
                            <a:noFill/>
                          </a:ln>
                          <a:solidFill>
                            <a:schemeClr val="tx1"/>
                          </a:solidFill>
                          <a:effectLst/>
                          <a:latin typeface="Arial" panose="02080604020202020204" pitchFamily="34" charset="0"/>
                        </a:rPr>
                        <a:t> –solubility reduced with </a:t>
                      </a:r>
                      <a:r>
                        <a:rPr kumimoji="0" lang="en-US" sz="2400" b="0" i="0" u="none" strike="noStrike" cap="none" normalizeH="0" baseline="0" dirty="0" err="1" smtClean="0">
                          <a:ln>
                            <a:noFill/>
                          </a:ln>
                          <a:solidFill>
                            <a:schemeClr val="tx1"/>
                          </a:solidFill>
                          <a:effectLst/>
                          <a:latin typeface="Arial" panose="02080604020202020204" pitchFamily="34" charset="0"/>
                        </a:rPr>
                        <a:t>valency</a:t>
                      </a:r>
                      <a:r>
                        <a:rPr kumimoji="0" lang="en-US" sz="2400" b="0" i="0" u="none" strike="noStrike" cap="none" normalizeH="0" baseline="0" dirty="0" smtClean="0">
                          <a:ln>
                            <a:noFill/>
                          </a:ln>
                          <a:solidFill>
                            <a:schemeClr val="tx1"/>
                          </a:solidFill>
                          <a:effectLst/>
                          <a:latin typeface="Arial" panose="02080604020202020204" pitchFamily="34" charset="0"/>
                        </a:rPr>
                        <a:t> increase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457165">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4916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916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916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916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p>
            <a:fld id="{F4E047B5-8858-4323-B932-77DA898E73FC}" type="slidenum">
              <a:rPr lang="en-US" smtClean="0">
                <a:latin typeface="Arial" panose="02080604020202020204" pitchFamily="34" charset="0"/>
              </a:rPr>
            </a:fld>
            <a:endParaRPr lang="en-US" smtClean="0">
              <a:latin typeface="Arial" panose="02080604020202020204" pitchFamily="34" charset="0"/>
            </a:endParaRPr>
          </a:p>
        </p:txBody>
      </p:sp>
      <p:sp>
        <p:nvSpPr>
          <p:cNvPr id="5017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9843CD9-1DA6-47B8-A349-359D2D8964C2}" type="datetime1">
              <a:rPr lang="en-US" sz="1400"/>
            </a:fld>
            <a:endParaRPr lang="en-US" sz="1400"/>
          </a:p>
        </p:txBody>
      </p:sp>
      <p:sp>
        <p:nvSpPr>
          <p:cNvPr id="5018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018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018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018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018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018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14300" y="722313"/>
          <a:ext cx="8686800" cy="5888038"/>
        </p:xfrm>
        <a:graphic>
          <a:graphicData uri="http://schemas.openxmlformats.org/drawingml/2006/table">
            <a:tbl>
              <a:tblPr/>
              <a:tblGrid>
                <a:gridCol w="8686800"/>
              </a:tblGrid>
              <a:tr h="5430892">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Hence ,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r>
                        <a:rPr kumimoji="0" lang="en-US" sz="2400" b="0" i="0" u="none" strike="noStrike" cap="none" normalizeH="0" baseline="0" dirty="0" smtClean="0">
                          <a:ln>
                            <a:noFill/>
                          </a:ln>
                          <a:solidFill>
                            <a:schemeClr val="tx1"/>
                          </a:solidFill>
                          <a:effectLst/>
                          <a:latin typeface="Arial" panose="02080604020202020204" pitchFamily="34" charset="0"/>
                        </a:rPr>
                        <a:t> &amp; oxides of bivalent metals are much less soluble in water than corresponding mono </a:t>
                      </a:r>
                      <a:r>
                        <a:rPr kumimoji="0" lang="en-US" sz="2400" b="0" i="0" u="none" strike="noStrike" cap="none" normalizeH="0" baseline="0" dirty="0" err="1" smtClean="0">
                          <a:ln>
                            <a:noFill/>
                          </a:ln>
                          <a:solidFill>
                            <a:schemeClr val="tx1"/>
                          </a:solidFill>
                          <a:effectLst/>
                          <a:latin typeface="Arial" panose="02080604020202020204" pitchFamily="34" charset="0"/>
                        </a:rPr>
                        <a:t>valent</a:t>
                      </a:r>
                      <a:r>
                        <a:rPr kumimoji="0" lang="en-US" sz="2400" b="0" i="0" u="none" strike="noStrike" cap="none" normalizeH="0" baseline="0" dirty="0" smtClean="0">
                          <a:ln>
                            <a:noFill/>
                          </a:ln>
                          <a:solidFill>
                            <a:schemeClr val="tx1"/>
                          </a:solidFill>
                          <a:effectLst/>
                          <a:latin typeface="Arial" panose="02080604020202020204" pitchFamily="34" charset="0"/>
                        </a:rPr>
                        <a:t> metal compounds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6) Reaction between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&amp; dissolved oxygen in water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It is very important in flotation process as oxygen may cause changes in composition of mineral surface by chemical action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 presence of water , action of oxygen on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minerals causes oxidation into </a:t>
                      </a:r>
                      <a:r>
                        <a:rPr kumimoji="0" lang="en-US" sz="2400" b="0" i="0" u="none" strike="noStrike" cap="none" normalizeH="0" baseline="0" dirty="0" err="1" smtClean="0">
                          <a:ln>
                            <a:noFill/>
                          </a:ln>
                          <a:solidFill>
                            <a:schemeClr val="tx1"/>
                          </a:solidFill>
                          <a:effectLst/>
                          <a:latin typeface="Arial" panose="02080604020202020204" pitchFamily="34" charset="0"/>
                        </a:rPr>
                        <a:t>sulphates</a:t>
                      </a:r>
                      <a:r>
                        <a:rPr kumimoji="0" lang="en-US" sz="2400" b="0" i="0" u="none" strike="noStrike" cap="none" normalizeH="0" baseline="0" dirty="0" smtClean="0">
                          <a:ln>
                            <a:noFill/>
                          </a:ln>
                          <a:solidFill>
                            <a:schemeClr val="tx1"/>
                          </a:solidFill>
                          <a:effectLst/>
                          <a:latin typeface="Arial" panose="02080604020202020204" pitchFamily="34" charset="0"/>
                        </a:rPr>
                        <a:t> which is more soluble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Smaller particles of minerals more prone to oxidation</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5714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5018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019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019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019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fld id="{440891ED-6747-41B0-B59E-E4CADFBEDD8A}" type="slidenum">
              <a:rPr lang="en-US" smtClean="0">
                <a:latin typeface="Arial" panose="02080604020202020204" pitchFamily="34" charset="0"/>
              </a:rPr>
            </a:fld>
            <a:endParaRPr lang="en-US" smtClean="0">
              <a:latin typeface="Arial" panose="02080604020202020204" pitchFamily="34" charset="0"/>
            </a:endParaRPr>
          </a:p>
        </p:txBody>
      </p:sp>
      <p:sp>
        <p:nvSpPr>
          <p:cNvPr id="5120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8A90A33-6ABD-42F5-BBDF-83D300AB7634}" type="datetime1">
              <a:rPr lang="en-US" sz="1400"/>
            </a:fld>
            <a:endParaRPr lang="en-US" sz="1400"/>
          </a:p>
        </p:txBody>
      </p:sp>
      <p:sp>
        <p:nvSpPr>
          <p:cNvPr id="5120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120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120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120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120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120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762000"/>
          <a:ext cx="8686800" cy="5522913"/>
        </p:xfrm>
        <a:graphic>
          <a:graphicData uri="http://schemas.openxmlformats.org/drawingml/2006/table">
            <a:tbl>
              <a:tblPr/>
              <a:tblGrid>
                <a:gridCol w="8686800"/>
              </a:tblGrid>
              <a:tr h="5065718">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Presence of CO2 dissolved in water also affect composition of mineral surface – carbonates can form </a:t>
                      </a:r>
                      <a:r>
                        <a:rPr kumimoji="0" lang="en-US" sz="2400" b="0" i="0" u="none" strike="noStrike" cap="none" normalizeH="0" baseline="0" dirty="0" err="1" smtClean="0">
                          <a:ln>
                            <a:noFill/>
                          </a:ln>
                          <a:solidFill>
                            <a:schemeClr val="tx1"/>
                          </a:solidFill>
                          <a:effectLst/>
                          <a:latin typeface="Arial" panose="02080604020202020204" pitchFamily="34" charset="0"/>
                        </a:rPr>
                        <a:t>sulphates</a:t>
                      </a:r>
                      <a:r>
                        <a:rPr kumimoji="0" lang="en-US" sz="2400" b="0" i="0" u="none" strike="noStrike" cap="none" normalizeH="0" baseline="0" dirty="0" smtClean="0">
                          <a:ln>
                            <a:noFill/>
                          </a:ln>
                          <a:solidFill>
                            <a:schemeClr val="tx1"/>
                          </a:solidFill>
                          <a:effectLst/>
                          <a:latin typeface="Arial" panose="02080604020202020204" pitchFamily="34" charset="0"/>
                        </a:rPr>
                        <a:t> – pH change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7) Reaction between mineral surface &amp; dissolved components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These reactions may be considered as the adsorption of electrolytes dissolved in water on the solid –liquid interface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These electrolytes may be either added to the pulp or formed in it due to mineral going into the solution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There are different types of adsorption on the surface -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457195">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5121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121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121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121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p>
            <a:fld id="{A7555FE9-3913-41A5-9849-6DC64A2D6E81}" type="slidenum">
              <a:rPr lang="en-US" smtClean="0">
                <a:latin typeface="Arial" panose="02080604020202020204" pitchFamily="34" charset="0"/>
              </a:rPr>
            </a:fld>
            <a:endParaRPr lang="en-US" smtClean="0">
              <a:latin typeface="Arial" panose="02080604020202020204" pitchFamily="34" charset="0"/>
            </a:endParaRPr>
          </a:p>
        </p:txBody>
      </p:sp>
      <p:sp>
        <p:nvSpPr>
          <p:cNvPr id="5222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3C59152-B016-4C1D-A29F-22D3404AB9B9}" type="datetime1">
              <a:rPr lang="en-US" sz="1400"/>
            </a:fld>
            <a:endParaRPr lang="en-US" sz="1400"/>
          </a:p>
        </p:txBody>
      </p:sp>
      <p:sp>
        <p:nvSpPr>
          <p:cNvPr id="5222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222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223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223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223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223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795338"/>
          <a:ext cx="8686800" cy="5376862"/>
        </p:xfrm>
        <a:graphic>
          <a:graphicData uri="http://schemas.openxmlformats.org/drawingml/2006/table">
            <a:tbl>
              <a:tblPr/>
              <a:tblGrid>
                <a:gridCol w="8686800"/>
              </a:tblGrid>
              <a:tr h="4919646">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 Molecular Adsorption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Also known as non-polar adsorption in which adsorbent          ( mineral particle) takes up equal amount of </a:t>
                      </a:r>
                      <a:r>
                        <a:rPr kumimoji="0" lang="en-US" sz="2400" b="0" i="0" u="none" strike="noStrike" cap="none" normalizeH="0" baseline="0" dirty="0" err="1" smtClean="0">
                          <a:ln>
                            <a:noFill/>
                          </a:ln>
                          <a:solidFill>
                            <a:schemeClr val="tx1"/>
                          </a:solidFill>
                          <a:effectLst/>
                          <a:latin typeface="Arial" panose="02080604020202020204" pitchFamily="34" charset="0"/>
                        </a:rPr>
                        <a:t>cations</a:t>
                      </a:r>
                      <a:r>
                        <a:rPr kumimoji="0" lang="en-US" sz="2400" b="0" i="0" u="none" strike="noStrike" cap="none" normalizeH="0" baseline="0" dirty="0" smtClean="0">
                          <a:ln>
                            <a:noFill/>
                          </a:ln>
                          <a:solidFill>
                            <a:schemeClr val="tx1"/>
                          </a:solidFill>
                          <a:effectLst/>
                          <a:latin typeface="Arial" panose="02080604020202020204" pitchFamily="34" charset="0"/>
                        </a:rPr>
                        <a:t> &amp; anions from solution – State of electrical neutrality on the phase </a:t>
                      </a:r>
                      <a:r>
                        <a:rPr kumimoji="0" lang="en-US" sz="2400" b="0" i="0" u="none" strike="noStrike" cap="none" normalizeH="0" baseline="0" dirty="0" err="1" smtClean="0">
                          <a:ln>
                            <a:noFill/>
                          </a:ln>
                          <a:solidFill>
                            <a:schemeClr val="tx1"/>
                          </a:solidFill>
                          <a:effectLst/>
                          <a:latin typeface="Arial" panose="02080604020202020204" pitchFamily="34" charset="0"/>
                        </a:rPr>
                        <a:t>boundry</a:t>
                      </a:r>
                      <a:r>
                        <a:rPr kumimoji="0" lang="en-US" sz="2400" b="0" i="0" u="none" strike="noStrike" cap="none" normalizeH="0" baseline="0" dirty="0" smtClean="0">
                          <a:ln>
                            <a:noFill/>
                          </a:ln>
                          <a:solidFill>
                            <a:schemeClr val="tx1"/>
                          </a:solidFill>
                          <a:effectLst/>
                          <a:latin typeface="Arial" panose="02080604020202020204" pitchFamily="34" charset="0"/>
                        </a:rPr>
                        <a:t> is unchanged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Weak electrolyte adsorbed on the solid phase as molecule due to poor dissociation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Mineral acids ( H-ions ) are adsorbed more easily than their alkaline salt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45721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5223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223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223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224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p>
            <a:fld id="{8A900406-319F-400C-950E-DDA8C68F489A}" type="slidenum">
              <a:rPr lang="en-US" smtClean="0">
                <a:latin typeface="Arial" panose="02080604020202020204" pitchFamily="34" charset="0"/>
              </a:rPr>
            </a:fld>
            <a:endParaRPr lang="en-US" smtClean="0">
              <a:latin typeface="Arial" panose="02080604020202020204" pitchFamily="34" charset="0"/>
            </a:endParaRPr>
          </a:p>
        </p:txBody>
      </p:sp>
      <p:sp>
        <p:nvSpPr>
          <p:cNvPr id="5325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69259BA4-0DE8-4795-B928-81F12E5BF96C}" type="datetime1">
              <a:rPr lang="en-US" sz="1400"/>
            </a:fld>
            <a:endParaRPr lang="en-US" sz="1400"/>
          </a:p>
        </p:txBody>
      </p:sp>
      <p:sp>
        <p:nvSpPr>
          <p:cNvPr id="5325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325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325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325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325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325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14300" y="833438"/>
          <a:ext cx="8686800" cy="5888038"/>
        </p:xfrm>
        <a:graphic>
          <a:graphicData uri="http://schemas.openxmlformats.org/drawingml/2006/table">
            <a:tbl>
              <a:tblPr/>
              <a:tblGrid>
                <a:gridCol w="8686800"/>
              </a:tblGrid>
              <a:tr h="5430892">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b) Ionic Adsorption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Also known as polar adsorption in which ions of same sign are transferred between solution &amp; solid phase resulting in unchanged surface charge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c) Specific Adsorption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It is selective uptake of anions or </a:t>
                      </a:r>
                      <a:r>
                        <a:rPr kumimoji="0" lang="en-US" sz="2400" b="0" i="0" u="none" strike="noStrike" cap="none" normalizeH="0" baseline="0" dirty="0" err="1" smtClean="0">
                          <a:ln>
                            <a:noFill/>
                          </a:ln>
                          <a:solidFill>
                            <a:schemeClr val="tx1"/>
                          </a:solidFill>
                          <a:effectLst/>
                          <a:latin typeface="Arial" panose="02080604020202020204" pitchFamily="34" charset="0"/>
                        </a:rPr>
                        <a:t>cations</a:t>
                      </a:r>
                      <a:r>
                        <a:rPr kumimoji="0" lang="en-US" sz="2400" b="0" i="0" u="none" strike="noStrike" cap="none" normalizeH="0" baseline="0" dirty="0" smtClean="0">
                          <a:ln>
                            <a:noFill/>
                          </a:ln>
                          <a:solidFill>
                            <a:schemeClr val="tx1"/>
                          </a:solidFill>
                          <a:effectLst/>
                          <a:latin typeface="Arial" panose="02080604020202020204" pitchFamily="34" charset="0"/>
                        </a:rPr>
                        <a:t> from solution by solid phase resulting into formation of difference in potential on the interface leading to double electric layer formation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ions of similar dimension are adsorbed at  mineral phase</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57146">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5326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326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326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326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p>
            <a:fld id="{5E9F1487-EFF1-4FAC-BC8D-9556B389598C}" type="slidenum">
              <a:rPr lang="en-US" smtClean="0">
                <a:latin typeface="Arial" panose="02080604020202020204" pitchFamily="34" charset="0"/>
              </a:rPr>
            </a:fld>
            <a:endParaRPr lang="en-US" smtClean="0">
              <a:latin typeface="Arial" panose="02080604020202020204" pitchFamily="34" charset="0"/>
            </a:endParaRPr>
          </a:p>
        </p:txBody>
      </p:sp>
      <p:sp>
        <p:nvSpPr>
          <p:cNvPr id="542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6543C42-7C52-4DF1-A7B3-EC26FA373CC1}" type="datetime1">
              <a:rPr lang="en-US" sz="1400"/>
            </a:fld>
            <a:endParaRPr lang="en-US" sz="1400"/>
          </a:p>
        </p:txBody>
      </p:sp>
      <p:sp>
        <p:nvSpPr>
          <p:cNvPr id="5427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427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427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427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428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428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762000"/>
          <a:ext cx="8686800" cy="5257800"/>
        </p:xfrm>
        <a:graphic>
          <a:graphicData uri="http://schemas.openxmlformats.org/drawingml/2006/table">
            <a:tbl>
              <a:tblPr/>
              <a:tblGrid>
                <a:gridCol w="8686800"/>
              </a:tblGrid>
              <a:tr h="480060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The adsorption of potential determining ions common to mineral crystal lattice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A crystal immersed in a solution containing ions similar to its own , will actively adsorb one or another of these ions resulting in an increase of its electro kinetic potential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For example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AgI</a:t>
                      </a:r>
                      <a:r>
                        <a:rPr kumimoji="0" lang="en-US" sz="2400" b="0" i="0" u="none" strike="noStrike" cap="none" normalizeH="0" baseline="0" dirty="0" smtClean="0">
                          <a:ln>
                            <a:noFill/>
                          </a:ln>
                          <a:solidFill>
                            <a:schemeClr val="tx1"/>
                          </a:solidFill>
                          <a:effectLst/>
                          <a:latin typeface="Arial" panose="02080604020202020204" pitchFamily="34" charset="0"/>
                        </a:rPr>
                        <a:t> crystal will selectively adsorb Ag ions from AgNO3 solution and Iodide ions from KI solution</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81000">
                <a:tc>
                  <a:txBody>
                    <a:bodyPr/>
                    <a:lstStyle/>
                    <a:p>
                      <a:pPr marL="0" marR="0" lvl="0" indent="57150" algn="l" defTabSz="914400" rtl="0" eaLnBrk="0" fontAlgn="base" latinLnBrk="0" hangingPunct="0">
                        <a:lnSpc>
                          <a:spcPct val="100000"/>
                        </a:lnSpc>
                        <a:spcBef>
                          <a:spcPct val="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5428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428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428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428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6BF0A51A-62EC-4DD0-AF7E-D3B1421D3A2F}" type="slidenum">
              <a:rPr lang="en-US" sz="1400"/>
            </a:fld>
            <a:endParaRPr lang="en-US" sz="1400"/>
          </a:p>
        </p:txBody>
      </p:sp>
      <p:sp>
        <p:nvSpPr>
          <p:cNvPr id="4100"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D723C42-628F-4941-9FD2-802541756436}" type="datetime1">
              <a:rPr lang="en-US" sz="1400"/>
            </a:fld>
            <a:endParaRPr lang="en-US" sz="1400"/>
          </a:p>
        </p:txBody>
      </p:sp>
      <p:sp>
        <p:nvSpPr>
          <p:cNvPr id="4101"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Flotation-Wettability</a:t>
            </a:r>
            <a:endParaRPr lang="en-US" sz="2800" smtClean="0"/>
          </a:p>
        </p:txBody>
      </p:sp>
      <p:sp>
        <p:nvSpPr>
          <p:cNvPr id="4102"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4103"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4104"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4105"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4106"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4110"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4111"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4112"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4113"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4098" name="Object 19"/>
          <p:cNvGraphicFramePr>
            <a:graphicFrameLocks noChangeAspect="1"/>
          </p:cNvGraphicFramePr>
          <p:nvPr/>
        </p:nvGraphicFramePr>
        <p:xfrm>
          <a:off x="1447800" y="762000"/>
          <a:ext cx="5791200" cy="4953000"/>
        </p:xfrm>
        <a:graphic>
          <a:graphicData uri="http://schemas.openxmlformats.org/presentationml/2006/ole">
            <mc:AlternateContent xmlns:mc="http://schemas.openxmlformats.org/markup-compatibility/2006">
              <mc:Choice xmlns:v="urn:schemas-microsoft-com:vml" Requires="v">
                <p:oleObj spid="_x0000_s4097" name="Worksheet" r:id="rId3" imgW="3852545" imgH="1621790" progId="Excel.Sheet.8">
                  <p:embed/>
                </p:oleObj>
              </mc:Choice>
              <mc:Fallback>
                <p:oleObj name="Worksheet" r:id="rId3" imgW="3852545" imgH="1621790" progId="Excel.Sheet.8">
                  <p:embed/>
                  <p:pic>
                    <p:nvPicPr>
                      <p:cNvPr id="0" name="Object 19"/>
                      <p:cNvPicPr>
                        <a:picLocks noChangeAspect="1"/>
                      </p:cNvPicPr>
                      <p:nvPr/>
                    </p:nvPicPr>
                    <p:blipFill>
                      <a:blip r:embed="rId4"/>
                      <a:stretch>
                        <a:fillRect/>
                      </a:stretch>
                    </p:blipFill>
                    <p:spPr>
                      <a:xfrm>
                        <a:off x="1447800" y="762000"/>
                        <a:ext cx="5791200" cy="4953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4D0CC949-E647-4D03-A1B1-6ABAB0F4906C}" type="slidenum">
              <a:rPr lang="en-US" sz="1400"/>
            </a:fld>
            <a:endParaRPr lang="en-US" sz="1400"/>
          </a:p>
        </p:txBody>
      </p:sp>
      <p:sp>
        <p:nvSpPr>
          <p:cNvPr id="552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DEFFDA8-A905-4641-A1B7-C3D86A7E335A}" type="datetime1">
              <a:rPr lang="en-US" sz="1400"/>
            </a:fld>
            <a:endParaRPr lang="en-US" sz="1400"/>
          </a:p>
        </p:txBody>
      </p:sp>
      <p:sp>
        <p:nvSpPr>
          <p:cNvPr id="5530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-Wettability </a:t>
            </a:r>
            <a:endParaRPr lang="en-US" sz="2800" smtClean="0"/>
          </a:p>
        </p:txBody>
      </p:sp>
      <p:sp>
        <p:nvSpPr>
          <p:cNvPr id="5530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530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530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530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530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684838"/>
        </p:xfrm>
        <a:graphic>
          <a:graphicData uri="http://schemas.openxmlformats.org/drawingml/2006/table">
            <a:tbl>
              <a:tblPr/>
              <a:tblGrid>
                <a:gridCol w="8534400"/>
              </a:tblGrid>
              <a:tr h="5284819">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forces tending to separate a particle and a bubble exist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tensile forces lead to the development of an angle between the mineral surface and bubble surface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At equilibrium  ,  Y s/a =  Y s/w + Y w/a </a:t>
                      </a:r>
                      <a:r>
                        <a:rPr kumimoji="0" lang="en-US" sz="2400" b="0" i="0" u="none" strike="noStrike" cap="none" normalizeH="0" baseline="0" dirty="0" err="1" smtClean="0">
                          <a:ln>
                            <a:noFill/>
                          </a:ln>
                          <a:solidFill>
                            <a:schemeClr val="tx1"/>
                          </a:solidFill>
                          <a:effectLst/>
                          <a:latin typeface="Arial" panose="02080604020202020204" pitchFamily="34" charset="0"/>
                        </a:rPr>
                        <a:t>cos</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az-Cyrl-AZ" sz="2400" b="1" i="0" u="none" strike="noStrike" cap="none" normalizeH="0" baseline="0" dirty="0" smtClean="0">
                          <a:ln>
                            <a:noFill/>
                          </a:ln>
                          <a:solidFill>
                            <a:schemeClr val="tx1"/>
                          </a:solidFill>
                          <a:effectLst/>
                          <a:latin typeface="Calibri"/>
                        </a:rPr>
                        <a:t>Ѳ</a:t>
                      </a:r>
                      <a:r>
                        <a:rPr kumimoji="0" lang="en-US" sz="2400" b="0" i="0" u="none" strike="noStrike" cap="none" normalizeH="0" baseline="0" dirty="0" smtClean="0">
                          <a:ln>
                            <a:noFill/>
                          </a:ln>
                          <a:solidFill>
                            <a:schemeClr val="tx1"/>
                          </a:solidFill>
                          <a:effectLst/>
                          <a:latin typeface="Arial" panose="02080604020202020204" pitchFamily="34" charset="0"/>
                        </a:rPr>
                        <a:t>  where  Y is the surface energies are between different surfaces &amp; </a:t>
                      </a:r>
                      <a:r>
                        <a:rPr kumimoji="0" lang="az-Cyrl-AZ" sz="2400" b="1" i="0" u="none" strike="noStrike" cap="none" normalizeH="0" baseline="0" dirty="0" smtClean="0">
                          <a:ln>
                            <a:noFill/>
                          </a:ln>
                          <a:solidFill>
                            <a:schemeClr val="tx1"/>
                          </a:solidFill>
                          <a:effectLst/>
                          <a:latin typeface="Calibri"/>
                        </a:rPr>
                        <a:t>Ѳ</a:t>
                      </a:r>
                      <a:r>
                        <a:rPr kumimoji="0" lang="en-US" sz="2400" b="1" i="0" u="none" strike="noStrike" cap="none" normalizeH="0" baseline="0" dirty="0" smtClean="0">
                          <a:ln>
                            <a:noFill/>
                          </a:ln>
                          <a:solidFill>
                            <a:schemeClr val="tx1"/>
                          </a:solidFill>
                          <a:effectLst/>
                          <a:latin typeface="Calibri"/>
                        </a:rPr>
                        <a:t> </a:t>
                      </a:r>
                      <a:r>
                        <a:rPr kumimoji="0" lang="en-US" sz="2400" b="0" i="0" u="none" strike="noStrike" cap="none" normalizeH="0" baseline="0" dirty="0" smtClean="0">
                          <a:ln>
                            <a:noFill/>
                          </a:ln>
                          <a:solidFill>
                            <a:schemeClr val="tx1"/>
                          </a:solidFill>
                          <a:effectLst/>
                          <a:latin typeface="+mj-lt"/>
                        </a:rPr>
                        <a:t>is the contact angle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The force required to break the particle-bubble interface is called the </a:t>
                      </a:r>
                      <a:r>
                        <a:rPr kumimoji="0" lang="en-US" sz="2400" b="0" i="0" u="none" strike="noStrike" cap="none" normalizeH="0" baseline="0" dirty="0" smtClean="0">
                          <a:ln>
                            <a:noFill/>
                          </a:ln>
                          <a:solidFill>
                            <a:srgbClr val="FF0000"/>
                          </a:solidFill>
                          <a:effectLst/>
                          <a:latin typeface="+mj-lt"/>
                        </a:rPr>
                        <a:t>‘work of adhesion</a:t>
                      </a:r>
                      <a:r>
                        <a:rPr kumimoji="0" lang="en-US" sz="2400" b="0" i="0" u="none" strike="noStrike" cap="none" normalizeH="0" baseline="0" dirty="0" smtClean="0">
                          <a:ln>
                            <a:noFill/>
                          </a:ln>
                          <a:solidFill>
                            <a:schemeClr val="tx1"/>
                          </a:solidFill>
                          <a:effectLst/>
                          <a:latin typeface="+mj-lt"/>
                        </a:rPr>
                        <a:t> – Ws/a’  and is equal to the work required to separate the solid-air interface and produce separate air-water and solid-water interfaces</a:t>
                      </a:r>
                      <a:endParaRPr kumimoji="0" lang="en-US" sz="2400" b="0" i="0" u="none" strike="noStrike" cap="none" normalizeH="0" baseline="0" dirty="0" smtClean="0">
                        <a:ln>
                          <a:noFill/>
                        </a:ln>
                        <a:solidFill>
                          <a:schemeClr val="tx1"/>
                        </a:solidFill>
                        <a:effectLst/>
                        <a:latin typeface="+mj-lt"/>
                      </a:endParaRPr>
                    </a:p>
                  </a:txBody>
                  <a:tcPr marT="45716" marB="45716" horzOverflow="overflow">
                    <a:lnL>
                      <a:noFill/>
                    </a:lnL>
                    <a:lnR>
                      <a:noFill/>
                    </a:lnR>
                    <a:lnT>
                      <a:noFill/>
                    </a:lnT>
                    <a:lnB>
                      <a:noFill/>
                    </a:lnB>
                    <a:lnTlToBr>
                      <a:noFill/>
                    </a:lnTlToBr>
                    <a:lnBlToTr>
                      <a:noFill/>
                    </a:lnBlToTr>
                    <a:noFill/>
                  </a:tcPr>
                </a:tc>
              </a:tr>
              <a:tr h="4000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5530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531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531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531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B3F3BFA7-2197-43CC-AEA3-B537EFAFB29B}" type="slidenum">
              <a:rPr lang="en-US" sz="1400"/>
            </a:fld>
            <a:endParaRPr lang="en-US" sz="1400"/>
          </a:p>
        </p:txBody>
      </p:sp>
      <p:sp>
        <p:nvSpPr>
          <p:cNvPr id="563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8ABBCB5-2CF7-4916-A061-9FB97F6126F8}" type="datetime1">
              <a:rPr lang="en-US" sz="1400"/>
            </a:fld>
            <a:endParaRPr lang="en-US" sz="1400"/>
          </a:p>
        </p:txBody>
      </p:sp>
      <p:sp>
        <p:nvSpPr>
          <p:cNvPr id="5632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-Wettability </a:t>
            </a:r>
            <a:endParaRPr lang="en-US" sz="2800" smtClean="0"/>
          </a:p>
        </p:txBody>
      </p:sp>
      <p:sp>
        <p:nvSpPr>
          <p:cNvPr id="5632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63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63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632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63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830888"/>
        </p:xfrm>
        <a:graphic>
          <a:graphicData uri="http://schemas.openxmlformats.org/drawingml/2006/table">
            <a:tbl>
              <a:tblPr/>
              <a:tblGrid>
                <a:gridCol w="8534400"/>
              </a:tblGrid>
              <a:tr h="5430886">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 Ws/a = Y w/a + Y s/w –Y s/a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combining both the equations , we get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 Ws/a =</a:t>
                      </a:r>
                      <a:r>
                        <a:rPr kumimoji="0" lang="en-US" sz="2400" b="0" i="0" u="none" strike="noStrike" cap="none" normalizeH="0" baseline="0" dirty="0" err="1" smtClean="0">
                          <a:ln>
                            <a:noFill/>
                          </a:ln>
                          <a:solidFill>
                            <a:schemeClr val="tx1"/>
                          </a:solidFill>
                          <a:effectLst/>
                          <a:latin typeface="+mj-lt"/>
                        </a:rPr>
                        <a:t>Yw</a:t>
                      </a:r>
                      <a:r>
                        <a:rPr kumimoji="0" lang="en-US" sz="2400" b="0" i="0" u="none" strike="noStrike" cap="none" normalizeH="0" baseline="0" dirty="0" smtClean="0">
                          <a:ln>
                            <a:noFill/>
                          </a:ln>
                          <a:solidFill>
                            <a:schemeClr val="tx1"/>
                          </a:solidFill>
                          <a:effectLst/>
                          <a:latin typeface="+mj-lt"/>
                        </a:rPr>
                        <a:t>/a ( 1-cos </a:t>
                      </a:r>
                      <a:r>
                        <a:rPr kumimoji="0" lang="az-Cyrl-AZ" sz="2400" b="1" i="0" u="none" strike="noStrike" cap="none" normalizeH="0" baseline="0" dirty="0" smtClean="0">
                          <a:ln>
                            <a:noFill/>
                          </a:ln>
                          <a:solidFill>
                            <a:schemeClr val="tx1"/>
                          </a:solidFill>
                          <a:effectLst/>
                          <a:latin typeface="Calibri"/>
                        </a:rPr>
                        <a:t>Ѳ</a:t>
                      </a:r>
                      <a:r>
                        <a:rPr kumimoji="0" lang="en-US" sz="2400" b="1" i="0" u="none" strike="noStrike" cap="none" normalizeH="0" baseline="0" dirty="0" smtClean="0">
                          <a:ln>
                            <a:noFill/>
                          </a:ln>
                          <a:solidFill>
                            <a:schemeClr val="tx1"/>
                          </a:solidFill>
                          <a:effectLst/>
                          <a:latin typeface="Calibri"/>
                        </a:rPr>
                        <a:t>)</a:t>
                      </a:r>
                      <a:endParaRPr kumimoji="0" lang="en-US" sz="2400" b="1" i="0" u="none" strike="noStrike" cap="none" normalizeH="0" baseline="0" dirty="0" smtClean="0">
                        <a:ln>
                          <a:noFill/>
                        </a:ln>
                        <a:solidFill>
                          <a:schemeClr val="tx1"/>
                        </a:solidFill>
                        <a:effectLst/>
                        <a:latin typeface="Calibri"/>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mj-lt"/>
                        </a:rPr>
                        <a:t>So , greater the contact angle , greater the work of adhesion between particle and bubble  , hence  more resilient to disruption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err="1" smtClean="0">
                          <a:ln>
                            <a:noFill/>
                          </a:ln>
                          <a:solidFill>
                            <a:schemeClr val="tx1"/>
                          </a:solidFill>
                          <a:effectLst/>
                          <a:latin typeface="+mj-lt"/>
                        </a:rPr>
                        <a:t>Hydrophobicity</a:t>
                      </a:r>
                      <a:r>
                        <a:rPr kumimoji="0" lang="en-US" sz="2400" b="0" i="0" u="none" strike="noStrike" cap="none" normalizeH="0" baseline="0" dirty="0" smtClean="0">
                          <a:ln>
                            <a:noFill/>
                          </a:ln>
                          <a:solidFill>
                            <a:schemeClr val="tx1"/>
                          </a:solidFill>
                          <a:effectLst/>
                          <a:latin typeface="+mj-lt"/>
                        </a:rPr>
                        <a:t> of mineral increases with contact angle and are called </a:t>
                      </a:r>
                      <a:r>
                        <a:rPr kumimoji="0" lang="en-US" sz="2400" b="0" i="0" u="none" strike="noStrike" cap="none" normalizeH="0" baseline="0" dirty="0" err="1" smtClean="0">
                          <a:ln>
                            <a:noFill/>
                          </a:ln>
                          <a:solidFill>
                            <a:schemeClr val="tx1"/>
                          </a:solidFill>
                          <a:effectLst/>
                          <a:latin typeface="+mj-lt"/>
                        </a:rPr>
                        <a:t>Aerophilic</a:t>
                      </a:r>
                      <a:r>
                        <a:rPr kumimoji="0" lang="en-US" sz="2400" b="0" i="0" u="none" strike="noStrike" cap="none" normalizeH="0" baseline="0" dirty="0" smtClean="0">
                          <a:ln>
                            <a:noFill/>
                          </a:ln>
                          <a:solidFill>
                            <a:schemeClr val="tx1"/>
                          </a:solidFill>
                          <a:effectLst/>
                          <a:latin typeface="+mj-lt"/>
                        </a:rPr>
                        <a:t> ( floatable)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Most minerals are not water –repellent in their natural state , hence reagents are required</a:t>
                      </a:r>
                      <a:endParaRPr kumimoji="0" lang="en-US" sz="2400" b="0" i="0" u="none" strike="noStrike" cap="none" normalizeH="0" baseline="0" dirty="0" smtClean="0">
                        <a:ln>
                          <a:noFill/>
                        </a:ln>
                        <a:solidFill>
                          <a:schemeClr val="tx1"/>
                        </a:solidFill>
                        <a:effectLst/>
                        <a:latin typeface="+mj-lt"/>
                      </a:endParaRPr>
                    </a:p>
                  </a:txBody>
                  <a:tcPr marT="45715" marB="45715" horzOverflow="overflow">
                    <a:lnL>
                      <a:noFill/>
                    </a:lnL>
                    <a:lnR>
                      <a:noFill/>
                    </a:lnR>
                    <a:lnT>
                      <a:noFill/>
                    </a:lnT>
                    <a:lnB>
                      <a:noFill/>
                    </a:lnB>
                    <a:lnTlToBr>
                      <a:noFill/>
                    </a:lnTlToBr>
                    <a:lnBlToTr>
                      <a:noFill/>
                    </a:lnBlToTr>
                    <a:noFill/>
                  </a:tcPr>
                </a:tc>
              </a:tr>
              <a:tr h="400002">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5633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633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633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633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95400" y="177800"/>
            <a:ext cx="7089775" cy="523875"/>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2800" dirty="0">
                <a:latin typeface="Arial" panose="02080604020202020204" pitchFamily="34" charset="0"/>
              </a:rPr>
              <a:t>Physical Chemistry of Flotation -</a:t>
            </a:r>
            <a:r>
              <a:rPr lang="en-US" sz="2800" dirty="0" err="1">
                <a:latin typeface="Arial" panose="02080604020202020204" pitchFamily="34" charset="0"/>
              </a:rPr>
              <a:t>Wettability</a:t>
            </a:r>
            <a:r>
              <a:rPr lang="en-US" sz="2800" dirty="0">
                <a:latin typeface="Arial" panose="02080604020202020204" pitchFamily="34" charset="0"/>
              </a:rPr>
              <a:t> </a:t>
            </a:r>
            <a:endParaRPr lang="en-US" sz="2800" b="1" dirty="0">
              <a:solidFill>
                <a:schemeClr val="hlink"/>
              </a:solidFill>
              <a:effectLst>
                <a:outerShdw blurRad="38100" dist="38100" dir="2700000" algn="tl">
                  <a:srgbClr val="C0C0C0"/>
                </a:outerShdw>
              </a:effectLst>
              <a:latin typeface="Arial" panose="02080604020202020204" pitchFamily="34" charset="0"/>
            </a:endParaRPr>
          </a:p>
        </p:txBody>
      </p:sp>
      <p:sp>
        <p:nvSpPr>
          <p:cNvPr id="57347" name="Text Box 3"/>
          <p:cNvSpPr txBox="1">
            <a:spLocks noChangeArrowheads="1"/>
          </p:cNvSpPr>
          <p:nvPr/>
        </p:nvSpPr>
        <p:spPr bwMode="auto">
          <a:xfrm>
            <a:off x="533400" y="914400"/>
            <a:ext cx="184150" cy="457200"/>
          </a:xfrm>
          <a:prstGeom prst="rect">
            <a:avLst/>
          </a:prstGeom>
          <a:noFill/>
          <a:ln w="9525">
            <a:noFill/>
            <a:miter lim="800000"/>
          </a:ln>
        </p:spPr>
        <p:txBody>
          <a:bodyPr wrap="none">
            <a:spAutoFit/>
          </a:bodyPr>
          <a:lstStyle/>
          <a:p>
            <a:endParaRPr lang="en-US">
              <a:solidFill>
                <a:srgbClr val="0033CC"/>
              </a:solidFill>
            </a:endParaRPr>
          </a:p>
        </p:txBody>
      </p:sp>
      <p:sp>
        <p:nvSpPr>
          <p:cNvPr id="57348" name="Rectangle 4"/>
          <p:cNvSpPr>
            <a:spLocks noChangeArrowheads="1"/>
          </p:cNvSpPr>
          <p:nvPr/>
        </p:nvSpPr>
        <p:spPr bwMode="auto">
          <a:xfrm>
            <a:off x="342900" y="914400"/>
            <a:ext cx="8458200" cy="433388"/>
          </a:xfrm>
          <a:prstGeom prst="rect">
            <a:avLst/>
          </a:prstGeom>
          <a:noFill/>
          <a:ln w="9525">
            <a:noFill/>
            <a:miter lim="800000"/>
          </a:ln>
        </p:spPr>
        <p:txBody>
          <a:bodyPr>
            <a:spAutoFit/>
          </a:bodyPr>
          <a:lstStyle/>
          <a:p>
            <a:pPr>
              <a:lnSpc>
                <a:spcPct val="80000"/>
              </a:lnSpc>
              <a:spcBef>
                <a:spcPct val="50000"/>
              </a:spcBef>
            </a:pPr>
            <a:r>
              <a:rPr lang="en-US" sz="2800">
                <a:solidFill>
                  <a:srgbClr val="0033CC"/>
                </a:solidFill>
              </a:rPr>
              <a:t>Free Energy Change for Flotation</a:t>
            </a:r>
            <a:endParaRPr lang="en-US" sz="2800">
              <a:solidFill>
                <a:srgbClr val="0033CC"/>
              </a:solidFill>
            </a:endParaRPr>
          </a:p>
        </p:txBody>
      </p:sp>
      <p:grpSp>
        <p:nvGrpSpPr>
          <p:cNvPr id="57349" name="Group 42"/>
          <p:cNvGrpSpPr/>
          <p:nvPr/>
        </p:nvGrpSpPr>
        <p:grpSpPr bwMode="auto">
          <a:xfrm>
            <a:off x="304800" y="1447800"/>
            <a:ext cx="5562600" cy="2590800"/>
            <a:chOff x="672" y="1008"/>
            <a:chExt cx="3504" cy="1632"/>
          </a:xfrm>
        </p:grpSpPr>
        <p:sp>
          <p:nvSpPr>
            <p:cNvPr id="57359" name="Line 6"/>
            <p:cNvSpPr>
              <a:spLocks noChangeShapeType="1"/>
            </p:cNvSpPr>
            <p:nvPr/>
          </p:nvSpPr>
          <p:spPr bwMode="auto">
            <a:xfrm>
              <a:off x="1152" y="2104"/>
              <a:ext cx="3024" cy="0"/>
            </a:xfrm>
            <a:prstGeom prst="line">
              <a:avLst/>
            </a:prstGeom>
            <a:noFill/>
            <a:ln w="28575">
              <a:solidFill>
                <a:srgbClr val="0033CC"/>
              </a:solidFill>
              <a:round/>
            </a:ln>
          </p:spPr>
          <p:txBody>
            <a:bodyPr/>
            <a:lstStyle/>
            <a:p>
              <a:endParaRPr lang="en-US"/>
            </a:p>
          </p:txBody>
        </p:sp>
        <p:sp>
          <p:nvSpPr>
            <p:cNvPr id="57360" name="Oval 20"/>
            <p:cNvSpPr>
              <a:spLocks noChangeArrowheads="1"/>
            </p:cNvSpPr>
            <p:nvPr/>
          </p:nvSpPr>
          <p:spPr bwMode="auto">
            <a:xfrm>
              <a:off x="1920" y="1008"/>
              <a:ext cx="1536" cy="1584"/>
            </a:xfrm>
            <a:prstGeom prst="ellipse">
              <a:avLst/>
            </a:prstGeom>
            <a:noFill/>
            <a:ln w="28575">
              <a:solidFill>
                <a:srgbClr val="0033CC"/>
              </a:solidFill>
              <a:round/>
            </a:ln>
          </p:spPr>
          <p:txBody>
            <a:bodyPr wrap="none" anchor="ctr"/>
            <a:lstStyle/>
            <a:p>
              <a:endParaRPr lang="en-US"/>
            </a:p>
          </p:txBody>
        </p:sp>
        <p:sp>
          <p:nvSpPr>
            <p:cNvPr id="57361" name="Rectangle 21"/>
            <p:cNvSpPr>
              <a:spLocks noChangeArrowheads="1"/>
            </p:cNvSpPr>
            <p:nvPr/>
          </p:nvSpPr>
          <p:spPr bwMode="auto">
            <a:xfrm>
              <a:off x="1728" y="2112"/>
              <a:ext cx="1920" cy="528"/>
            </a:xfrm>
            <a:prstGeom prst="rect">
              <a:avLst/>
            </a:prstGeom>
            <a:solidFill>
              <a:schemeClr val="bg1"/>
            </a:solidFill>
            <a:ln w="9525">
              <a:solidFill>
                <a:srgbClr val="0033CC"/>
              </a:solidFill>
              <a:miter lim="800000"/>
            </a:ln>
          </p:spPr>
          <p:txBody>
            <a:bodyPr wrap="none" anchor="ctr"/>
            <a:lstStyle/>
            <a:p>
              <a:endParaRPr lang="en-US"/>
            </a:p>
          </p:txBody>
        </p:sp>
        <p:sp>
          <p:nvSpPr>
            <p:cNvPr id="57362" name="Line 22"/>
            <p:cNvSpPr>
              <a:spLocks noChangeShapeType="1"/>
            </p:cNvSpPr>
            <p:nvPr/>
          </p:nvSpPr>
          <p:spPr bwMode="auto">
            <a:xfrm>
              <a:off x="1120" y="2104"/>
              <a:ext cx="1728" cy="0"/>
            </a:xfrm>
            <a:prstGeom prst="line">
              <a:avLst/>
            </a:prstGeom>
            <a:noFill/>
            <a:ln w="28575">
              <a:solidFill>
                <a:srgbClr val="0033CC"/>
              </a:solidFill>
              <a:round/>
              <a:headEnd type="triangle" w="med" len="med"/>
              <a:tailEnd type="triangle" w="med" len="med"/>
            </a:ln>
          </p:spPr>
          <p:txBody>
            <a:bodyPr/>
            <a:lstStyle/>
            <a:p>
              <a:endParaRPr lang="en-US"/>
            </a:p>
          </p:txBody>
        </p:sp>
        <p:sp>
          <p:nvSpPr>
            <p:cNvPr id="57363" name="Line 23"/>
            <p:cNvSpPr>
              <a:spLocks noChangeShapeType="1"/>
            </p:cNvSpPr>
            <p:nvPr/>
          </p:nvSpPr>
          <p:spPr bwMode="auto">
            <a:xfrm flipH="1" flipV="1">
              <a:off x="1536" y="1152"/>
              <a:ext cx="448" cy="960"/>
            </a:xfrm>
            <a:prstGeom prst="line">
              <a:avLst/>
            </a:prstGeom>
            <a:noFill/>
            <a:ln w="28575">
              <a:solidFill>
                <a:srgbClr val="0033CC"/>
              </a:solidFill>
              <a:round/>
              <a:tailEnd type="triangle" w="med" len="med"/>
            </a:ln>
          </p:spPr>
          <p:txBody>
            <a:bodyPr/>
            <a:lstStyle/>
            <a:p>
              <a:endParaRPr lang="en-US"/>
            </a:p>
          </p:txBody>
        </p:sp>
        <p:sp>
          <p:nvSpPr>
            <p:cNvPr id="57364" name="Rectangle 25"/>
            <p:cNvSpPr>
              <a:spLocks noChangeArrowheads="1"/>
            </p:cNvSpPr>
            <p:nvPr/>
          </p:nvSpPr>
          <p:spPr bwMode="auto">
            <a:xfrm>
              <a:off x="672" y="1881"/>
              <a:ext cx="386" cy="327"/>
            </a:xfrm>
            <a:prstGeom prst="rect">
              <a:avLst/>
            </a:prstGeom>
            <a:noFill/>
            <a:ln w="9525">
              <a:noFill/>
              <a:miter lim="800000"/>
            </a:ln>
          </p:spPr>
          <p:txBody>
            <a:bodyPr wrap="none">
              <a:spAutoFit/>
            </a:bodyPr>
            <a:lstStyle/>
            <a:p>
              <a:r>
                <a:rPr lang="en-US" sz="2800">
                  <a:solidFill>
                    <a:srgbClr val="0033CC"/>
                  </a:solidFill>
                  <a:latin typeface="Symbol" pitchFamily="18" charset="2"/>
                </a:rPr>
                <a:t>g</a:t>
              </a:r>
              <a:r>
                <a:rPr lang="en-US" sz="2800" baseline="-25000">
                  <a:solidFill>
                    <a:srgbClr val="0033CC"/>
                  </a:solidFill>
                </a:rPr>
                <a:t>SL</a:t>
              </a:r>
              <a:endParaRPr lang="en-US" sz="2800" baseline="-25000">
                <a:solidFill>
                  <a:srgbClr val="0033CC"/>
                </a:solidFill>
              </a:endParaRPr>
            </a:p>
          </p:txBody>
        </p:sp>
        <p:sp>
          <p:nvSpPr>
            <p:cNvPr id="57365" name="Rectangle 26"/>
            <p:cNvSpPr>
              <a:spLocks noChangeArrowheads="1"/>
            </p:cNvSpPr>
            <p:nvPr/>
          </p:nvSpPr>
          <p:spPr bwMode="auto">
            <a:xfrm>
              <a:off x="2687" y="1728"/>
              <a:ext cx="403" cy="327"/>
            </a:xfrm>
            <a:prstGeom prst="rect">
              <a:avLst/>
            </a:prstGeom>
            <a:noFill/>
            <a:ln w="9525">
              <a:noFill/>
              <a:miter lim="800000"/>
            </a:ln>
          </p:spPr>
          <p:txBody>
            <a:bodyPr wrap="none">
              <a:spAutoFit/>
            </a:bodyPr>
            <a:lstStyle/>
            <a:p>
              <a:r>
                <a:rPr lang="en-US" sz="2800">
                  <a:solidFill>
                    <a:srgbClr val="0033CC"/>
                  </a:solidFill>
                  <a:latin typeface="Symbol" pitchFamily="18" charset="2"/>
                </a:rPr>
                <a:t>g</a:t>
              </a:r>
              <a:r>
                <a:rPr lang="en-US" sz="2800" baseline="-25000">
                  <a:solidFill>
                    <a:srgbClr val="0033CC"/>
                  </a:solidFill>
                </a:rPr>
                <a:t>SG</a:t>
              </a:r>
              <a:endParaRPr lang="en-US" sz="2800" baseline="-25000">
                <a:solidFill>
                  <a:srgbClr val="0033CC"/>
                </a:solidFill>
              </a:endParaRPr>
            </a:p>
          </p:txBody>
        </p:sp>
        <p:sp>
          <p:nvSpPr>
            <p:cNvPr id="57366" name="Rectangle 27"/>
            <p:cNvSpPr>
              <a:spLocks noChangeArrowheads="1"/>
            </p:cNvSpPr>
            <p:nvPr/>
          </p:nvSpPr>
          <p:spPr bwMode="auto">
            <a:xfrm>
              <a:off x="1173" y="1104"/>
              <a:ext cx="411" cy="327"/>
            </a:xfrm>
            <a:prstGeom prst="rect">
              <a:avLst/>
            </a:prstGeom>
            <a:noFill/>
            <a:ln w="9525">
              <a:noFill/>
              <a:miter lim="800000"/>
            </a:ln>
          </p:spPr>
          <p:txBody>
            <a:bodyPr wrap="none">
              <a:spAutoFit/>
            </a:bodyPr>
            <a:lstStyle/>
            <a:p>
              <a:r>
                <a:rPr lang="en-US" sz="2800">
                  <a:solidFill>
                    <a:srgbClr val="0033CC"/>
                  </a:solidFill>
                  <a:latin typeface="Symbol" pitchFamily="18" charset="2"/>
                </a:rPr>
                <a:t>g</a:t>
              </a:r>
              <a:r>
                <a:rPr lang="en-US" sz="2800" baseline="-25000">
                  <a:solidFill>
                    <a:srgbClr val="0033CC"/>
                  </a:solidFill>
                </a:rPr>
                <a:t>LG</a:t>
              </a:r>
              <a:endParaRPr lang="en-US" sz="2800" baseline="-25000">
                <a:solidFill>
                  <a:srgbClr val="0033CC"/>
                </a:solidFill>
              </a:endParaRPr>
            </a:p>
          </p:txBody>
        </p:sp>
        <p:sp>
          <p:nvSpPr>
            <p:cNvPr id="57367" name="Rectangle 29"/>
            <p:cNvSpPr>
              <a:spLocks noChangeArrowheads="1"/>
            </p:cNvSpPr>
            <p:nvPr/>
          </p:nvSpPr>
          <p:spPr bwMode="auto">
            <a:xfrm>
              <a:off x="2391" y="2127"/>
              <a:ext cx="777" cy="273"/>
            </a:xfrm>
            <a:prstGeom prst="rect">
              <a:avLst/>
            </a:prstGeom>
            <a:noFill/>
            <a:ln w="9525">
              <a:noFill/>
              <a:miter lim="800000"/>
            </a:ln>
          </p:spPr>
          <p:txBody>
            <a:bodyPr wrap="none">
              <a:spAutoFit/>
            </a:bodyPr>
            <a:lstStyle/>
            <a:p>
              <a:pPr>
                <a:lnSpc>
                  <a:spcPct val="80000"/>
                </a:lnSpc>
                <a:spcBef>
                  <a:spcPct val="50000"/>
                </a:spcBef>
              </a:pPr>
              <a:r>
                <a:rPr lang="en-US" sz="2800"/>
                <a:t>SOLID</a:t>
              </a:r>
              <a:endParaRPr lang="en-US" sz="2800"/>
            </a:p>
          </p:txBody>
        </p:sp>
        <p:sp>
          <p:nvSpPr>
            <p:cNvPr id="57368" name="Rectangle 30"/>
            <p:cNvSpPr>
              <a:spLocks noChangeArrowheads="1"/>
            </p:cNvSpPr>
            <p:nvPr/>
          </p:nvSpPr>
          <p:spPr bwMode="auto">
            <a:xfrm>
              <a:off x="912" y="1680"/>
              <a:ext cx="889" cy="273"/>
            </a:xfrm>
            <a:prstGeom prst="rect">
              <a:avLst/>
            </a:prstGeom>
            <a:noFill/>
            <a:ln w="9525">
              <a:noFill/>
              <a:miter lim="800000"/>
            </a:ln>
          </p:spPr>
          <p:txBody>
            <a:bodyPr wrap="none">
              <a:spAutoFit/>
            </a:bodyPr>
            <a:lstStyle/>
            <a:p>
              <a:pPr>
                <a:lnSpc>
                  <a:spcPct val="80000"/>
                </a:lnSpc>
                <a:spcBef>
                  <a:spcPct val="50000"/>
                </a:spcBef>
              </a:pPr>
              <a:r>
                <a:rPr lang="en-US" sz="2800">
                  <a:solidFill>
                    <a:srgbClr val="0033CC"/>
                  </a:solidFill>
                </a:rPr>
                <a:t>LIQUID</a:t>
              </a:r>
              <a:endParaRPr lang="en-US" sz="2800">
                <a:solidFill>
                  <a:srgbClr val="0033CC"/>
                </a:solidFill>
              </a:endParaRPr>
            </a:p>
          </p:txBody>
        </p:sp>
        <p:sp>
          <p:nvSpPr>
            <p:cNvPr id="57369" name="Rectangle 31"/>
            <p:cNvSpPr>
              <a:spLocks noChangeArrowheads="1"/>
            </p:cNvSpPr>
            <p:nvPr/>
          </p:nvSpPr>
          <p:spPr bwMode="auto">
            <a:xfrm>
              <a:off x="2411" y="1296"/>
              <a:ext cx="565" cy="273"/>
            </a:xfrm>
            <a:prstGeom prst="rect">
              <a:avLst/>
            </a:prstGeom>
            <a:noFill/>
            <a:ln w="9525">
              <a:noFill/>
              <a:miter lim="800000"/>
            </a:ln>
          </p:spPr>
          <p:txBody>
            <a:bodyPr wrap="none">
              <a:spAutoFit/>
            </a:bodyPr>
            <a:lstStyle/>
            <a:p>
              <a:pPr>
                <a:lnSpc>
                  <a:spcPct val="80000"/>
                </a:lnSpc>
                <a:spcBef>
                  <a:spcPct val="50000"/>
                </a:spcBef>
              </a:pPr>
              <a:r>
                <a:rPr lang="en-US" sz="2800">
                  <a:solidFill>
                    <a:srgbClr val="0033CC"/>
                  </a:solidFill>
                </a:rPr>
                <a:t>GAS</a:t>
              </a:r>
              <a:endParaRPr lang="en-US" sz="2800">
                <a:solidFill>
                  <a:srgbClr val="0033CC"/>
                </a:solidFill>
              </a:endParaRPr>
            </a:p>
          </p:txBody>
        </p:sp>
      </p:grpSp>
      <p:sp>
        <p:nvSpPr>
          <p:cNvPr id="57350" name="Rectangle 32"/>
          <p:cNvSpPr>
            <a:spLocks noChangeArrowheads="1"/>
          </p:cNvSpPr>
          <p:nvPr/>
        </p:nvSpPr>
        <p:spPr bwMode="auto">
          <a:xfrm>
            <a:off x="381000" y="3857625"/>
            <a:ext cx="1212850" cy="561975"/>
          </a:xfrm>
          <a:prstGeom prst="rect">
            <a:avLst/>
          </a:prstGeom>
          <a:noFill/>
          <a:ln w="9525">
            <a:noFill/>
            <a:miter lim="800000"/>
          </a:ln>
        </p:spPr>
        <p:txBody>
          <a:bodyPr>
            <a:spAutoFit/>
          </a:bodyPr>
          <a:lstStyle/>
          <a:p>
            <a:pPr eaLnBrk="0" hangingPunct="0">
              <a:lnSpc>
                <a:spcPct val="110000"/>
              </a:lnSpc>
            </a:pPr>
            <a:r>
              <a:rPr lang="en-US" sz="2800">
                <a:solidFill>
                  <a:srgbClr val="0033CC"/>
                </a:solidFill>
              </a:rPr>
              <a:t>Since</a:t>
            </a:r>
            <a:endParaRPr lang="en-US" sz="2800">
              <a:solidFill>
                <a:srgbClr val="0033CC"/>
              </a:solidFill>
              <a:latin typeface="Symbol" pitchFamily="18" charset="2"/>
            </a:endParaRPr>
          </a:p>
        </p:txBody>
      </p:sp>
      <p:grpSp>
        <p:nvGrpSpPr>
          <p:cNvPr id="57351" name="Group 40"/>
          <p:cNvGrpSpPr/>
          <p:nvPr/>
        </p:nvGrpSpPr>
        <p:grpSpPr bwMode="auto">
          <a:xfrm>
            <a:off x="1676400" y="3986213"/>
            <a:ext cx="4059238" cy="1039812"/>
            <a:chOff x="912" y="2928"/>
            <a:chExt cx="2392" cy="761"/>
          </a:xfrm>
        </p:grpSpPr>
        <p:sp>
          <p:nvSpPr>
            <p:cNvPr id="57356" name="Rectangle 33"/>
            <p:cNvSpPr>
              <a:spLocks noChangeArrowheads="1"/>
            </p:cNvSpPr>
            <p:nvPr/>
          </p:nvSpPr>
          <p:spPr bwMode="auto">
            <a:xfrm>
              <a:off x="912" y="2928"/>
              <a:ext cx="1982" cy="761"/>
            </a:xfrm>
            <a:prstGeom prst="rect">
              <a:avLst/>
            </a:prstGeom>
            <a:noFill/>
            <a:ln w="9525">
              <a:noFill/>
              <a:miter lim="800000"/>
            </a:ln>
          </p:spPr>
          <p:txBody>
            <a:bodyPr wrap="none">
              <a:spAutoFit/>
            </a:bodyPr>
            <a:lstStyle/>
            <a:p>
              <a:pPr eaLnBrk="0" hangingPunct="0">
                <a:lnSpc>
                  <a:spcPct val="110000"/>
                </a:lnSpc>
              </a:pPr>
              <a:r>
                <a:rPr lang="en-US" sz="2800">
                  <a:solidFill>
                    <a:srgbClr val="0033CC"/>
                  </a:solidFill>
                  <a:latin typeface="Symbol" pitchFamily="18" charset="2"/>
                </a:rPr>
                <a:t>g</a:t>
              </a:r>
              <a:r>
                <a:rPr lang="en-US" sz="2800" baseline="-25000">
                  <a:solidFill>
                    <a:srgbClr val="0033CC"/>
                  </a:solidFill>
                </a:rPr>
                <a:t>LG </a:t>
              </a:r>
              <a:r>
                <a:rPr lang="en-US" sz="2800">
                  <a:solidFill>
                    <a:srgbClr val="0033CC"/>
                  </a:solidFill>
                </a:rPr>
                <a:t>Cos </a:t>
              </a:r>
              <a:r>
                <a:rPr lang="en-US" sz="2800">
                  <a:solidFill>
                    <a:srgbClr val="0033CC"/>
                  </a:solidFill>
                  <a:latin typeface="Symbol" pitchFamily="18" charset="2"/>
                </a:rPr>
                <a:t>q =  </a:t>
              </a:r>
              <a:r>
                <a:rPr lang="en-US" sz="2800">
                  <a:solidFill>
                    <a:srgbClr val="2A21A3"/>
                  </a:solidFill>
                  <a:latin typeface="Symbol" pitchFamily="18" charset="2"/>
                </a:rPr>
                <a:t>g</a:t>
              </a:r>
              <a:r>
                <a:rPr lang="en-US" sz="2800" baseline="-25000">
                  <a:solidFill>
                    <a:srgbClr val="2A21A3"/>
                  </a:solidFill>
                </a:rPr>
                <a:t>SG</a:t>
              </a:r>
              <a:r>
                <a:rPr lang="en-US" sz="2800">
                  <a:solidFill>
                    <a:srgbClr val="2A21A3"/>
                  </a:solidFill>
                </a:rPr>
                <a:t> - </a:t>
              </a:r>
              <a:r>
                <a:rPr lang="en-US" sz="2800">
                  <a:solidFill>
                    <a:srgbClr val="2A21A3"/>
                  </a:solidFill>
                  <a:latin typeface="Symbol" pitchFamily="18" charset="2"/>
                </a:rPr>
                <a:t>g</a:t>
              </a:r>
              <a:r>
                <a:rPr lang="en-US" sz="2800" baseline="-25000">
                  <a:solidFill>
                    <a:srgbClr val="2A21A3"/>
                  </a:solidFill>
                </a:rPr>
                <a:t>SL</a:t>
              </a:r>
              <a:endParaRPr lang="en-US" sz="2800" baseline="-25000">
                <a:solidFill>
                  <a:srgbClr val="2A21A3"/>
                </a:solidFill>
              </a:endParaRPr>
            </a:p>
            <a:p>
              <a:pPr eaLnBrk="0" hangingPunct="0">
                <a:lnSpc>
                  <a:spcPct val="110000"/>
                </a:lnSpc>
              </a:pPr>
              <a:r>
                <a:rPr lang="en-US" sz="2800">
                  <a:solidFill>
                    <a:srgbClr val="0033CC"/>
                  </a:solidFill>
                  <a:latin typeface="Symbol" pitchFamily="18" charset="2"/>
                </a:rPr>
                <a:t>    </a:t>
              </a:r>
              <a:endParaRPr lang="en-US" sz="2800">
                <a:solidFill>
                  <a:srgbClr val="0033CC"/>
                </a:solidFill>
                <a:latin typeface="Symbol" pitchFamily="18" charset="2"/>
              </a:endParaRPr>
            </a:p>
          </p:txBody>
        </p:sp>
        <p:sp>
          <p:nvSpPr>
            <p:cNvPr id="19490" name="Rectangle 34"/>
            <p:cNvSpPr>
              <a:spLocks noChangeArrowheads="1"/>
            </p:cNvSpPr>
            <p:nvPr/>
          </p:nvSpPr>
          <p:spPr bwMode="auto">
            <a:xfrm>
              <a:off x="3195" y="3135"/>
              <a:ext cx="109" cy="282"/>
            </a:xfrm>
            <a:prstGeom prst="rect">
              <a:avLst/>
            </a:prstGeom>
            <a:noFill/>
            <a:ln w="9525">
              <a:noFill/>
              <a:miter lim="800000"/>
            </a:ln>
            <a:effectLst/>
          </p:spPr>
          <p:txBody>
            <a:bodyPr wrap="none">
              <a:spAutoFit/>
            </a:bodyPr>
            <a:lstStyle/>
            <a:p>
              <a:pPr eaLnBrk="0" hangingPunct="0">
                <a:lnSpc>
                  <a:spcPct val="110000"/>
                </a:lnSpc>
                <a:defRPr/>
              </a:pPr>
              <a:endParaRPr lang="en-US" sz="2800" baseline="-25000" dirty="0">
                <a:solidFill>
                  <a:schemeClr val="bg1">
                    <a:lumMod val="75000"/>
                  </a:schemeClr>
                </a:solidFill>
                <a:latin typeface="Arial" panose="02080604020202020204" pitchFamily="34" charset="0"/>
              </a:endParaRPr>
            </a:p>
          </p:txBody>
        </p:sp>
        <p:sp>
          <p:nvSpPr>
            <p:cNvPr id="57358" name="Line 35"/>
            <p:cNvSpPr>
              <a:spLocks noChangeShapeType="1"/>
            </p:cNvSpPr>
            <p:nvPr/>
          </p:nvSpPr>
          <p:spPr bwMode="auto">
            <a:xfrm>
              <a:off x="1872" y="3120"/>
              <a:ext cx="912" cy="0"/>
            </a:xfrm>
            <a:prstGeom prst="line">
              <a:avLst/>
            </a:prstGeom>
            <a:noFill/>
            <a:ln w="12700">
              <a:solidFill>
                <a:schemeClr val="tx1"/>
              </a:solidFill>
              <a:round/>
            </a:ln>
          </p:spPr>
          <p:txBody>
            <a:bodyPr/>
            <a:lstStyle/>
            <a:p>
              <a:endParaRPr lang="en-US"/>
            </a:p>
          </p:txBody>
        </p:sp>
      </p:grpSp>
      <p:sp>
        <p:nvSpPr>
          <p:cNvPr id="57352" name="Text Box 38"/>
          <p:cNvSpPr txBox="1">
            <a:spLocks noChangeArrowheads="1"/>
          </p:cNvSpPr>
          <p:nvPr/>
        </p:nvSpPr>
        <p:spPr bwMode="auto">
          <a:xfrm>
            <a:off x="5459413" y="1447800"/>
            <a:ext cx="3455987" cy="457200"/>
          </a:xfrm>
          <a:prstGeom prst="rect">
            <a:avLst/>
          </a:prstGeom>
          <a:noFill/>
          <a:ln w="9525">
            <a:noFill/>
            <a:miter lim="800000"/>
          </a:ln>
        </p:spPr>
        <p:txBody>
          <a:bodyPr wrap="none">
            <a:spAutoFit/>
          </a:bodyPr>
          <a:lstStyle/>
          <a:p>
            <a:r>
              <a:rPr lang="en-US">
                <a:solidFill>
                  <a:srgbClr val="0033CC"/>
                </a:solidFill>
              </a:rPr>
              <a:t>(Young-Laplace Equation)</a:t>
            </a:r>
            <a:endParaRPr lang="en-US">
              <a:solidFill>
                <a:srgbClr val="0033CC"/>
              </a:solidFill>
            </a:endParaRPr>
          </a:p>
        </p:txBody>
      </p:sp>
      <p:sp>
        <p:nvSpPr>
          <p:cNvPr id="57353" name="Rectangle 39"/>
          <p:cNvSpPr>
            <a:spLocks noChangeArrowheads="1"/>
          </p:cNvSpPr>
          <p:nvPr/>
        </p:nvSpPr>
        <p:spPr bwMode="auto">
          <a:xfrm>
            <a:off x="2667000" y="4648200"/>
            <a:ext cx="3797300" cy="561975"/>
          </a:xfrm>
          <a:prstGeom prst="rect">
            <a:avLst/>
          </a:prstGeom>
          <a:noFill/>
          <a:ln w="9525">
            <a:noFill/>
            <a:miter lim="800000"/>
          </a:ln>
        </p:spPr>
        <p:txBody>
          <a:bodyPr wrap="none">
            <a:spAutoFit/>
          </a:bodyPr>
          <a:lstStyle/>
          <a:p>
            <a:pPr eaLnBrk="0" hangingPunct="0">
              <a:lnSpc>
                <a:spcPct val="110000"/>
              </a:lnSpc>
            </a:pPr>
            <a:r>
              <a:rPr lang="en-US" altLang="ko-KR" sz="2800">
                <a:solidFill>
                  <a:srgbClr val="0033CC"/>
                </a:solidFill>
                <a:latin typeface="Symbol" pitchFamily="18" charset="2"/>
                <a:ea typeface="굴림" pitchFamily="34" charset="-127"/>
              </a:rPr>
              <a:t>D</a:t>
            </a:r>
            <a:r>
              <a:rPr lang="en-US" altLang="ko-KR" sz="2800">
                <a:solidFill>
                  <a:srgbClr val="0033CC"/>
                </a:solidFill>
                <a:ea typeface="굴림" pitchFamily="34" charset="-127"/>
              </a:rPr>
              <a:t>G</a:t>
            </a:r>
            <a:r>
              <a:rPr lang="en-US" altLang="ko-KR" sz="2800" baseline="-25000">
                <a:solidFill>
                  <a:srgbClr val="0033CC"/>
                </a:solidFill>
                <a:ea typeface="굴림" pitchFamily="34" charset="-127"/>
              </a:rPr>
              <a:t>FLOT</a:t>
            </a:r>
            <a:r>
              <a:rPr lang="en-US" altLang="ko-KR" sz="2800">
                <a:solidFill>
                  <a:srgbClr val="0033CC"/>
                </a:solidFill>
                <a:ea typeface="굴림" pitchFamily="34" charset="-127"/>
              </a:rPr>
              <a:t> = </a:t>
            </a:r>
            <a:r>
              <a:rPr lang="en-US" sz="2800">
                <a:solidFill>
                  <a:srgbClr val="0033CC"/>
                </a:solidFill>
                <a:latin typeface="Symbol" pitchFamily="18" charset="2"/>
              </a:rPr>
              <a:t>g</a:t>
            </a:r>
            <a:r>
              <a:rPr lang="en-US" sz="2800" baseline="-25000">
                <a:solidFill>
                  <a:srgbClr val="0033CC"/>
                </a:solidFill>
              </a:rPr>
              <a:t>LG</a:t>
            </a:r>
            <a:r>
              <a:rPr lang="en-US" sz="2800">
                <a:solidFill>
                  <a:srgbClr val="0033CC"/>
                </a:solidFill>
              </a:rPr>
              <a:t> (Cos </a:t>
            </a:r>
            <a:r>
              <a:rPr lang="en-US" sz="2800">
                <a:solidFill>
                  <a:srgbClr val="0033CC"/>
                </a:solidFill>
                <a:latin typeface="Symbol" pitchFamily="18" charset="2"/>
              </a:rPr>
              <a:t>q</a:t>
            </a:r>
            <a:r>
              <a:rPr lang="en-US" sz="2800">
                <a:solidFill>
                  <a:srgbClr val="0033CC"/>
                </a:solidFill>
              </a:rPr>
              <a:t> – 1)</a:t>
            </a:r>
            <a:endParaRPr lang="en-US" sz="2800" baseline="-25000">
              <a:solidFill>
                <a:srgbClr val="0033CC"/>
              </a:solidFill>
            </a:endParaRPr>
          </a:p>
        </p:txBody>
      </p:sp>
      <p:sp>
        <p:nvSpPr>
          <p:cNvPr id="57354" name="Rectangle 43"/>
          <p:cNvSpPr>
            <a:spLocks noChangeArrowheads="1"/>
          </p:cNvSpPr>
          <p:nvPr/>
        </p:nvSpPr>
        <p:spPr bwMode="auto">
          <a:xfrm>
            <a:off x="381000" y="5232400"/>
            <a:ext cx="6323013" cy="1244600"/>
          </a:xfrm>
          <a:prstGeom prst="rect">
            <a:avLst/>
          </a:prstGeom>
          <a:noFill/>
          <a:ln w="9525">
            <a:noFill/>
            <a:miter lim="800000"/>
          </a:ln>
        </p:spPr>
        <p:txBody>
          <a:bodyPr wrap="none">
            <a:spAutoFit/>
          </a:bodyPr>
          <a:lstStyle/>
          <a:p>
            <a:pPr eaLnBrk="0" hangingPunct="0">
              <a:lnSpc>
                <a:spcPct val="90000"/>
              </a:lnSpc>
            </a:pPr>
            <a:r>
              <a:rPr lang="en-US" sz="2800">
                <a:solidFill>
                  <a:srgbClr val="0033CC"/>
                </a:solidFill>
              </a:rPr>
              <a:t>Where:  </a:t>
            </a:r>
            <a:r>
              <a:rPr lang="en-US" sz="2800">
                <a:solidFill>
                  <a:srgbClr val="0033CC"/>
                </a:solidFill>
                <a:latin typeface="Symbol" pitchFamily="18" charset="2"/>
              </a:rPr>
              <a:t>g</a:t>
            </a:r>
            <a:r>
              <a:rPr lang="en-US" sz="2800" baseline="-25000">
                <a:solidFill>
                  <a:srgbClr val="0033CC"/>
                </a:solidFill>
              </a:rPr>
              <a:t>SG</a:t>
            </a:r>
            <a:r>
              <a:rPr lang="en-US" sz="2800">
                <a:solidFill>
                  <a:srgbClr val="0033CC"/>
                </a:solidFill>
              </a:rPr>
              <a:t>, </a:t>
            </a:r>
            <a:r>
              <a:rPr lang="en-US" sz="2800">
                <a:solidFill>
                  <a:srgbClr val="0033CC"/>
                </a:solidFill>
                <a:latin typeface="Symbol" pitchFamily="18" charset="2"/>
              </a:rPr>
              <a:t>g</a:t>
            </a:r>
            <a:r>
              <a:rPr lang="en-US" sz="2800" baseline="-25000">
                <a:solidFill>
                  <a:srgbClr val="0033CC"/>
                </a:solidFill>
              </a:rPr>
              <a:t>SL</a:t>
            </a:r>
            <a:r>
              <a:rPr lang="en-US" sz="2800">
                <a:solidFill>
                  <a:srgbClr val="0033CC"/>
                </a:solidFill>
              </a:rPr>
              <a:t>, </a:t>
            </a:r>
            <a:r>
              <a:rPr lang="en-US" sz="2800">
                <a:solidFill>
                  <a:srgbClr val="0033CC"/>
                </a:solidFill>
                <a:latin typeface="Symbol" pitchFamily="18" charset="2"/>
              </a:rPr>
              <a:t>g</a:t>
            </a:r>
            <a:r>
              <a:rPr lang="en-US" sz="2800" baseline="-25000">
                <a:solidFill>
                  <a:srgbClr val="0033CC"/>
                </a:solidFill>
              </a:rPr>
              <a:t>LG</a:t>
            </a:r>
            <a:r>
              <a:rPr lang="en-US" sz="2800">
                <a:solidFill>
                  <a:srgbClr val="0033CC"/>
                </a:solidFill>
              </a:rPr>
              <a:t> = Interfacial Tensions</a:t>
            </a:r>
            <a:endParaRPr lang="en-US" sz="2800">
              <a:solidFill>
                <a:srgbClr val="0033CC"/>
              </a:solidFill>
            </a:endParaRPr>
          </a:p>
          <a:p>
            <a:pPr eaLnBrk="0" hangingPunct="0">
              <a:lnSpc>
                <a:spcPct val="90000"/>
              </a:lnSpc>
            </a:pPr>
            <a:endParaRPr lang="en-US" sz="2800">
              <a:solidFill>
                <a:srgbClr val="0033CC"/>
              </a:solidFill>
            </a:endParaRPr>
          </a:p>
          <a:p>
            <a:pPr eaLnBrk="0" hangingPunct="0">
              <a:lnSpc>
                <a:spcPct val="90000"/>
              </a:lnSpc>
              <a:buFontTx/>
              <a:buChar char="•"/>
            </a:pPr>
            <a:r>
              <a:rPr lang="en-US" sz="2800">
                <a:solidFill>
                  <a:srgbClr val="0033CC"/>
                </a:solidFill>
              </a:rPr>
              <a:t> Flotation Spontaneous for Finite </a:t>
            </a:r>
            <a:r>
              <a:rPr lang="en-US" sz="2800">
                <a:solidFill>
                  <a:srgbClr val="0033CC"/>
                </a:solidFill>
                <a:latin typeface="Symbol" pitchFamily="18" charset="2"/>
              </a:rPr>
              <a:t>q</a:t>
            </a:r>
            <a:endParaRPr lang="en-US" sz="2800">
              <a:solidFill>
                <a:srgbClr val="0033CC"/>
              </a:solidFill>
              <a:latin typeface="Symbol" pitchFamily="18" charset="2"/>
            </a:endParaRPr>
          </a:p>
        </p:txBody>
      </p:sp>
      <p:sp>
        <p:nvSpPr>
          <p:cNvPr id="57355" name="Rectangle 44"/>
          <p:cNvSpPr>
            <a:spLocks noChangeArrowheads="1"/>
          </p:cNvSpPr>
          <p:nvPr/>
        </p:nvSpPr>
        <p:spPr bwMode="auto">
          <a:xfrm>
            <a:off x="5181600" y="2057400"/>
            <a:ext cx="3587750" cy="561975"/>
          </a:xfrm>
          <a:prstGeom prst="rect">
            <a:avLst/>
          </a:prstGeom>
          <a:noFill/>
          <a:ln w="9525">
            <a:noFill/>
            <a:miter lim="800000"/>
          </a:ln>
        </p:spPr>
        <p:txBody>
          <a:bodyPr wrap="none">
            <a:spAutoFit/>
          </a:bodyPr>
          <a:lstStyle/>
          <a:p>
            <a:pPr eaLnBrk="0" hangingPunct="0">
              <a:lnSpc>
                <a:spcPct val="110000"/>
              </a:lnSpc>
            </a:pPr>
            <a:r>
              <a:rPr lang="en-US" altLang="ko-KR" sz="2800">
                <a:solidFill>
                  <a:srgbClr val="0033CC"/>
                </a:solidFill>
                <a:latin typeface="Symbol" pitchFamily="18" charset="2"/>
                <a:ea typeface="굴림" pitchFamily="34" charset="-127"/>
              </a:rPr>
              <a:t>D</a:t>
            </a:r>
            <a:r>
              <a:rPr lang="en-US" altLang="ko-KR" sz="2800">
                <a:solidFill>
                  <a:srgbClr val="0033CC"/>
                </a:solidFill>
                <a:ea typeface="굴림" pitchFamily="34" charset="-127"/>
              </a:rPr>
              <a:t>G</a:t>
            </a:r>
            <a:r>
              <a:rPr lang="en-US" altLang="ko-KR" sz="2800" baseline="-25000">
                <a:solidFill>
                  <a:srgbClr val="0033CC"/>
                </a:solidFill>
                <a:ea typeface="굴림" pitchFamily="34" charset="-127"/>
              </a:rPr>
              <a:t>FLOT</a:t>
            </a:r>
            <a:r>
              <a:rPr lang="en-US" altLang="ko-KR" sz="2800">
                <a:solidFill>
                  <a:srgbClr val="0033CC"/>
                </a:solidFill>
                <a:ea typeface="굴림" pitchFamily="34" charset="-127"/>
              </a:rPr>
              <a:t> = </a:t>
            </a:r>
            <a:r>
              <a:rPr lang="en-US" sz="2800">
                <a:solidFill>
                  <a:srgbClr val="0033CC"/>
                </a:solidFill>
                <a:latin typeface="Symbol" pitchFamily="18" charset="2"/>
              </a:rPr>
              <a:t>g</a:t>
            </a:r>
            <a:r>
              <a:rPr lang="en-US" sz="2800" baseline="-25000">
                <a:solidFill>
                  <a:srgbClr val="0033CC"/>
                </a:solidFill>
              </a:rPr>
              <a:t>SG</a:t>
            </a:r>
            <a:r>
              <a:rPr lang="en-US" sz="2800">
                <a:solidFill>
                  <a:srgbClr val="0033CC"/>
                </a:solidFill>
              </a:rPr>
              <a:t> - </a:t>
            </a:r>
            <a:r>
              <a:rPr lang="en-US" sz="2800">
                <a:solidFill>
                  <a:srgbClr val="0033CC"/>
                </a:solidFill>
                <a:latin typeface="Symbol" pitchFamily="18" charset="2"/>
              </a:rPr>
              <a:t>g</a:t>
            </a:r>
            <a:r>
              <a:rPr lang="en-US" sz="2800" baseline="-25000">
                <a:solidFill>
                  <a:srgbClr val="0033CC"/>
                </a:solidFill>
              </a:rPr>
              <a:t>SL</a:t>
            </a:r>
            <a:r>
              <a:rPr lang="en-US" sz="2800">
                <a:solidFill>
                  <a:srgbClr val="0033CC"/>
                </a:solidFill>
              </a:rPr>
              <a:t> - </a:t>
            </a:r>
            <a:r>
              <a:rPr lang="en-US" sz="2800">
                <a:solidFill>
                  <a:srgbClr val="0033CC"/>
                </a:solidFill>
                <a:latin typeface="Symbol" pitchFamily="18" charset="2"/>
              </a:rPr>
              <a:t>g</a:t>
            </a:r>
            <a:r>
              <a:rPr lang="en-US" sz="2800" baseline="-25000">
                <a:solidFill>
                  <a:srgbClr val="0033CC"/>
                </a:solidFill>
              </a:rPr>
              <a:t>LG</a:t>
            </a:r>
            <a:endParaRPr lang="en-US" sz="2800">
              <a:solidFill>
                <a:srgbClr val="0033CC"/>
              </a:solidFill>
              <a:latin typeface="Symbol" pitchFamily="18" charset="2"/>
            </a:endParaRP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371600" y="152400"/>
            <a:ext cx="6407150" cy="95408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800" b="1" dirty="0">
                <a:solidFill>
                  <a:srgbClr val="FF3300"/>
                </a:solidFill>
                <a:effectLst>
                  <a:outerShdw blurRad="38100" dist="38100" dir="2700000" algn="tl">
                    <a:srgbClr val="C0C0C0"/>
                  </a:outerShdw>
                </a:effectLst>
                <a:latin typeface="Arial" panose="02080604020202020204" pitchFamily="34" charset="0"/>
              </a:rPr>
              <a:t>Range for Particle Size for Wet </a:t>
            </a:r>
            <a:endParaRPr lang="en-US" sz="2800" b="1" dirty="0">
              <a:solidFill>
                <a:srgbClr val="FF3300"/>
              </a:solidFill>
              <a:effectLst>
                <a:outerShdw blurRad="38100" dist="38100" dir="2700000" algn="tl">
                  <a:srgbClr val="C0C0C0"/>
                </a:outerShdw>
              </a:effectLst>
              <a:latin typeface="Arial" panose="02080604020202020204" pitchFamily="34" charset="0"/>
            </a:endParaRPr>
          </a:p>
          <a:p>
            <a:pPr algn="ctr" eaLnBrk="0" hangingPunct="0">
              <a:defRPr/>
            </a:pPr>
            <a:r>
              <a:rPr lang="en-US" sz="2800" b="1" dirty="0">
                <a:solidFill>
                  <a:srgbClr val="FF3300"/>
                </a:solidFill>
                <a:effectLst>
                  <a:outerShdw blurRad="38100" dist="38100" dir="2700000" algn="tl">
                    <a:srgbClr val="C0C0C0"/>
                  </a:outerShdw>
                </a:effectLst>
                <a:latin typeface="Arial" panose="02080604020202020204" pitchFamily="34" charset="0"/>
              </a:rPr>
              <a:t>Separation Techniques</a:t>
            </a:r>
            <a:endParaRPr lang="en-US" sz="2800" b="1" dirty="0">
              <a:solidFill>
                <a:srgbClr val="FF3300"/>
              </a:solidFill>
              <a:effectLst>
                <a:outerShdw blurRad="38100" dist="38100" dir="2700000" algn="tl">
                  <a:srgbClr val="C0C0C0"/>
                </a:outerShdw>
              </a:effectLst>
              <a:latin typeface="Arial" panose="02080604020202020204" pitchFamily="34" charset="0"/>
            </a:endParaRPr>
          </a:p>
        </p:txBody>
      </p:sp>
      <p:grpSp>
        <p:nvGrpSpPr>
          <p:cNvPr id="24579" name="Group 9"/>
          <p:cNvGrpSpPr/>
          <p:nvPr/>
        </p:nvGrpSpPr>
        <p:grpSpPr bwMode="auto">
          <a:xfrm>
            <a:off x="3733800" y="1612900"/>
            <a:ext cx="4495800" cy="4254500"/>
            <a:chOff x="2352" y="1112"/>
            <a:chExt cx="2832" cy="2544"/>
          </a:xfrm>
        </p:grpSpPr>
        <p:sp>
          <p:nvSpPr>
            <p:cNvPr id="24617" name="Line 5"/>
            <p:cNvSpPr>
              <a:spLocks noChangeShapeType="1"/>
            </p:cNvSpPr>
            <p:nvPr/>
          </p:nvSpPr>
          <p:spPr bwMode="auto">
            <a:xfrm>
              <a:off x="2360" y="1112"/>
              <a:ext cx="0" cy="2544"/>
            </a:xfrm>
            <a:prstGeom prst="line">
              <a:avLst/>
            </a:prstGeom>
            <a:noFill/>
            <a:ln w="38100">
              <a:solidFill>
                <a:srgbClr val="0033CC"/>
              </a:solidFill>
              <a:round/>
            </a:ln>
          </p:spPr>
          <p:txBody>
            <a:bodyPr/>
            <a:lstStyle/>
            <a:p>
              <a:endParaRPr lang="en-US"/>
            </a:p>
          </p:txBody>
        </p:sp>
        <p:sp>
          <p:nvSpPr>
            <p:cNvPr id="24618" name="Line 6"/>
            <p:cNvSpPr>
              <a:spLocks noChangeShapeType="1"/>
            </p:cNvSpPr>
            <p:nvPr/>
          </p:nvSpPr>
          <p:spPr bwMode="auto">
            <a:xfrm>
              <a:off x="2352" y="3648"/>
              <a:ext cx="2832" cy="0"/>
            </a:xfrm>
            <a:prstGeom prst="line">
              <a:avLst/>
            </a:prstGeom>
            <a:noFill/>
            <a:ln w="38100">
              <a:solidFill>
                <a:srgbClr val="0033CC"/>
              </a:solidFill>
              <a:round/>
            </a:ln>
          </p:spPr>
          <p:txBody>
            <a:bodyPr/>
            <a:lstStyle/>
            <a:p>
              <a:endParaRPr lang="en-US"/>
            </a:p>
          </p:txBody>
        </p:sp>
      </p:grpSp>
      <p:sp>
        <p:nvSpPr>
          <p:cNvPr id="24580" name="Line 10"/>
          <p:cNvSpPr>
            <a:spLocks noChangeShapeType="1"/>
          </p:cNvSpPr>
          <p:nvPr/>
        </p:nvSpPr>
        <p:spPr bwMode="auto">
          <a:xfrm>
            <a:off x="4191000" y="5715000"/>
            <a:ext cx="0" cy="304800"/>
          </a:xfrm>
          <a:prstGeom prst="line">
            <a:avLst/>
          </a:prstGeom>
          <a:noFill/>
          <a:ln w="9525">
            <a:solidFill>
              <a:srgbClr val="0033CC"/>
            </a:solidFill>
            <a:round/>
          </a:ln>
        </p:spPr>
        <p:txBody>
          <a:bodyPr/>
          <a:lstStyle/>
          <a:p>
            <a:endParaRPr lang="en-US"/>
          </a:p>
        </p:txBody>
      </p:sp>
      <p:sp>
        <p:nvSpPr>
          <p:cNvPr id="24581" name="Line 11"/>
          <p:cNvSpPr>
            <a:spLocks noChangeShapeType="1"/>
          </p:cNvSpPr>
          <p:nvPr/>
        </p:nvSpPr>
        <p:spPr bwMode="auto">
          <a:xfrm>
            <a:off x="5334000" y="5715000"/>
            <a:ext cx="0" cy="304800"/>
          </a:xfrm>
          <a:prstGeom prst="line">
            <a:avLst/>
          </a:prstGeom>
          <a:noFill/>
          <a:ln w="9525">
            <a:solidFill>
              <a:srgbClr val="0033CC"/>
            </a:solidFill>
            <a:round/>
          </a:ln>
        </p:spPr>
        <p:txBody>
          <a:bodyPr/>
          <a:lstStyle/>
          <a:p>
            <a:endParaRPr lang="en-US"/>
          </a:p>
        </p:txBody>
      </p:sp>
      <p:sp>
        <p:nvSpPr>
          <p:cNvPr id="24582" name="Line 12"/>
          <p:cNvSpPr>
            <a:spLocks noChangeShapeType="1"/>
          </p:cNvSpPr>
          <p:nvPr/>
        </p:nvSpPr>
        <p:spPr bwMode="auto">
          <a:xfrm>
            <a:off x="6477000" y="5715000"/>
            <a:ext cx="0" cy="304800"/>
          </a:xfrm>
          <a:prstGeom prst="line">
            <a:avLst/>
          </a:prstGeom>
          <a:noFill/>
          <a:ln w="9525">
            <a:solidFill>
              <a:srgbClr val="0033CC"/>
            </a:solidFill>
            <a:round/>
          </a:ln>
        </p:spPr>
        <p:txBody>
          <a:bodyPr/>
          <a:lstStyle/>
          <a:p>
            <a:endParaRPr lang="en-US"/>
          </a:p>
        </p:txBody>
      </p:sp>
      <p:sp>
        <p:nvSpPr>
          <p:cNvPr id="24583" name="Line 13"/>
          <p:cNvSpPr>
            <a:spLocks noChangeShapeType="1"/>
          </p:cNvSpPr>
          <p:nvPr/>
        </p:nvSpPr>
        <p:spPr bwMode="auto">
          <a:xfrm>
            <a:off x="7696200" y="5715000"/>
            <a:ext cx="0" cy="304800"/>
          </a:xfrm>
          <a:prstGeom prst="line">
            <a:avLst/>
          </a:prstGeom>
          <a:noFill/>
          <a:ln w="9525">
            <a:solidFill>
              <a:srgbClr val="0033CC"/>
            </a:solidFill>
            <a:round/>
          </a:ln>
        </p:spPr>
        <p:txBody>
          <a:bodyPr/>
          <a:lstStyle/>
          <a:p>
            <a:endParaRPr lang="en-US"/>
          </a:p>
        </p:txBody>
      </p:sp>
      <p:sp>
        <p:nvSpPr>
          <p:cNvPr id="24584" name="Text Box 14"/>
          <p:cNvSpPr txBox="1">
            <a:spLocks noChangeArrowheads="1"/>
          </p:cNvSpPr>
          <p:nvPr/>
        </p:nvSpPr>
        <p:spPr bwMode="auto">
          <a:xfrm>
            <a:off x="4038600" y="5832475"/>
            <a:ext cx="336550" cy="457200"/>
          </a:xfrm>
          <a:prstGeom prst="rect">
            <a:avLst/>
          </a:prstGeom>
          <a:noFill/>
          <a:ln w="9525">
            <a:noFill/>
            <a:miter lim="800000"/>
          </a:ln>
        </p:spPr>
        <p:txBody>
          <a:bodyPr wrap="none">
            <a:spAutoFit/>
          </a:bodyPr>
          <a:lstStyle/>
          <a:p>
            <a:r>
              <a:rPr lang="en-US">
                <a:solidFill>
                  <a:srgbClr val="0033CC"/>
                </a:solidFill>
              </a:rPr>
              <a:t>1</a:t>
            </a:r>
            <a:endParaRPr lang="en-US">
              <a:solidFill>
                <a:srgbClr val="0033CC"/>
              </a:solidFill>
            </a:endParaRPr>
          </a:p>
        </p:txBody>
      </p:sp>
      <p:sp>
        <p:nvSpPr>
          <p:cNvPr id="24585" name="Text Box 15"/>
          <p:cNvSpPr txBox="1">
            <a:spLocks noChangeArrowheads="1"/>
          </p:cNvSpPr>
          <p:nvPr/>
        </p:nvSpPr>
        <p:spPr bwMode="auto">
          <a:xfrm>
            <a:off x="5105400" y="5867400"/>
            <a:ext cx="488950" cy="457200"/>
          </a:xfrm>
          <a:prstGeom prst="rect">
            <a:avLst/>
          </a:prstGeom>
          <a:noFill/>
          <a:ln w="9525">
            <a:noFill/>
            <a:miter lim="800000"/>
          </a:ln>
        </p:spPr>
        <p:txBody>
          <a:bodyPr wrap="none">
            <a:spAutoFit/>
          </a:bodyPr>
          <a:lstStyle/>
          <a:p>
            <a:r>
              <a:rPr lang="en-US">
                <a:solidFill>
                  <a:srgbClr val="0033CC"/>
                </a:solidFill>
              </a:rPr>
              <a:t>10</a:t>
            </a:r>
            <a:endParaRPr lang="en-US">
              <a:solidFill>
                <a:srgbClr val="0033CC"/>
              </a:solidFill>
            </a:endParaRPr>
          </a:p>
        </p:txBody>
      </p:sp>
      <p:sp>
        <p:nvSpPr>
          <p:cNvPr id="24586" name="Text Box 16"/>
          <p:cNvSpPr txBox="1">
            <a:spLocks noChangeArrowheads="1"/>
          </p:cNvSpPr>
          <p:nvPr/>
        </p:nvSpPr>
        <p:spPr bwMode="auto">
          <a:xfrm>
            <a:off x="6140450" y="5867400"/>
            <a:ext cx="641350" cy="457200"/>
          </a:xfrm>
          <a:prstGeom prst="rect">
            <a:avLst/>
          </a:prstGeom>
          <a:noFill/>
          <a:ln w="9525">
            <a:noFill/>
            <a:miter lim="800000"/>
          </a:ln>
        </p:spPr>
        <p:txBody>
          <a:bodyPr wrap="none">
            <a:spAutoFit/>
          </a:bodyPr>
          <a:lstStyle/>
          <a:p>
            <a:r>
              <a:rPr lang="en-US">
                <a:solidFill>
                  <a:srgbClr val="0033CC"/>
                </a:solidFill>
              </a:rPr>
              <a:t>100</a:t>
            </a:r>
            <a:endParaRPr lang="en-US">
              <a:solidFill>
                <a:srgbClr val="0033CC"/>
              </a:solidFill>
            </a:endParaRPr>
          </a:p>
        </p:txBody>
      </p:sp>
      <p:sp>
        <p:nvSpPr>
          <p:cNvPr id="24587" name="Text Box 17"/>
          <p:cNvSpPr txBox="1">
            <a:spLocks noChangeArrowheads="1"/>
          </p:cNvSpPr>
          <p:nvPr/>
        </p:nvSpPr>
        <p:spPr bwMode="auto">
          <a:xfrm>
            <a:off x="7315200" y="5867400"/>
            <a:ext cx="793750" cy="457200"/>
          </a:xfrm>
          <a:prstGeom prst="rect">
            <a:avLst/>
          </a:prstGeom>
          <a:noFill/>
          <a:ln w="9525">
            <a:noFill/>
            <a:miter lim="800000"/>
          </a:ln>
        </p:spPr>
        <p:txBody>
          <a:bodyPr wrap="none">
            <a:spAutoFit/>
          </a:bodyPr>
          <a:lstStyle/>
          <a:p>
            <a:r>
              <a:rPr lang="en-US">
                <a:solidFill>
                  <a:srgbClr val="0033CC"/>
                </a:solidFill>
              </a:rPr>
              <a:t>1000</a:t>
            </a:r>
            <a:endParaRPr lang="en-US">
              <a:solidFill>
                <a:srgbClr val="0033CC"/>
              </a:solidFill>
            </a:endParaRPr>
          </a:p>
        </p:txBody>
      </p:sp>
      <p:sp>
        <p:nvSpPr>
          <p:cNvPr id="24588" name="Text Box 18"/>
          <p:cNvSpPr txBox="1">
            <a:spLocks noChangeArrowheads="1"/>
          </p:cNvSpPr>
          <p:nvPr/>
        </p:nvSpPr>
        <p:spPr bwMode="auto">
          <a:xfrm>
            <a:off x="5486400" y="6096000"/>
            <a:ext cx="1200150" cy="457200"/>
          </a:xfrm>
          <a:prstGeom prst="rect">
            <a:avLst/>
          </a:prstGeom>
          <a:noFill/>
          <a:ln w="9525">
            <a:noFill/>
            <a:miter lim="800000"/>
          </a:ln>
        </p:spPr>
        <p:txBody>
          <a:bodyPr wrap="none">
            <a:spAutoFit/>
          </a:bodyPr>
          <a:lstStyle/>
          <a:p>
            <a:r>
              <a:rPr lang="en-US">
                <a:solidFill>
                  <a:srgbClr val="0033CC"/>
                </a:solidFill>
              </a:rPr>
              <a:t>Microns</a:t>
            </a:r>
            <a:endParaRPr lang="en-US">
              <a:solidFill>
                <a:srgbClr val="0033CC"/>
              </a:solidFill>
            </a:endParaRPr>
          </a:p>
        </p:txBody>
      </p:sp>
      <p:sp>
        <p:nvSpPr>
          <p:cNvPr id="24589" name="Text Box 20"/>
          <p:cNvSpPr txBox="1">
            <a:spLocks noChangeArrowheads="1"/>
          </p:cNvSpPr>
          <p:nvPr/>
        </p:nvSpPr>
        <p:spPr bwMode="auto">
          <a:xfrm>
            <a:off x="3962400" y="1447800"/>
            <a:ext cx="4368800" cy="457200"/>
          </a:xfrm>
          <a:prstGeom prst="rect">
            <a:avLst/>
          </a:prstGeom>
          <a:noFill/>
          <a:ln w="9525">
            <a:noFill/>
            <a:miter lim="800000"/>
          </a:ln>
        </p:spPr>
        <p:txBody>
          <a:bodyPr wrap="none">
            <a:spAutoFit/>
          </a:bodyPr>
          <a:lstStyle/>
          <a:p>
            <a:r>
              <a:rPr lang="en-US">
                <a:solidFill>
                  <a:srgbClr val="0033CC"/>
                </a:solidFill>
              </a:rPr>
              <a:t>WET SEPARATION METHODS</a:t>
            </a:r>
            <a:endParaRPr lang="en-US">
              <a:solidFill>
                <a:srgbClr val="0033CC"/>
              </a:solidFill>
            </a:endParaRPr>
          </a:p>
        </p:txBody>
      </p:sp>
      <p:sp>
        <p:nvSpPr>
          <p:cNvPr id="24590" name="Line 21"/>
          <p:cNvSpPr>
            <a:spLocks noChangeShapeType="1"/>
          </p:cNvSpPr>
          <p:nvPr/>
        </p:nvSpPr>
        <p:spPr bwMode="auto">
          <a:xfrm>
            <a:off x="6477000" y="2286000"/>
            <a:ext cx="1676400" cy="0"/>
          </a:xfrm>
          <a:prstGeom prst="line">
            <a:avLst/>
          </a:prstGeom>
          <a:noFill/>
          <a:ln w="12700">
            <a:solidFill>
              <a:srgbClr val="0033CC"/>
            </a:solidFill>
            <a:round/>
            <a:headEnd type="triangle" w="med" len="med"/>
          </a:ln>
        </p:spPr>
        <p:txBody>
          <a:bodyPr/>
          <a:lstStyle/>
          <a:p>
            <a:endParaRPr lang="en-US"/>
          </a:p>
        </p:txBody>
      </p:sp>
      <p:sp>
        <p:nvSpPr>
          <p:cNvPr id="24591" name="Text Box 22"/>
          <p:cNvSpPr txBox="1">
            <a:spLocks noChangeArrowheads="1"/>
          </p:cNvSpPr>
          <p:nvPr/>
        </p:nvSpPr>
        <p:spPr bwMode="auto">
          <a:xfrm>
            <a:off x="6792913" y="1905000"/>
            <a:ext cx="1131887" cy="457200"/>
          </a:xfrm>
          <a:prstGeom prst="rect">
            <a:avLst/>
          </a:prstGeom>
          <a:noFill/>
          <a:ln w="9525">
            <a:noFill/>
            <a:miter lim="800000"/>
          </a:ln>
        </p:spPr>
        <p:txBody>
          <a:bodyPr wrap="none">
            <a:spAutoFit/>
          </a:bodyPr>
          <a:lstStyle/>
          <a:p>
            <a:r>
              <a:rPr lang="en-US">
                <a:solidFill>
                  <a:srgbClr val="0033CC"/>
                </a:solidFill>
              </a:rPr>
              <a:t>Screens</a:t>
            </a:r>
            <a:endParaRPr lang="en-US">
              <a:solidFill>
                <a:srgbClr val="0033CC"/>
              </a:solidFill>
            </a:endParaRPr>
          </a:p>
        </p:txBody>
      </p:sp>
      <p:sp>
        <p:nvSpPr>
          <p:cNvPr id="24592" name="Line 23"/>
          <p:cNvSpPr>
            <a:spLocks noChangeShapeType="1"/>
          </p:cNvSpPr>
          <p:nvPr/>
        </p:nvSpPr>
        <p:spPr bwMode="auto">
          <a:xfrm>
            <a:off x="4191000" y="2590800"/>
            <a:ext cx="38100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593" name="Text Box 24"/>
          <p:cNvSpPr txBox="1">
            <a:spLocks noChangeArrowheads="1"/>
          </p:cNvSpPr>
          <p:nvPr/>
        </p:nvSpPr>
        <p:spPr bwMode="auto">
          <a:xfrm>
            <a:off x="4419600" y="2209800"/>
            <a:ext cx="1317625" cy="457200"/>
          </a:xfrm>
          <a:prstGeom prst="rect">
            <a:avLst/>
          </a:prstGeom>
          <a:noFill/>
          <a:ln w="9525">
            <a:noFill/>
            <a:miter lim="800000"/>
          </a:ln>
        </p:spPr>
        <p:txBody>
          <a:bodyPr wrap="none">
            <a:spAutoFit/>
          </a:bodyPr>
          <a:lstStyle/>
          <a:p>
            <a:r>
              <a:rPr lang="en-US">
                <a:solidFill>
                  <a:srgbClr val="0033CC"/>
                </a:solidFill>
              </a:rPr>
              <a:t>Cyclones</a:t>
            </a:r>
            <a:endParaRPr lang="en-US">
              <a:solidFill>
                <a:srgbClr val="0033CC"/>
              </a:solidFill>
            </a:endParaRPr>
          </a:p>
        </p:txBody>
      </p:sp>
      <p:sp>
        <p:nvSpPr>
          <p:cNvPr id="24594" name="Line 25"/>
          <p:cNvSpPr>
            <a:spLocks noChangeShapeType="1"/>
          </p:cNvSpPr>
          <p:nvPr/>
        </p:nvSpPr>
        <p:spPr bwMode="auto">
          <a:xfrm>
            <a:off x="4191000" y="3200400"/>
            <a:ext cx="16764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595" name="Line 26"/>
          <p:cNvSpPr>
            <a:spLocks noChangeShapeType="1"/>
          </p:cNvSpPr>
          <p:nvPr/>
        </p:nvSpPr>
        <p:spPr bwMode="auto">
          <a:xfrm flipV="1">
            <a:off x="6019800" y="3581400"/>
            <a:ext cx="19812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596" name="Line 27"/>
          <p:cNvSpPr>
            <a:spLocks noChangeShapeType="1"/>
          </p:cNvSpPr>
          <p:nvPr/>
        </p:nvSpPr>
        <p:spPr bwMode="auto">
          <a:xfrm flipV="1">
            <a:off x="5334000" y="3962400"/>
            <a:ext cx="26670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597" name="Line 28"/>
          <p:cNvSpPr>
            <a:spLocks noChangeShapeType="1"/>
          </p:cNvSpPr>
          <p:nvPr/>
        </p:nvSpPr>
        <p:spPr bwMode="auto">
          <a:xfrm flipV="1">
            <a:off x="4572000" y="4343400"/>
            <a:ext cx="24384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598" name="Line 29"/>
          <p:cNvSpPr>
            <a:spLocks noChangeShapeType="1"/>
          </p:cNvSpPr>
          <p:nvPr/>
        </p:nvSpPr>
        <p:spPr bwMode="auto">
          <a:xfrm flipV="1">
            <a:off x="4191000" y="4800600"/>
            <a:ext cx="3810000" cy="0"/>
          </a:xfrm>
          <a:prstGeom prst="line">
            <a:avLst/>
          </a:prstGeom>
          <a:noFill/>
          <a:ln w="12700">
            <a:solidFill>
              <a:srgbClr val="0033CC"/>
            </a:solidFill>
            <a:round/>
            <a:headEnd type="triangle" w="med" len="med"/>
          </a:ln>
        </p:spPr>
        <p:txBody>
          <a:bodyPr/>
          <a:lstStyle/>
          <a:p>
            <a:endParaRPr lang="en-US"/>
          </a:p>
        </p:txBody>
      </p:sp>
      <p:sp>
        <p:nvSpPr>
          <p:cNvPr id="24599" name="Line 30"/>
          <p:cNvSpPr>
            <a:spLocks noChangeShapeType="1"/>
          </p:cNvSpPr>
          <p:nvPr/>
        </p:nvSpPr>
        <p:spPr bwMode="auto">
          <a:xfrm flipV="1">
            <a:off x="6019800" y="5181600"/>
            <a:ext cx="19812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600" name="Line 31"/>
          <p:cNvSpPr>
            <a:spLocks noChangeShapeType="1"/>
          </p:cNvSpPr>
          <p:nvPr/>
        </p:nvSpPr>
        <p:spPr bwMode="auto">
          <a:xfrm flipV="1">
            <a:off x="4191000" y="5638800"/>
            <a:ext cx="1752600" cy="0"/>
          </a:xfrm>
          <a:prstGeom prst="line">
            <a:avLst/>
          </a:prstGeom>
          <a:noFill/>
          <a:ln w="12700">
            <a:solidFill>
              <a:srgbClr val="0033CC"/>
            </a:solidFill>
            <a:round/>
            <a:headEnd type="triangle" w="med" len="med"/>
            <a:tailEnd type="triangle" w="med" len="med"/>
          </a:ln>
        </p:spPr>
        <p:txBody>
          <a:bodyPr/>
          <a:lstStyle/>
          <a:p>
            <a:endParaRPr lang="en-US"/>
          </a:p>
        </p:txBody>
      </p:sp>
      <p:sp>
        <p:nvSpPr>
          <p:cNvPr id="24601" name="Text Box 32"/>
          <p:cNvSpPr txBox="1">
            <a:spLocks noChangeArrowheads="1"/>
          </p:cNvSpPr>
          <p:nvPr/>
        </p:nvSpPr>
        <p:spPr bwMode="auto">
          <a:xfrm>
            <a:off x="4267200" y="2819400"/>
            <a:ext cx="1485900" cy="457200"/>
          </a:xfrm>
          <a:prstGeom prst="rect">
            <a:avLst/>
          </a:prstGeom>
          <a:noFill/>
          <a:ln w="9525">
            <a:noFill/>
            <a:miter lim="800000"/>
          </a:ln>
        </p:spPr>
        <p:txBody>
          <a:bodyPr wrap="none">
            <a:spAutoFit/>
          </a:bodyPr>
          <a:lstStyle/>
          <a:p>
            <a:r>
              <a:rPr lang="en-US">
                <a:solidFill>
                  <a:srgbClr val="0033CC"/>
                </a:solidFill>
              </a:rPr>
              <a:t>Centrifuge</a:t>
            </a:r>
            <a:endParaRPr lang="en-US">
              <a:solidFill>
                <a:srgbClr val="0033CC"/>
              </a:solidFill>
            </a:endParaRPr>
          </a:p>
        </p:txBody>
      </p:sp>
      <p:sp>
        <p:nvSpPr>
          <p:cNvPr id="24602" name="Text Box 33"/>
          <p:cNvSpPr txBox="1">
            <a:spLocks noChangeArrowheads="1"/>
          </p:cNvSpPr>
          <p:nvPr/>
        </p:nvSpPr>
        <p:spPr bwMode="auto">
          <a:xfrm>
            <a:off x="6172200" y="3200400"/>
            <a:ext cx="911225" cy="457200"/>
          </a:xfrm>
          <a:prstGeom prst="rect">
            <a:avLst/>
          </a:prstGeom>
          <a:noFill/>
          <a:ln w="9525">
            <a:noFill/>
            <a:miter lim="800000"/>
          </a:ln>
        </p:spPr>
        <p:txBody>
          <a:bodyPr wrap="none">
            <a:spAutoFit/>
          </a:bodyPr>
          <a:lstStyle/>
          <a:p>
            <a:r>
              <a:rPr lang="en-US">
                <a:solidFill>
                  <a:srgbClr val="0033CC"/>
                </a:solidFill>
              </a:rPr>
              <a:t>Sprial</a:t>
            </a:r>
            <a:endParaRPr lang="en-US">
              <a:solidFill>
                <a:srgbClr val="0033CC"/>
              </a:solidFill>
            </a:endParaRPr>
          </a:p>
        </p:txBody>
      </p:sp>
      <p:sp>
        <p:nvSpPr>
          <p:cNvPr id="24603" name="Text Box 34"/>
          <p:cNvSpPr txBox="1">
            <a:spLocks noChangeArrowheads="1"/>
          </p:cNvSpPr>
          <p:nvPr/>
        </p:nvSpPr>
        <p:spPr bwMode="auto">
          <a:xfrm>
            <a:off x="5540375" y="3619500"/>
            <a:ext cx="876300" cy="457200"/>
          </a:xfrm>
          <a:prstGeom prst="rect">
            <a:avLst/>
          </a:prstGeom>
          <a:noFill/>
          <a:ln w="9525">
            <a:noFill/>
            <a:miter lim="800000"/>
          </a:ln>
        </p:spPr>
        <p:txBody>
          <a:bodyPr wrap="none">
            <a:spAutoFit/>
          </a:bodyPr>
          <a:lstStyle/>
          <a:p>
            <a:r>
              <a:rPr lang="en-US">
                <a:solidFill>
                  <a:srgbClr val="0033CC"/>
                </a:solidFill>
              </a:rPr>
              <a:t>Table</a:t>
            </a:r>
            <a:endParaRPr lang="en-US">
              <a:solidFill>
                <a:srgbClr val="0033CC"/>
              </a:solidFill>
            </a:endParaRPr>
          </a:p>
        </p:txBody>
      </p:sp>
      <p:sp>
        <p:nvSpPr>
          <p:cNvPr id="24604" name="Text Box 35"/>
          <p:cNvSpPr txBox="1">
            <a:spLocks noChangeArrowheads="1"/>
          </p:cNvSpPr>
          <p:nvPr/>
        </p:nvSpPr>
        <p:spPr bwMode="auto">
          <a:xfrm>
            <a:off x="4822825" y="3987800"/>
            <a:ext cx="1882775" cy="457200"/>
          </a:xfrm>
          <a:prstGeom prst="rect">
            <a:avLst/>
          </a:prstGeom>
          <a:noFill/>
          <a:ln w="9525">
            <a:noFill/>
            <a:miter lim="800000"/>
          </a:ln>
        </p:spPr>
        <p:txBody>
          <a:bodyPr wrap="none">
            <a:spAutoFit/>
          </a:bodyPr>
          <a:lstStyle/>
          <a:p>
            <a:r>
              <a:rPr lang="en-US">
                <a:solidFill>
                  <a:srgbClr val="0033CC"/>
                </a:solidFill>
              </a:rPr>
              <a:t>Mozley Table</a:t>
            </a:r>
            <a:endParaRPr lang="en-US">
              <a:solidFill>
                <a:srgbClr val="0033CC"/>
              </a:solidFill>
            </a:endParaRPr>
          </a:p>
        </p:txBody>
      </p:sp>
      <p:sp>
        <p:nvSpPr>
          <p:cNvPr id="24605" name="Text Box 36"/>
          <p:cNvSpPr txBox="1">
            <a:spLocks noChangeArrowheads="1"/>
          </p:cNvSpPr>
          <p:nvPr/>
        </p:nvSpPr>
        <p:spPr bwMode="auto">
          <a:xfrm>
            <a:off x="5029200" y="4419600"/>
            <a:ext cx="2576513" cy="457200"/>
          </a:xfrm>
          <a:prstGeom prst="rect">
            <a:avLst/>
          </a:prstGeom>
          <a:noFill/>
          <a:ln w="9525">
            <a:noFill/>
            <a:miter lim="800000"/>
          </a:ln>
        </p:spPr>
        <p:txBody>
          <a:bodyPr wrap="none">
            <a:spAutoFit/>
          </a:bodyPr>
          <a:lstStyle/>
          <a:p>
            <a:r>
              <a:rPr lang="en-US">
                <a:solidFill>
                  <a:srgbClr val="0033CC"/>
                </a:solidFill>
              </a:rPr>
              <a:t>Magnetic Separator</a:t>
            </a:r>
            <a:endParaRPr lang="en-US">
              <a:solidFill>
                <a:srgbClr val="0033CC"/>
              </a:solidFill>
            </a:endParaRPr>
          </a:p>
        </p:txBody>
      </p:sp>
      <p:sp>
        <p:nvSpPr>
          <p:cNvPr id="24606" name="Text Box 37"/>
          <p:cNvSpPr txBox="1">
            <a:spLocks noChangeArrowheads="1"/>
          </p:cNvSpPr>
          <p:nvPr/>
        </p:nvSpPr>
        <p:spPr bwMode="auto">
          <a:xfrm>
            <a:off x="6413500" y="4800600"/>
            <a:ext cx="1282700" cy="457200"/>
          </a:xfrm>
          <a:prstGeom prst="rect">
            <a:avLst/>
          </a:prstGeom>
          <a:noFill/>
          <a:ln w="9525">
            <a:noFill/>
            <a:miter lim="800000"/>
          </a:ln>
        </p:spPr>
        <p:txBody>
          <a:bodyPr wrap="none">
            <a:spAutoFit/>
          </a:bodyPr>
          <a:lstStyle/>
          <a:p>
            <a:r>
              <a:rPr lang="en-US">
                <a:solidFill>
                  <a:srgbClr val="0033CC"/>
                </a:solidFill>
              </a:rPr>
              <a:t>Flotation</a:t>
            </a:r>
            <a:endParaRPr lang="en-US">
              <a:solidFill>
                <a:srgbClr val="0033CC"/>
              </a:solidFill>
            </a:endParaRPr>
          </a:p>
        </p:txBody>
      </p:sp>
      <p:sp>
        <p:nvSpPr>
          <p:cNvPr id="24607" name="Text Box 38"/>
          <p:cNvSpPr txBox="1">
            <a:spLocks noChangeArrowheads="1"/>
          </p:cNvSpPr>
          <p:nvPr/>
        </p:nvSpPr>
        <p:spPr bwMode="auto">
          <a:xfrm>
            <a:off x="4191000" y="4953000"/>
            <a:ext cx="1704975" cy="676275"/>
          </a:xfrm>
          <a:prstGeom prst="rect">
            <a:avLst/>
          </a:prstGeom>
          <a:noFill/>
          <a:ln w="9525">
            <a:noFill/>
            <a:miter lim="800000"/>
          </a:ln>
        </p:spPr>
        <p:txBody>
          <a:bodyPr wrap="none">
            <a:spAutoFit/>
          </a:bodyPr>
          <a:lstStyle/>
          <a:p>
            <a:pPr>
              <a:lnSpc>
                <a:spcPct val="80000"/>
              </a:lnSpc>
            </a:pPr>
            <a:r>
              <a:rPr lang="en-US">
                <a:solidFill>
                  <a:srgbClr val="0033CC"/>
                </a:solidFill>
              </a:rPr>
              <a:t>Selective </a:t>
            </a:r>
            <a:endParaRPr lang="en-US">
              <a:solidFill>
                <a:srgbClr val="0033CC"/>
              </a:solidFill>
            </a:endParaRPr>
          </a:p>
          <a:p>
            <a:pPr>
              <a:lnSpc>
                <a:spcPct val="80000"/>
              </a:lnSpc>
            </a:pPr>
            <a:r>
              <a:rPr lang="en-US">
                <a:solidFill>
                  <a:srgbClr val="0033CC"/>
                </a:solidFill>
              </a:rPr>
              <a:t>Flocculation</a:t>
            </a:r>
            <a:endParaRPr lang="en-US">
              <a:solidFill>
                <a:srgbClr val="0033CC"/>
              </a:solidFill>
            </a:endParaRPr>
          </a:p>
        </p:txBody>
      </p:sp>
      <p:sp>
        <p:nvSpPr>
          <p:cNvPr id="24608" name="Text Box 39"/>
          <p:cNvSpPr txBox="1">
            <a:spLocks noChangeArrowheads="1"/>
          </p:cNvSpPr>
          <p:nvPr/>
        </p:nvSpPr>
        <p:spPr bwMode="auto">
          <a:xfrm>
            <a:off x="193675" y="1447800"/>
            <a:ext cx="3311525" cy="457200"/>
          </a:xfrm>
          <a:prstGeom prst="rect">
            <a:avLst/>
          </a:prstGeom>
          <a:noFill/>
          <a:ln w="9525">
            <a:noFill/>
            <a:miter lim="800000"/>
          </a:ln>
        </p:spPr>
        <p:txBody>
          <a:bodyPr wrap="none">
            <a:spAutoFit/>
          </a:bodyPr>
          <a:lstStyle/>
          <a:p>
            <a:r>
              <a:rPr lang="en-US">
                <a:solidFill>
                  <a:srgbClr val="0033CC"/>
                </a:solidFill>
              </a:rPr>
              <a:t>PHYSICAL PROPERTY</a:t>
            </a:r>
            <a:endParaRPr lang="en-US">
              <a:solidFill>
                <a:srgbClr val="0033CC"/>
              </a:solidFill>
            </a:endParaRPr>
          </a:p>
        </p:txBody>
      </p:sp>
      <p:sp>
        <p:nvSpPr>
          <p:cNvPr id="24609" name="Text Box 41"/>
          <p:cNvSpPr txBox="1">
            <a:spLocks noChangeArrowheads="1"/>
          </p:cNvSpPr>
          <p:nvPr/>
        </p:nvSpPr>
        <p:spPr bwMode="auto">
          <a:xfrm>
            <a:off x="228600" y="2393950"/>
            <a:ext cx="1208088" cy="1187450"/>
          </a:xfrm>
          <a:prstGeom prst="rect">
            <a:avLst/>
          </a:prstGeom>
          <a:noFill/>
          <a:ln w="9525">
            <a:noFill/>
            <a:miter lim="800000"/>
          </a:ln>
        </p:spPr>
        <p:txBody>
          <a:bodyPr wrap="none">
            <a:spAutoFit/>
          </a:bodyPr>
          <a:lstStyle/>
          <a:p>
            <a:r>
              <a:rPr lang="en-US">
                <a:solidFill>
                  <a:schemeClr val="hlink"/>
                </a:solidFill>
              </a:rPr>
              <a:t>Size,</a:t>
            </a:r>
            <a:endParaRPr lang="en-US">
              <a:solidFill>
                <a:schemeClr val="hlink"/>
              </a:solidFill>
            </a:endParaRPr>
          </a:p>
          <a:p>
            <a:r>
              <a:rPr lang="en-US">
                <a:solidFill>
                  <a:schemeClr val="hlink"/>
                </a:solidFill>
              </a:rPr>
              <a:t>Density,</a:t>
            </a:r>
            <a:endParaRPr lang="en-US">
              <a:solidFill>
                <a:schemeClr val="hlink"/>
              </a:solidFill>
            </a:endParaRPr>
          </a:p>
          <a:p>
            <a:r>
              <a:rPr lang="en-US">
                <a:solidFill>
                  <a:schemeClr val="hlink"/>
                </a:solidFill>
              </a:rPr>
              <a:t>Shape</a:t>
            </a:r>
            <a:endParaRPr lang="en-US">
              <a:solidFill>
                <a:schemeClr val="hlink"/>
              </a:solidFill>
            </a:endParaRPr>
          </a:p>
        </p:txBody>
      </p:sp>
      <p:sp>
        <p:nvSpPr>
          <p:cNvPr id="24610" name="Text Box 42"/>
          <p:cNvSpPr txBox="1">
            <a:spLocks noChangeArrowheads="1"/>
          </p:cNvSpPr>
          <p:nvPr/>
        </p:nvSpPr>
        <p:spPr bwMode="auto">
          <a:xfrm>
            <a:off x="228600" y="3657600"/>
            <a:ext cx="2667000" cy="457200"/>
          </a:xfrm>
          <a:prstGeom prst="rect">
            <a:avLst/>
          </a:prstGeom>
          <a:noFill/>
          <a:ln w="9525">
            <a:noFill/>
            <a:miter lim="800000"/>
          </a:ln>
        </p:spPr>
        <p:txBody>
          <a:bodyPr>
            <a:spAutoFit/>
          </a:bodyPr>
          <a:lstStyle/>
          <a:p>
            <a:r>
              <a:rPr lang="en-US">
                <a:solidFill>
                  <a:schemeClr val="hlink"/>
                </a:solidFill>
              </a:rPr>
              <a:t>Size, Density</a:t>
            </a:r>
            <a:endParaRPr lang="en-US">
              <a:solidFill>
                <a:schemeClr val="hlink"/>
              </a:solidFill>
            </a:endParaRPr>
          </a:p>
        </p:txBody>
      </p:sp>
      <p:sp>
        <p:nvSpPr>
          <p:cNvPr id="24611" name="AutoShape 43"/>
          <p:cNvSpPr/>
          <p:nvPr/>
        </p:nvSpPr>
        <p:spPr bwMode="auto">
          <a:xfrm>
            <a:off x="3276600" y="2438400"/>
            <a:ext cx="152400" cy="914400"/>
          </a:xfrm>
          <a:prstGeom prst="leftBrace">
            <a:avLst>
              <a:gd name="adj1" fmla="val 50000"/>
              <a:gd name="adj2" fmla="val 50000"/>
            </a:avLst>
          </a:prstGeom>
          <a:noFill/>
          <a:ln w="9525">
            <a:solidFill>
              <a:srgbClr val="0033CC"/>
            </a:solidFill>
            <a:round/>
          </a:ln>
        </p:spPr>
        <p:txBody>
          <a:bodyPr wrap="none" anchor="ctr"/>
          <a:lstStyle/>
          <a:p>
            <a:endParaRPr lang="en-US"/>
          </a:p>
        </p:txBody>
      </p:sp>
      <p:sp>
        <p:nvSpPr>
          <p:cNvPr id="24612" name="AutoShape 44"/>
          <p:cNvSpPr/>
          <p:nvPr/>
        </p:nvSpPr>
        <p:spPr bwMode="auto">
          <a:xfrm>
            <a:off x="3276600" y="3429000"/>
            <a:ext cx="152400" cy="1066800"/>
          </a:xfrm>
          <a:prstGeom prst="leftBrace">
            <a:avLst>
              <a:gd name="adj1" fmla="val 58333"/>
              <a:gd name="adj2" fmla="val 50000"/>
            </a:avLst>
          </a:prstGeom>
          <a:noFill/>
          <a:ln w="9525">
            <a:solidFill>
              <a:srgbClr val="0033CC"/>
            </a:solidFill>
            <a:round/>
          </a:ln>
        </p:spPr>
        <p:txBody>
          <a:bodyPr wrap="none" anchor="ctr"/>
          <a:lstStyle/>
          <a:p>
            <a:endParaRPr lang="en-US"/>
          </a:p>
        </p:txBody>
      </p:sp>
      <p:sp>
        <p:nvSpPr>
          <p:cNvPr id="24613" name="Text Box 45"/>
          <p:cNvSpPr txBox="1">
            <a:spLocks noChangeArrowheads="1"/>
          </p:cNvSpPr>
          <p:nvPr/>
        </p:nvSpPr>
        <p:spPr bwMode="auto">
          <a:xfrm>
            <a:off x="228600" y="4419600"/>
            <a:ext cx="3429000" cy="457200"/>
          </a:xfrm>
          <a:prstGeom prst="rect">
            <a:avLst/>
          </a:prstGeom>
          <a:noFill/>
          <a:ln w="9525">
            <a:noFill/>
            <a:miter lim="800000"/>
          </a:ln>
        </p:spPr>
        <p:txBody>
          <a:bodyPr>
            <a:spAutoFit/>
          </a:bodyPr>
          <a:lstStyle/>
          <a:p>
            <a:r>
              <a:rPr lang="en-US">
                <a:solidFill>
                  <a:schemeClr val="hlink"/>
                </a:solidFill>
              </a:rPr>
              <a:t>Magnetic Susceptibility</a:t>
            </a:r>
            <a:endParaRPr lang="en-US">
              <a:solidFill>
                <a:schemeClr val="hlink"/>
              </a:solidFill>
            </a:endParaRPr>
          </a:p>
        </p:txBody>
      </p:sp>
      <p:sp>
        <p:nvSpPr>
          <p:cNvPr id="24614" name="Text Box 46"/>
          <p:cNvSpPr txBox="1">
            <a:spLocks noChangeArrowheads="1"/>
          </p:cNvSpPr>
          <p:nvPr/>
        </p:nvSpPr>
        <p:spPr bwMode="auto">
          <a:xfrm>
            <a:off x="228600" y="4864100"/>
            <a:ext cx="2667000" cy="457200"/>
          </a:xfrm>
          <a:prstGeom prst="rect">
            <a:avLst/>
          </a:prstGeom>
          <a:noFill/>
          <a:ln w="9525">
            <a:noFill/>
            <a:miter lim="800000"/>
          </a:ln>
        </p:spPr>
        <p:txBody>
          <a:bodyPr>
            <a:spAutoFit/>
          </a:bodyPr>
          <a:lstStyle/>
          <a:p>
            <a:r>
              <a:rPr lang="en-US">
                <a:solidFill>
                  <a:schemeClr val="hlink"/>
                </a:solidFill>
              </a:rPr>
              <a:t>Wettability</a:t>
            </a:r>
            <a:endParaRPr lang="en-US">
              <a:solidFill>
                <a:schemeClr val="hlink"/>
              </a:solidFill>
            </a:endParaRPr>
          </a:p>
        </p:txBody>
      </p:sp>
      <p:sp>
        <p:nvSpPr>
          <p:cNvPr id="24615" name="Text Box 47"/>
          <p:cNvSpPr txBox="1">
            <a:spLocks noChangeArrowheads="1"/>
          </p:cNvSpPr>
          <p:nvPr/>
        </p:nvSpPr>
        <p:spPr bwMode="auto">
          <a:xfrm>
            <a:off x="228600" y="5257800"/>
            <a:ext cx="2667000" cy="457200"/>
          </a:xfrm>
          <a:prstGeom prst="rect">
            <a:avLst/>
          </a:prstGeom>
          <a:noFill/>
          <a:ln w="9525">
            <a:noFill/>
            <a:miter lim="800000"/>
          </a:ln>
        </p:spPr>
        <p:txBody>
          <a:bodyPr>
            <a:spAutoFit/>
          </a:bodyPr>
          <a:lstStyle/>
          <a:p>
            <a:r>
              <a:rPr lang="en-US">
                <a:solidFill>
                  <a:schemeClr val="hlink"/>
                </a:solidFill>
              </a:rPr>
              <a:t>Surface Chemistry</a:t>
            </a:r>
            <a:endParaRPr lang="en-US">
              <a:solidFill>
                <a:schemeClr val="hlink"/>
              </a:solidFill>
            </a:endParaRPr>
          </a:p>
        </p:txBody>
      </p:sp>
      <p:sp>
        <p:nvSpPr>
          <p:cNvPr id="24616" name="Text Box 48"/>
          <p:cNvSpPr txBox="1">
            <a:spLocks noChangeArrowheads="1"/>
          </p:cNvSpPr>
          <p:nvPr/>
        </p:nvSpPr>
        <p:spPr bwMode="auto">
          <a:xfrm>
            <a:off x="7620000" y="6248400"/>
            <a:ext cx="1295400" cy="457200"/>
          </a:xfrm>
          <a:prstGeom prst="rect">
            <a:avLst/>
          </a:prstGeom>
          <a:solidFill>
            <a:srgbClr val="FF0000"/>
          </a:solidFill>
          <a:ln w="9525">
            <a:noFill/>
            <a:miter lim="800000"/>
          </a:ln>
        </p:spPr>
        <p:txBody>
          <a:bodyPr>
            <a:spAutoFit/>
          </a:bodyPr>
          <a:lstStyle/>
          <a:p>
            <a:pPr>
              <a:spcBef>
                <a:spcPct val="50000"/>
              </a:spcBef>
            </a:pPr>
            <a:endParaRPr lang="en-US"/>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0945E197-F3DC-4E11-AEAE-2D1C85D1F275}" type="slidenum">
              <a:rPr lang="en-US" sz="1400"/>
            </a:fld>
            <a:endParaRPr lang="en-US" sz="1400"/>
          </a:p>
        </p:txBody>
      </p:sp>
      <p:sp>
        <p:nvSpPr>
          <p:cNvPr id="583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67C9FF35-1325-4BDF-8489-A6F3B3E43857}" type="datetime1">
              <a:rPr lang="en-US" sz="1400"/>
            </a:fld>
            <a:endParaRPr lang="en-US" sz="1400"/>
          </a:p>
        </p:txBody>
      </p:sp>
      <p:sp>
        <p:nvSpPr>
          <p:cNvPr id="5837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-Wettability </a:t>
            </a:r>
            <a:endParaRPr lang="en-US" sz="2800" smtClean="0"/>
          </a:p>
        </p:txBody>
      </p:sp>
      <p:sp>
        <p:nvSpPr>
          <p:cNvPr id="5837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83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83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837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837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 </a:t>
                      </a: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5838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838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838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838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58385" name="Picture 17" descr="b_sel42"/>
          <p:cNvPicPr>
            <a:picLocks noChangeAspect="1" noChangeArrowheads="1"/>
          </p:cNvPicPr>
          <p:nvPr/>
        </p:nvPicPr>
        <p:blipFill>
          <a:blip r:embed="rId3"/>
          <a:srcRect l="2174" t="8833" r="500" b="32970"/>
          <a:stretch>
            <a:fillRect/>
          </a:stretch>
        </p:blipFill>
        <p:spPr bwMode="auto">
          <a:xfrm>
            <a:off x="1143000" y="1219200"/>
            <a:ext cx="6400800" cy="4419600"/>
          </a:xfrm>
          <a:prstGeom prst="rect">
            <a:avLst/>
          </a:prstGeom>
          <a:noFill/>
          <a:ln w="9525">
            <a:noFill/>
            <a:miter lim="800000"/>
            <a:headEnd/>
            <a:tailEnd/>
          </a:ln>
        </p:spPr>
      </p:pic>
      <p:sp>
        <p:nvSpPr>
          <p:cNvPr id="58386" name="TextBox 17"/>
          <p:cNvSpPr txBox="1">
            <a:spLocks noChangeArrowheads="1"/>
          </p:cNvSpPr>
          <p:nvPr/>
        </p:nvSpPr>
        <p:spPr bwMode="auto">
          <a:xfrm>
            <a:off x="2667000" y="3276600"/>
            <a:ext cx="1600200" cy="369888"/>
          </a:xfrm>
          <a:prstGeom prst="rect">
            <a:avLst/>
          </a:prstGeom>
          <a:noFill/>
          <a:ln w="9525">
            <a:noFill/>
            <a:miter lim="800000"/>
          </a:ln>
        </p:spPr>
        <p:txBody>
          <a:bodyPr>
            <a:spAutoFit/>
          </a:bodyPr>
          <a:lstStyle/>
          <a:p>
            <a:r>
              <a:rPr lang="en-US"/>
              <a:t>Water droplet</a:t>
            </a:r>
            <a:endParaRPr lang="en-US"/>
          </a:p>
        </p:txBody>
      </p:sp>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727D9543-2087-40DF-B663-8A7BE820B233}" type="slidenum">
              <a:rPr lang="en-US" smtClean="0">
                <a:latin typeface="Arial" panose="02080604020202020204" pitchFamily="34" charset="0"/>
              </a:rPr>
            </a:fld>
            <a:endParaRPr lang="en-US" smtClean="0">
              <a:latin typeface="Arial" panose="02080604020202020204" pitchFamily="34" charset="0"/>
            </a:endParaRPr>
          </a:p>
        </p:txBody>
      </p:sp>
      <p:sp>
        <p:nvSpPr>
          <p:cNvPr id="593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1BFADEF-A044-4071-AB82-47C7DA9848BD}" type="datetime1">
              <a:rPr lang="en-US" sz="1400"/>
            </a:fld>
            <a:endParaRPr lang="en-US" sz="1400"/>
          </a:p>
        </p:txBody>
      </p:sp>
      <p:sp>
        <p:nvSpPr>
          <p:cNvPr id="5939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5939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939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939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940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940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4188" name="Group 44"/>
          <p:cNvGraphicFramePr>
            <a:graphicFrameLocks noGrp="1"/>
          </p:cNvGraphicFramePr>
          <p:nvPr>
            <p:ph sz="half" idx="4294967295"/>
          </p:nvPr>
        </p:nvGraphicFramePr>
        <p:xfrm>
          <a:off x="152400" y="685800"/>
          <a:ext cx="8610600" cy="5578475"/>
        </p:xfrm>
        <a:graphic>
          <a:graphicData uri="http://schemas.openxmlformats.org/drawingml/2006/table">
            <a:tbl>
              <a:tblPr/>
              <a:tblGrid>
                <a:gridCol w="86106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Surface property of mineral dependent on capability of interacting with particular organic ions resulting in thin layer     ( monomolecular layer ) attached to mineral surface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This condition results in lower work of adhesion ( high surface tension ) and </a:t>
                      </a:r>
                      <a:r>
                        <a:rPr kumimoji="0" lang="en-US" sz="2400" b="0" i="0" u="none" strike="noStrike" cap="none" normalizeH="0" baseline="0" dirty="0" err="1" smtClean="0">
                          <a:ln>
                            <a:noFill/>
                          </a:ln>
                          <a:solidFill>
                            <a:schemeClr val="tx1"/>
                          </a:solidFill>
                          <a:effectLst/>
                          <a:latin typeface="Arial" panose="02080604020202020204" pitchFamily="34" charset="0"/>
                        </a:rPr>
                        <a:t>recognised</a:t>
                      </a:r>
                      <a:r>
                        <a:rPr kumimoji="0" lang="en-US" sz="2400" b="0" i="0" u="none" strike="noStrike" cap="none" normalizeH="0" baseline="0" dirty="0" smtClean="0">
                          <a:ln>
                            <a:noFill/>
                          </a:ln>
                          <a:solidFill>
                            <a:schemeClr val="tx1"/>
                          </a:solidFill>
                          <a:effectLst/>
                          <a:latin typeface="Arial" panose="02080604020202020204" pitchFamily="34" charset="0"/>
                        </a:rPr>
                        <a:t> as </a:t>
                      </a:r>
                      <a:r>
                        <a:rPr kumimoji="0" lang="en-US" sz="2400" b="0" i="0" u="none" strike="noStrike" cap="none" normalizeH="0" baseline="0" dirty="0" err="1" smtClean="0">
                          <a:ln>
                            <a:noFill/>
                          </a:ln>
                          <a:solidFill>
                            <a:schemeClr val="tx1"/>
                          </a:solidFill>
                          <a:effectLst/>
                          <a:latin typeface="Arial" panose="02080604020202020204" pitchFamily="34" charset="0"/>
                        </a:rPr>
                        <a:t>Wettability</a:t>
                      </a:r>
                      <a:r>
                        <a:rPr kumimoji="0" lang="en-US" sz="2400" b="0" i="0" u="none" strike="noStrike" cap="none" normalizeH="0" baseline="0" dirty="0" smtClean="0">
                          <a:ln>
                            <a:noFill/>
                          </a:ln>
                          <a:solidFill>
                            <a:schemeClr val="tx1"/>
                          </a:solidFill>
                          <a:effectLst/>
                          <a:latin typeface="Arial" panose="02080604020202020204" pitchFamily="34" charset="0"/>
                        </a:rPr>
                        <a:t> - measured in terms of contact angle at an interaction with air-water interface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Contact angle ( zero - fully </a:t>
                      </a:r>
                      <a:r>
                        <a:rPr kumimoji="0" lang="en-US" sz="2400" b="0" i="0" u="none" strike="noStrike" cap="none" normalizeH="0" baseline="0" dirty="0" err="1" smtClean="0">
                          <a:ln>
                            <a:noFill/>
                          </a:ln>
                          <a:solidFill>
                            <a:schemeClr val="tx1"/>
                          </a:solidFill>
                          <a:effectLst/>
                          <a:latin typeface="Arial" panose="02080604020202020204" pitchFamily="34" charset="0"/>
                        </a:rPr>
                        <a:t>wettable</a:t>
                      </a:r>
                      <a:r>
                        <a:rPr kumimoji="0" lang="en-US" sz="2400" b="0" i="0" u="none" strike="noStrike" cap="none" normalizeH="0" baseline="0" dirty="0" smtClean="0">
                          <a:ln>
                            <a:noFill/>
                          </a:ln>
                          <a:solidFill>
                            <a:schemeClr val="tx1"/>
                          </a:solidFill>
                          <a:effectLst/>
                          <a:latin typeface="Arial" panose="02080604020202020204" pitchFamily="34" charset="0"/>
                        </a:rPr>
                        <a:t> ), 180 deg for </a:t>
                      </a:r>
                      <a:r>
                        <a:rPr kumimoji="0" lang="en-US" sz="2400" b="0" i="0" u="none" strike="noStrike" cap="none" normalizeH="0" baseline="0" dirty="0" err="1" smtClean="0">
                          <a:ln>
                            <a:noFill/>
                          </a:ln>
                          <a:solidFill>
                            <a:schemeClr val="tx1"/>
                          </a:solidFill>
                          <a:effectLst/>
                          <a:latin typeface="Arial" panose="02080604020202020204" pitchFamily="34" charset="0"/>
                        </a:rPr>
                        <a:t>unwettable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Wetting  -adsorption of water ions &amp; molecules on mineral -water interface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5940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940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940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940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318AA936-E534-453D-B56B-18DCFA31B2E9}" type="slidenum">
              <a:rPr lang="en-US" sz="1400"/>
            </a:fld>
            <a:endParaRPr lang="en-US" sz="1400"/>
          </a:p>
        </p:txBody>
      </p:sp>
      <p:sp>
        <p:nvSpPr>
          <p:cNvPr id="604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6A3D49B-DD43-4D70-9BFE-C97F4DDAA5D4}" type="datetime1">
              <a:rPr lang="en-US" sz="1400"/>
            </a:fld>
            <a:endParaRPr lang="en-US" sz="1400"/>
          </a:p>
        </p:txBody>
      </p:sp>
      <p:sp>
        <p:nvSpPr>
          <p:cNvPr id="6042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Mineral – Surface Property </a:t>
            </a:r>
            <a:endParaRPr lang="en-US" sz="2800" smtClean="0"/>
          </a:p>
        </p:txBody>
      </p:sp>
      <p:sp>
        <p:nvSpPr>
          <p:cNvPr id="6042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042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042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042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042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 All minerals are classified into POLAR or NON POLAR types according to their surface characteristics</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Non polar mineral surface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a:t>
                      </a:r>
                      <a:r>
                        <a:rPr kumimoji="0" lang="en-US" sz="2400" b="0" i="0" u="none" strike="noStrike" cap="none" normalizeH="0" baseline="0" dirty="0" err="1" smtClean="0">
                          <a:ln>
                            <a:noFill/>
                          </a:ln>
                          <a:solidFill>
                            <a:schemeClr val="tx1"/>
                          </a:solidFill>
                          <a:effectLst/>
                          <a:latin typeface="+mj-lt"/>
                        </a:rPr>
                        <a:t>characterised</a:t>
                      </a:r>
                      <a:r>
                        <a:rPr kumimoji="0" lang="en-US" sz="2400" b="0" i="0" u="none" strike="noStrike" cap="none" normalizeH="0" baseline="0" dirty="0" smtClean="0">
                          <a:ln>
                            <a:noFill/>
                          </a:ln>
                          <a:solidFill>
                            <a:schemeClr val="tx1"/>
                          </a:solidFill>
                          <a:effectLst/>
                          <a:latin typeface="+mj-lt"/>
                        </a:rPr>
                        <a:t> by molecular bond forces –weak covalent  bond</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-mineral surfaces do not attach readily to water dipoles , hence hydrophobic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 e.g. Graphite, </a:t>
                      </a:r>
                      <a:r>
                        <a:rPr kumimoji="0" lang="en-US" sz="2400" b="0" i="0" u="none" strike="noStrike" cap="none" normalizeH="0" baseline="0" dirty="0" err="1" smtClean="0">
                          <a:ln>
                            <a:noFill/>
                          </a:ln>
                          <a:solidFill>
                            <a:schemeClr val="tx1"/>
                          </a:solidFill>
                          <a:effectLst/>
                          <a:latin typeface="+mj-lt"/>
                        </a:rPr>
                        <a:t>Sulphur</a:t>
                      </a:r>
                      <a:r>
                        <a:rPr kumimoji="0" lang="en-US" sz="2400" b="0" i="0" u="none" strike="noStrike" cap="none" normalizeH="0" baseline="0" dirty="0" smtClean="0">
                          <a:ln>
                            <a:noFill/>
                          </a:ln>
                          <a:solidFill>
                            <a:schemeClr val="tx1"/>
                          </a:solidFill>
                          <a:effectLst/>
                          <a:latin typeface="+mj-lt"/>
                        </a:rPr>
                        <a:t> , </a:t>
                      </a:r>
                      <a:r>
                        <a:rPr kumimoji="0" lang="en-US" sz="2400" b="0" i="0" u="none" strike="noStrike" cap="none" normalizeH="0" baseline="0" dirty="0" err="1" smtClean="0">
                          <a:ln>
                            <a:noFill/>
                          </a:ln>
                          <a:solidFill>
                            <a:schemeClr val="tx1"/>
                          </a:solidFill>
                          <a:effectLst/>
                          <a:latin typeface="+mj-lt"/>
                        </a:rPr>
                        <a:t>Molybdenite</a:t>
                      </a:r>
                      <a:r>
                        <a:rPr kumimoji="0" lang="en-US" sz="2400" b="0" i="0" u="none" strike="noStrike" cap="none" normalizeH="0" baseline="0" dirty="0" smtClean="0">
                          <a:ln>
                            <a:noFill/>
                          </a:ln>
                          <a:solidFill>
                            <a:schemeClr val="tx1"/>
                          </a:solidFill>
                          <a:effectLst/>
                          <a:latin typeface="+mj-lt"/>
                        </a:rPr>
                        <a:t> , Diamond , Coal</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Contact  angle between 60 to 90 deg , natural floatables  </a:t>
                      </a: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6042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043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043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043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BC0BD244-1712-43FE-B0B0-6D10157D8025}" type="slidenum">
              <a:rPr lang="en-US" sz="1400"/>
            </a:fld>
            <a:endParaRPr lang="en-US" sz="1400"/>
          </a:p>
        </p:txBody>
      </p:sp>
      <p:sp>
        <p:nvSpPr>
          <p:cNvPr id="614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26F175B-CEAF-4937-AF26-9523954E00D6}" type="datetime1">
              <a:rPr lang="en-US" sz="1400"/>
            </a:fld>
            <a:endParaRPr lang="en-US" sz="1400"/>
          </a:p>
        </p:txBody>
      </p:sp>
      <p:sp>
        <p:nvSpPr>
          <p:cNvPr id="61444" name="Rectangle 2"/>
          <p:cNvSpPr>
            <a:spLocks noGrp="1" noChangeArrowheads="1"/>
          </p:cNvSpPr>
          <p:nvPr>
            <p:ph type="title" idx="4294967295"/>
          </p:nvPr>
        </p:nvSpPr>
        <p:spPr>
          <a:xfrm>
            <a:off x="457200" y="198438"/>
            <a:ext cx="8229600" cy="258762"/>
          </a:xfrm>
        </p:spPr>
        <p:txBody>
          <a:bodyPr/>
          <a:lstStyle/>
          <a:p>
            <a:pPr eaLnBrk="1" hangingPunct="1"/>
            <a:r>
              <a:rPr lang="en-US" sz="2800" smtClean="0"/>
              <a:t>Types of Mineral – Surface Property </a:t>
            </a:r>
            <a:endParaRPr lang="en-US" sz="2800" smtClean="0"/>
          </a:p>
        </p:txBody>
      </p:sp>
      <p:sp>
        <p:nvSpPr>
          <p:cNvPr id="6144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144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144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144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144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mj-lt"/>
                        </a:rPr>
                        <a:t> Polar Mineral surface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-Minerals with strong ionic surface bonding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-Exhibit high free surface energy at polar surface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mj-lt"/>
                        </a:rPr>
                        <a:t> - Polar surface react strongly with water molecules – Hydrophilic type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Polar minerals subdivided based on magnitude of polarity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err="1" smtClean="0">
                          <a:ln>
                            <a:noFill/>
                          </a:ln>
                          <a:solidFill>
                            <a:schemeClr val="tx1"/>
                          </a:solidFill>
                          <a:effectLst/>
                          <a:latin typeface="+mj-lt"/>
                        </a:rPr>
                        <a:t>Gp</a:t>
                      </a:r>
                      <a:r>
                        <a:rPr kumimoji="0" lang="en-US" sz="2400" b="0" i="0" u="none" strike="noStrike" cap="none" normalizeH="0" baseline="0" dirty="0" smtClean="0">
                          <a:ln>
                            <a:noFill/>
                          </a:ln>
                          <a:solidFill>
                            <a:schemeClr val="tx1"/>
                          </a:solidFill>
                          <a:effectLst/>
                          <a:latin typeface="+mj-lt"/>
                        </a:rPr>
                        <a:t> 1 -Galena , </a:t>
                      </a:r>
                      <a:r>
                        <a:rPr kumimoji="0" lang="en-US" sz="2400" b="0" i="0" u="none" strike="noStrike" cap="none" normalizeH="0" baseline="0" dirty="0" err="1" smtClean="0">
                          <a:ln>
                            <a:noFill/>
                          </a:ln>
                          <a:solidFill>
                            <a:schemeClr val="tx1"/>
                          </a:solidFill>
                          <a:effectLst/>
                          <a:latin typeface="+mj-lt"/>
                        </a:rPr>
                        <a:t>covellite</a:t>
                      </a:r>
                      <a:r>
                        <a:rPr kumimoji="0" lang="en-US" sz="2400" b="0" i="0" u="none" strike="noStrike" cap="none" normalizeH="0" baseline="0" dirty="0" smtClean="0">
                          <a:ln>
                            <a:noFill/>
                          </a:ln>
                          <a:solidFill>
                            <a:schemeClr val="tx1"/>
                          </a:solidFill>
                          <a:effectLst/>
                          <a:latin typeface="+mj-lt"/>
                        </a:rPr>
                        <a:t> , Chalcopyrite,  Native Au, Ag - weakly polar due to covalent bonding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6145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145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145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145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txBox="1">
            <a:spLocks noGrp="1" noChangeArrowheads="1"/>
          </p:cNvSpPr>
          <p:nvPr/>
        </p:nvSpPr>
        <p:spPr bwMode="auto">
          <a:xfrm>
            <a:off x="6553200" y="6245225"/>
            <a:ext cx="2133600" cy="476250"/>
          </a:xfrm>
          <a:prstGeom prst="rect">
            <a:avLst/>
          </a:prstGeom>
          <a:noFill/>
          <a:ln w="9525">
            <a:noFill/>
            <a:miter lim="800000"/>
          </a:ln>
        </p:spPr>
        <p:txBody>
          <a:bodyPr/>
          <a:lstStyle/>
          <a:p>
            <a:pPr algn="r"/>
            <a:fld id="{40B961EB-DCFC-47C6-966B-3ABAF8A83B87}" type="slidenum">
              <a:rPr lang="en-US" sz="1400"/>
            </a:fld>
            <a:endParaRPr lang="en-US" sz="1400"/>
          </a:p>
        </p:txBody>
      </p:sp>
      <p:sp>
        <p:nvSpPr>
          <p:cNvPr id="624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E92BB01-E18F-4086-BD4F-6DC7FE12F195}" type="datetime1">
              <a:rPr lang="en-US" sz="1400"/>
            </a:fld>
            <a:endParaRPr lang="en-US" sz="1400"/>
          </a:p>
        </p:txBody>
      </p:sp>
      <p:sp>
        <p:nvSpPr>
          <p:cNvPr id="6246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Mineral  </a:t>
            </a:r>
            <a:endParaRPr lang="en-US" sz="2800" smtClean="0"/>
          </a:p>
        </p:txBody>
      </p:sp>
      <p:sp>
        <p:nvSpPr>
          <p:cNvPr id="6246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247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247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247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247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76146" name="Group 18"/>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defRPr/>
                      </a:pPr>
                      <a:r>
                        <a:rPr kumimoji="0" lang="en-US" sz="2400" b="0" i="0" u="none" strike="noStrike" kern="1200" cap="none" normalizeH="0" baseline="0" dirty="0" err="1" smtClean="0">
                          <a:ln>
                            <a:noFill/>
                          </a:ln>
                          <a:solidFill>
                            <a:schemeClr val="tx1"/>
                          </a:solidFill>
                          <a:effectLst/>
                          <a:latin typeface="+mn-lt"/>
                          <a:ea typeface="+mn-ea"/>
                          <a:cs typeface="+mn-cs"/>
                        </a:rPr>
                        <a:t>Gp</a:t>
                      </a:r>
                      <a:r>
                        <a:rPr kumimoji="0" lang="en-US" sz="2400" b="0" i="0" u="none" strike="noStrike" kern="1200" cap="none" normalizeH="0" baseline="0" dirty="0" smtClean="0">
                          <a:ln>
                            <a:noFill/>
                          </a:ln>
                          <a:solidFill>
                            <a:schemeClr val="tx1"/>
                          </a:solidFill>
                          <a:effectLst/>
                          <a:latin typeface="+mn-lt"/>
                          <a:ea typeface="+mn-ea"/>
                          <a:cs typeface="+mn-cs"/>
                        </a:rPr>
                        <a:t> 2 -</a:t>
                      </a:r>
                      <a:r>
                        <a:rPr kumimoji="0" lang="en-US" sz="2400" b="0" i="0" u="none" strike="noStrike" kern="1200" cap="none" normalizeH="0" baseline="0" dirty="0" err="1" smtClean="0">
                          <a:ln>
                            <a:noFill/>
                          </a:ln>
                          <a:solidFill>
                            <a:schemeClr val="tx1"/>
                          </a:solidFill>
                          <a:effectLst/>
                          <a:latin typeface="+mn-lt"/>
                          <a:ea typeface="+mn-ea"/>
                          <a:cs typeface="+mn-cs"/>
                        </a:rPr>
                        <a:t>Baryte</a:t>
                      </a:r>
                      <a:r>
                        <a:rPr kumimoji="0" lang="en-US" sz="2400" b="0" i="0" u="none" strike="noStrike" kern="1200" cap="none" normalizeH="0" baseline="0" dirty="0" smtClean="0">
                          <a:ln>
                            <a:noFill/>
                          </a:ln>
                          <a:solidFill>
                            <a:schemeClr val="tx1"/>
                          </a:solidFill>
                          <a:effectLst/>
                          <a:latin typeface="+mn-lt"/>
                          <a:ea typeface="+mn-ea"/>
                          <a:cs typeface="+mn-cs"/>
                        </a:rPr>
                        <a:t> , Gypsum  </a:t>
                      </a:r>
                      <a:endParaRPr kumimoji="0" lang="en-US" sz="2400" b="0" i="0" u="none" strike="noStrike" kern="1200" cap="none" normalizeH="0" baseline="0" dirty="0" smtClean="0">
                        <a:ln>
                          <a:noFill/>
                        </a:ln>
                        <a:solidFill>
                          <a:schemeClr val="tx1"/>
                        </a:solidFill>
                        <a:effectLst/>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err="1" smtClean="0">
                          <a:ln>
                            <a:noFill/>
                          </a:ln>
                          <a:solidFill>
                            <a:schemeClr val="tx1"/>
                          </a:solidFill>
                          <a:effectLst/>
                          <a:latin typeface="+mj-lt"/>
                        </a:rPr>
                        <a:t>Gp</a:t>
                      </a:r>
                      <a:r>
                        <a:rPr kumimoji="0" lang="en-US" sz="2400" b="0" i="0" u="none" strike="noStrike" cap="none" normalizeH="0" baseline="0" dirty="0" smtClean="0">
                          <a:ln>
                            <a:noFill/>
                          </a:ln>
                          <a:solidFill>
                            <a:schemeClr val="tx1"/>
                          </a:solidFill>
                          <a:effectLst/>
                          <a:latin typeface="+mj-lt"/>
                        </a:rPr>
                        <a:t> 3 -</a:t>
                      </a:r>
                      <a:r>
                        <a:rPr kumimoji="0" lang="en-US" sz="2400" b="0" i="0" u="none" strike="noStrike" cap="none" normalizeH="0" baseline="0" dirty="0" err="1" smtClean="0">
                          <a:ln>
                            <a:noFill/>
                          </a:ln>
                          <a:solidFill>
                            <a:schemeClr val="tx1"/>
                          </a:solidFill>
                          <a:effectLst/>
                          <a:latin typeface="+mj-lt"/>
                        </a:rPr>
                        <a:t>Malchite</a:t>
                      </a:r>
                      <a:r>
                        <a:rPr kumimoji="0" lang="en-US" sz="2400" b="0" i="0" u="none" strike="noStrike" cap="none" normalizeH="0" baseline="0" dirty="0" smtClean="0">
                          <a:ln>
                            <a:noFill/>
                          </a:ln>
                          <a:solidFill>
                            <a:schemeClr val="tx1"/>
                          </a:solidFill>
                          <a:effectLst/>
                          <a:latin typeface="+mj-lt"/>
                        </a:rPr>
                        <a:t> , Azurite – rendered hydrophobic by </a:t>
                      </a:r>
                      <a:r>
                        <a:rPr kumimoji="0" lang="en-US" sz="2400" b="0" i="0" u="none" strike="noStrike" cap="none" normalizeH="0" baseline="0" dirty="0" err="1" smtClean="0">
                          <a:ln>
                            <a:noFill/>
                          </a:ln>
                          <a:solidFill>
                            <a:schemeClr val="tx1"/>
                          </a:solidFill>
                          <a:effectLst/>
                          <a:latin typeface="+mj-lt"/>
                        </a:rPr>
                        <a:t>sulphadisation</a:t>
                      </a:r>
                      <a:r>
                        <a:rPr kumimoji="0" lang="en-US" sz="2400" b="0" i="0" u="none" strike="noStrike" cap="none" normalizeH="0" baseline="0" dirty="0" smtClean="0">
                          <a:ln>
                            <a:noFill/>
                          </a:ln>
                          <a:solidFill>
                            <a:schemeClr val="tx1"/>
                          </a:solidFill>
                          <a:effectLst/>
                          <a:latin typeface="+mj-lt"/>
                        </a:rPr>
                        <a:t> of mineral surface in alkaline media </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err="1" smtClean="0">
                          <a:ln>
                            <a:noFill/>
                          </a:ln>
                          <a:solidFill>
                            <a:schemeClr val="tx1"/>
                          </a:solidFill>
                          <a:effectLst/>
                          <a:latin typeface="+mj-lt"/>
                        </a:rPr>
                        <a:t>Gp</a:t>
                      </a:r>
                      <a:r>
                        <a:rPr kumimoji="0" lang="en-US" sz="2400" b="0" i="0" u="none" strike="noStrike" cap="none" normalizeH="0" baseline="0" dirty="0" smtClean="0">
                          <a:ln>
                            <a:noFill/>
                          </a:ln>
                          <a:solidFill>
                            <a:schemeClr val="tx1"/>
                          </a:solidFill>
                          <a:effectLst/>
                          <a:latin typeface="+mj-lt"/>
                        </a:rPr>
                        <a:t> 4 – Hematite , Magnetite , </a:t>
                      </a:r>
                      <a:r>
                        <a:rPr kumimoji="0" lang="en-US" sz="2400" b="0" i="0" u="none" strike="noStrike" cap="none" normalizeH="0" baseline="0" dirty="0" err="1" smtClean="0">
                          <a:ln>
                            <a:noFill/>
                          </a:ln>
                          <a:solidFill>
                            <a:schemeClr val="tx1"/>
                          </a:solidFill>
                          <a:effectLst/>
                          <a:latin typeface="+mj-lt"/>
                        </a:rPr>
                        <a:t>Illmenite</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err="1" smtClean="0">
                          <a:ln>
                            <a:noFill/>
                          </a:ln>
                          <a:solidFill>
                            <a:schemeClr val="tx1"/>
                          </a:solidFill>
                          <a:effectLst/>
                          <a:latin typeface="+mj-lt"/>
                        </a:rPr>
                        <a:t>Gp</a:t>
                      </a:r>
                      <a:r>
                        <a:rPr kumimoji="0" lang="en-US" sz="2400" b="0" i="0" u="none" strike="noStrike" cap="none" normalizeH="0" baseline="0" dirty="0" smtClean="0">
                          <a:ln>
                            <a:noFill/>
                          </a:ln>
                          <a:solidFill>
                            <a:schemeClr val="tx1"/>
                          </a:solidFill>
                          <a:effectLst/>
                          <a:latin typeface="+mj-lt"/>
                        </a:rPr>
                        <a:t> 5 – Quartz, Zircon , Feldspar</a:t>
                      </a: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mj-lt"/>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mj-lt"/>
                        </a:rPr>
                        <a:t>In general , degree of polarity increases from </a:t>
                      </a:r>
                      <a:r>
                        <a:rPr kumimoji="0" lang="en-US" sz="2400" b="0" i="0" u="none" strike="noStrike" cap="none" normalizeH="0" baseline="0" dirty="0" err="1" smtClean="0">
                          <a:ln>
                            <a:noFill/>
                          </a:ln>
                          <a:solidFill>
                            <a:schemeClr val="tx1"/>
                          </a:solidFill>
                          <a:effectLst/>
                          <a:latin typeface="+mj-lt"/>
                        </a:rPr>
                        <a:t>sulphide</a:t>
                      </a:r>
                      <a:r>
                        <a:rPr kumimoji="0" lang="en-US" sz="2400" b="0" i="0" u="none" strike="noStrike" cap="none" normalizeH="0" baseline="0" dirty="0" smtClean="0">
                          <a:ln>
                            <a:noFill/>
                          </a:ln>
                          <a:solidFill>
                            <a:schemeClr val="tx1"/>
                          </a:solidFill>
                          <a:effectLst/>
                          <a:latin typeface="+mj-lt"/>
                        </a:rPr>
                        <a:t> minerals through </a:t>
                      </a:r>
                      <a:r>
                        <a:rPr kumimoji="0" lang="en-US" sz="2400" b="0" i="0" u="none" strike="noStrike" cap="none" normalizeH="0" baseline="0" dirty="0" err="1" smtClean="0">
                          <a:ln>
                            <a:noFill/>
                          </a:ln>
                          <a:solidFill>
                            <a:schemeClr val="tx1"/>
                          </a:solidFill>
                          <a:effectLst/>
                          <a:latin typeface="+mj-lt"/>
                        </a:rPr>
                        <a:t>sulphates</a:t>
                      </a:r>
                      <a:r>
                        <a:rPr kumimoji="0" lang="en-US" sz="2400" b="0" i="0" u="none" strike="noStrike" cap="none" normalizeH="0" baseline="0" dirty="0" smtClean="0">
                          <a:ln>
                            <a:noFill/>
                          </a:ln>
                          <a:solidFill>
                            <a:schemeClr val="tx1"/>
                          </a:solidFill>
                          <a:effectLst/>
                          <a:latin typeface="+mj-lt"/>
                        </a:rPr>
                        <a:t> to carbonates, Halides , phosphates , Oxides –Hydroxides and finally silicates &amp; quartz</a:t>
                      </a:r>
                      <a:endParaRPr kumimoji="0" lang="en-US" sz="2400" b="0" i="0" u="none" strike="noStrike" cap="none" normalizeH="0" baseline="0" dirty="0" smtClean="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624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24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24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24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p>
            <a:fld id="{F310D920-46B9-4C09-8FEE-8EDB4AF6E76C}" type="slidenum">
              <a:rPr lang="en-US" smtClean="0">
                <a:latin typeface="Arial" panose="02080604020202020204" pitchFamily="34" charset="0"/>
              </a:rPr>
            </a:fld>
            <a:endParaRPr lang="en-US" smtClean="0">
              <a:latin typeface="Arial" panose="02080604020202020204" pitchFamily="34" charset="0"/>
            </a:endParaRPr>
          </a:p>
        </p:txBody>
      </p:sp>
      <p:sp>
        <p:nvSpPr>
          <p:cNvPr id="634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DFCEAAE-55F5-4972-8EFC-9D49E1AD18D3}" type="datetime1">
              <a:rPr lang="en-US" sz="1400"/>
            </a:fld>
            <a:endParaRPr lang="en-US" sz="1400"/>
          </a:p>
        </p:txBody>
      </p:sp>
      <p:sp>
        <p:nvSpPr>
          <p:cNvPr id="6349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6349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349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349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349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349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09600"/>
          <a:ext cx="8458200" cy="5578475"/>
        </p:xfrm>
        <a:graphic>
          <a:graphicData uri="http://schemas.openxmlformats.org/drawingml/2006/table">
            <a:tbl>
              <a:tblPr/>
              <a:tblGrid>
                <a:gridCol w="8458200"/>
              </a:tblGrid>
              <a:tr h="5182190">
                <a:tc>
                  <a:txBody>
                    <a:bodyPr/>
                    <a:lstStyle/>
                    <a:p>
                      <a:pPr>
                        <a:buFont typeface="Arial" panose="02080604020202020204" pitchFamily="34" charset="0"/>
                        <a:buChar char="•"/>
                      </a:pPr>
                      <a:r>
                        <a:rPr lang="en-US" sz="2400" b="0" kern="1200" dirty="0" smtClean="0">
                          <a:solidFill>
                            <a:schemeClr val="tx1"/>
                          </a:solidFill>
                          <a:latin typeface="+mn-lt"/>
                          <a:ea typeface="+mn-ea"/>
                          <a:cs typeface="+mn-cs"/>
                        </a:rPr>
                        <a:t>In general, chemical groups or surfaces with any charge (ionic, dipole) are hydrophilic and will bond with water molecules but those with neutral (zero charge) are hydrophobic and will be repelled by water. </a:t>
                      </a:r>
                      <a:endParaRPr lang="en-US" sz="2400" b="0" kern="1200" dirty="0" smtClean="0">
                        <a:solidFill>
                          <a:schemeClr val="tx1"/>
                        </a:solidFill>
                        <a:latin typeface="+mn-lt"/>
                        <a:ea typeface="+mn-ea"/>
                        <a:cs typeface="+mn-cs"/>
                      </a:endParaRPr>
                    </a:p>
                    <a:p>
                      <a:endParaRPr lang="en-US" sz="2400" b="0" kern="1200" dirty="0" smtClean="0">
                        <a:solidFill>
                          <a:schemeClr val="tx1"/>
                        </a:solidFill>
                        <a:latin typeface="+mn-lt"/>
                        <a:ea typeface="+mn-ea"/>
                        <a:cs typeface="+mn-cs"/>
                      </a:endParaRPr>
                    </a:p>
                    <a:p>
                      <a:endParaRPr lang="en-US" sz="2400" b="0" kern="1200" dirty="0" smtClean="0">
                        <a:solidFill>
                          <a:schemeClr val="tx1"/>
                        </a:solidFill>
                        <a:latin typeface="+mn-lt"/>
                        <a:ea typeface="+mn-ea"/>
                        <a:cs typeface="+mn-cs"/>
                      </a:endParaRPr>
                    </a:p>
                    <a:p>
                      <a:pPr>
                        <a:buFont typeface="Arial" panose="02080604020202020204" pitchFamily="34" charset="0"/>
                        <a:buChar char="•"/>
                      </a:pPr>
                      <a:r>
                        <a:rPr lang="en-US" sz="2400" b="0" kern="1200" dirty="0" smtClean="0">
                          <a:solidFill>
                            <a:schemeClr val="tx1"/>
                          </a:solidFill>
                          <a:latin typeface="+mn-lt"/>
                          <a:ea typeface="+mn-ea"/>
                          <a:cs typeface="+mn-cs"/>
                        </a:rPr>
                        <a:t>Collectors have a polar (charged) head group and a non-polar (neutral) group or chain. They adsorb on mineral surfaces with their polar group attached to the mineral surface and the non-polar hydrophobic group exposed to the aqueous solution. </a:t>
                      </a:r>
                      <a:endParaRPr lang="en-US" sz="2400" b="0" kern="1200" dirty="0" smtClean="0">
                        <a:solidFill>
                          <a:schemeClr val="tx1"/>
                        </a:solidFill>
                        <a:latin typeface="+mn-lt"/>
                        <a:ea typeface="+mn-ea"/>
                        <a:cs typeface="+mn-cs"/>
                      </a:endParaRPr>
                    </a:p>
                    <a:p>
                      <a:endParaRPr lang="en-US" sz="1800" b="0" kern="1200" dirty="0" smtClean="0">
                        <a:solidFill>
                          <a:schemeClr val="tx1"/>
                        </a:solidFill>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6350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350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350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350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3505" name="Rectangle 18"/>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en-US"/>
          </a:p>
        </p:txBody>
      </p:sp>
      <p:sp>
        <p:nvSpPr>
          <p:cNvPr id="63506" name="Rectangle 19"/>
          <p:cNvSpPr>
            <a:spLocks noChangeArrowheads="1"/>
          </p:cNvSpPr>
          <p:nvPr/>
        </p:nvSpPr>
        <p:spPr bwMode="auto">
          <a:xfrm>
            <a:off x="728663" y="196500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In general, chemical groups or surfaces with any charge (ionic, dipole) are hydrophilic</a:t>
            </a:r>
            <a:endParaRPr lang="en-US" sz="1600">
              <a:solidFill>
                <a:srgbClr val="33339A"/>
              </a:solidFill>
              <a:latin typeface="Times"/>
            </a:endParaRPr>
          </a:p>
          <a:p>
            <a:pPr eaLnBrk="0" hangingPunct="0"/>
            <a:endParaRPr lang="en-US"/>
          </a:p>
        </p:txBody>
      </p:sp>
      <p:sp>
        <p:nvSpPr>
          <p:cNvPr id="63507" name="Rectangle 20"/>
          <p:cNvSpPr>
            <a:spLocks noChangeArrowheads="1"/>
          </p:cNvSpPr>
          <p:nvPr/>
        </p:nvSpPr>
        <p:spPr bwMode="auto">
          <a:xfrm>
            <a:off x="728663" y="19926300"/>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and will bond with water molecules but those with neutral (zero charge) are</a:t>
            </a:r>
            <a:endParaRPr lang="en-US" sz="1600">
              <a:solidFill>
                <a:srgbClr val="33339A"/>
              </a:solidFill>
              <a:latin typeface="Times"/>
            </a:endParaRPr>
          </a:p>
          <a:p>
            <a:pPr eaLnBrk="0" hangingPunct="0"/>
            <a:endParaRPr lang="en-US"/>
          </a:p>
        </p:txBody>
      </p:sp>
      <p:sp>
        <p:nvSpPr>
          <p:cNvPr id="63508" name="Rectangle 21"/>
          <p:cNvSpPr>
            <a:spLocks noChangeArrowheads="1"/>
          </p:cNvSpPr>
          <p:nvPr/>
        </p:nvSpPr>
        <p:spPr bwMode="auto">
          <a:xfrm>
            <a:off x="728663" y="2020252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hydrophobic and will be repelled by water.</a:t>
            </a:r>
            <a:endParaRPr lang="en-US" sz="1600">
              <a:solidFill>
                <a:srgbClr val="33339A"/>
              </a:solidFill>
              <a:latin typeface="Times"/>
            </a:endParaRPr>
          </a:p>
          <a:p>
            <a:pPr eaLnBrk="0" hangingPunct="0"/>
            <a:endParaRPr lang="en-US"/>
          </a:p>
        </p:txBody>
      </p:sp>
      <p:sp>
        <p:nvSpPr>
          <p:cNvPr id="63509" name="Rectangle 22"/>
          <p:cNvSpPr>
            <a:spLocks noChangeArrowheads="1"/>
          </p:cNvSpPr>
          <p:nvPr/>
        </p:nvSpPr>
        <p:spPr bwMode="auto">
          <a:xfrm>
            <a:off x="728663" y="206121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Collectors have a </a:t>
            </a:r>
            <a:r>
              <a:rPr lang="en-US" sz="1600" b="1">
                <a:solidFill>
                  <a:srgbClr val="000000"/>
                </a:solidFill>
                <a:latin typeface="Times"/>
              </a:rPr>
              <a:t>polar</a:t>
            </a:r>
            <a:r>
              <a:rPr lang="en-US" sz="1600" b="1">
                <a:solidFill>
                  <a:srgbClr val="33339A"/>
                </a:solidFill>
                <a:latin typeface="Times"/>
              </a:rPr>
              <a:t> (charged) head </a:t>
            </a:r>
            <a:r>
              <a:rPr lang="en-US" sz="1600" b="1">
                <a:solidFill>
                  <a:srgbClr val="000000"/>
                </a:solidFill>
                <a:latin typeface="Times"/>
              </a:rPr>
              <a:t>group</a:t>
            </a:r>
            <a:r>
              <a:rPr lang="en-US" sz="1600" b="1">
                <a:solidFill>
                  <a:srgbClr val="33339A"/>
                </a:solidFill>
                <a:latin typeface="Times"/>
              </a:rPr>
              <a:t> and a </a:t>
            </a:r>
            <a:r>
              <a:rPr lang="en-US" sz="1600" b="1">
                <a:solidFill>
                  <a:srgbClr val="000000"/>
                </a:solidFill>
                <a:latin typeface="Times"/>
              </a:rPr>
              <a:t>non</a:t>
            </a:r>
            <a:r>
              <a:rPr lang="en-US" sz="1600" b="1">
                <a:solidFill>
                  <a:srgbClr val="33339A"/>
                </a:solidFill>
                <a:latin typeface="Times"/>
              </a:rPr>
              <a:t>-</a:t>
            </a:r>
            <a:r>
              <a:rPr lang="en-US" sz="1600" b="1">
                <a:solidFill>
                  <a:srgbClr val="000000"/>
                </a:solidFill>
                <a:latin typeface="Times"/>
              </a:rPr>
              <a:t>polar</a:t>
            </a:r>
            <a:r>
              <a:rPr lang="en-US" sz="1600" b="1">
                <a:solidFill>
                  <a:srgbClr val="33339A"/>
                </a:solidFill>
                <a:latin typeface="Times"/>
              </a:rPr>
              <a:t> (neutral) </a:t>
            </a:r>
            <a:r>
              <a:rPr lang="en-US" sz="1600" b="1">
                <a:solidFill>
                  <a:srgbClr val="000000"/>
                </a:solidFill>
                <a:latin typeface="Times"/>
              </a:rPr>
              <a:t>group</a:t>
            </a:r>
            <a:r>
              <a:rPr lang="en-US" sz="1600" b="1">
                <a:solidFill>
                  <a:srgbClr val="33339A"/>
                </a:solidFill>
                <a:latin typeface="Times"/>
              </a:rPr>
              <a:t> or chain.</a:t>
            </a:r>
            <a:endParaRPr lang="en-US" sz="1600">
              <a:solidFill>
                <a:srgbClr val="33339A"/>
              </a:solidFill>
              <a:latin typeface="Times"/>
            </a:endParaRPr>
          </a:p>
          <a:p>
            <a:pPr eaLnBrk="0" hangingPunct="0"/>
            <a:endParaRPr lang="en-US"/>
          </a:p>
        </p:txBody>
      </p:sp>
      <p:sp>
        <p:nvSpPr>
          <p:cNvPr id="63510" name="Rectangle 23"/>
          <p:cNvSpPr>
            <a:spLocks noChangeArrowheads="1"/>
          </p:cNvSpPr>
          <p:nvPr/>
        </p:nvSpPr>
        <p:spPr bwMode="auto">
          <a:xfrm>
            <a:off x="728663" y="210312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They adsorb on mineral surfaces with their </a:t>
            </a:r>
            <a:r>
              <a:rPr lang="en-US" sz="1600" b="1">
                <a:solidFill>
                  <a:srgbClr val="000000"/>
                </a:solidFill>
                <a:latin typeface="Times"/>
              </a:rPr>
              <a:t>polar</a:t>
            </a:r>
            <a:r>
              <a:rPr lang="en-US" sz="1600" b="1">
                <a:solidFill>
                  <a:srgbClr val="33339A"/>
                </a:solidFill>
                <a:latin typeface="Times"/>
              </a:rPr>
              <a:t> </a:t>
            </a:r>
            <a:r>
              <a:rPr lang="en-US" sz="1600" b="1">
                <a:solidFill>
                  <a:srgbClr val="000000"/>
                </a:solidFill>
                <a:latin typeface="Times"/>
              </a:rPr>
              <a:t>group</a:t>
            </a:r>
            <a:r>
              <a:rPr lang="en-US" sz="1600" b="1">
                <a:solidFill>
                  <a:srgbClr val="33339A"/>
                </a:solidFill>
                <a:latin typeface="Times"/>
              </a:rPr>
              <a:t> attached to the mineral surface</a:t>
            </a:r>
            <a:endParaRPr lang="en-US" sz="1600">
              <a:solidFill>
                <a:srgbClr val="33339A"/>
              </a:solidFill>
              <a:latin typeface="Times"/>
            </a:endParaRPr>
          </a:p>
          <a:p>
            <a:pPr eaLnBrk="0" hangingPunct="0"/>
            <a:endParaRPr lang="en-US"/>
          </a:p>
        </p:txBody>
      </p:sp>
      <p:sp>
        <p:nvSpPr>
          <p:cNvPr id="63511" name="Rectangle 24"/>
          <p:cNvSpPr>
            <a:spLocks noChangeArrowheads="1"/>
          </p:cNvSpPr>
          <p:nvPr/>
        </p:nvSpPr>
        <p:spPr bwMode="auto">
          <a:xfrm>
            <a:off x="728663" y="212979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and the </a:t>
            </a:r>
            <a:r>
              <a:rPr lang="en-US" sz="1600" b="1">
                <a:solidFill>
                  <a:srgbClr val="000000"/>
                </a:solidFill>
                <a:latin typeface="Times"/>
              </a:rPr>
              <a:t>non</a:t>
            </a:r>
            <a:r>
              <a:rPr lang="en-US" sz="1600" b="1">
                <a:solidFill>
                  <a:srgbClr val="33339A"/>
                </a:solidFill>
                <a:latin typeface="Times"/>
              </a:rPr>
              <a:t>-</a:t>
            </a:r>
            <a:r>
              <a:rPr lang="en-US" sz="1600" b="1">
                <a:solidFill>
                  <a:srgbClr val="000000"/>
                </a:solidFill>
                <a:latin typeface="Times"/>
              </a:rPr>
              <a:t>polar</a:t>
            </a:r>
            <a:r>
              <a:rPr lang="en-US" sz="1600" b="1">
                <a:solidFill>
                  <a:srgbClr val="33339A"/>
                </a:solidFill>
                <a:latin typeface="Times"/>
              </a:rPr>
              <a:t> hydrophobic </a:t>
            </a:r>
            <a:r>
              <a:rPr lang="en-US" sz="1600" b="1">
                <a:solidFill>
                  <a:srgbClr val="000000"/>
                </a:solidFill>
                <a:latin typeface="Times"/>
              </a:rPr>
              <a:t>group</a:t>
            </a:r>
            <a:r>
              <a:rPr lang="en-US" sz="1600" b="1">
                <a:solidFill>
                  <a:srgbClr val="33339A"/>
                </a:solidFill>
                <a:latin typeface="Times"/>
              </a:rPr>
              <a:t> exposed to the aqueous solution. Water is</a:t>
            </a:r>
            <a:endParaRPr lang="en-US" sz="1600">
              <a:solidFill>
                <a:srgbClr val="33339A"/>
              </a:solidFill>
              <a:latin typeface="Times"/>
            </a:endParaRPr>
          </a:p>
          <a:p>
            <a:pPr eaLnBrk="0" hangingPunct="0"/>
            <a:endParaRPr lang="en-US"/>
          </a:p>
        </p:txBody>
      </p:sp>
      <p:sp>
        <p:nvSpPr>
          <p:cNvPr id="63512" name="Rectangle 25"/>
          <p:cNvSpPr>
            <a:spLocks noChangeArrowheads="1"/>
          </p:cNvSpPr>
          <p:nvPr/>
        </p:nvSpPr>
        <p:spPr bwMode="auto">
          <a:xfrm>
            <a:off x="728663" y="2157412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strongly and extensively hydrogen-bonded to other water molecules. The hydrophobic</a:t>
            </a:r>
            <a:endParaRPr lang="en-US" sz="1600">
              <a:solidFill>
                <a:srgbClr val="33339A"/>
              </a:solidFill>
              <a:latin typeface="Times"/>
            </a:endParaRPr>
          </a:p>
          <a:p>
            <a:pPr eaLnBrk="0" hangingPunct="0"/>
            <a:endParaRPr lang="en-US"/>
          </a:p>
        </p:txBody>
      </p:sp>
      <p:sp>
        <p:nvSpPr>
          <p:cNvPr id="63513" name="Rectangle 26"/>
          <p:cNvSpPr>
            <a:spLocks noChangeArrowheads="1"/>
          </p:cNvSpPr>
          <p:nvPr/>
        </p:nvSpPr>
        <p:spPr bwMode="auto">
          <a:xfrm>
            <a:off x="728663" y="2185035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000000"/>
                </a:solidFill>
                <a:latin typeface="Times"/>
              </a:rPr>
              <a:t>group</a:t>
            </a:r>
            <a:r>
              <a:rPr lang="en-US" sz="1600" b="1">
                <a:solidFill>
                  <a:srgbClr val="33339A"/>
                </a:solidFill>
                <a:latin typeface="Times"/>
              </a:rPr>
              <a:t> disrupts some of this hydrogen bonding causing the mineral-collector to be</a:t>
            </a:r>
            <a:endParaRPr lang="en-US" sz="1600">
              <a:solidFill>
                <a:srgbClr val="33339A"/>
              </a:solidFill>
              <a:latin typeface="Times"/>
            </a:endParaRPr>
          </a:p>
          <a:p>
            <a:pPr eaLnBrk="0" hangingPunct="0"/>
            <a:endParaRPr lang="en-US"/>
          </a:p>
        </p:txBody>
      </p:sp>
      <p:sp>
        <p:nvSpPr>
          <p:cNvPr id="63514" name="Rectangle 27"/>
          <p:cNvSpPr>
            <a:spLocks noChangeArrowheads="1"/>
          </p:cNvSpPr>
          <p:nvPr/>
        </p:nvSpPr>
        <p:spPr bwMode="auto">
          <a:xfrm>
            <a:off x="728663" y="221265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repelled by water and attached to bubbles. This repulsion by water also induces</a:t>
            </a:r>
            <a:endParaRPr lang="en-US" sz="1600">
              <a:solidFill>
                <a:srgbClr val="33339A"/>
              </a:solidFill>
              <a:latin typeface="Times"/>
            </a:endParaRPr>
          </a:p>
          <a:p>
            <a:pPr eaLnBrk="0" hangingPunct="0"/>
            <a:endParaRPr lang="en-US"/>
          </a:p>
        </p:txBody>
      </p:sp>
      <p:sp>
        <p:nvSpPr>
          <p:cNvPr id="63515" name="Rectangle 28"/>
          <p:cNvSpPr>
            <a:spLocks noChangeArrowheads="1"/>
          </p:cNvSpPr>
          <p:nvPr/>
        </p:nvSpPr>
        <p:spPr bwMode="auto">
          <a:xfrm>
            <a:off x="728663" y="22402800"/>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aggregation of hydrophobic surfaces; minerals and colloidal metal-collector ppts</a:t>
            </a:r>
            <a:endParaRPr lang="en-US" sz="1600">
              <a:solidFill>
                <a:srgbClr val="33339A"/>
              </a:solidFill>
              <a:latin typeface="Times"/>
            </a:endParaRPr>
          </a:p>
          <a:p>
            <a:pPr eaLnBrk="0" hangingPunct="0"/>
            <a:endParaRPr lang="en-US"/>
          </a:p>
        </p:txBody>
      </p:sp>
      <p:sp>
        <p:nvSpPr>
          <p:cNvPr id="63516" name="Rectangle 29"/>
          <p:cNvSpPr>
            <a:spLocks noChangeArrowheads="1"/>
          </p:cNvSpPr>
          <p:nvPr/>
        </p:nvSpPr>
        <p:spPr bwMode="auto">
          <a:xfrm>
            <a:off x="728663" y="228123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In some cases activators, which are meant to adsorb on specific minerals, are added to</a:t>
            </a:r>
            <a:endParaRPr lang="en-US" sz="1600">
              <a:solidFill>
                <a:srgbClr val="33339A"/>
              </a:solidFill>
              <a:latin typeface="Times"/>
            </a:endParaRPr>
          </a:p>
          <a:p>
            <a:pPr eaLnBrk="0" hangingPunct="0"/>
            <a:endParaRPr lang="en-US"/>
          </a:p>
        </p:txBody>
      </p:sp>
      <p:sp>
        <p:nvSpPr>
          <p:cNvPr id="63517" name="Rectangle 30"/>
          <p:cNvSpPr>
            <a:spLocks noChangeArrowheads="1"/>
          </p:cNvSpPr>
          <p:nvPr/>
        </p:nvSpPr>
        <p:spPr bwMode="auto">
          <a:xfrm>
            <a:off x="728663" y="230886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enhance the attraction between the </a:t>
            </a:r>
            <a:r>
              <a:rPr lang="en-US" sz="1600" b="1">
                <a:solidFill>
                  <a:srgbClr val="000000"/>
                </a:solidFill>
                <a:latin typeface="Times"/>
              </a:rPr>
              <a:t>polar</a:t>
            </a:r>
            <a:r>
              <a:rPr lang="en-US" sz="1600" b="1">
                <a:solidFill>
                  <a:srgbClr val="33339A"/>
                </a:solidFill>
                <a:latin typeface="Times"/>
              </a:rPr>
              <a:t> </a:t>
            </a:r>
            <a:r>
              <a:rPr lang="en-US" sz="1600" b="1">
                <a:solidFill>
                  <a:srgbClr val="000000"/>
                </a:solidFill>
                <a:latin typeface="Times"/>
              </a:rPr>
              <a:t>group</a:t>
            </a:r>
            <a:r>
              <a:rPr lang="en-US" sz="1600" b="1">
                <a:solidFill>
                  <a:srgbClr val="33339A"/>
                </a:solidFill>
                <a:latin typeface="Times"/>
              </a:rPr>
              <a:t> and the mineral surfac</a:t>
            </a:r>
            <a:endParaRPr lang="en-US"/>
          </a:p>
        </p:txBody>
      </p:sp>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p>
            <a:fld id="{48CB1ED9-E258-45AC-B708-2EE0B3BD276C}" type="slidenum">
              <a:rPr lang="en-US" smtClean="0">
                <a:latin typeface="Arial" panose="02080604020202020204" pitchFamily="34" charset="0"/>
              </a:rPr>
            </a:fld>
            <a:endParaRPr lang="en-US" smtClean="0">
              <a:latin typeface="Arial" panose="02080604020202020204" pitchFamily="34" charset="0"/>
            </a:endParaRPr>
          </a:p>
        </p:txBody>
      </p:sp>
      <p:sp>
        <p:nvSpPr>
          <p:cNvPr id="6451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A261433-9105-447F-9914-45C9F200B686}" type="datetime1">
              <a:rPr lang="en-US" sz="1400"/>
            </a:fld>
            <a:endParaRPr lang="en-US" sz="1400"/>
          </a:p>
        </p:txBody>
      </p:sp>
      <p:sp>
        <p:nvSpPr>
          <p:cNvPr id="6451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Physical Chemistry of Flotation </a:t>
            </a:r>
            <a:endParaRPr lang="en-US" sz="2800" smtClean="0"/>
          </a:p>
        </p:txBody>
      </p:sp>
      <p:sp>
        <p:nvSpPr>
          <p:cNvPr id="6451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451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451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452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452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5188" name="Group 20"/>
          <p:cNvGraphicFramePr>
            <a:graphicFrameLocks noGrp="1"/>
          </p:cNvGraphicFramePr>
          <p:nvPr>
            <p:ph sz="half" idx="4294967295"/>
          </p:nvPr>
        </p:nvGraphicFramePr>
        <p:xfrm>
          <a:off x="152400" y="609600"/>
          <a:ext cx="8458200" cy="5578475"/>
        </p:xfrm>
        <a:graphic>
          <a:graphicData uri="http://schemas.openxmlformats.org/drawingml/2006/table">
            <a:tbl>
              <a:tblPr/>
              <a:tblGrid>
                <a:gridCol w="8458200"/>
              </a:tblGrid>
              <a:tr h="5182190">
                <a:tc>
                  <a:txBody>
                    <a:bodyPr/>
                    <a:lstStyle/>
                    <a:p>
                      <a:pPr>
                        <a:buFont typeface="Arial" panose="02080604020202020204" pitchFamily="34" charset="0"/>
                        <a:buNone/>
                      </a:pPr>
                      <a:r>
                        <a:rPr lang="en-US" sz="1800" b="0" kern="1200" dirty="0" smtClean="0">
                          <a:solidFill>
                            <a:schemeClr val="tx1"/>
                          </a:solidFill>
                          <a:latin typeface="+mn-lt"/>
                          <a:ea typeface="+mn-ea"/>
                          <a:cs typeface="+mn-cs"/>
                        </a:rPr>
                        <a:t> </a:t>
                      </a:r>
                      <a:endParaRPr lang="en-US" sz="1800" b="0" kern="1200" dirty="0" smtClean="0">
                        <a:solidFill>
                          <a:schemeClr val="tx1"/>
                        </a:solidFill>
                        <a:latin typeface="+mn-lt"/>
                        <a:ea typeface="+mn-ea"/>
                        <a:cs typeface="+mn-cs"/>
                      </a:endParaRPr>
                    </a:p>
                    <a:p>
                      <a:endParaRPr lang="en-US" sz="1800" b="0" kern="1200" dirty="0" smtClean="0">
                        <a:solidFill>
                          <a:schemeClr val="tx1"/>
                        </a:solidFill>
                        <a:latin typeface="+mn-lt"/>
                        <a:ea typeface="+mn-ea"/>
                        <a:cs typeface="+mn-cs"/>
                      </a:endParaRPr>
                    </a:p>
                    <a:p>
                      <a:pPr>
                        <a:buFont typeface="Arial" panose="02080604020202020204" pitchFamily="34" charset="0"/>
                        <a:buChar char="•"/>
                      </a:pPr>
                      <a:r>
                        <a:rPr lang="en-US" sz="2400" b="0" kern="1200" dirty="0" smtClean="0">
                          <a:solidFill>
                            <a:schemeClr val="tx1"/>
                          </a:solidFill>
                          <a:latin typeface="+mn-lt"/>
                          <a:ea typeface="+mn-ea"/>
                          <a:cs typeface="+mn-cs"/>
                        </a:rPr>
                        <a:t>Water is strongly and extensively hydrogen-bonded to other water molecules. The hydrophobic group disrupts some of this hydrogen bonding causing the mineral-collector to be repelled by water and attached to bubbles. </a:t>
                      </a:r>
                      <a:endParaRPr lang="en-US" sz="2400" b="0" kern="1200" dirty="0" smtClean="0">
                        <a:solidFill>
                          <a:schemeClr val="tx1"/>
                        </a:solidFill>
                        <a:latin typeface="+mn-lt"/>
                        <a:ea typeface="+mn-ea"/>
                        <a:cs typeface="+mn-cs"/>
                      </a:endParaRPr>
                    </a:p>
                    <a:p>
                      <a:endParaRPr lang="en-US" sz="2400" b="0" kern="1200" dirty="0" smtClean="0">
                        <a:solidFill>
                          <a:schemeClr val="tx1"/>
                        </a:solidFill>
                        <a:latin typeface="+mn-lt"/>
                        <a:ea typeface="+mn-ea"/>
                        <a:cs typeface="+mn-cs"/>
                      </a:endParaRPr>
                    </a:p>
                    <a:p>
                      <a:pPr>
                        <a:buFont typeface="Arial" panose="02080604020202020204" pitchFamily="34" charset="0"/>
                        <a:buChar char="•"/>
                      </a:pPr>
                      <a:r>
                        <a:rPr lang="en-US" sz="2400" b="0" kern="1200" dirty="0" smtClean="0">
                          <a:solidFill>
                            <a:schemeClr val="tx1"/>
                          </a:solidFill>
                          <a:latin typeface="+mn-lt"/>
                          <a:ea typeface="+mn-ea"/>
                          <a:cs typeface="+mn-cs"/>
                        </a:rPr>
                        <a:t>This repulsion by water also induces aggregation of hydrophobic surfaces</a:t>
                      </a:r>
                      <a:endParaRPr lang="en-US" sz="2400" b="0" kern="1200" dirty="0" smtClean="0">
                        <a:solidFill>
                          <a:schemeClr val="tx1"/>
                        </a:solidFill>
                        <a:latin typeface="+mn-lt"/>
                        <a:ea typeface="+mn-ea"/>
                        <a:cs typeface="+mn-cs"/>
                      </a:endParaRPr>
                    </a:p>
                    <a:p>
                      <a:endParaRPr lang="en-US" sz="2400" b="0" kern="1200" dirty="0" smtClean="0">
                        <a:solidFill>
                          <a:schemeClr val="tx1"/>
                        </a:solidFill>
                        <a:latin typeface="+mn-lt"/>
                        <a:ea typeface="+mn-ea"/>
                        <a:cs typeface="+mn-cs"/>
                      </a:endParaRPr>
                    </a:p>
                    <a:p>
                      <a:pPr>
                        <a:buFont typeface="Arial" panose="02080604020202020204" pitchFamily="34" charset="0"/>
                        <a:buChar char="•"/>
                      </a:pPr>
                      <a:r>
                        <a:rPr lang="en-US" sz="2400" b="0" kern="1200" dirty="0" smtClean="0">
                          <a:solidFill>
                            <a:schemeClr val="tx1"/>
                          </a:solidFill>
                          <a:latin typeface="+mn-lt"/>
                          <a:ea typeface="+mn-ea"/>
                          <a:cs typeface="+mn-cs"/>
                        </a:rPr>
                        <a:t>In some cases activators, which are meant to adsorb on specific minerals, are added to enhance the attraction between the polar group and the mineral surface</a:t>
                      </a:r>
                      <a:endParaRPr lang="en-US" sz="2400" b="0" kern="1200" dirty="0" smtClean="0">
                        <a:solidFill>
                          <a:schemeClr val="tx1"/>
                        </a:solidFill>
                        <a:latin typeface="+mn-lt"/>
                        <a:ea typeface="+mn-ea"/>
                        <a:cs typeface="+mn-cs"/>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6452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452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452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452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64529" name="Rectangle 18"/>
          <p:cNvSpPr>
            <a:spLocks noChangeArrowheads="1"/>
          </p:cNvSpPr>
          <p:nvPr/>
        </p:nvSpPr>
        <p:spPr bwMode="auto">
          <a:xfrm>
            <a:off x="0" y="0"/>
            <a:ext cx="9144000" cy="0"/>
          </a:xfrm>
          <a:prstGeom prst="rect">
            <a:avLst/>
          </a:prstGeom>
          <a:noFill/>
          <a:ln w="9525">
            <a:noFill/>
            <a:miter lim="800000"/>
          </a:ln>
        </p:spPr>
        <p:txBody>
          <a:bodyPr wrap="none" anchor="ctr">
            <a:spAutoFit/>
          </a:bodyPr>
          <a:lstStyle/>
          <a:p>
            <a:endParaRPr lang="en-US"/>
          </a:p>
        </p:txBody>
      </p:sp>
      <p:sp>
        <p:nvSpPr>
          <p:cNvPr id="64530" name="Rectangle 19"/>
          <p:cNvSpPr>
            <a:spLocks noChangeArrowheads="1"/>
          </p:cNvSpPr>
          <p:nvPr/>
        </p:nvSpPr>
        <p:spPr bwMode="auto">
          <a:xfrm>
            <a:off x="728663" y="196500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In general, chemical groups or surfaces with any charge (ionic, dipole) are hydrophilic</a:t>
            </a:r>
            <a:endParaRPr lang="en-US" sz="1600">
              <a:solidFill>
                <a:srgbClr val="33339A"/>
              </a:solidFill>
              <a:latin typeface="Times"/>
            </a:endParaRPr>
          </a:p>
          <a:p>
            <a:pPr eaLnBrk="0" hangingPunct="0"/>
            <a:endParaRPr lang="en-US"/>
          </a:p>
        </p:txBody>
      </p:sp>
      <p:sp>
        <p:nvSpPr>
          <p:cNvPr id="64531" name="Rectangle 20"/>
          <p:cNvSpPr>
            <a:spLocks noChangeArrowheads="1"/>
          </p:cNvSpPr>
          <p:nvPr/>
        </p:nvSpPr>
        <p:spPr bwMode="auto">
          <a:xfrm>
            <a:off x="728663" y="19926300"/>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and will bond with water molecules but those with neutral (zero charge) are</a:t>
            </a:r>
            <a:endParaRPr lang="en-US" sz="1600">
              <a:solidFill>
                <a:srgbClr val="33339A"/>
              </a:solidFill>
              <a:latin typeface="Times"/>
            </a:endParaRPr>
          </a:p>
          <a:p>
            <a:pPr eaLnBrk="0" hangingPunct="0"/>
            <a:endParaRPr lang="en-US"/>
          </a:p>
        </p:txBody>
      </p:sp>
      <p:sp>
        <p:nvSpPr>
          <p:cNvPr id="64532" name="Rectangle 21"/>
          <p:cNvSpPr>
            <a:spLocks noChangeArrowheads="1"/>
          </p:cNvSpPr>
          <p:nvPr/>
        </p:nvSpPr>
        <p:spPr bwMode="auto">
          <a:xfrm>
            <a:off x="728663" y="2020252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hydrophobic and will be repelled by water.</a:t>
            </a:r>
            <a:endParaRPr lang="en-US" sz="1600">
              <a:solidFill>
                <a:srgbClr val="33339A"/>
              </a:solidFill>
              <a:latin typeface="Times"/>
            </a:endParaRPr>
          </a:p>
          <a:p>
            <a:pPr eaLnBrk="0" hangingPunct="0"/>
            <a:endParaRPr lang="en-US"/>
          </a:p>
        </p:txBody>
      </p:sp>
      <p:sp>
        <p:nvSpPr>
          <p:cNvPr id="64533" name="Rectangle 22"/>
          <p:cNvSpPr>
            <a:spLocks noChangeArrowheads="1"/>
          </p:cNvSpPr>
          <p:nvPr/>
        </p:nvSpPr>
        <p:spPr bwMode="auto">
          <a:xfrm>
            <a:off x="728663" y="206121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Collectors have a </a:t>
            </a:r>
            <a:r>
              <a:rPr lang="en-US" sz="1600" b="1">
                <a:solidFill>
                  <a:srgbClr val="000000"/>
                </a:solidFill>
                <a:latin typeface="Times"/>
              </a:rPr>
              <a:t>polar</a:t>
            </a:r>
            <a:r>
              <a:rPr lang="en-US" sz="1600" b="1">
                <a:solidFill>
                  <a:srgbClr val="33339A"/>
                </a:solidFill>
                <a:latin typeface="Times"/>
              </a:rPr>
              <a:t> (charged) head </a:t>
            </a:r>
            <a:r>
              <a:rPr lang="en-US" sz="1600" b="1">
                <a:solidFill>
                  <a:srgbClr val="000000"/>
                </a:solidFill>
                <a:latin typeface="Times"/>
              </a:rPr>
              <a:t>group</a:t>
            </a:r>
            <a:r>
              <a:rPr lang="en-US" sz="1600" b="1">
                <a:solidFill>
                  <a:srgbClr val="33339A"/>
                </a:solidFill>
                <a:latin typeface="Times"/>
              </a:rPr>
              <a:t> and a </a:t>
            </a:r>
            <a:r>
              <a:rPr lang="en-US" sz="1600" b="1">
                <a:solidFill>
                  <a:srgbClr val="000000"/>
                </a:solidFill>
                <a:latin typeface="Times"/>
              </a:rPr>
              <a:t>non</a:t>
            </a:r>
            <a:r>
              <a:rPr lang="en-US" sz="1600" b="1">
                <a:solidFill>
                  <a:srgbClr val="33339A"/>
                </a:solidFill>
                <a:latin typeface="Times"/>
              </a:rPr>
              <a:t>-</a:t>
            </a:r>
            <a:r>
              <a:rPr lang="en-US" sz="1600" b="1">
                <a:solidFill>
                  <a:srgbClr val="000000"/>
                </a:solidFill>
                <a:latin typeface="Times"/>
              </a:rPr>
              <a:t>polar</a:t>
            </a:r>
            <a:r>
              <a:rPr lang="en-US" sz="1600" b="1">
                <a:solidFill>
                  <a:srgbClr val="33339A"/>
                </a:solidFill>
                <a:latin typeface="Times"/>
              </a:rPr>
              <a:t> (neutral) </a:t>
            </a:r>
            <a:r>
              <a:rPr lang="en-US" sz="1600" b="1">
                <a:solidFill>
                  <a:srgbClr val="000000"/>
                </a:solidFill>
                <a:latin typeface="Times"/>
              </a:rPr>
              <a:t>group</a:t>
            </a:r>
            <a:r>
              <a:rPr lang="en-US" sz="1600" b="1">
                <a:solidFill>
                  <a:srgbClr val="33339A"/>
                </a:solidFill>
                <a:latin typeface="Times"/>
              </a:rPr>
              <a:t> or chain.</a:t>
            </a:r>
            <a:endParaRPr lang="en-US" sz="1600">
              <a:solidFill>
                <a:srgbClr val="33339A"/>
              </a:solidFill>
              <a:latin typeface="Times"/>
            </a:endParaRPr>
          </a:p>
          <a:p>
            <a:pPr eaLnBrk="0" hangingPunct="0"/>
            <a:endParaRPr lang="en-US"/>
          </a:p>
        </p:txBody>
      </p:sp>
      <p:sp>
        <p:nvSpPr>
          <p:cNvPr id="64534" name="Rectangle 23"/>
          <p:cNvSpPr>
            <a:spLocks noChangeArrowheads="1"/>
          </p:cNvSpPr>
          <p:nvPr/>
        </p:nvSpPr>
        <p:spPr bwMode="auto">
          <a:xfrm>
            <a:off x="728663" y="210312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They adsorb on mineral surfaces with their </a:t>
            </a:r>
            <a:r>
              <a:rPr lang="en-US" sz="1600" b="1">
                <a:solidFill>
                  <a:srgbClr val="000000"/>
                </a:solidFill>
                <a:latin typeface="Times"/>
              </a:rPr>
              <a:t>polar</a:t>
            </a:r>
            <a:r>
              <a:rPr lang="en-US" sz="1600" b="1">
                <a:solidFill>
                  <a:srgbClr val="33339A"/>
                </a:solidFill>
                <a:latin typeface="Times"/>
              </a:rPr>
              <a:t> </a:t>
            </a:r>
            <a:r>
              <a:rPr lang="en-US" sz="1600" b="1">
                <a:solidFill>
                  <a:srgbClr val="000000"/>
                </a:solidFill>
                <a:latin typeface="Times"/>
              </a:rPr>
              <a:t>group</a:t>
            </a:r>
            <a:r>
              <a:rPr lang="en-US" sz="1600" b="1">
                <a:solidFill>
                  <a:srgbClr val="33339A"/>
                </a:solidFill>
                <a:latin typeface="Times"/>
              </a:rPr>
              <a:t> attached to the mineral surface</a:t>
            </a:r>
            <a:endParaRPr lang="en-US" sz="1600">
              <a:solidFill>
                <a:srgbClr val="33339A"/>
              </a:solidFill>
              <a:latin typeface="Times"/>
            </a:endParaRPr>
          </a:p>
          <a:p>
            <a:pPr eaLnBrk="0" hangingPunct="0"/>
            <a:endParaRPr lang="en-US"/>
          </a:p>
        </p:txBody>
      </p:sp>
      <p:sp>
        <p:nvSpPr>
          <p:cNvPr id="64535" name="Rectangle 24"/>
          <p:cNvSpPr>
            <a:spLocks noChangeArrowheads="1"/>
          </p:cNvSpPr>
          <p:nvPr/>
        </p:nvSpPr>
        <p:spPr bwMode="auto">
          <a:xfrm>
            <a:off x="728663" y="212979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and the </a:t>
            </a:r>
            <a:r>
              <a:rPr lang="en-US" sz="1600" b="1">
                <a:solidFill>
                  <a:srgbClr val="000000"/>
                </a:solidFill>
                <a:latin typeface="Times"/>
              </a:rPr>
              <a:t>non</a:t>
            </a:r>
            <a:r>
              <a:rPr lang="en-US" sz="1600" b="1">
                <a:solidFill>
                  <a:srgbClr val="33339A"/>
                </a:solidFill>
                <a:latin typeface="Times"/>
              </a:rPr>
              <a:t>-</a:t>
            </a:r>
            <a:r>
              <a:rPr lang="en-US" sz="1600" b="1">
                <a:solidFill>
                  <a:srgbClr val="000000"/>
                </a:solidFill>
                <a:latin typeface="Times"/>
              </a:rPr>
              <a:t>polar</a:t>
            </a:r>
            <a:r>
              <a:rPr lang="en-US" sz="1600" b="1">
                <a:solidFill>
                  <a:srgbClr val="33339A"/>
                </a:solidFill>
                <a:latin typeface="Times"/>
              </a:rPr>
              <a:t> hydrophobic </a:t>
            </a:r>
            <a:r>
              <a:rPr lang="en-US" sz="1600" b="1">
                <a:solidFill>
                  <a:srgbClr val="000000"/>
                </a:solidFill>
                <a:latin typeface="Times"/>
              </a:rPr>
              <a:t>group</a:t>
            </a:r>
            <a:r>
              <a:rPr lang="en-US" sz="1600" b="1">
                <a:solidFill>
                  <a:srgbClr val="33339A"/>
                </a:solidFill>
                <a:latin typeface="Times"/>
              </a:rPr>
              <a:t> exposed to the aqueous solution. Water is</a:t>
            </a:r>
            <a:endParaRPr lang="en-US" sz="1600">
              <a:solidFill>
                <a:srgbClr val="33339A"/>
              </a:solidFill>
              <a:latin typeface="Times"/>
            </a:endParaRPr>
          </a:p>
          <a:p>
            <a:pPr eaLnBrk="0" hangingPunct="0"/>
            <a:endParaRPr lang="en-US"/>
          </a:p>
        </p:txBody>
      </p:sp>
      <p:sp>
        <p:nvSpPr>
          <p:cNvPr id="64536" name="Rectangle 25"/>
          <p:cNvSpPr>
            <a:spLocks noChangeArrowheads="1"/>
          </p:cNvSpPr>
          <p:nvPr/>
        </p:nvSpPr>
        <p:spPr bwMode="auto">
          <a:xfrm>
            <a:off x="728663" y="2157412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strongly and extensively hydrogen-bonded to other water molecules. The hydrophobic</a:t>
            </a:r>
            <a:endParaRPr lang="en-US" sz="1600">
              <a:solidFill>
                <a:srgbClr val="33339A"/>
              </a:solidFill>
              <a:latin typeface="Times"/>
            </a:endParaRPr>
          </a:p>
          <a:p>
            <a:pPr eaLnBrk="0" hangingPunct="0"/>
            <a:endParaRPr lang="en-US"/>
          </a:p>
        </p:txBody>
      </p:sp>
      <p:sp>
        <p:nvSpPr>
          <p:cNvPr id="64537" name="Rectangle 26"/>
          <p:cNvSpPr>
            <a:spLocks noChangeArrowheads="1"/>
          </p:cNvSpPr>
          <p:nvPr/>
        </p:nvSpPr>
        <p:spPr bwMode="auto">
          <a:xfrm>
            <a:off x="728663" y="2185035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000000"/>
                </a:solidFill>
                <a:latin typeface="Times"/>
              </a:rPr>
              <a:t>group</a:t>
            </a:r>
            <a:r>
              <a:rPr lang="en-US" sz="1600" b="1">
                <a:solidFill>
                  <a:srgbClr val="33339A"/>
                </a:solidFill>
                <a:latin typeface="Times"/>
              </a:rPr>
              <a:t> disrupts some of this hydrogen bonding causing the mineral-collector to be</a:t>
            </a:r>
            <a:endParaRPr lang="en-US" sz="1600">
              <a:solidFill>
                <a:srgbClr val="33339A"/>
              </a:solidFill>
              <a:latin typeface="Times"/>
            </a:endParaRPr>
          </a:p>
          <a:p>
            <a:pPr eaLnBrk="0" hangingPunct="0"/>
            <a:endParaRPr lang="en-US"/>
          </a:p>
        </p:txBody>
      </p:sp>
      <p:sp>
        <p:nvSpPr>
          <p:cNvPr id="64538" name="Rectangle 27"/>
          <p:cNvSpPr>
            <a:spLocks noChangeArrowheads="1"/>
          </p:cNvSpPr>
          <p:nvPr/>
        </p:nvSpPr>
        <p:spPr bwMode="auto">
          <a:xfrm>
            <a:off x="728663" y="221265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repelled by water and attached to bubbles. This repulsion by water also induces</a:t>
            </a:r>
            <a:endParaRPr lang="en-US" sz="1600">
              <a:solidFill>
                <a:srgbClr val="33339A"/>
              </a:solidFill>
              <a:latin typeface="Times"/>
            </a:endParaRPr>
          </a:p>
          <a:p>
            <a:pPr eaLnBrk="0" hangingPunct="0"/>
            <a:endParaRPr lang="en-US"/>
          </a:p>
        </p:txBody>
      </p:sp>
      <p:sp>
        <p:nvSpPr>
          <p:cNvPr id="64539" name="Rectangle 28"/>
          <p:cNvSpPr>
            <a:spLocks noChangeArrowheads="1"/>
          </p:cNvSpPr>
          <p:nvPr/>
        </p:nvSpPr>
        <p:spPr bwMode="auto">
          <a:xfrm>
            <a:off x="728663" y="22402800"/>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aggregation of hydrophobic surfaces; minerals and colloidal metal-collector ppts</a:t>
            </a:r>
            <a:endParaRPr lang="en-US" sz="1600">
              <a:solidFill>
                <a:srgbClr val="33339A"/>
              </a:solidFill>
              <a:latin typeface="Times"/>
            </a:endParaRPr>
          </a:p>
          <a:p>
            <a:pPr eaLnBrk="0" hangingPunct="0"/>
            <a:endParaRPr lang="en-US"/>
          </a:p>
        </p:txBody>
      </p:sp>
      <p:sp>
        <p:nvSpPr>
          <p:cNvPr id="64540" name="Rectangle 29"/>
          <p:cNvSpPr>
            <a:spLocks noChangeArrowheads="1"/>
          </p:cNvSpPr>
          <p:nvPr/>
        </p:nvSpPr>
        <p:spPr bwMode="auto">
          <a:xfrm>
            <a:off x="728663" y="22812375"/>
            <a:ext cx="9144000" cy="457200"/>
          </a:xfrm>
          <a:prstGeom prst="rect">
            <a:avLst/>
          </a:prstGeom>
          <a:noFill/>
          <a:ln w="9525">
            <a:noFill/>
            <a:miter lim="800000"/>
          </a:ln>
        </p:spPr>
        <p:txBody>
          <a:bodyPr wrap="none" anchor="ctr">
            <a:spAutoFit/>
          </a:bodyPr>
          <a:lstStyle/>
          <a:p>
            <a:pPr eaLnBrk="0" hangingPunct="0"/>
            <a:r>
              <a:rPr lang="en-US" sz="1600" b="1">
                <a:solidFill>
                  <a:srgbClr val="33339A"/>
                </a:solidFill>
                <a:latin typeface="Times"/>
              </a:rPr>
              <a:t>In some cases activators, which are meant to adsorb on specific minerals, are added to</a:t>
            </a:r>
            <a:endParaRPr lang="en-US" sz="1600">
              <a:solidFill>
                <a:srgbClr val="33339A"/>
              </a:solidFill>
              <a:latin typeface="Times"/>
            </a:endParaRPr>
          </a:p>
          <a:p>
            <a:pPr eaLnBrk="0" hangingPunct="0"/>
            <a:endParaRPr lang="en-US"/>
          </a:p>
        </p:txBody>
      </p:sp>
      <p:sp>
        <p:nvSpPr>
          <p:cNvPr id="64541" name="Rectangle 30"/>
          <p:cNvSpPr>
            <a:spLocks noChangeArrowheads="1"/>
          </p:cNvSpPr>
          <p:nvPr/>
        </p:nvSpPr>
        <p:spPr bwMode="auto">
          <a:xfrm>
            <a:off x="728663" y="23088600"/>
            <a:ext cx="9144000" cy="457200"/>
          </a:xfrm>
          <a:prstGeom prst="rect">
            <a:avLst/>
          </a:prstGeom>
          <a:solidFill>
            <a:srgbClr val="FF9999"/>
          </a:solidFill>
          <a:ln w="9525">
            <a:noFill/>
            <a:miter lim="800000"/>
          </a:ln>
        </p:spPr>
        <p:txBody>
          <a:bodyPr wrap="none" anchor="ctr">
            <a:spAutoFit/>
          </a:bodyPr>
          <a:lstStyle/>
          <a:p>
            <a:pPr eaLnBrk="0" hangingPunct="0"/>
            <a:r>
              <a:rPr lang="en-US" sz="1600" b="1">
                <a:solidFill>
                  <a:srgbClr val="33339A"/>
                </a:solidFill>
                <a:latin typeface="Times"/>
              </a:rPr>
              <a:t>enhance the attraction between the </a:t>
            </a:r>
            <a:r>
              <a:rPr lang="en-US" sz="1600" b="1">
                <a:solidFill>
                  <a:srgbClr val="000000"/>
                </a:solidFill>
                <a:latin typeface="Times"/>
              </a:rPr>
              <a:t>polar</a:t>
            </a:r>
            <a:r>
              <a:rPr lang="en-US" sz="1600" b="1">
                <a:solidFill>
                  <a:srgbClr val="33339A"/>
                </a:solidFill>
                <a:latin typeface="Times"/>
              </a:rPr>
              <a:t> </a:t>
            </a:r>
            <a:r>
              <a:rPr lang="en-US" sz="1600" b="1">
                <a:solidFill>
                  <a:srgbClr val="000000"/>
                </a:solidFill>
                <a:latin typeface="Times"/>
              </a:rPr>
              <a:t>group</a:t>
            </a:r>
            <a:r>
              <a:rPr lang="en-US" sz="1600" b="1">
                <a:solidFill>
                  <a:srgbClr val="33339A"/>
                </a:solidFill>
                <a:latin typeface="Times"/>
              </a:rPr>
              <a:t> and the mineral surfac</a:t>
            </a:r>
            <a:endParaRPr lang="en-US"/>
          </a:p>
        </p:txBody>
      </p:sp>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411162"/>
          </a:xfrm>
        </p:spPr>
        <p:txBody>
          <a:bodyPr/>
          <a:lstStyle/>
          <a:p>
            <a:r>
              <a:rPr lang="en-US" sz="2800" smtClean="0"/>
              <a:t>Covalent Bonds</a:t>
            </a:r>
            <a:endParaRPr lang="en-US" sz="2800" smtClean="0"/>
          </a:p>
        </p:txBody>
      </p:sp>
      <p:sp>
        <p:nvSpPr>
          <p:cNvPr id="65539" name="Rectangle 3"/>
          <p:cNvSpPr>
            <a:spLocks noGrp="1" noChangeArrowheads="1"/>
          </p:cNvSpPr>
          <p:nvPr>
            <p:ph type="body" idx="1"/>
          </p:nvPr>
        </p:nvSpPr>
        <p:spPr>
          <a:xfrm>
            <a:off x="457200" y="1036638"/>
            <a:ext cx="8229600" cy="5440362"/>
          </a:xfrm>
        </p:spPr>
        <p:txBody>
          <a:bodyPr/>
          <a:lstStyle/>
          <a:p>
            <a:r>
              <a:rPr lang="en-US" sz="2400" smtClean="0"/>
              <a:t>The simplest covalent bond is that in H</a:t>
            </a:r>
            <a:r>
              <a:rPr lang="en-US" sz="2400" baseline="-25000" smtClean="0"/>
              <a:t>2</a:t>
            </a:r>
            <a:endParaRPr lang="en-US" sz="2400" smtClean="0"/>
          </a:p>
          <a:p>
            <a:pPr lvl="1"/>
            <a:r>
              <a:rPr lang="en-US" sz="2400" smtClean="0"/>
              <a:t>the single electrons from each atom combine to form an electron pair</a:t>
            </a:r>
            <a:endParaRPr lang="en-US" sz="2400" smtClean="0"/>
          </a:p>
          <a:p>
            <a:pPr lvl="1"/>
            <a:endParaRPr lang="en-US" sz="2400" smtClean="0"/>
          </a:p>
          <a:p>
            <a:pPr lvl="1"/>
            <a:r>
              <a:rPr lang="en-US" sz="2400" smtClean="0"/>
              <a:t>the shared pair functions in two ways simultaneously; it is shared by the two atoms and fills the valence shell of each atom</a:t>
            </a:r>
            <a:endParaRPr lang="en-US" sz="2400" smtClean="0"/>
          </a:p>
          <a:p>
            <a:r>
              <a:rPr lang="en-US" sz="2400" smtClean="0"/>
              <a:t>The number of shared pairs</a:t>
            </a:r>
            <a:endParaRPr lang="en-US" sz="2400" smtClean="0"/>
          </a:p>
          <a:p>
            <a:pPr lvl="1"/>
            <a:r>
              <a:rPr lang="en-US" sz="2400" smtClean="0"/>
              <a:t>one shared pair forms a single bond</a:t>
            </a:r>
            <a:endParaRPr lang="en-US" sz="2400" smtClean="0"/>
          </a:p>
          <a:p>
            <a:pPr lvl="1"/>
            <a:r>
              <a:rPr lang="en-US" sz="2400" smtClean="0"/>
              <a:t>two shared pairs form a double bond</a:t>
            </a:r>
            <a:endParaRPr lang="en-US" sz="2400" smtClean="0"/>
          </a:p>
          <a:p>
            <a:pPr lvl="1"/>
            <a:r>
              <a:rPr lang="en-US" sz="2400" smtClean="0"/>
              <a:t>three shared pairs form a triple bond</a:t>
            </a:r>
            <a:endParaRPr lang="en-US" sz="2400" smtClean="0"/>
          </a:p>
        </p:txBody>
      </p:sp>
      <p:pic>
        <p:nvPicPr>
          <p:cNvPr id="65540" name="Picture 4"/>
          <p:cNvPicPr>
            <a:picLocks noChangeAspect="1" noChangeArrowheads="1"/>
          </p:cNvPicPr>
          <p:nvPr/>
        </p:nvPicPr>
        <p:blipFill>
          <a:blip r:embed="rId1"/>
          <a:srcRect/>
          <a:stretch>
            <a:fillRect/>
          </a:stretch>
        </p:blipFill>
        <p:spPr bwMode="auto">
          <a:xfrm>
            <a:off x="1828800" y="2268538"/>
            <a:ext cx="6096000" cy="474662"/>
          </a:xfrm>
          <a:prstGeom prst="rect">
            <a:avLst/>
          </a:prstGeom>
          <a:noFill/>
          <a:ln w="12700">
            <a:noFill/>
            <a:miter lim="800000"/>
            <a:headEnd/>
            <a:tailEnd/>
          </a:ln>
        </p:spPr>
      </p:pic>
    </p:spTree>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334962"/>
          </a:xfrm>
        </p:spPr>
        <p:txBody>
          <a:bodyPr/>
          <a:lstStyle/>
          <a:p>
            <a:r>
              <a:rPr lang="en-US" sz="2800" smtClean="0"/>
              <a:t>Polar and Nonpolar Covalent Bonds</a:t>
            </a:r>
            <a:endParaRPr lang="en-US" sz="2800" smtClean="0"/>
          </a:p>
        </p:txBody>
      </p:sp>
      <p:sp>
        <p:nvSpPr>
          <p:cNvPr id="66563" name="Rectangle 3"/>
          <p:cNvSpPr>
            <a:spLocks noGrp="1" noChangeArrowheads="1"/>
          </p:cNvSpPr>
          <p:nvPr>
            <p:ph type="body" idx="1"/>
          </p:nvPr>
        </p:nvSpPr>
        <p:spPr>
          <a:xfrm>
            <a:off x="457200" y="762000"/>
            <a:ext cx="8229600" cy="5364163"/>
          </a:xfrm>
        </p:spPr>
        <p:txBody>
          <a:bodyPr/>
          <a:lstStyle/>
          <a:p>
            <a:r>
              <a:rPr lang="en-US" sz="2400" smtClean="0"/>
              <a:t>Although all covalent bonds involve sharing of electrons, they differ widely in the degree of sharing</a:t>
            </a:r>
            <a:endParaRPr lang="en-US" sz="2400" smtClean="0"/>
          </a:p>
          <a:p>
            <a:r>
              <a:rPr lang="en-US" sz="2400" smtClean="0"/>
              <a:t>We divide covalent bonds into</a:t>
            </a:r>
            <a:endParaRPr lang="en-US" sz="2400" smtClean="0"/>
          </a:p>
          <a:p>
            <a:pPr lvl="1"/>
            <a:r>
              <a:rPr lang="en-US" sz="2400" smtClean="0"/>
              <a:t>nonpolar covalent bonds</a:t>
            </a:r>
            <a:endParaRPr lang="en-US" sz="2400" smtClean="0"/>
          </a:p>
          <a:p>
            <a:pPr lvl="1"/>
            <a:r>
              <a:rPr lang="en-US" sz="2400" smtClean="0"/>
              <a:t>polar covalent bonds</a:t>
            </a:r>
            <a:endParaRPr lang="en-US" sz="2400" smtClean="0"/>
          </a:p>
        </p:txBody>
      </p:sp>
      <p:pic>
        <p:nvPicPr>
          <p:cNvPr id="66564" name="Picture 4"/>
          <p:cNvPicPr>
            <a:picLocks noChangeAspect="1" noChangeArrowheads="1"/>
          </p:cNvPicPr>
          <p:nvPr/>
        </p:nvPicPr>
        <p:blipFill>
          <a:blip r:embed="rId1"/>
          <a:srcRect/>
          <a:stretch>
            <a:fillRect/>
          </a:stretch>
        </p:blipFill>
        <p:spPr bwMode="auto">
          <a:xfrm>
            <a:off x="685800" y="3048000"/>
            <a:ext cx="7239000" cy="3276600"/>
          </a:xfrm>
          <a:prstGeom prst="rect">
            <a:avLst/>
          </a:prstGeom>
          <a:noFill/>
          <a:ln w="12700">
            <a:noFill/>
            <a:miter lim="800000"/>
            <a:headEnd/>
            <a:tailEnd/>
          </a:ln>
        </p:spPr>
      </p:pic>
    </p:spTree>
  </p:cSld>
  <p:clrMapOvr>
    <a:masterClrMapping/>
  </p:clrMapOvr>
  <p:transition>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487362"/>
          </a:xfrm>
        </p:spPr>
        <p:txBody>
          <a:bodyPr/>
          <a:lstStyle/>
          <a:p>
            <a:r>
              <a:rPr lang="en-US" sz="2800" smtClean="0"/>
              <a:t>Polar Covalent Bonds</a:t>
            </a:r>
            <a:endParaRPr lang="en-US" sz="2800" smtClean="0"/>
          </a:p>
        </p:txBody>
      </p:sp>
      <p:sp>
        <p:nvSpPr>
          <p:cNvPr id="134147" name="Rectangle 3"/>
          <p:cNvSpPr>
            <a:spLocks noGrp="1" noChangeArrowheads="1"/>
          </p:cNvSpPr>
          <p:nvPr>
            <p:ph type="body" idx="1"/>
          </p:nvPr>
        </p:nvSpPr>
        <p:spPr>
          <a:xfrm>
            <a:off x="457200" y="914400"/>
            <a:ext cx="8229600" cy="5211763"/>
          </a:xfrm>
        </p:spPr>
        <p:txBody>
          <a:bodyPr/>
          <a:lstStyle/>
          <a:p>
            <a:pPr>
              <a:defRPr/>
            </a:pPr>
            <a:r>
              <a:rPr lang="en-US" sz="2400" dirty="0" smtClean="0">
                <a:solidFill>
                  <a:srgbClr val="1A73A4"/>
                </a:solidFill>
                <a:effectLst>
                  <a:outerShdw blurRad="38100" dist="38100" dir="2700000" algn="tl">
                    <a:srgbClr val="C0C0C0"/>
                  </a:outerShdw>
                </a:effectLst>
              </a:rPr>
              <a:t>Bond dipole moment (</a:t>
            </a:r>
            <a:r>
              <a:rPr lang="en-US" sz="2400" dirty="0" smtClean="0">
                <a:solidFill>
                  <a:srgbClr val="1A73A4"/>
                </a:solidFill>
                <a:effectLst>
                  <a:outerShdw blurRad="38100" dist="38100" dir="2700000" algn="tl">
                    <a:srgbClr val="C0C0C0"/>
                  </a:outerShdw>
                </a:effectLst>
                <a:latin typeface="Symbol" pitchFamily="18" charset="2"/>
              </a:rPr>
              <a:t>m</a:t>
            </a:r>
            <a:r>
              <a:rPr lang="en-US" sz="2400" dirty="0" smtClean="0">
                <a:solidFill>
                  <a:srgbClr val="1A73A4"/>
                </a:solidFill>
                <a:effectLst>
                  <a:outerShdw blurRad="38100" dist="38100" dir="2700000" algn="tl">
                    <a:srgbClr val="C0C0C0"/>
                  </a:outerShdw>
                </a:effectLst>
              </a:rPr>
              <a:t>):</a:t>
            </a:r>
            <a:r>
              <a:rPr lang="en-US" sz="2400" dirty="0" smtClean="0"/>
              <a:t> </a:t>
            </a:r>
            <a:endParaRPr lang="en-US" sz="2400" dirty="0" smtClean="0"/>
          </a:p>
          <a:p>
            <a:pPr lvl="1">
              <a:defRPr/>
            </a:pPr>
            <a:r>
              <a:rPr lang="en-US" sz="2400" dirty="0" smtClean="0"/>
              <a:t>a measure of the polarity of a covalent bond</a:t>
            </a:r>
            <a:endParaRPr lang="en-US" sz="2400" dirty="0" smtClean="0"/>
          </a:p>
          <a:p>
            <a:pPr lvl="1">
              <a:defRPr/>
            </a:pPr>
            <a:r>
              <a:rPr lang="en-US" sz="2400" dirty="0" smtClean="0"/>
              <a:t>the product of the charge on either atom of a polar bond times the distance between the nuclei</a:t>
            </a:r>
            <a:endParaRPr lang="en-US" sz="2400" dirty="0" smtClean="0"/>
          </a:p>
          <a:p>
            <a:pPr lvl="1">
              <a:defRPr/>
            </a:pPr>
            <a:r>
              <a:rPr lang="en-US" sz="2400" dirty="0" smtClean="0"/>
              <a:t>Table 1.7 shows average bond dipole moments of selected covalent bonds</a:t>
            </a:r>
            <a:endParaRPr lang="en-US" sz="2400" dirty="0" smtClean="0"/>
          </a:p>
        </p:txBody>
      </p:sp>
      <p:pic>
        <p:nvPicPr>
          <p:cNvPr id="67588" name="Picture 4"/>
          <p:cNvPicPr>
            <a:picLocks noChangeAspect="1" noChangeArrowheads="1"/>
          </p:cNvPicPr>
          <p:nvPr/>
        </p:nvPicPr>
        <p:blipFill>
          <a:blip r:embed="rId1"/>
          <a:srcRect/>
          <a:stretch>
            <a:fillRect/>
          </a:stretch>
        </p:blipFill>
        <p:spPr bwMode="auto">
          <a:xfrm>
            <a:off x="1600200" y="3733800"/>
            <a:ext cx="5715000" cy="2819400"/>
          </a:xfrm>
          <a:prstGeom prst="rect">
            <a:avLst/>
          </a:prstGeom>
          <a:noFill/>
          <a:ln w="12700">
            <a:noFill/>
            <a:miter lim="800000"/>
            <a:headEnd/>
            <a:tailEnd/>
          </a:ln>
        </p:spPr>
      </p:pic>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p>
            <a:fld id="{B73DF53C-18FA-4CE5-B572-74330624E67F}" type="slidenum">
              <a:rPr lang="en-US" smtClean="0">
                <a:latin typeface="Arial" panose="02080604020202020204" pitchFamily="34" charset="0"/>
              </a:rPr>
            </a:fld>
            <a:endParaRPr lang="en-US" smtClean="0">
              <a:latin typeface="Arial" panose="02080604020202020204" pitchFamily="34" charset="0"/>
            </a:endParaRPr>
          </a:p>
        </p:txBody>
      </p:sp>
      <p:sp>
        <p:nvSpPr>
          <p:cNvPr id="2560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A170D94-E038-48BA-A6D7-E8531905DE42}" type="datetime1">
              <a:rPr lang="en-US" sz="1400"/>
            </a:fld>
            <a:endParaRPr lang="en-US" sz="1400"/>
          </a:p>
        </p:txBody>
      </p:sp>
      <p:sp>
        <p:nvSpPr>
          <p:cNvPr id="2560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a:t>
            </a:r>
            <a:endParaRPr lang="en-US" sz="2800" smtClean="0"/>
          </a:p>
        </p:txBody>
      </p:sp>
      <p:sp>
        <p:nvSpPr>
          <p:cNvPr id="2560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560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560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560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560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831528"/>
        </p:xfrm>
        <a:graphic>
          <a:graphicData uri="http://schemas.openxmlformats.org/drawingml/2006/table">
            <a:tbl>
              <a:tblPr/>
              <a:tblGrid>
                <a:gridCol w="8534400"/>
              </a:tblGrid>
              <a:tr h="5430886">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Process of separating fine particles of different minerals from each other by floating certain minerals at or on water surface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Mineral particles heavier than water maintained in suspension by action of surface tension forces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Separation affected by – some solids adhere to air / gas /oil bubble introduced in the pulp and other solids adhere to water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err="1" smtClean="0">
                          <a:ln>
                            <a:noFill/>
                          </a:ln>
                          <a:solidFill>
                            <a:schemeClr val="tx1"/>
                          </a:solidFill>
                          <a:effectLst/>
                          <a:latin typeface="Arial" panose="02080604020202020204" pitchFamily="34" charset="0"/>
                        </a:rPr>
                        <a:t>Wettable</a:t>
                      </a:r>
                      <a:r>
                        <a:rPr kumimoji="0" lang="en-US" sz="2400" b="0" i="0" u="none" strike="noStrike" cap="none" normalizeH="0" baseline="0" dirty="0" smtClean="0">
                          <a:ln>
                            <a:noFill/>
                          </a:ln>
                          <a:solidFill>
                            <a:schemeClr val="tx1"/>
                          </a:solidFill>
                          <a:effectLst/>
                          <a:latin typeface="Arial" panose="02080604020202020204" pitchFamily="34" charset="0"/>
                        </a:rPr>
                        <a:t> particles sink into water phase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Particle adhering to air float as froth due to lower sp. gr.</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00002">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2561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561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561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561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800" smtClean="0"/>
              <a:t>Polar and Nonpolar Molecules</a:t>
            </a:r>
            <a:endParaRPr lang="en-US" sz="2800" smtClean="0"/>
          </a:p>
        </p:txBody>
      </p:sp>
      <p:sp>
        <p:nvSpPr>
          <p:cNvPr id="153603" name="Rectangle 3"/>
          <p:cNvSpPr>
            <a:spLocks noGrp="1" noChangeArrowheads="1"/>
          </p:cNvSpPr>
          <p:nvPr>
            <p:ph type="body" idx="1"/>
          </p:nvPr>
        </p:nvSpPr>
        <p:spPr/>
        <p:txBody>
          <a:bodyPr/>
          <a:lstStyle/>
          <a:p>
            <a:pPr>
              <a:defRPr/>
            </a:pPr>
            <a:r>
              <a:rPr lang="en-US" sz="2400" dirty="0" smtClean="0"/>
              <a:t>To determine if a molecule is polar, we need to determine </a:t>
            </a:r>
            <a:endParaRPr lang="en-US" sz="2400" dirty="0" smtClean="0"/>
          </a:p>
          <a:p>
            <a:pPr lvl="1">
              <a:defRPr/>
            </a:pPr>
            <a:r>
              <a:rPr lang="en-US" sz="2400" dirty="0" smtClean="0"/>
              <a:t>if the molecule has polar bonds</a:t>
            </a:r>
            <a:endParaRPr lang="en-US" sz="2400" dirty="0" smtClean="0"/>
          </a:p>
          <a:p>
            <a:pPr lvl="1">
              <a:defRPr/>
            </a:pPr>
            <a:r>
              <a:rPr lang="en-US" sz="2400" dirty="0" smtClean="0"/>
              <a:t>the arrangement of these bonds in space</a:t>
            </a:r>
            <a:endParaRPr lang="en-US" sz="2400" dirty="0" smtClean="0"/>
          </a:p>
          <a:p>
            <a:pPr>
              <a:defRPr/>
            </a:pPr>
            <a:r>
              <a:rPr lang="en-US" sz="2400" dirty="0" smtClean="0">
                <a:solidFill>
                  <a:srgbClr val="1184AD"/>
                </a:solidFill>
                <a:effectLst>
                  <a:outerShdw blurRad="38100" dist="38100" dir="2700000" algn="tl">
                    <a:srgbClr val="C0C0C0"/>
                  </a:outerShdw>
                </a:effectLst>
              </a:rPr>
              <a:t>Molecular dipole moment (</a:t>
            </a:r>
            <a:r>
              <a:rPr lang="en-US" sz="2400" dirty="0" smtClean="0">
                <a:solidFill>
                  <a:srgbClr val="1184AD"/>
                </a:solidFill>
                <a:effectLst>
                  <a:outerShdw blurRad="38100" dist="38100" dir="2700000" algn="tl">
                    <a:srgbClr val="C0C0C0"/>
                  </a:outerShdw>
                </a:effectLst>
                <a:latin typeface="Symbol" pitchFamily="18" charset="2"/>
              </a:rPr>
              <a:t></a:t>
            </a:r>
            <a:r>
              <a:rPr lang="en-US" sz="2400" dirty="0" smtClean="0">
                <a:solidFill>
                  <a:srgbClr val="1184AD"/>
                </a:solidFill>
                <a:effectLst>
                  <a:outerShdw blurRad="38100" dist="38100" dir="2700000" algn="tl">
                    <a:srgbClr val="C0C0C0"/>
                  </a:outerShdw>
                </a:effectLst>
              </a:rPr>
              <a:t>):</a:t>
            </a:r>
            <a:r>
              <a:rPr lang="en-US" sz="2400" dirty="0" smtClean="0"/>
              <a:t> the vector sum of the individual bond dipole moments in a molecule</a:t>
            </a:r>
            <a:endParaRPr lang="en-US" sz="2400" dirty="0" smtClean="0"/>
          </a:p>
          <a:p>
            <a:pPr lvl="1">
              <a:defRPr/>
            </a:pPr>
            <a:r>
              <a:rPr lang="en-US" sz="2400" dirty="0" smtClean="0"/>
              <a:t>reported in </a:t>
            </a:r>
            <a:r>
              <a:rPr lang="en-US" sz="2400" dirty="0" err="1" smtClean="0"/>
              <a:t>debyes</a:t>
            </a:r>
            <a:r>
              <a:rPr lang="en-US" sz="2400" dirty="0" smtClean="0"/>
              <a:t> (D)</a:t>
            </a:r>
            <a:endParaRPr lang="en-US" sz="2400" dirty="0" smtClean="0"/>
          </a:p>
        </p:txBody>
      </p:sp>
    </p:spTree>
  </p:cSld>
  <p:clrMapOvr>
    <a:masterClrMapping/>
  </p:clrMapOvr>
  <p:transition>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2800" smtClean="0"/>
              <a:t>Polar and Nonpolar Molecules</a:t>
            </a:r>
            <a:endParaRPr lang="en-US" sz="2800" smtClean="0"/>
          </a:p>
        </p:txBody>
      </p:sp>
      <p:sp>
        <p:nvSpPr>
          <p:cNvPr id="69635" name="Rectangle 3"/>
          <p:cNvSpPr>
            <a:spLocks noGrp="1" noChangeArrowheads="1"/>
          </p:cNvSpPr>
          <p:nvPr>
            <p:ph type="body" idx="1"/>
          </p:nvPr>
        </p:nvSpPr>
        <p:spPr>
          <a:xfrm>
            <a:off x="457200" y="1295400"/>
            <a:ext cx="8229600" cy="4830763"/>
          </a:xfrm>
        </p:spPr>
        <p:txBody>
          <a:bodyPr/>
          <a:lstStyle/>
          <a:p>
            <a:r>
              <a:rPr lang="en-US" sz="2000" smtClean="0"/>
              <a:t>these molecules have polar bonds, but each has a zero dipole moment</a:t>
            </a:r>
            <a:endParaRPr lang="en-US" sz="2000" smtClean="0"/>
          </a:p>
        </p:txBody>
      </p:sp>
      <p:pic>
        <p:nvPicPr>
          <p:cNvPr id="69636" name="Picture 4"/>
          <p:cNvPicPr>
            <a:picLocks noChangeAspect="1" noChangeArrowheads="1"/>
          </p:cNvPicPr>
          <p:nvPr/>
        </p:nvPicPr>
        <p:blipFill>
          <a:blip r:embed="rId1"/>
          <a:srcRect/>
          <a:stretch>
            <a:fillRect/>
          </a:stretch>
        </p:blipFill>
        <p:spPr bwMode="auto">
          <a:xfrm>
            <a:off x="1066800" y="3429000"/>
            <a:ext cx="7239000" cy="2233613"/>
          </a:xfrm>
          <a:prstGeom prst="rect">
            <a:avLst/>
          </a:prstGeom>
          <a:noFill/>
          <a:ln w="12700">
            <a:noFill/>
            <a:miter lim="800000"/>
            <a:headEnd/>
            <a:tailEnd/>
          </a:ln>
        </p:spPr>
      </p:pic>
      <p:pic>
        <p:nvPicPr>
          <p:cNvPr id="69637" name="Picture 5"/>
          <p:cNvPicPr>
            <a:picLocks noChangeAspect="1" noChangeArrowheads="1"/>
          </p:cNvPicPr>
          <p:nvPr/>
        </p:nvPicPr>
        <p:blipFill>
          <a:blip r:embed="rId2"/>
          <a:srcRect/>
          <a:stretch>
            <a:fillRect/>
          </a:stretch>
        </p:blipFill>
        <p:spPr bwMode="auto">
          <a:xfrm>
            <a:off x="1143000" y="3157538"/>
            <a:ext cx="1447800" cy="347662"/>
          </a:xfrm>
          <a:prstGeom prst="rect">
            <a:avLst/>
          </a:prstGeom>
          <a:noFill/>
          <a:ln w="12700">
            <a:noFill/>
            <a:miter lim="800000"/>
            <a:headEnd/>
            <a:tailEnd/>
          </a:ln>
        </p:spPr>
      </p:pic>
      <p:pic>
        <p:nvPicPr>
          <p:cNvPr id="69638" name="Picture 6"/>
          <p:cNvPicPr>
            <a:picLocks noChangeAspect="1" noChangeArrowheads="1"/>
          </p:cNvPicPr>
          <p:nvPr/>
        </p:nvPicPr>
        <p:blipFill>
          <a:blip r:embed="rId3"/>
          <a:srcRect/>
          <a:stretch>
            <a:fillRect/>
          </a:stretch>
        </p:blipFill>
        <p:spPr bwMode="auto">
          <a:xfrm>
            <a:off x="3657600" y="1905000"/>
            <a:ext cx="1231900" cy="1371600"/>
          </a:xfrm>
          <a:prstGeom prst="rect">
            <a:avLst/>
          </a:prstGeom>
          <a:noFill/>
          <a:ln w="12700">
            <a:noFill/>
            <a:miter lim="800000"/>
            <a:headEnd/>
            <a:tailEnd/>
          </a:ln>
        </p:spPr>
      </p:pic>
      <p:sp>
        <p:nvSpPr>
          <p:cNvPr id="69639" name="Picture 7"/>
          <p:cNvSpPr>
            <a:spLocks noChangeAspect="1" noChangeArrowheads="1"/>
          </p:cNvSpPr>
          <p:nvPr/>
        </p:nvSpPr>
        <p:spPr bwMode="auto">
          <a:xfrm>
            <a:off x="6324600" y="1828800"/>
            <a:ext cx="1600200" cy="1595438"/>
          </a:xfrm>
          <a:prstGeom prst="rect">
            <a:avLst/>
          </a:prstGeom>
          <a:noFill/>
          <a:ln w="12700">
            <a:noFill/>
            <a:miter lim="800000"/>
          </a:ln>
        </p:spPr>
        <p:txBody>
          <a:bodyPr/>
          <a:lstStyle/>
          <a:p>
            <a:endParaRPr lang="en-US"/>
          </a:p>
        </p:txBody>
      </p:sp>
    </p:spTree>
  </p:cSld>
  <p:clrMapOvr>
    <a:masterClrMapping/>
  </p:clrMapOvr>
  <p:transition>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800" smtClean="0"/>
              <a:t>Polar and Nonpolar Molecules</a:t>
            </a:r>
            <a:endParaRPr lang="en-US" sz="2800" smtClean="0"/>
          </a:p>
        </p:txBody>
      </p:sp>
      <p:sp>
        <p:nvSpPr>
          <p:cNvPr id="70659" name="Rectangle 3"/>
          <p:cNvSpPr>
            <a:spLocks noGrp="1" noChangeArrowheads="1"/>
          </p:cNvSpPr>
          <p:nvPr>
            <p:ph type="body" idx="1"/>
          </p:nvPr>
        </p:nvSpPr>
        <p:spPr>
          <a:xfrm>
            <a:off x="457200" y="1219200"/>
            <a:ext cx="8229600" cy="4906963"/>
          </a:xfrm>
        </p:spPr>
        <p:txBody>
          <a:bodyPr/>
          <a:lstStyle/>
          <a:p>
            <a:r>
              <a:rPr lang="en-US" sz="2000" smtClean="0"/>
              <a:t>these molecules have polar bonds and are polar molecules</a:t>
            </a:r>
            <a:endParaRPr lang="en-US" sz="2000" smtClean="0"/>
          </a:p>
        </p:txBody>
      </p:sp>
      <p:pic>
        <p:nvPicPr>
          <p:cNvPr id="70660" name="Picture 4"/>
          <p:cNvPicPr>
            <a:picLocks noChangeAspect="1" noChangeArrowheads="1"/>
          </p:cNvPicPr>
          <p:nvPr/>
        </p:nvPicPr>
        <p:blipFill>
          <a:blip r:embed="rId1"/>
          <a:srcRect/>
          <a:stretch>
            <a:fillRect/>
          </a:stretch>
        </p:blipFill>
        <p:spPr bwMode="auto">
          <a:xfrm>
            <a:off x="1219200" y="1755775"/>
            <a:ext cx="6934200" cy="1689100"/>
          </a:xfrm>
          <a:prstGeom prst="rect">
            <a:avLst/>
          </a:prstGeom>
          <a:noFill/>
          <a:ln w="12700">
            <a:noFill/>
            <a:miter lim="800000"/>
            <a:headEnd/>
            <a:tailEnd/>
          </a:ln>
        </p:spPr>
      </p:pic>
      <p:pic>
        <p:nvPicPr>
          <p:cNvPr id="70661" name="Picture 9" descr="&#10;01p28b.jpg                                                     000CDA19Casper                         BA5763D6:"/>
          <p:cNvPicPr>
            <a:picLocks noChangeAspect="1" noChangeArrowheads="1"/>
          </p:cNvPicPr>
          <p:nvPr/>
        </p:nvPicPr>
        <p:blipFill>
          <a:blip r:embed="rId2"/>
          <a:srcRect/>
          <a:stretch>
            <a:fillRect/>
          </a:stretch>
        </p:blipFill>
        <p:spPr bwMode="auto">
          <a:xfrm>
            <a:off x="152400" y="3494088"/>
            <a:ext cx="4495800" cy="2830512"/>
          </a:xfrm>
          <a:prstGeom prst="rect">
            <a:avLst/>
          </a:prstGeom>
          <a:noFill/>
          <a:ln w="9525">
            <a:noFill/>
            <a:miter lim="800000"/>
            <a:headEnd/>
            <a:tailEnd/>
          </a:ln>
        </p:spPr>
      </p:pic>
      <p:pic>
        <p:nvPicPr>
          <p:cNvPr id="70662" name="Picture 10" descr="&#10;01p28c.jpg                                                     000CDA19Casper                         BA5763D6:"/>
          <p:cNvPicPr>
            <a:picLocks noChangeAspect="1" noChangeArrowheads="1"/>
          </p:cNvPicPr>
          <p:nvPr/>
        </p:nvPicPr>
        <p:blipFill>
          <a:blip r:embed="rId3"/>
          <a:srcRect/>
          <a:stretch>
            <a:fillRect/>
          </a:stretch>
        </p:blipFill>
        <p:spPr bwMode="auto">
          <a:xfrm>
            <a:off x="4800600" y="3505200"/>
            <a:ext cx="4191000" cy="2854325"/>
          </a:xfrm>
          <a:prstGeom prst="rect">
            <a:avLst/>
          </a:prstGeom>
          <a:noFill/>
          <a:ln w="9525">
            <a:noFill/>
            <a:miter lim="800000"/>
            <a:headEnd/>
            <a:tailEnd/>
          </a:ln>
        </p:spPr>
      </p:pic>
    </p:spTree>
  </p:cSld>
  <p:clrMapOvr>
    <a:masterClrMapping/>
  </p:clrMapOvr>
  <p:transition>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2800" smtClean="0"/>
              <a:t>Polar and Nonpolar Covalent Bonds</a:t>
            </a:r>
            <a:endParaRPr lang="en-US" sz="2800" smtClean="0"/>
          </a:p>
        </p:txBody>
      </p:sp>
      <p:sp>
        <p:nvSpPr>
          <p:cNvPr id="133123" name="Rectangle 3"/>
          <p:cNvSpPr>
            <a:spLocks noGrp="1" noChangeArrowheads="1"/>
          </p:cNvSpPr>
          <p:nvPr>
            <p:ph type="body" idx="1"/>
          </p:nvPr>
        </p:nvSpPr>
        <p:spPr/>
        <p:txBody>
          <a:bodyPr/>
          <a:lstStyle/>
          <a:p>
            <a:pPr lvl="1">
              <a:defRPr/>
            </a:pPr>
            <a:r>
              <a:rPr lang="en-US" sz="2400" dirty="0" smtClean="0"/>
              <a:t>an example of a polar covalent bond is that of H-</a:t>
            </a:r>
            <a:r>
              <a:rPr lang="en-US" sz="2400" dirty="0" err="1" smtClean="0"/>
              <a:t>Cl</a:t>
            </a:r>
            <a:endParaRPr lang="en-US" sz="2400" dirty="0" smtClean="0"/>
          </a:p>
          <a:p>
            <a:pPr lvl="1">
              <a:defRPr/>
            </a:pPr>
            <a:r>
              <a:rPr lang="en-US" sz="2400" dirty="0" smtClean="0"/>
              <a:t>the difference in </a:t>
            </a:r>
            <a:r>
              <a:rPr lang="en-US" sz="2400" dirty="0" err="1" smtClean="0"/>
              <a:t>electronegativity</a:t>
            </a:r>
            <a:r>
              <a:rPr lang="en-US" sz="2400" dirty="0" smtClean="0"/>
              <a:t> between </a:t>
            </a:r>
            <a:r>
              <a:rPr lang="en-US" sz="2400" dirty="0" err="1" smtClean="0"/>
              <a:t>Cl</a:t>
            </a:r>
            <a:r>
              <a:rPr lang="en-US" sz="2400" dirty="0" smtClean="0"/>
              <a:t> and H is 3.0 - 2.1 = 0.9</a:t>
            </a:r>
            <a:endParaRPr lang="en-US" sz="2400" dirty="0" smtClean="0"/>
          </a:p>
          <a:p>
            <a:pPr lvl="1">
              <a:defRPr/>
            </a:pPr>
            <a:r>
              <a:rPr lang="en-US" sz="2400" dirty="0" smtClean="0"/>
              <a:t>we show polarity by using the symbols </a:t>
            </a:r>
            <a:r>
              <a:rPr lang="en-US" sz="2400" dirty="0" smtClean="0">
                <a:solidFill>
                  <a:srgbClr val="1A73A4"/>
                </a:solidFill>
                <a:effectLst>
                  <a:outerShdw blurRad="38100" dist="38100" dir="2700000" algn="tl">
                    <a:srgbClr val="C0C0C0"/>
                  </a:outerShdw>
                </a:effectLst>
                <a:latin typeface="Symbol" pitchFamily="18" charset="2"/>
              </a:rPr>
              <a:t>d</a:t>
            </a:r>
            <a:r>
              <a:rPr lang="en-US" sz="2400" dirty="0" smtClean="0">
                <a:solidFill>
                  <a:srgbClr val="1A73A4"/>
                </a:solidFill>
                <a:effectLst>
                  <a:outerShdw blurRad="38100" dist="38100" dir="2700000" algn="tl">
                    <a:srgbClr val="C0C0C0"/>
                  </a:outerShdw>
                </a:effectLst>
              </a:rPr>
              <a:t>+</a:t>
            </a:r>
            <a:r>
              <a:rPr lang="en-US" sz="2400" dirty="0" smtClean="0"/>
              <a:t> and </a:t>
            </a:r>
            <a:r>
              <a:rPr lang="en-US" sz="2400" dirty="0" smtClean="0">
                <a:solidFill>
                  <a:schemeClr val="accent2"/>
                </a:solidFill>
                <a:effectLst>
                  <a:outerShdw blurRad="38100" dist="38100" dir="2700000" algn="tl">
                    <a:srgbClr val="C0C0C0"/>
                  </a:outerShdw>
                </a:effectLst>
                <a:latin typeface="Symbol" pitchFamily="18" charset="2"/>
              </a:rPr>
              <a:t>d</a:t>
            </a:r>
            <a:r>
              <a:rPr lang="en-US" sz="2400" dirty="0" smtClean="0">
                <a:solidFill>
                  <a:schemeClr val="accent2"/>
                </a:solidFill>
                <a:effectLst>
                  <a:outerShdw blurRad="38100" dist="38100" dir="2700000" algn="tl">
                    <a:srgbClr val="C0C0C0"/>
                  </a:outerShdw>
                </a:effectLst>
              </a:rPr>
              <a:t>-</a:t>
            </a:r>
            <a:r>
              <a:rPr lang="en-US" sz="2400" dirty="0" smtClean="0"/>
              <a:t>, or by using an arrow with the arrowhead pointing toward the negative end and a plus sign on the tail of the arrow at the positive end</a:t>
            </a:r>
            <a:endParaRPr lang="en-US" sz="2400" dirty="0" smtClean="0"/>
          </a:p>
        </p:txBody>
      </p:sp>
      <p:pic>
        <p:nvPicPr>
          <p:cNvPr id="71684" name="Picture 4"/>
          <p:cNvPicPr>
            <a:picLocks noChangeAspect="1" noChangeArrowheads="1"/>
          </p:cNvPicPr>
          <p:nvPr/>
        </p:nvPicPr>
        <p:blipFill>
          <a:blip r:embed="rId1"/>
          <a:srcRect/>
          <a:stretch>
            <a:fillRect/>
          </a:stretch>
        </p:blipFill>
        <p:spPr bwMode="auto">
          <a:xfrm>
            <a:off x="3048000" y="5172075"/>
            <a:ext cx="3048000" cy="619125"/>
          </a:xfrm>
          <a:prstGeom prst="rect">
            <a:avLst/>
          </a:prstGeom>
          <a:noFill/>
          <a:ln w="12700">
            <a:noFill/>
            <a:miter lim="800000"/>
            <a:headEnd/>
            <a:tailEnd/>
          </a:ln>
        </p:spPr>
      </p:pic>
    </p:spTree>
  </p:cSld>
  <p:clrMapOvr>
    <a:masterClrMapping/>
  </p:clrMapOvr>
  <p:transition>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p:spPr>
        <p:txBody>
          <a:bodyPr/>
          <a:lstStyle/>
          <a:p>
            <a:fld id="{F032B9FB-27C0-45C1-9E24-2C1407756256}" type="slidenum">
              <a:rPr lang="en-US" smtClean="0">
                <a:latin typeface="Arial" panose="02080604020202020204" pitchFamily="34" charset="0"/>
              </a:rPr>
            </a:fld>
            <a:endParaRPr lang="en-US" smtClean="0">
              <a:latin typeface="Arial" panose="02080604020202020204" pitchFamily="34" charset="0"/>
            </a:endParaRPr>
          </a:p>
        </p:txBody>
      </p:sp>
      <p:sp>
        <p:nvSpPr>
          <p:cNvPr id="7270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C4F018C-3E92-47B1-A73E-52B1E765B40A}" type="datetime1">
              <a:rPr lang="en-US" sz="1400"/>
            </a:fld>
            <a:endParaRPr lang="en-US" sz="1400"/>
          </a:p>
        </p:txBody>
      </p:sp>
      <p:sp>
        <p:nvSpPr>
          <p:cNvPr id="7270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Variables</a:t>
            </a:r>
            <a:endParaRPr lang="en-US" sz="2800" smtClean="0"/>
          </a:p>
        </p:txBody>
      </p:sp>
      <p:sp>
        <p:nvSpPr>
          <p:cNvPr id="7270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271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271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271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271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6214" name="Group 22"/>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Effect of size &amp; shape of minerals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-strong water repellent &amp; low sp. gr. minerals can be floated in bigger size ( coal 1.5 to 2 mm). Most common size 0.1 to 0.02 mm for flotation , flaky minerals easily floated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Mineral surface &amp; crystal lattice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-Various faces of crystal with different surface energy levels absorb water or reagents to different extents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-Adsorption affected by presence of lattice defects , cracks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-Isomorphism ( mutual substitution of atoms /ions in lattice forming solid solution) impurities during mineral formation vary a lot affecting reaction of reagent</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7271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271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271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272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p:spPr>
        <p:txBody>
          <a:bodyPr/>
          <a:lstStyle/>
          <a:p>
            <a:fld id="{246E157C-2E09-45FB-AFBC-23C489A6DA46}" type="slidenum">
              <a:rPr lang="en-US" smtClean="0">
                <a:latin typeface="Arial" panose="02080604020202020204" pitchFamily="34" charset="0"/>
              </a:rPr>
            </a:fld>
            <a:endParaRPr lang="en-US" smtClean="0">
              <a:latin typeface="Arial" panose="02080604020202020204" pitchFamily="34" charset="0"/>
            </a:endParaRPr>
          </a:p>
        </p:txBody>
      </p:sp>
      <p:sp>
        <p:nvSpPr>
          <p:cNvPr id="7373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FD383C7-0B3A-404F-8F7B-2D56B2F85C7E}" type="datetime1">
              <a:rPr lang="en-US" sz="1400"/>
            </a:fld>
            <a:endParaRPr lang="en-US" sz="1400"/>
          </a:p>
        </p:txBody>
      </p:sp>
      <p:sp>
        <p:nvSpPr>
          <p:cNvPr id="7373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Variables</a:t>
            </a:r>
            <a:endParaRPr lang="en-US" sz="2800" smtClean="0"/>
          </a:p>
        </p:txBody>
      </p:sp>
      <p:sp>
        <p:nvSpPr>
          <p:cNvPr id="7373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373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373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373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373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7236" name="Group 20"/>
          <p:cNvGraphicFramePr>
            <a:graphicFrameLocks noGrp="1"/>
          </p:cNvGraphicFramePr>
          <p:nvPr>
            <p:ph sz="half" idx="4294967295"/>
          </p:nvPr>
        </p:nvGraphicFramePr>
        <p:xfrm>
          <a:off x="342900" y="804863"/>
          <a:ext cx="8458200" cy="5900738"/>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Effect of pulp density &amp; temperature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-affecting aeration &amp; floatability , higher temp. improves flotation but reduces selectivity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Effect of Process water composition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-Mill / process water from river has Na,K,Ca,H,Cl,SO4 ions affecting pH </a:t>
                      </a:r>
                      <a:r>
                        <a:rPr kumimoji="0" lang="en-US" sz="2400" b="0" i="0" u="none" strike="noStrike" cap="none" normalizeH="0" baseline="0" dirty="0" err="1" smtClean="0">
                          <a:ln>
                            <a:noFill/>
                          </a:ln>
                          <a:solidFill>
                            <a:schemeClr val="tx1"/>
                          </a:solidFill>
                          <a:effectLst/>
                          <a:latin typeface="Arial" panose="02080604020202020204" pitchFamily="34" charset="0"/>
                        </a:rPr>
                        <a:t>alongwith</a:t>
                      </a:r>
                      <a:r>
                        <a:rPr kumimoji="0" lang="en-US" sz="2400" b="0" i="0" u="none" strike="noStrike" cap="none" normalizeH="0" baseline="0" dirty="0" smtClean="0">
                          <a:ln>
                            <a:noFill/>
                          </a:ln>
                          <a:solidFill>
                            <a:schemeClr val="tx1"/>
                          </a:solidFill>
                          <a:effectLst/>
                          <a:latin typeface="Arial" panose="02080604020202020204" pitchFamily="34" charset="0"/>
                        </a:rPr>
                        <a:t> other impurities oil , grease, minerals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-Ions &amp; impurities react chemically with reagents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-Effect more pronounced in non-</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minerals  ( oxides, silicates) with soaps &amp; fatty acids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Effect of reagent feeds – quantity , sequence &amp; quality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Sequence – regulator ( pH), </a:t>
                      </a:r>
                      <a:r>
                        <a:rPr kumimoji="0" lang="en-US" sz="2400" b="0" i="0" u="none" strike="noStrike" cap="none" normalizeH="0" baseline="0" dirty="0" err="1" smtClean="0">
                          <a:ln>
                            <a:noFill/>
                          </a:ln>
                          <a:solidFill>
                            <a:schemeClr val="tx1"/>
                          </a:solidFill>
                          <a:effectLst/>
                          <a:latin typeface="Arial" panose="02080604020202020204" pitchFamily="34" charset="0"/>
                        </a:rPr>
                        <a:t>depressents</a:t>
                      </a:r>
                      <a:r>
                        <a:rPr kumimoji="0" lang="en-US" sz="2400" b="0" i="0" u="none" strike="noStrike" cap="none" normalizeH="0" baseline="0" dirty="0" smtClean="0">
                          <a:ln>
                            <a:noFill/>
                          </a:ln>
                          <a:solidFill>
                            <a:schemeClr val="tx1"/>
                          </a:solidFill>
                          <a:effectLst/>
                          <a:latin typeface="Arial" panose="02080604020202020204" pitchFamily="34" charset="0"/>
                        </a:rPr>
                        <a:t>, collector, </a:t>
                      </a:r>
                      <a:r>
                        <a:rPr kumimoji="0" lang="en-US" sz="2400" b="0" i="0" u="none" strike="noStrike" cap="none" normalizeH="0" baseline="0" dirty="0" err="1" smtClean="0">
                          <a:ln>
                            <a:noFill/>
                          </a:ln>
                          <a:solidFill>
                            <a:schemeClr val="tx1"/>
                          </a:solidFill>
                          <a:effectLst/>
                          <a:latin typeface="Arial" panose="02080604020202020204" pitchFamily="34" charset="0"/>
                        </a:rPr>
                        <a:t>frother</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7374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374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374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374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p>
            <a:fld id="{6742AB17-0DB0-47DE-9168-EEB50F4B5915}" type="slidenum">
              <a:rPr lang="en-US" smtClean="0">
                <a:latin typeface="Arial" panose="02080604020202020204" pitchFamily="34" charset="0"/>
              </a:rPr>
            </a:fld>
            <a:endParaRPr lang="en-US" smtClean="0">
              <a:latin typeface="Arial" panose="02080604020202020204" pitchFamily="34" charset="0"/>
            </a:endParaRPr>
          </a:p>
        </p:txBody>
      </p:sp>
      <p:sp>
        <p:nvSpPr>
          <p:cNvPr id="7475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8448996-4ED2-49F8-AD5E-C16D1192A2C2}" type="datetime1">
              <a:rPr lang="en-US" sz="1400"/>
            </a:fld>
            <a:endParaRPr lang="en-US" sz="1400"/>
          </a:p>
        </p:txBody>
      </p:sp>
      <p:sp>
        <p:nvSpPr>
          <p:cNvPr id="7475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a:t>
            </a:r>
            <a:endParaRPr lang="en-US" sz="2800" smtClean="0"/>
          </a:p>
        </p:txBody>
      </p:sp>
      <p:sp>
        <p:nvSpPr>
          <p:cNvPr id="7475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475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475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476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476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8259" name="Group 19"/>
          <p:cNvGraphicFramePr>
            <a:graphicFrameLocks noGrp="1"/>
          </p:cNvGraphicFramePr>
          <p:nvPr>
            <p:ph sz="half" idx="4294967295"/>
          </p:nvPr>
        </p:nvGraphicFramePr>
        <p:xfrm>
          <a:off x="307975" y="655638"/>
          <a:ext cx="8458200" cy="6046788"/>
        </p:xfrm>
        <a:graphic>
          <a:graphicData uri="http://schemas.openxmlformats.org/drawingml/2006/table">
            <a:tbl>
              <a:tblPr/>
              <a:tblGrid>
                <a:gridCol w="8458200"/>
              </a:tblGrid>
              <a:tr h="56505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For selective &amp; efficient separation by altering the surface properties of minerals to either make water avid or water repellent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Common reagents Organic , inorganic compounds, acids, alkalis, salts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Reagents – Collectors ,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Modifiers ( regulators) based on their function in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Adsorption ( chemical or physical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-Reagents attach to the surface of either air bubble or mineral particles after interaction of electrical forces between the adsorbent &amp; the reagent , accompanied by decrease in free energy of system &amp; heat release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r h="396211">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7476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476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476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476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p:spPr>
        <p:txBody>
          <a:bodyPr/>
          <a:lstStyle/>
          <a:p>
            <a:fld id="{B2E52725-AA2E-43C0-8B02-676F81107155}" type="slidenum">
              <a:rPr lang="en-US" smtClean="0">
                <a:latin typeface="Arial" panose="02080604020202020204" pitchFamily="34" charset="0"/>
              </a:rPr>
            </a:fld>
            <a:endParaRPr lang="en-US" smtClean="0">
              <a:latin typeface="Arial" panose="02080604020202020204" pitchFamily="34" charset="0"/>
            </a:endParaRPr>
          </a:p>
        </p:txBody>
      </p:sp>
      <p:sp>
        <p:nvSpPr>
          <p:cNvPr id="7577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437D81C-8BEB-423F-8CDA-05CB9AAD495A}" type="datetime1">
              <a:rPr lang="en-US" sz="1400"/>
            </a:fld>
            <a:endParaRPr lang="en-US" sz="1400"/>
          </a:p>
        </p:txBody>
      </p:sp>
      <p:sp>
        <p:nvSpPr>
          <p:cNvPr id="7578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-Mechanism</a:t>
            </a:r>
            <a:endParaRPr lang="en-US" sz="2800" smtClean="0"/>
          </a:p>
        </p:txBody>
      </p:sp>
      <p:sp>
        <p:nvSpPr>
          <p:cNvPr id="7578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578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578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578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578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9293" name="Group 29"/>
          <p:cNvGraphicFramePr>
            <a:graphicFrameLocks noGrp="1"/>
          </p:cNvGraphicFramePr>
          <p:nvPr>
            <p:ph sz="half" idx="4294967295"/>
          </p:nvPr>
        </p:nvGraphicFramePr>
        <p:xfrm>
          <a:off x="342900" y="806450"/>
          <a:ext cx="8458200" cy="5900738"/>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Physical adsorption – adsorbed substance &amp; mineral lattice , two different systems –bond with crystal lattice results due to forces of inter molecular attraction –weak bond , even distribution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Chemical adsorption – transition of electrons from adsorbed atom to lattice or vice versa – strong bond, highly selective in action , first attached to most active position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Attachment of reagent to Air bubble – surface active substance introduced concentrate at air-water interface by physical adsorption giving rise to hetero polar molecular structures having non polar hydrocarbon group &amp; polar group ( carboxyl &amp; hydroxyl). Water dipoles work with polar group.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7578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579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579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579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p>
            <a:fld id="{C3C11C83-A34C-4428-A48D-CAA2E5C5B712}" type="slidenum">
              <a:rPr lang="en-US" smtClean="0">
                <a:latin typeface="Arial" panose="02080604020202020204" pitchFamily="34" charset="0"/>
              </a:rPr>
            </a:fld>
            <a:endParaRPr lang="en-US" smtClean="0">
              <a:latin typeface="Arial" panose="02080604020202020204" pitchFamily="34" charset="0"/>
            </a:endParaRPr>
          </a:p>
        </p:txBody>
      </p:sp>
      <p:sp>
        <p:nvSpPr>
          <p:cNvPr id="7680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7C476E7-C896-43A5-8859-AF29989CB80D}" type="datetime1">
              <a:rPr lang="en-US" sz="1400"/>
            </a:fld>
            <a:endParaRPr lang="en-US" sz="1400"/>
          </a:p>
        </p:txBody>
      </p:sp>
      <p:sp>
        <p:nvSpPr>
          <p:cNvPr id="7680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a:t>
            </a:r>
            <a:endParaRPr lang="en-US" sz="2800" smtClean="0"/>
          </a:p>
        </p:txBody>
      </p:sp>
      <p:sp>
        <p:nvSpPr>
          <p:cNvPr id="7680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680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680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680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680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0308" name="Group 20"/>
          <p:cNvGraphicFramePr>
            <a:graphicFrameLocks noGrp="1"/>
          </p:cNvGraphicFramePr>
          <p:nvPr>
            <p:ph sz="half" idx="4294967295"/>
          </p:nvPr>
        </p:nvGraphicFramePr>
        <p:xfrm>
          <a:off x="152400" y="679450"/>
          <a:ext cx="8458200" cy="5973763"/>
        </p:xfrm>
        <a:graphic>
          <a:graphicData uri="http://schemas.openxmlformats.org/drawingml/2006/table">
            <a:tbl>
              <a:tblPr/>
              <a:tblGrid>
                <a:gridCol w="8458200"/>
              </a:tblGrid>
              <a:tr h="5577544">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-Non polar hydrocarbon group does not react and ejected into air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-Activity between polar groups of surface active molecules &amp; water dipoles result into hydration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Attachment of reagents in a double electric layer ( anions &amp; </a:t>
                      </a:r>
                      <a:r>
                        <a:rPr kumimoji="0" lang="en-US" sz="2400" b="0" i="0" u="none" strike="noStrike" cap="none" normalizeH="0" baseline="0" dirty="0" err="1" smtClean="0">
                          <a:ln>
                            <a:noFill/>
                          </a:ln>
                          <a:solidFill>
                            <a:schemeClr val="tx1"/>
                          </a:solidFill>
                          <a:effectLst/>
                          <a:latin typeface="Arial" panose="02080604020202020204" pitchFamily="34" charset="0"/>
                        </a:rPr>
                        <a:t>cations</a:t>
                      </a:r>
                      <a:r>
                        <a:rPr kumimoji="0" lang="en-US" sz="2400" b="0" i="0" u="none" strike="noStrike" cap="none" normalizeH="0" baseline="0" dirty="0" smtClean="0">
                          <a:ln>
                            <a:noFill/>
                          </a:ln>
                          <a:solidFill>
                            <a:schemeClr val="tx1"/>
                          </a:solidFill>
                          <a:effectLst/>
                          <a:latin typeface="Arial" panose="02080604020202020204" pitchFamily="34" charset="0"/>
                        </a:rPr>
                        <a:t> from solution)–physical adsorption of reagent in outer skin and chemical adsorption in the inner skin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Attachment of reagent to minerals as surface compounds – atoms or ions in the mineral crystal lattice are the links with ions or atoms getting attached to the lattice – surface compound formation is chemical adsorption and highly selective – Ion exchange adsorption -common in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r h="3962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bl>
          </a:graphicData>
        </a:graphic>
      </p:graphicFrame>
      <p:sp>
        <p:nvSpPr>
          <p:cNvPr id="7681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681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681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681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p>
            <a:fld id="{B9EA6FEB-E7A1-43A2-88BF-CFA6B6DD9495}" type="slidenum">
              <a:rPr lang="en-US" smtClean="0">
                <a:latin typeface="Arial" panose="02080604020202020204" pitchFamily="34" charset="0"/>
              </a:rPr>
            </a:fld>
            <a:endParaRPr lang="en-US" smtClean="0">
              <a:latin typeface="Arial" panose="02080604020202020204" pitchFamily="34" charset="0"/>
            </a:endParaRPr>
          </a:p>
        </p:txBody>
      </p:sp>
      <p:sp>
        <p:nvSpPr>
          <p:cNvPr id="7782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D4677AE-03EA-4A09-A2DC-78D44AE636BA}" type="datetime1">
              <a:rPr lang="en-US" sz="1400"/>
            </a:fld>
            <a:endParaRPr lang="en-US" sz="1400"/>
          </a:p>
        </p:txBody>
      </p:sp>
      <p:sp>
        <p:nvSpPr>
          <p:cNvPr id="7782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a:t>
            </a:r>
            <a:endParaRPr lang="en-US" sz="2800" smtClean="0"/>
          </a:p>
        </p:txBody>
      </p:sp>
      <p:sp>
        <p:nvSpPr>
          <p:cNvPr id="7782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783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783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783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783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29044" name="Group 20"/>
          <p:cNvGraphicFramePr>
            <a:graphicFrameLocks noGrp="1"/>
          </p:cNvGraphicFramePr>
          <p:nvPr>
            <p:ph sz="half" idx="4294967295"/>
          </p:nvPr>
        </p:nvGraphicFramePr>
        <p:xfrm>
          <a:off x="152400" y="685800"/>
          <a:ext cx="8534400" cy="5684838"/>
        </p:xfrm>
        <a:graphic>
          <a:graphicData uri="http://schemas.openxmlformats.org/drawingml/2006/table">
            <a:tbl>
              <a:tblPr/>
              <a:tblGrid>
                <a:gridCol w="8534400"/>
              </a:tblGrid>
              <a:tr h="5284819">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mineral particles can only attach to air bubbles if they are to some extent water-repellent or HYDROPHOBIC</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Having reached the surface of mineral particle , air bubbles can continue support if mineral particle can form stable froth , otherwise they will burst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To achieve these conditions , numerous types of chemical compounds known as Flotation Reagents are used.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activity of mineral surface in relation to flotation reagents in water depends on the forces which operate on particle surface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400019">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7783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783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783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784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772012A6-57F4-48F6-8506-7B8EFD699B2B}" type="slidenum">
              <a:rPr lang="en-US" smtClean="0">
                <a:latin typeface="Arial" panose="02080604020202020204" pitchFamily="34" charset="0"/>
              </a:rPr>
            </a:fld>
            <a:endParaRPr lang="en-US" smtClean="0">
              <a:latin typeface="Arial" panose="02080604020202020204" pitchFamily="34" charset="0"/>
            </a:endParaRPr>
          </a:p>
        </p:txBody>
      </p:sp>
      <p:sp>
        <p:nvSpPr>
          <p:cNvPr id="2662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5650FBE4-ACDF-47CC-9436-F4043E0C35D3}" type="datetime1">
              <a:rPr lang="en-US" sz="1400"/>
            </a:fld>
            <a:endParaRPr lang="en-US" sz="1400"/>
          </a:p>
        </p:txBody>
      </p:sp>
      <p:sp>
        <p:nvSpPr>
          <p:cNvPr id="2662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a:t>
            </a:r>
            <a:endParaRPr lang="en-US" sz="2800" smtClean="0"/>
          </a:p>
        </p:txBody>
      </p:sp>
      <p:sp>
        <p:nvSpPr>
          <p:cNvPr id="2662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663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663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663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663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0065" name="Group 17"/>
          <p:cNvGraphicFramePr>
            <a:graphicFrameLocks noGrp="1"/>
          </p:cNvGraphicFramePr>
          <p:nvPr>
            <p:ph sz="half" idx="4294967295"/>
          </p:nvPr>
        </p:nvGraphicFramePr>
        <p:xfrm>
          <a:off x="152400" y="685800"/>
          <a:ext cx="8534400" cy="5581650"/>
        </p:xfrm>
        <a:graphic>
          <a:graphicData uri="http://schemas.openxmlformats.org/drawingml/2006/table">
            <a:tbl>
              <a:tblPr/>
              <a:tblGrid>
                <a:gridCol w="8534400"/>
              </a:tblGrid>
              <a:tr h="518160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Floatability dependent on mineral surface and sp. Gravity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Surface properties modified during flotation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Mostly used for concentration of fines ( &lt;150 microns) of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minerals , oxide ores , non-metallic ores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Facts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-Most minerals adhere to water in preference to air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-some minerals adhere to air due to inherent property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-Hydrocarbons &amp; </a:t>
                      </a:r>
                      <a:r>
                        <a:rPr kumimoji="0" lang="en-US" sz="2400" b="0" i="0" u="none" strike="noStrike" cap="none" normalizeH="0" baseline="0" dirty="0" err="1" smtClean="0">
                          <a:ln>
                            <a:noFill/>
                          </a:ln>
                          <a:solidFill>
                            <a:schemeClr val="tx1"/>
                          </a:solidFill>
                          <a:effectLst/>
                          <a:latin typeface="Arial" panose="02080604020202020204" pitchFamily="34" charset="0"/>
                        </a:rPr>
                        <a:t>paraffins</a:t>
                      </a:r>
                      <a:r>
                        <a:rPr kumimoji="0" lang="en-US" sz="2400" b="0" i="0" u="none" strike="noStrike" cap="none" normalizeH="0" baseline="0" dirty="0" smtClean="0">
                          <a:ln>
                            <a:noFill/>
                          </a:ln>
                          <a:solidFill>
                            <a:schemeClr val="tx1"/>
                          </a:solidFill>
                          <a:effectLst/>
                          <a:latin typeface="Arial" panose="02080604020202020204" pitchFamily="34" charset="0"/>
                        </a:rPr>
                        <a:t> adhere to air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-All minerals can be made to adhere to air or water by use of suitable agent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40005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2663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663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663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664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28600" y="762000"/>
            <a:ext cx="8763000" cy="4586288"/>
          </a:xfrm>
          <a:prstGeom prst="rect">
            <a:avLst/>
          </a:prstGeom>
          <a:noFill/>
          <a:ln w="9525">
            <a:noFill/>
            <a:miter lim="800000"/>
          </a:ln>
        </p:spPr>
        <p:txBody>
          <a:bodyPr>
            <a:spAutoFit/>
          </a:bodyPr>
          <a:lstStyle/>
          <a:p>
            <a:pPr>
              <a:buFontTx/>
              <a:buChar char="•"/>
            </a:pPr>
            <a:r>
              <a:rPr lang="en-US" sz="2800">
                <a:solidFill>
                  <a:srgbClr val="0033CC"/>
                </a:solidFill>
              </a:rPr>
              <a:t> </a:t>
            </a:r>
            <a:r>
              <a:rPr lang="en-US" sz="2400"/>
              <a:t>ACTIVATORS: enhance the flotation by collectors that will</a:t>
            </a:r>
            <a:endParaRPr lang="en-US" sz="2400"/>
          </a:p>
          <a:p>
            <a:r>
              <a:rPr lang="en-US" sz="2400"/>
              <a:t>not float in their absence e.g. calcium activated flotation of</a:t>
            </a:r>
            <a:endParaRPr lang="en-US" sz="2400"/>
          </a:p>
          <a:p>
            <a:r>
              <a:rPr lang="en-US" sz="2400"/>
              <a:t>Quartz using oleate</a:t>
            </a:r>
            <a:endParaRPr lang="en-US" sz="2400"/>
          </a:p>
          <a:p>
            <a:endParaRPr lang="en-US" sz="2400"/>
          </a:p>
          <a:p>
            <a:pPr>
              <a:buFontTx/>
              <a:buChar char="•"/>
            </a:pPr>
            <a:r>
              <a:rPr lang="en-US" sz="2400"/>
              <a:t> DEPRESSANTS: prevent the adsorption of collectors and </a:t>
            </a:r>
            <a:endParaRPr lang="en-US" sz="2400"/>
          </a:p>
          <a:p>
            <a:r>
              <a:rPr lang="en-US" sz="2400"/>
              <a:t>thereby retard flotation (also by masking the nonpolar part </a:t>
            </a:r>
            <a:endParaRPr lang="en-US" sz="2400"/>
          </a:p>
          <a:p>
            <a:r>
              <a:rPr lang="en-US" sz="2400"/>
              <a:t>of the adsorbed collector) e.g. starch, polymers, dextrin</a:t>
            </a:r>
            <a:endParaRPr lang="en-US" sz="2400"/>
          </a:p>
          <a:p>
            <a:endParaRPr lang="en-US" sz="2400"/>
          </a:p>
          <a:p>
            <a:pPr>
              <a:buFontTx/>
              <a:buChar char="•"/>
            </a:pPr>
            <a:r>
              <a:rPr lang="en-US" sz="2400"/>
              <a:t> DEACTIVATORS: prevent activation by forming an inert </a:t>
            </a:r>
            <a:endParaRPr lang="en-US" sz="2400"/>
          </a:p>
          <a:p>
            <a:r>
              <a:rPr lang="en-US" sz="2400"/>
              <a:t>stable specie with the activator molecules</a:t>
            </a:r>
            <a:endParaRPr lang="en-US" sz="2400"/>
          </a:p>
          <a:p>
            <a:endParaRPr lang="en-US" sz="2400"/>
          </a:p>
          <a:p>
            <a:pPr>
              <a:buFontTx/>
              <a:buChar char="•"/>
            </a:pPr>
            <a:r>
              <a:rPr lang="en-US" sz="2400"/>
              <a:t> FROTHERS: induce the desired froth stability during flotation</a:t>
            </a:r>
            <a:endParaRPr lang="en-US" sz="2400"/>
          </a:p>
        </p:txBody>
      </p:sp>
      <p:sp>
        <p:nvSpPr>
          <p:cNvPr id="26628" name="Text Box 4"/>
          <p:cNvSpPr txBox="1">
            <a:spLocks noChangeArrowheads="1"/>
          </p:cNvSpPr>
          <p:nvPr/>
        </p:nvSpPr>
        <p:spPr bwMode="auto">
          <a:xfrm>
            <a:off x="2286000" y="76200"/>
            <a:ext cx="3205163" cy="523875"/>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2800" dirty="0">
                <a:latin typeface="Arial" panose="02080604020202020204" pitchFamily="34" charset="0"/>
              </a:rPr>
              <a:t>Flotation Reagents</a:t>
            </a:r>
            <a:endParaRPr lang="en-US" sz="2800" b="1" dirty="0">
              <a:solidFill>
                <a:schemeClr val="hlink"/>
              </a:solidFill>
              <a:effectLst>
                <a:outerShdw blurRad="38100" dist="38100" dir="2700000" algn="tl">
                  <a:srgbClr val="C0C0C0"/>
                </a:outerShdw>
              </a:effectLst>
              <a:latin typeface="Arial" panose="0208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2"/>
          </p:nvPr>
        </p:nvSpPr>
        <p:spPr>
          <a:noFill/>
        </p:spPr>
        <p:txBody>
          <a:bodyPr/>
          <a:lstStyle/>
          <a:p>
            <a:fld id="{BBE5E5E1-23DD-4D68-83FC-57EBEB8F21B2}" type="slidenum">
              <a:rPr lang="en-US" smtClean="0">
                <a:latin typeface="Arial" panose="02080604020202020204" pitchFamily="34" charset="0"/>
              </a:rPr>
            </a:fld>
            <a:endParaRPr lang="en-US" smtClean="0">
              <a:latin typeface="Arial" panose="02080604020202020204" pitchFamily="34" charset="0"/>
            </a:endParaRPr>
          </a:p>
        </p:txBody>
      </p:sp>
      <p:sp>
        <p:nvSpPr>
          <p:cNvPr id="798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553179C-76CE-43CA-BD68-D6F1462191BB}" type="datetime1">
              <a:rPr lang="en-US" sz="1400"/>
            </a:fld>
            <a:endParaRPr lang="en-US" sz="1400"/>
          </a:p>
        </p:txBody>
      </p:sp>
      <p:sp>
        <p:nvSpPr>
          <p:cNvPr id="7987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-Collectors</a:t>
            </a:r>
            <a:endParaRPr lang="en-US" sz="2800" smtClean="0"/>
          </a:p>
        </p:txBody>
      </p:sp>
      <p:sp>
        <p:nvSpPr>
          <p:cNvPr id="7987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987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987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988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988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1340" name="Group 28"/>
          <p:cNvGraphicFramePr>
            <a:graphicFrameLocks noGrp="1"/>
          </p:cNvGraphicFramePr>
          <p:nvPr>
            <p:ph sz="half" idx="4294967295"/>
          </p:nvPr>
        </p:nvGraphicFramePr>
        <p:xfrm>
          <a:off x="342900" y="652463"/>
          <a:ext cx="8458200" cy="6046787"/>
        </p:xfrm>
        <a:graphic>
          <a:graphicData uri="http://schemas.openxmlformats.org/drawingml/2006/table">
            <a:tbl>
              <a:tblPr/>
              <a:tblGrid>
                <a:gridCol w="8458200"/>
              </a:tblGrid>
              <a:tr h="5332375">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Also called </a:t>
                      </a:r>
                      <a:r>
                        <a:rPr kumimoji="0" lang="en-US" sz="2400" b="0" i="0" u="none" strike="noStrike" cap="none" normalizeH="0" baseline="0" dirty="0" err="1" smtClean="0">
                          <a:ln>
                            <a:noFill/>
                          </a:ln>
                          <a:solidFill>
                            <a:schemeClr val="tx1"/>
                          </a:solidFill>
                          <a:effectLst/>
                          <a:latin typeface="Arial" panose="02080604020202020204" pitchFamily="34" charset="0"/>
                        </a:rPr>
                        <a:t>promotors</a:t>
                      </a:r>
                      <a:r>
                        <a:rPr kumimoji="0" lang="en-US" sz="2400" b="0" i="0" u="none" strike="noStrike" cap="none" normalizeH="0" baseline="0" dirty="0" smtClean="0">
                          <a:ln>
                            <a:noFill/>
                          </a:ln>
                          <a:solidFill>
                            <a:schemeClr val="tx1"/>
                          </a:solidFill>
                          <a:effectLst/>
                          <a:latin typeface="Arial" panose="02080604020202020204" pitchFamily="34" charset="0"/>
                        </a:rPr>
                        <a:t> – organic substances – act selectively on surface of minerals – form thin coating by adsorption /adhesion to render them water repellent / air adherent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Features – complex molecular composition , asymmetrical structure , consisting of polar and non polar groups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Non polar part – hydrocarbon ( </a:t>
                      </a:r>
                      <a:r>
                        <a:rPr kumimoji="0" lang="en-US" sz="2400" b="0" i="0" u="none" strike="noStrike" cap="none" normalizeH="0" baseline="0" dirty="0" err="1" smtClean="0">
                          <a:ln>
                            <a:noFill/>
                          </a:ln>
                          <a:solidFill>
                            <a:schemeClr val="tx1"/>
                          </a:solidFill>
                          <a:effectLst/>
                          <a:latin typeface="Arial" panose="02080604020202020204" pitchFamily="34" charset="0"/>
                        </a:rPr>
                        <a:t>CnHm</a:t>
                      </a:r>
                      <a:r>
                        <a:rPr kumimoji="0" lang="en-US" sz="2400" b="0" i="0" u="none" strike="noStrike" cap="none" normalizeH="0" baseline="0" dirty="0" smtClean="0">
                          <a:ln>
                            <a:noFill/>
                          </a:ln>
                          <a:solidFill>
                            <a:schemeClr val="tx1"/>
                          </a:solidFill>
                          <a:effectLst/>
                          <a:latin typeface="Arial" panose="02080604020202020204" pitchFamily="34" charset="0"/>
                        </a:rPr>
                        <a:t>)or chain  , no reaction with water dipoles due to covalent atoms presence – water repellent properties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Polar group – during flotation , adsorbed on mineral surface while non polar is oriented outwards which makes mineral water repellent</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r h="37389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7988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988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988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988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p>
            <a:fld id="{853A12CC-36BD-46F7-BB7E-24929D658E16}" type="slidenum">
              <a:rPr lang="en-US" smtClean="0">
                <a:latin typeface="Arial" panose="02080604020202020204" pitchFamily="34" charset="0"/>
              </a:rPr>
            </a:fld>
            <a:endParaRPr lang="en-US" smtClean="0">
              <a:latin typeface="Arial" panose="02080604020202020204" pitchFamily="34" charset="0"/>
            </a:endParaRPr>
          </a:p>
        </p:txBody>
      </p:sp>
      <p:sp>
        <p:nvSpPr>
          <p:cNvPr id="808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65084D3A-6EC8-4B67-8B9C-2C5EE2A91383}" type="datetime1">
              <a:rPr lang="en-US" sz="1400"/>
            </a:fld>
            <a:endParaRPr lang="en-US" sz="1400"/>
          </a:p>
        </p:txBody>
      </p:sp>
      <p:sp>
        <p:nvSpPr>
          <p:cNvPr id="8090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-Collectors</a:t>
            </a:r>
            <a:endParaRPr lang="en-US" sz="2800" smtClean="0"/>
          </a:p>
        </p:txBody>
      </p:sp>
      <p:sp>
        <p:nvSpPr>
          <p:cNvPr id="8090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090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090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090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090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2362" name="Group 26"/>
          <p:cNvGraphicFramePr>
            <a:graphicFrameLocks noGrp="1"/>
          </p:cNvGraphicFramePr>
          <p:nvPr>
            <p:ph sz="half" idx="4294967295"/>
          </p:nvPr>
        </p:nvGraphicFramePr>
        <p:xfrm>
          <a:off x="342900" y="677863"/>
          <a:ext cx="8458200" cy="5973762"/>
        </p:xfrm>
        <a:graphic>
          <a:graphicData uri="http://schemas.openxmlformats.org/drawingml/2006/table">
            <a:tbl>
              <a:tblPr/>
              <a:tblGrid>
                <a:gridCol w="8458200"/>
              </a:tblGrid>
              <a:tr h="5080266">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Classification based on ability to dissociate into ions in aqueous solution &amp; activity of anion &amp; </a:t>
                      </a:r>
                      <a:r>
                        <a:rPr kumimoji="0" lang="en-US" sz="2400" b="0" i="0" u="none" strike="noStrike" cap="none" normalizeH="0" baseline="0" dirty="0" err="1" smtClean="0">
                          <a:ln>
                            <a:noFill/>
                          </a:ln>
                          <a:solidFill>
                            <a:schemeClr val="tx1"/>
                          </a:solidFill>
                          <a:effectLst/>
                          <a:latin typeface="Arial" panose="02080604020202020204" pitchFamily="34" charset="0"/>
                        </a:rPr>
                        <a:t>cation</a:t>
                      </a:r>
                      <a:r>
                        <a:rPr kumimoji="0" lang="en-US" sz="2400" b="0" i="0" u="none" strike="noStrike" cap="none" normalizeH="0" baseline="0" dirty="0" smtClean="0">
                          <a:ln>
                            <a:noFill/>
                          </a:ln>
                          <a:solidFill>
                            <a:schemeClr val="tx1"/>
                          </a:solidFill>
                          <a:effectLst/>
                          <a:latin typeface="Arial" panose="02080604020202020204" pitchFamily="34" charset="0"/>
                        </a:rPr>
                        <a:t> taking part in reaction on mineral surface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err="1" smtClean="0">
                          <a:ln>
                            <a:noFill/>
                          </a:ln>
                          <a:solidFill>
                            <a:schemeClr val="tx1"/>
                          </a:solidFill>
                          <a:effectLst/>
                          <a:latin typeface="Arial" panose="02080604020202020204" pitchFamily="34" charset="0"/>
                        </a:rPr>
                        <a:t>Ionising</a:t>
                      </a:r>
                      <a:r>
                        <a:rPr kumimoji="0" lang="en-US" sz="2400" b="0" i="0" u="none" strike="noStrike" cap="none" normalizeH="0" baseline="0" dirty="0" smtClean="0">
                          <a:ln>
                            <a:noFill/>
                          </a:ln>
                          <a:solidFill>
                            <a:schemeClr val="tx1"/>
                          </a:solidFill>
                          <a:effectLst/>
                          <a:latin typeface="Arial" panose="02080604020202020204" pitchFamily="34" charset="0"/>
                        </a:rPr>
                        <a:t> collectors – compounds which dissociate into ions in water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-Anion collector –Anion of these compounds render the mineral water repellent  while </a:t>
                      </a:r>
                      <a:r>
                        <a:rPr kumimoji="0" lang="en-US" sz="2400" b="0" i="0" u="none" strike="noStrike" cap="none" normalizeH="0" baseline="0" dirty="0" err="1" smtClean="0">
                          <a:ln>
                            <a:noFill/>
                          </a:ln>
                          <a:solidFill>
                            <a:schemeClr val="tx1"/>
                          </a:solidFill>
                          <a:effectLst/>
                          <a:latin typeface="Arial" panose="02080604020202020204" pitchFamily="34" charset="0"/>
                        </a:rPr>
                        <a:t>cations</a:t>
                      </a:r>
                      <a:r>
                        <a:rPr kumimoji="0" lang="en-US" sz="2400" b="0" i="0" u="none" strike="noStrike" cap="none" normalizeH="0" baseline="0" dirty="0" smtClean="0">
                          <a:ln>
                            <a:noFill/>
                          </a:ln>
                          <a:solidFill>
                            <a:schemeClr val="tx1"/>
                          </a:solidFill>
                          <a:effectLst/>
                          <a:latin typeface="Arial" panose="02080604020202020204" pitchFamily="34" charset="0"/>
                        </a:rPr>
                        <a:t> do not take part in reagent /mineral reactions ,most widely used , strong </a:t>
                      </a:r>
                      <a:r>
                        <a:rPr kumimoji="0" lang="en-US" sz="2400" b="0" i="0" u="none" strike="noStrike" cap="none" normalizeH="0" baseline="0" dirty="0" err="1" smtClean="0">
                          <a:ln>
                            <a:noFill/>
                          </a:ln>
                          <a:solidFill>
                            <a:schemeClr val="tx1"/>
                          </a:solidFill>
                          <a:effectLst/>
                          <a:latin typeface="Arial" panose="02080604020202020204" pitchFamily="34" charset="0"/>
                        </a:rPr>
                        <a:t>attachement</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e.g</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Xanthates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t>
                      </a:r>
                      <a:r>
                        <a:rPr kumimoji="0" lang="en-US" sz="2400" b="0" i="0" u="none" strike="noStrike" cap="none" normalizeH="0" baseline="0" dirty="0" err="1" smtClean="0">
                          <a:ln>
                            <a:noFill/>
                          </a:ln>
                          <a:solidFill>
                            <a:schemeClr val="tx1"/>
                          </a:solidFill>
                          <a:effectLst/>
                          <a:latin typeface="Arial" panose="02080604020202020204" pitchFamily="34" charset="0"/>
                        </a:rPr>
                        <a:t>Cation</a:t>
                      </a:r>
                      <a:r>
                        <a:rPr kumimoji="0" lang="en-US" sz="2400" b="0" i="0" u="none" strike="noStrike" cap="none" normalizeH="0" baseline="0" dirty="0" smtClean="0">
                          <a:ln>
                            <a:noFill/>
                          </a:ln>
                          <a:solidFill>
                            <a:schemeClr val="tx1"/>
                          </a:solidFill>
                          <a:effectLst/>
                          <a:latin typeface="Arial" panose="02080604020202020204" pitchFamily="34" charset="0"/>
                        </a:rPr>
                        <a:t> Collectors – water repellent ions , anions of the collectors are halide /hydroxyl which do not take part in reaction ,weakly attached , </a:t>
                      </a:r>
                      <a:r>
                        <a:rPr kumimoji="0" lang="en-US" sz="2400" b="0" i="0" u="none" strike="noStrike" cap="none" normalizeH="0" baseline="0" dirty="0" err="1" smtClean="0">
                          <a:ln>
                            <a:noFill/>
                          </a:ln>
                          <a:solidFill>
                            <a:schemeClr val="tx1"/>
                          </a:solidFill>
                          <a:effectLst/>
                          <a:latin typeface="Arial" panose="02080604020202020204" pitchFamily="34" charset="0"/>
                        </a:rPr>
                        <a:t>e.g</a:t>
                      </a:r>
                      <a:r>
                        <a:rPr kumimoji="0" lang="en-US" sz="2400" b="0" i="0" u="none" strike="noStrike" cap="none" normalizeH="0" baseline="0" dirty="0" smtClean="0">
                          <a:ln>
                            <a:noFill/>
                          </a:ln>
                          <a:solidFill>
                            <a:schemeClr val="tx1"/>
                          </a:solidFill>
                          <a:effectLst/>
                          <a:latin typeface="Arial" panose="02080604020202020204" pitchFamily="34" charset="0"/>
                        </a:rPr>
                        <a:t> Amines &amp; ammonium salt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r h="36089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8" marB="45718" horzOverflow="overflow">
                    <a:lnL>
                      <a:noFill/>
                    </a:lnL>
                    <a:lnR>
                      <a:noFill/>
                    </a:lnR>
                    <a:lnT>
                      <a:noFill/>
                    </a:lnT>
                    <a:lnB>
                      <a:noFill/>
                    </a:lnB>
                    <a:lnTlToBr>
                      <a:noFill/>
                    </a:lnTlToBr>
                    <a:lnBlToTr>
                      <a:noFill/>
                    </a:lnBlToTr>
                    <a:noFill/>
                  </a:tcPr>
                </a:tc>
              </a:tr>
            </a:tbl>
          </a:graphicData>
        </a:graphic>
      </p:graphicFrame>
      <p:sp>
        <p:nvSpPr>
          <p:cNvPr id="8090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091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091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091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sldNum" sz="quarter" idx="12"/>
          </p:nvPr>
        </p:nvSpPr>
        <p:spPr>
          <a:noFill/>
        </p:spPr>
        <p:txBody>
          <a:bodyPr/>
          <a:lstStyle/>
          <a:p>
            <a:fld id="{55BAB552-6220-46DC-BF9C-D1B21B652BE8}" type="slidenum">
              <a:rPr lang="en-US" smtClean="0">
                <a:latin typeface="Arial" panose="02080604020202020204" pitchFamily="34" charset="0"/>
              </a:rPr>
            </a:fld>
            <a:endParaRPr lang="en-US" smtClean="0">
              <a:latin typeface="Arial" panose="02080604020202020204" pitchFamily="34" charset="0"/>
            </a:endParaRPr>
          </a:p>
        </p:txBody>
      </p:sp>
      <p:sp>
        <p:nvSpPr>
          <p:cNvPr id="819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36BDB5D-037A-48C3-91DA-3C2365001FE6}" type="datetime1">
              <a:rPr lang="en-US" sz="1400"/>
            </a:fld>
            <a:endParaRPr lang="en-US" sz="1400"/>
          </a:p>
        </p:txBody>
      </p:sp>
      <p:sp>
        <p:nvSpPr>
          <p:cNvPr id="8192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-Collectors</a:t>
            </a:r>
            <a:endParaRPr lang="en-US" sz="2800" smtClean="0"/>
          </a:p>
        </p:txBody>
      </p:sp>
      <p:sp>
        <p:nvSpPr>
          <p:cNvPr id="8192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19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19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192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19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2362" name="Group 26"/>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Sodium ethyl </a:t>
                      </a:r>
                      <a:r>
                        <a:rPr kumimoji="0" lang="en-US" sz="2400" b="0" i="0" u="none" strike="noStrike" cap="none" normalizeH="0" baseline="0" dirty="0" err="1" smtClean="0">
                          <a:ln>
                            <a:noFill/>
                          </a:ln>
                          <a:solidFill>
                            <a:schemeClr val="tx1"/>
                          </a:solidFill>
                          <a:effectLst/>
                          <a:latin typeface="Arial" panose="02080604020202020204" pitchFamily="34" charset="0"/>
                        </a:rPr>
                        <a:t>xanhate</a:t>
                      </a:r>
                      <a:r>
                        <a:rPr kumimoji="0" lang="en-US" sz="2400" b="0" i="0" u="none" strike="noStrike" cap="none" normalizeH="0" baseline="0" dirty="0" smtClean="0">
                          <a:ln>
                            <a:noFill/>
                          </a:ln>
                          <a:solidFill>
                            <a:schemeClr val="tx1"/>
                          </a:solidFill>
                          <a:effectLst/>
                          <a:latin typeface="Arial" panose="02080604020202020204" pitchFamily="34" charset="0"/>
                        </a:rPr>
                        <a:t>  has anion as hydrocarbon non polar radical  and a connected polar group. Although the </a:t>
                      </a:r>
                      <a:r>
                        <a:rPr kumimoji="0" lang="en-US" sz="2400" b="0" i="0" u="none" strike="noStrike" cap="none" normalizeH="0" baseline="0" dirty="0" err="1" smtClean="0">
                          <a:ln>
                            <a:noFill/>
                          </a:ln>
                          <a:solidFill>
                            <a:schemeClr val="tx1"/>
                          </a:solidFill>
                          <a:effectLst/>
                          <a:latin typeface="Arial" panose="02080604020202020204" pitchFamily="34" charset="0"/>
                        </a:rPr>
                        <a:t>cation</a:t>
                      </a:r>
                      <a:r>
                        <a:rPr kumimoji="0" lang="en-US" sz="2400" b="0" i="0" u="none" strike="noStrike" cap="none" normalizeH="0" baseline="0" dirty="0" smtClean="0">
                          <a:ln>
                            <a:noFill/>
                          </a:ln>
                          <a:solidFill>
                            <a:schemeClr val="tx1"/>
                          </a:solidFill>
                          <a:effectLst/>
                          <a:latin typeface="Arial" panose="02080604020202020204" pitchFamily="34" charset="0"/>
                        </a:rPr>
                        <a:t> ( Na or K) plays no part in the reaction leading to mineral </a:t>
                      </a:r>
                      <a:r>
                        <a:rPr kumimoji="0" lang="en-US" sz="2400" b="0" i="0" u="none" strike="noStrike" cap="none" normalizeH="0" baseline="0" dirty="0" err="1" smtClean="0">
                          <a:ln>
                            <a:noFill/>
                          </a:ln>
                          <a:solidFill>
                            <a:schemeClr val="tx1"/>
                          </a:solidFill>
                          <a:effectLst/>
                          <a:latin typeface="Arial" panose="02080604020202020204" pitchFamily="34" charset="0"/>
                        </a:rPr>
                        <a:t>hydrophobicity</a:t>
                      </a:r>
                      <a:r>
                        <a:rPr kumimoji="0" lang="en-US" sz="2400" b="0" i="0" u="none" strike="noStrike" cap="none" normalizeH="0" baseline="0" dirty="0" smtClean="0">
                          <a:ln>
                            <a:noFill/>
                          </a:ln>
                          <a:solidFill>
                            <a:schemeClr val="tx1"/>
                          </a:solidFill>
                          <a:effectLst/>
                          <a:latin typeface="Arial" panose="02080604020202020204" pitchFamily="34" charset="0"/>
                        </a:rPr>
                        <a:t>, but sodium form of </a:t>
                      </a:r>
                      <a:r>
                        <a:rPr kumimoji="0" lang="en-US" sz="2400" b="0" i="0" u="none" strike="noStrike" cap="none" normalizeH="0" baseline="0" dirty="0" err="1" smtClean="0">
                          <a:ln>
                            <a:noFill/>
                          </a:ln>
                          <a:solidFill>
                            <a:schemeClr val="tx1"/>
                          </a:solidFill>
                          <a:effectLst/>
                          <a:latin typeface="Arial" panose="02080604020202020204" pitchFamily="34" charset="0"/>
                        </a:rPr>
                        <a:t>alkyle</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xanthates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r>
                        <a:rPr lang="en-US" sz="2400" dirty="0" smtClean="0"/>
                        <a:t>Collectors can adsorb on the substrate due to:</a:t>
                      </a:r>
                      <a:endParaRPr lang="en-US" sz="2400" dirty="0" smtClean="0"/>
                    </a:p>
                    <a:p>
                      <a:endParaRPr lang="en-US" sz="2400" dirty="0" smtClean="0"/>
                    </a:p>
                    <a:p>
                      <a:pPr>
                        <a:buFontTx/>
                        <a:buChar char="-"/>
                      </a:pPr>
                      <a:r>
                        <a:rPr lang="en-US" sz="2400" dirty="0" smtClean="0"/>
                        <a:t> Hydrogen bonding</a:t>
                      </a:r>
                      <a:endParaRPr lang="en-US" sz="2400" dirty="0" smtClean="0"/>
                    </a:p>
                    <a:p>
                      <a:pPr>
                        <a:buFontTx/>
                        <a:buChar char="-"/>
                      </a:pPr>
                      <a:r>
                        <a:rPr lang="en-US" sz="2400" dirty="0" smtClean="0"/>
                        <a:t> Electrostatic interaction</a:t>
                      </a:r>
                      <a:endParaRPr lang="en-US" sz="2400" dirty="0" smtClean="0"/>
                    </a:p>
                    <a:p>
                      <a:pPr>
                        <a:buFontTx/>
                        <a:buChar char="-"/>
                      </a:pPr>
                      <a:r>
                        <a:rPr lang="en-US" sz="2400" dirty="0" smtClean="0"/>
                        <a:t> Chemical bonding</a:t>
                      </a:r>
                      <a:endParaRPr lang="en-US" sz="2400" dirty="0" smtClean="0"/>
                    </a:p>
                    <a:p>
                      <a:pPr>
                        <a:buFontTx/>
                        <a:buChar char="-"/>
                      </a:pPr>
                      <a:r>
                        <a:rPr lang="en-US" sz="2400" dirty="0" smtClean="0"/>
                        <a:t> Hydrophobic bonding</a:t>
                      </a:r>
                      <a:endParaRPr lang="en-US" sz="2400" dirty="0" smtClean="0"/>
                    </a:p>
                    <a:p>
                      <a:pPr>
                        <a:buFontTx/>
                        <a:buChar char="-"/>
                      </a:pPr>
                      <a:endParaRPr lang="en-US" sz="2400" dirty="0" smtClean="0"/>
                    </a:p>
                    <a:p>
                      <a:r>
                        <a:rPr lang="en-US" sz="2400" dirty="0" smtClean="0"/>
                        <a:t>The </a:t>
                      </a:r>
                      <a:r>
                        <a:rPr lang="en-US" sz="2400" dirty="0" err="1" smtClean="0"/>
                        <a:t>nonpolar</a:t>
                      </a:r>
                      <a:r>
                        <a:rPr lang="en-US" sz="2400" dirty="0" smtClean="0"/>
                        <a:t> end should orient towards the bulk solution</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8193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193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193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193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p:spPr>
        <p:txBody>
          <a:bodyPr/>
          <a:lstStyle/>
          <a:p>
            <a:fld id="{102EEC14-9975-42AC-8C9B-B9E5BAB4BA33}" type="slidenum">
              <a:rPr lang="en-US" smtClean="0">
                <a:latin typeface="Arial" panose="02080604020202020204" pitchFamily="34" charset="0"/>
              </a:rPr>
            </a:fld>
            <a:endParaRPr lang="en-US" smtClean="0">
              <a:latin typeface="Arial" panose="02080604020202020204" pitchFamily="34" charset="0"/>
            </a:endParaRPr>
          </a:p>
        </p:txBody>
      </p:sp>
      <p:sp>
        <p:nvSpPr>
          <p:cNvPr id="8294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A1288C52-D0F2-43CD-8463-38CAA4FC9E5C}" type="datetime1">
              <a:rPr lang="en-US" sz="1400"/>
            </a:fld>
            <a:endParaRPr lang="en-US" sz="1400"/>
          </a:p>
        </p:txBody>
      </p:sp>
      <p:sp>
        <p:nvSpPr>
          <p:cNvPr id="8294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-Collectors</a:t>
            </a:r>
            <a:endParaRPr lang="en-US" sz="2800" smtClean="0"/>
          </a:p>
        </p:txBody>
      </p:sp>
      <p:sp>
        <p:nvSpPr>
          <p:cNvPr id="82949" name="AutoShape 3"/>
          <p:cNvSpPr>
            <a:spLocks noGrp="1" noChangeAspect="1" noChangeArrowheads="1"/>
          </p:cNvSpPr>
          <p:nvPr>
            <p:ph type="body" sz="half" idx="4294967295"/>
          </p:nvPr>
        </p:nvSpPr>
        <p:spPr>
          <a:xfrm>
            <a:off x="533400" y="14478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295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295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295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295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1340" name="Group 28"/>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Collector adsorption on mineral surface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Non polar </a:t>
                      </a:r>
                      <a:r>
                        <a:rPr kumimoji="0" lang="en-US" sz="2400" b="0" i="0" u="none" strike="noStrike" cap="none" normalizeH="0" baseline="0" dirty="0" err="1" smtClean="0">
                          <a:ln>
                            <a:noFill/>
                          </a:ln>
                          <a:solidFill>
                            <a:schemeClr val="tx1"/>
                          </a:solidFill>
                          <a:effectLst/>
                          <a:latin typeface="Arial" panose="02080604020202020204" pitchFamily="34" charset="0"/>
                        </a:rPr>
                        <a:t>grp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Polar group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000" b="0" i="0" u="none" strike="noStrike" cap="none" normalizeH="0" baseline="0" dirty="0" smtClean="0">
                          <a:ln>
                            <a:noFill/>
                          </a:ln>
                          <a:solidFill>
                            <a:schemeClr val="tx1"/>
                          </a:solidFill>
                          <a:effectLst/>
                          <a:latin typeface="Arial" panose="02080604020202020204" pitchFamily="34" charset="0"/>
                        </a:rPr>
                        <a:t>Structure of sodium </a:t>
                      </a:r>
                      <a:r>
                        <a:rPr kumimoji="0" lang="en-US" sz="2000" b="0" i="0" u="none" strike="noStrike" cap="none" normalizeH="0" baseline="0" dirty="0" err="1" smtClean="0">
                          <a:ln>
                            <a:noFill/>
                          </a:ln>
                          <a:solidFill>
                            <a:schemeClr val="tx1"/>
                          </a:solidFill>
                          <a:effectLst/>
                          <a:latin typeface="Arial" panose="02080604020202020204" pitchFamily="34" charset="0"/>
                        </a:rPr>
                        <a:t>Oleate</a:t>
                      </a:r>
                      <a:r>
                        <a:rPr kumimoji="0" lang="en-US" sz="2000" b="0" i="0" u="none" strike="noStrike" cap="none" normalizeH="0" baseline="0" dirty="0" smtClean="0">
                          <a:ln>
                            <a:noFill/>
                          </a:ln>
                          <a:solidFill>
                            <a:schemeClr val="tx1"/>
                          </a:solidFill>
                          <a:effectLst/>
                          <a:latin typeface="Arial" panose="02080604020202020204" pitchFamily="34" charset="0"/>
                        </a:rPr>
                        <a:t>- collector – hydrocarbon as non polar radical part of molecule</a:t>
                      </a:r>
                      <a:endParaRPr kumimoji="0" lang="en-US" sz="20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H     </a:t>
                      </a:r>
                      <a:r>
                        <a:rPr kumimoji="0" lang="en-US" sz="2400" b="0" i="0" u="none" strike="noStrike" cap="none" normalizeH="0" baseline="0" dirty="0" err="1" smtClean="0">
                          <a:ln>
                            <a:noFill/>
                          </a:ln>
                          <a:solidFill>
                            <a:schemeClr val="tx1"/>
                          </a:solidFill>
                          <a:effectLst/>
                          <a:latin typeface="Arial" panose="02080604020202020204" pitchFamily="34" charset="0"/>
                        </a:rPr>
                        <a:t>H</a:t>
                      </a:r>
                      <a:r>
                        <a:rPr kumimoji="0" lang="en-US" sz="2400" b="0" i="0" u="none" strike="noStrike" cap="none" normalizeH="0" baseline="0" dirty="0" smtClean="0">
                          <a:ln>
                            <a:noFill/>
                          </a:ln>
                          <a:solidFill>
                            <a:schemeClr val="tx1"/>
                          </a:solidFill>
                          <a:effectLst/>
                          <a:latin typeface="Arial" panose="02080604020202020204" pitchFamily="34" charset="0"/>
                        </a:rPr>
                        <a:t>                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H----C----C---O---C      S       Na</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r>
                        <a:rPr kumimoji="0" lang="en-US" sz="2000" b="0" i="0" u="none" strike="noStrike" cap="none" normalizeH="0" baseline="0" dirty="0" smtClean="0">
                          <a:ln>
                            <a:noFill/>
                          </a:ln>
                          <a:solidFill>
                            <a:schemeClr val="tx1"/>
                          </a:solidFill>
                          <a:effectLst/>
                          <a:latin typeface="Arial" panose="02080604020202020204" pitchFamily="34" charset="0"/>
                        </a:rPr>
                        <a:t>                         Anion                    </a:t>
                      </a:r>
                      <a:r>
                        <a:rPr kumimoji="0" lang="en-US" sz="2000" b="0" i="0" u="none" strike="noStrike" cap="none" normalizeH="0" baseline="0" dirty="0" err="1" smtClean="0">
                          <a:ln>
                            <a:noFill/>
                          </a:ln>
                          <a:solidFill>
                            <a:schemeClr val="tx1"/>
                          </a:solidFill>
                          <a:effectLst/>
                          <a:latin typeface="Arial" panose="02080604020202020204" pitchFamily="34" charset="0"/>
                        </a:rPr>
                        <a:t>Cation</a:t>
                      </a: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8295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295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295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296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
        <p:nvSpPr>
          <p:cNvPr id="16" name="Rectangle 15"/>
          <p:cNvSpPr/>
          <p:nvPr/>
        </p:nvSpPr>
        <p:spPr>
          <a:xfrm>
            <a:off x="3352800" y="2057400"/>
            <a:ext cx="1905000"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810000" y="1524000"/>
            <a:ext cx="381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63" name="TextBox 17"/>
          <p:cNvSpPr txBox="1">
            <a:spLocks noChangeArrowheads="1"/>
          </p:cNvSpPr>
          <p:nvPr/>
        </p:nvSpPr>
        <p:spPr bwMode="auto">
          <a:xfrm>
            <a:off x="3733800" y="2286000"/>
            <a:ext cx="1371600" cy="400050"/>
          </a:xfrm>
          <a:prstGeom prst="rect">
            <a:avLst/>
          </a:prstGeom>
          <a:noFill/>
          <a:ln w="9525">
            <a:noFill/>
            <a:miter lim="800000"/>
          </a:ln>
        </p:spPr>
        <p:txBody>
          <a:bodyPr>
            <a:spAutoFit/>
          </a:bodyPr>
          <a:lstStyle/>
          <a:p>
            <a:r>
              <a:rPr lang="en-US" sz="2000" b="1"/>
              <a:t>Mineral</a:t>
            </a:r>
            <a:endParaRPr lang="en-US" sz="2000" b="1"/>
          </a:p>
        </p:txBody>
      </p:sp>
      <p:sp>
        <p:nvSpPr>
          <p:cNvPr id="19" name="Oval 18"/>
          <p:cNvSpPr/>
          <p:nvPr/>
        </p:nvSpPr>
        <p:spPr>
          <a:xfrm>
            <a:off x="4648200" y="1524000"/>
            <a:ext cx="381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a:off x="3905250" y="977900"/>
            <a:ext cx="88900" cy="530225"/>
          </a:xfrm>
          <a:custGeom>
            <a:avLst/>
            <a:gdLst>
              <a:gd name="connsiteX0" fmla="*/ 72774 w 88816"/>
              <a:gd name="connsiteY0" fmla="*/ 529571 h 529571"/>
              <a:gd name="connsiteX1" fmla="*/ 24648 w 88816"/>
              <a:gd name="connsiteY1" fmla="*/ 497487 h 529571"/>
              <a:gd name="connsiteX2" fmla="*/ 88816 w 88816"/>
              <a:gd name="connsiteY2" fmla="*/ 256855 h 529571"/>
              <a:gd name="connsiteX3" fmla="*/ 72774 w 88816"/>
              <a:gd name="connsiteY3" fmla="*/ 128518 h 529571"/>
              <a:gd name="connsiteX4" fmla="*/ 40690 w 88816"/>
              <a:gd name="connsiteY4" fmla="*/ 64350 h 52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16" h="529571">
                <a:moveTo>
                  <a:pt x="72774" y="529571"/>
                </a:moveTo>
                <a:cubicBezTo>
                  <a:pt x="56732" y="518876"/>
                  <a:pt x="27375" y="516573"/>
                  <a:pt x="24648" y="497487"/>
                </a:cubicBezTo>
                <a:cubicBezTo>
                  <a:pt x="0" y="324947"/>
                  <a:pt x="10159" y="335512"/>
                  <a:pt x="88816" y="256855"/>
                </a:cubicBezTo>
                <a:cubicBezTo>
                  <a:pt x="83469" y="214076"/>
                  <a:pt x="84117" y="170111"/>
                  <a:pt x="72774" y="128518"/>
                </a:cubicBezTo>
                <a:cubicBezTo>
                  <a:pt x="37724" y="0"/>
                  <a:pt x="40690" y="120735"/>
                  <a:pt x="40690" y="64350"/>
                </a:cubicBezTo>
              </a:path>
            </a:pathLst>
          </a:custGeom>
          <a:ln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p:cNvSpPr/>
          <p:nvPr/>
        </p:nvSpPr>
        <p:spPr>
          <a:xfrm>
            <a:off x="4787900" y="993775"/>
            <a:ext cx="88900" cy="530225"/>
          </a:xfrm>
          <a:custGeom>
            <a:avLst/>
            <a:gdLst>
              <a:gd name="connsiteX0" fmla="*/ 72774 w 88816"/>
              <a:gd name="connsiteY0" fmla="*/ 529571 h 529571"/>
              <a:gd name="connsiteX1" fmla="*/ 24648 w 88816"/>
              <a:gd name="connsiteY1" fmla="*/ 497487 h 529571"/>
              <a:gd name="connsiteX2" fmla="*/ 88816 w 88816"/>
              <a:gd name="connsiteY2" fmla="*/ 256855 h 529571"/>
              <a:gd name="connsiteX3" fmla="*/ 72774 w 88816"/>
              <a:gd name="connsiteY3" fmla="*/ 128518 h 529571"/>
              <a:gd name="connsiteX4" fmla="*/ 40690 w 88816"/>
              <a:gd name="connsiteY4" fmla="*/ 64350 h 52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16" h="529571">
                <a:moveTo>
                  <a:pt x="72774" y="529571"/>
                </a:moveTo>
                <a:cubicBezTo>
                  <a:pt x="56732" y="518876"/>
                  <a:pt x="27375" y="516573"/>
                  <a:pt x="24648" y="497487"/>
                </a:cubicBezTo>
                <a:cubicBezTo>
                  <a:pt x="0" y="324947"/>
                  <a:pt x="10159" y="335512"/>
                  <a:pt x="88816" y="256855"/>
                </a:cubicBezTo>
                <a:cubicBezTo>
                  <a:pt x="83469" y="214076"/>
                  <a:pt x="84117" y="170111"/>
                  <a:pt x="72774" y="128518"/>
                </a:cubicBezTo>
                <a:cubicBezTo>
                  <a:pt x="37724" y="0"/>
                  <a:pt x="40690" y="120735"/>
                  <a:pt x="40690" y="64350"/>
                </a:cubicBezTo>
              </a:path>
            </a:pathLst>
          </a:custGeom>
          <a:ln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3" name="Straight Connector 22"/>
          <p:cNvCxnSpPr/>
          <p:nvPr/>
        </p:nvCxnSpPr>
        <p:spPr>
          <a:xfrm rot="5400000" flipH="1" flipV="1">
            <a:off x="3124200" y="4038600"/>
            <a:ext cx="228600" cy="228600"/>
          </a:xfrm>
          <a:prstGeom prst="line">
            <a:avLst/>
          </a:prstGeom>
          <a:ln>
            <a:solidFill>
              <a:schemeClr val="tx1">
                <a:alpha val="84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3124200" y="4114800"/>
            <a:ext cx="228600" cy="228600"/>
          </a:xfrm>
          <a:prstGeom prst="line">
            <a:avLst/>
          </a:prstGeom>
          <a:ln>
            <a:solidFill>
              <a:schemeClr val="tx1">
                <a:alpha val="84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24200" y="44958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86200" y="44196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896394" y="5104606"/>
            <a:ext cx="2133600" cy="1588"/>
          </a:xfrm>
          <a:prstGeom prst="line">
            <a:avLst/>
          </a:prstGeom>
          <a:ln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372394" y="4723606"/>
            <a:ext cx="1676400" cy="1588"/>
          </a:xfrm>
          <a:prstGeom prst="line">
            <a:avLst/>
          </a:prstGeom>
          <a:ln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2973" name="TextBox 32"/>
          <p:cNvSpPr txBox="1">
            <a:spLocks noChangeArrowheads="1"/>
          </p:cNvSpPr>
          <p:nvPr/>
        </p:nvSpPr>
        <p:spPr bwMode="auto">
          <a:xfrm>
            <a:off x="685800" y="5257800"/>
            <a:ext cx="1295400" cy="369888"/>
          </a:xfrm>
          <a:prstGeom prst="rect">
            <a:avLst/>
          </a:prstGeom>
          <a:noFill/>
          <a:ln w="9525">
            <a:noFill/>
            <a:miter lim="800000"/>
          </a:ln>
        </p:spPr>
        <p:txBody>
          <a:bodyPr>
            <a:spAutoFit/>
          </a:bodyPr>
          <a:lstStyle/>
          <a:p>
            <a:r>
              <a:rPr lang="en-US" b="1"/>
              <a:t>Non Polar</a:t>
            </a:r>
            <a:endParaRPr lang="en-US" b="1"/>
          </a:p>
        </p:txBody>
      </p:sp>
      <p:sp>
        <p:nvSpPr>
          <p:cNvPr id="82974" name="TextBox 33"/>
          <p:cNvSpPr txBox="1">
            <a:spLocks noChangeArrowheads="1"/>
          </p:cNvSpPr>
          <p:nvPr/>
        </p:nvSpPr>
        <p:spPr bwMode="auto">
          <a:xfrm>
            <a:off x="2667000" y="5268913"/>
            <a:ext cx="1066800" cy="369887"/>
          </a:xfrm>
          <a:prstGeom prst="rect">
            <a:avLst/>
          </a:prstGeom>
          <a:noFill/>
          <a:ln w="9525">
            <a:noFill/>
            <a:miter lim="800000"/>
          </a:ln>
        </p:spPr>
        <p:txBody>
          <a:bodyPr>
            <a:spAutoFit/>
          </a:bodyPr>
          <a:lstStyle/>
          <a:p>
            <a:r>
              <a:rPr lang="en-US" b="1"/>
              <a:t>Polar</a:t>
            </a:r>
            <a:endParaRPr lang="en-US" b="1"/>
          </a:p>
        </p:txBody>
      </p:sp>
      <p:sp>
        <p:nvSpPr>
          <p:cNvPr id="82975" name="TextBox 36"/>
          <p:cNvSpPr txBox="1">
            <a:spLocks noChangeArrowheads="1"/>
          </p:cNvSpPr>
          <p:nvPr/>
        </p:nvSpPr>
        <p:spPr bwMode="auto">
          <a:xfrm>
            <a:off x="1066800" y="4724400"/>
            <a:ext cx="533400" cy="461963"/>
          </a:xfrm>
          <a:prstGeom prst="rect">
            <a:avLst/>
          </a:prstGeom>
          <a:noFill/>
          <a:ln w="9525">
            <a:noFill/>
            <a:miter lim="800000"/>
          </a:ln>
        </p:spPr>
        <p:txBody>
          <a:bodyPr>
            <a:spAutoFit/>
          </a:bodyPr>
          <a:lstStyle/>
          <a:p>
            <a:r>
              <a:rPr lang="en-US" sz="2400"/>
              <a:t>H</a:t>
            </a:r>
            <a:endParaRPr lang="en-US" sz="2400"/>
          </a:p>
        </p:txBody>
      </p:sp>
      <p:sp>
        <p:nvSpPr>
          <p:cNvPr id="82976" name="TextBox 37"/>
          <p:cNvSpPr txBox="1">
            <a:spLocks noChangeArrowheads="1"/>
          </p:cNvSpPr>
          <p:nvPr/>
        </p:nvSpPr>
        <p:spPr bwMode="auto">
          <a:xfrm>
            <a:off x="1752600" y="4724400"/>
            <a:ext cx="533400" cy="461963"/>
          </a:xfrm>
          <a:prstGeom prst="rect">
            <a:avLst/>
          </a:prstGeom>
          <a:noFill/>
          <a:ln w="9525">
            <a:noFill/>
            <a:miter lim="800000"/>
          </a:ln>
        </p:spPr>
        <p:txBody>
          <a:bodyPr>
            <a:spAutoFit/>
          </a:bodyPr>
          <a:lstStyle/>
          <a:p>
            <a:r>
              <a:rPr lang="en-US" sz="2400"/>
              <a:t>H</a:t>
            </a:r>
            <a:endParaRPr lang="en-US" sz="2400"/>
          </a:p>
        </p:txBody>
      </p:sp>
    </p:spTree>
  </p:cSld>
  <p:clrMapOvr>
    <a:masterClrMapping/>
  </p:clrMapOvr>
  <p:transition>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sldNum" sz="quarter" idx="12"/>
          </p:nvPr>
        </p:nvSpPr>
        <p:spPr>
          <a:noFill/>
        </p:spPr>
        <p:txBody>
          <a:bodyPr/>
          <a:lstStyle/>
          <a:p>
            <a:fld id="{97985C5B-2082-4AE2-82E2-54E0DF13246E}" type="slidenum">
              <a:rPr lang="en-US" smtClean="0">
                <a:latin typeface="Arial" panose="02080604020202020204" pitchFamily="34" charset="0"/>
              </a:rPr>
            </a:fld>
            <a:endParaRPr lang="en-US" smtClean="0">
              <a:latin typeface="Arial" panose="02080604020202020204" pitchFamily="34" charset="0"/>
            </a:endParaRPr>
          </a:p>
        </p:txBody>
      </p:sp>
      <p:sp>
        <p:nvSpPr>
          <p:cNvPr id="839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5AB1E84E-11AE-4A19-BB29-60B89E1DB8BB}" type="datetime1">
              <a:rPr lang="en-US" sz="1400"/>
            </a:fld>
            <a:endParaRPr lang="en-US" sz="1400"/>
          </a:p>
        </p:txBody>
      </p:sp>
      <p:sp>
        <p:nvSpPr>
          <p:cNvPr id="8397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-Collectors</a:t>
            </a:r>
            <a:endParaRPr lang="en-US" sz="2800" smtClean="0"/>
          </a:p>
        </p:txBody>
      </p:sp>
      <p:sp>
        <p:nvSpPr>
          <p:cNvPr id="8397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39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39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397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397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3378" name="Group 18"/>
          <p:cNvGraphicFramePr>
            <a:graphicFrameLocks noGrp="1"/>
          </p:cNvGraphicFramePr>
          <p:nvPr>
            <p:ph sz="half" idx="4294967295"/>
          </p:nvPr>
        </p:nvGraphicFramePr>
        <p:xfrm>
          <a:off x="307975" y="762000"/>
          <a:ext cx="8458200" cy="5900738"/>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Non polar &amp; other collectors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-Insoluble in water and </a:t>
                      </a:r>
                      <a:r>
                        <a:rPr kumimoji="0" lang="en-US" sz="2400" b="0" i="0" u="none" strike="noStrike" cap="none" normalizeH="0" baseline="0" dirty="0" err="1" smtClean="0">
                          <a:ln>
                            <a:noFill/>
                          </a:ln>
                          <a:solidFill>
                            <a:schemeClr val="tx1"/>
                          </a:solidFill>
                          <a:effectLst/>
                          <a:latin typeface="Arial" panose="02080604020202020204" pitchFamily="34" charset="0"/>
                        </a:rPr>
                        <a:t>and</a:t>
                      </a:r>
                      <a:r>
                        <a:rPr kumimoji="0" lang="en-US" sz="2400" b="0" i="0" u="none" strike="noStrike" cap="none" normalizeH="0" baseline="0" dirty="0" smtClean="0">
                          <a:ln>
                            <a:noFill/>
                          </a:ln>
                          <a:solidFill>
                            <a:schemeClr val="tx1"/>
                          </a:solidFill>
                          <a:effectLst/>
                          <a:latin typeface="Arial" panose="02080604020202020204" pitchFamily="34" charset="0"/>
                        </a:rPr>
                        <a:t> do not dissociate into ions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-covalent bonds between atoms  , do not react with water dipoles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-Render mineral water –repellent  by covering its surface with a thin film</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-These are hydrocarbon liquids ( </a:t>
                      </a:r>
                      <a:r>
                        <a:rPr kumimoji="0" lang="en-US" sz="2400" b="0" i="0" u="none" strike="noStrike" cap="none" normalizeH="0" baseline="0" dirty="0" err="1" smtClean="0">
                          <a:ln>
                            <a:noFill/>
                          </a:ln>
                          <a:solidFill>
                            <a:schemeClr val="tx1"/>
                          </a:solidFill>
                          <a:effectLst/>
                          <a:latin typeface="Arial" panose="02080604020202020204" pitchFamily="34" charset="0"/>
                        </a:rPr>
                        <a:t>kerosene,diesel</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etc</a:t>
                      </a:r>
                      <a:r>
                        <a:rPr kumimoji="0" lang="en-US" sz="2400" b="0" i="0" u="none" strike="noStrike" cap="none" normalizeH="0" baseline="0" dirty="0" smtClean="0">
                          <a:ln>
                            <a:noFill/>
                          </a:ln>
                          <a:solidFill>
                            <a:schemeClr val="tx1"/>
                          </a:solidFill>
                          <a:effectLst/>
                          <a:latin typeface="Arial" panose="02080604020202020204" pitchFamily="34" charset="0"/>
                        </a:rPr>
                        <a: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Choice of collector for a specific process – determined by experience &amp; </a:t>
                      </a:r>
                      <a:r>
                        <a:rPr kumimoji="0" lang="en-US" sz="2400" b="0" i="0" u="none" strike="noStrike" cap="none" normalizeH="0" baseline="0" dirty="0" err="1" smtClean="0">
                          <a:ln>
                            <a:noFill/>
                          </a:ln>
                          <a:solidFill>
                            <a:schemeClr val="tx1"/>
                          </a:solidFill>
                          <a:effectLst/>
                          <a:latin typeface="Arial" panose="02080604020202020204" pitchFamily="34" charset="0"/>
                        </a:rPr>
                        <a:t>expeiments</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8398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398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398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398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sldNum" sz="quarter" idx="12"/>
          </p:nvPr>
        </p:nvSpPr>
        <p:spPr>
          <a:noFill/>
        </p:spPr>
        <p:txBody>
          <a:bodyPr/>
          <a:lstStyle/>
          <a:p>
            <a:fld id="{6A2349FA-C82D-4589-950E-219CEC7B4E27}" type="slidenum">
              <a:rPr lang="en-US" smtClean="0">
                <a:latin typeface="Arial" panose="02080604020202020204" pitchFamily="34" charset="0"/>
              </a:rPr>
            </a:fld>
            <a:endParaRPr lang="en-US" smtClean="0">
              <a:latin typeface="Arial" panose="02080604020202020204" pitchFamily="34" charset="0"/>
            </a:endParaRPr>
          </a:p>
        </p:txBody>
      </p:sp>
      <p:sp>
        <p:nvSpPr>
          <p:cNvPr id="849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792F328-F930-48DA-AE6D-7B7E592D3A37}" type="datetime1">
              <a:rPr lang="en-US" sz="1400"/>
            </a:fld>
            <a:endParaRPr lang="en-US" sz="1400"/>
          </a:p>
        </p:txBody>
      </p:sp>
      <p:sp>
        <p:nvSpPr>
          <p:cNvPr id="8499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-Frothers</a:t>
            </a:r>
            <a:endParaRPr lang="en-US" sz="2800" smtClean="0"/>
          </a:p>
        </p:txBody>
      </p:sp>
      <p:sp>
        <p:nvSpPr>
          <p:cNvPr id="8499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499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499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500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500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5434" name="Group 26"/>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Reagents added to produce stable froth to hold mineral particle until it is removed from cell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These are surfactants of low solubility &amp; low surface tension which increases the life of bubble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err="1" smtClean="0">
                          <a:ln>
                            <a:noFill/>
                          </a:ln>
                          <a:solidFill>
                            <a:schemeClr val="tx1"/>
                          </a:solidFill>
                          <a:effectLst/>
                          <a:latin typeface="Arial" panose="02080604020202020204" pitchFamily="34" charset="0"/>
                        </a:rPr>
                        <a:t>Frothes</a:t>
                      </a:r>
                      <a:r>
                        <a:rPr kumimoji="0" lang="en-US" sz="2400" b="0" i="0" u="none" strike="noStrike" cap="none" normalizeH="0" baseline="0" dirty="0" smtClean="0">
                          <a:ln>
                            <a:noFill/>
                          </a:ln>
                          <a:solidFill>
                            <a:schemeClr val="tx1"/>
                          </a:solidFill>
                          <a:effectLst/>
                          <a:latin typeface="Arial" panose="02080604020202020204" pitchFamily="34" charset="0"/>
                        </a:rPr>
                        <a:t> are </a:t>
                      </a:r>
                      <a:r>
                        <a:rPr kumimoji="0" lang="en-US" sz="2400" b="0" i="0" u="none" strike="noStrike" cap="none" normalizeH="0" baseline="0" dirty="0" err="1" smtClean="0">
                          <a:ln>
                            <a:noFill/>
                          </a:ln>
                          <a:solidFill>
                            <a:schemeClr val="tx1"/>
                          </a:solidFill>
                          <a:effectLst/>
                          <a:latin typeface="Arial" panose="02080604020202020204" pitchFamily="34" charset="0"/>
                        </a:rPr>
                        <a:t>hetropolar</a:t>
                      </a:r>
                      <a:r>
                        <a:rPr kumimoji="0" lang="en-US" sz="2400" b="0" i="0" u="none" strike="noStrike" cap="none" normalizeH="0" baseline="0" dirty="0" smtClean="0">
                          <a:ln>
                            <a:noFill/>
                          </a:ln>
                          <a:solidFill>
                            <a:schemeClr val="tx1"/>
                          </a:solidFill>
                          <a:effectLst/>
                          <a:latin typeface="Arial" panose="02080604020202020204" pitchFamily="34" charset="0"/>
                        </a:rPr>
                        <a:t> surface active substances which are adsorbed at air-water interface to its surface activity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After mineral particles surface rendered water repellent , presence of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keep air-bubble dispersed and increase stability of flotation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defRPr/>
                      </a:pPr>
                      <a:r>
                        <a:rPr kumimoji="0" lang="en-US" sz="2400" b="0" i="0" u="none" strike="noStrike" cap="none" normalizeH="0" baseline="0" smtClean="0">
                          <a:ln>
                            <a:noFill/>
                          </a:ln>
                          <a:solidFill>
                            <a:schemeClr val="tx1"/>
                          </a:solidFill>
                          <a:effectLst/>
                          <a:latin typeface="Arial" panose="02080604020202020204" pitchFamily="34" charset="0"/>
                        </a:rPr>
                        <a:t>Frother adsorption layer increases bubble resistance to external forces , reduce bubble movement for better reaction</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8500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500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500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500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p:spPr>
        <p:txBody>
          <a:bodyPr/>
          <a:lstStyle/>
          <a:p>
            <a:fld id="{7C0974B4-B47E-4F88-9AEA-BDBE8D8CD784}" type="slidenum">
              <a:rPr lang="en-US" smtClean="0">
                <a:latin typeface="Arial" panose="02080604020202020204" pitchFamily="34" charset="0"/>
              </a:rPr>
            </a:fld>
            <a:endParaRPr lang="en-US" smtClean="0">
              <a:latin typeface="Arial" panose="02080604020202020204" pitchFamily="34" charset="0"/>
            </a:endParaRPr>
          </a:p>
        </p:txBody>
      </p:sp>
      <p:sp>
        <p:nvSpPr>
          <p:cNvPr id="860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1D846DB-BC26-4AEE-A55B-57ADAFB603C7}" type="datetime1">
              <a:rPr lang="en-US" sz="1400"/>
            </a:fld>
            <a:endParaRPr lang="en-US" sz="1400"/>
          </a:p>
        </p:txBody>
      </p:sp>
      <p:sp>
        <p:nvSpPr>
          <p:cNvPr id="8602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-Frothers</a:t>
            </a:r>
            <a:endParaRPr lang="en-US" sz="2800" smtClean="0"/>
          </a:p>
        </p:txBody>
      </p:sp>
      <p:sp>
        <p:nvSpPr>
          <p:cNvPr id="8602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602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602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602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602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6452" name="Group 20"/>
          <p:cNvGraphicFramePr>
            <a:graphicFrameLocks noGrp="1"/>
          </p:cNvGraphicFramePr>
          <p:nvPr>
            <p:ph sz="half" idx="4294967295"/>
          </p:nvPr>
        </p:nvGraphicFramePr>
        <p:xfrm>
          <a:off x="152400" y="685800"/>
          <a:ext cx="8458200" cy="5827713"/>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Factors affecting the action of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-With low </a:t>
                      </a:r>
                      <a:r>
                        <a:rPr kumimoji="0" lang="en-US" sz="2400" b="0" i="0" u="none" strike="noStrike" cap="none" normalizeH="0" baseline="0" dirty="0" err="1" smtClean="0">
                          <a:ln>
                            <a:noFill/>
                          </a:ln>
                          <a:solidFill>
                            <a:schemeClr val="tx1"/>
                          </a:solidFill>
                          <a:effectLst/>
                          <a:latin typeface="Arial" panose="02080604020202020204" pitchFamily="34" charset="0"/>
                        </a:rPr>
                        <a:t>frother</a:t>
                      </a:r>
                      <a:r>
                        <a:rPr kumimoji="0" lang="en-US" sz="2400" b="0" i="0" u="none" strike="noStrike" cap="none" normalizeH="0" baseline="0" dirty="0" smtClean="0">
                          <a:ln>
                            <a:noFill/>
                          </a:ln>
                          <a:solidFill>
                            <a:schemeClr val="tx1"/>
                          </a:solidFill>
                          <a:effectLst/>
                          <a:latin typeface="Arial" panose="02080604020202020204" pitchFamily="34" charset="0"/>
                        </a:rPr>
                        <a:t> concentration , dispersion of bubble effective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-Reagents having collector as well as </a:t>
                      </a:r>
                      <a:r>
                        <a:rPr kumimoji="0" lang="en-US" sz="2400" b="0" i="0" u="none" strike="noStrike" cap="none" normalizeH="0" baseline="0" dirty="0" err="1" smtClean="0">
                          <a:ln>
                            <a:noFill/>
                          </a:ln>
                          <a:solidFill>
                            <a:schemeClr val="tx1"/>
                          </a:solidFill>
                          <a:effectLst/>
                          <a:latin typeface="Arial" panose="02080604020202020204" pitchFamily="34" charset="0"/>
                        </a:rPr>
                        <a:t>frother</a:t>
                      </a:r>
                      <a:r>
                        <a:rPr kumimoji="0" lang="en-US" sz="2400" b="0" i="0" u="none" strike="noStrike" cap="none" normalizeH="0" baseline="0" dirty="0" smtClean="0">
                          <a:ln>
                            <a:noFill/>
                          </a:ln>
                          <a:solidFill>
                            <a:schemeClr val="tx1"/>
                          </a:solidFill>
                          <a:effectLst/>
                          <a:latin typeface="Arial" panose="02080604020202020204" pitchFamily="34" charset="0"/>
                        </a:rPr>
                        <a:t> properties  make flotation difficult –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with no collectors properties preferred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-Proportion of </a:t>
                      </a:r>
                      <a:r>
                        <a:rPr kumimoji="0" lang="en-US" sz="2400" b="0" i="0" u="none" strike="noStrike" cap="none" normalizeH="0" baseline="0" dirty="0" err="1" smtClean="0">
                          <a:ln>
                            <a:noFill/>
                          </a:ln>
                          <a:solidFill>
                            <a:schemeClr val="tx1"/>
                          </a:solidFill>
                          <a:effectLst/>
                          <a:latin typeface="Arial" panose="02080604020202020204" pitchFamily="34" charset="0"/>
                        </a:rPr>
                        <a:t>frother</a:t>
                      </a:r>
                      <a:r>
                        <a:rPr kumimoji="0" lang="en-US" sz="2400" b="0" i="0" u="none" strike="noStrike" cap="none" normalizeH="0" baseline="0" dirty="0" smtClean="0">
                          <a:ln>
                            <a:noFill/>
                          </a:ln>
                          <a:solidFill>
                            <a:schemeClr val="tx1"/>
                          </a:solidFill>
                          <a:effectLst/>
                          <a:latin typeface="Arial" panose="02080604020202020204" pitchFamily="34" charset="0"/>
                        </a:rPr>
                        <a:t> &amp; collector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-Temperature effects  no. of water dipoles combining the polar group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Types of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-Pine oil (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mineral), Eucalyptus oil(Oxide Mineral)</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8602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603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603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603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p:spPr>
        <p:txBody>
          <a:bodyPr/>
          <a:lstStyle/>
          <a:p>
            <a:fld id="{26851B6E-DB1D-45C4-A843-6E23AE1FE713}" type="slidenum">
              <a:rPr lang="en-US" smtClean="0">
                <a:latin typeface="Arial" panose="02080604020202020204" pitchFamily="34" charset="0"/>
              </a:rPr>
            </a:fld>
            <a:endParaRPr lang="en-US" smtClean="0">
              <a:latin typeface="Arial" panose="02080604020202020204" pitchFamily="34" charset="0"/>
            </a:endParaRPr>
          </a:p>
        </p:txBody>
      </p:sp>
      <p:sp>
        <p:nvSpPr>
          <p:cNvPr id="870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A33B3FE-5690-4F7E-BCE4-3E0242D12566}" type="datetime1">
              <a:rPr lang="en-US" sz="1400"/>
            </a:fld>
            <a:endParaRPr lang="en-US" sz="1400"/>
          </a:p>
        </p:txBody>
      </p:sp>
      <p:sp>
        <p:nvSpPr>
          <p:cNvPr id="8704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-Modifiers</a:t>
            </a:r>
            <a:endParaRPr lang="en-US" sz="2800" smtClean="0"/>
          </a:p>
        </p:txBody>
      </p:sp>
      <p:sp>
        <p:nvSpPr>
          <p:cNvPr id="8704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704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704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704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704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7473"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Known as regulators or conditioners</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For intensifying the specific action of collector on mineral surface ie to decrease or increase water repellent action</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In presence of regulators , collector activates specific mineral required to pass in the froth</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Mechanism : </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-Net effect in terms of wetting ( surface hydration ) and drying out ( air avidity for attachment of particles to air-bubble) forces on mineral particles</a:t>
                      </a: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8705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705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705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705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p>
            <a:fld id="{3B1F7C4D-5797-43F1-9FBA-294F6B571BC1}" type="slidenum">
              <a:rPr lang="en-US" smtClean="0">
                <a:latin typeface="Arial" panose="02080604020202020204" pitchFamily="34" charset="0"/>
              </a:rPr>
            </a:fld>
            <a:endParaRPr lang="en-US" smtClean="0">
              <a:latin typeface="Arial" panose="02080604020202020204" pitchFamily="34" charset="0"/>
            </a:endParaRPr>
          </a:p>
        </p:txBody>
      </p:sp>
      <p:sp>
        <p:nvSpPr>
          <p:cNvPr id="880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2B35E90B-1661-499A-BA90-1B219065278A}" type="datetime1">
              <a:rPr lang="en-US" sz="1400"/>
            </a:fld>
            <a:endParaRPr lang="en-US" sz="1400"/>
          </a:p>
        </p:txBody>
      </p:sp>
      <p:sp>
        <p:nvSpPr>
          <p:cNvPr id="8806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-Modifiers</a:t>
            </a:r>
            <a:endParaRPr lang="en-US" sz="2800" smtClean="0"/>
          </a:p>
        </p:txBody>
      </p:sp>
      <p:sp>
        <p:nvSpPr>
          <p:cNvPr id="8806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807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807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807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807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8498" name="Group 18"/>
          <p:cNvGraphicFramePr>
            <a:graphicFrameLocks noGrp="1"/>
          </p:cNvGraphicFramePr>
          <p:nvPr>
            <p:ph sz="half" idx="4294967295"/>
          </p:nvPr>
        </p:nvGraphicFramePr>
        <p:xfrm>
          <a:off x="322263" y="655638"/>
          <a:ext cx="8458200" cy="6046788"/>
        </p:xfrm>
        <a:graphic>
          <a:graphicData uri="http://schemas.openxmlformats.org/drawingml/2006/table">
            <a:tbl>
              <a:tblPr/>
              <a:tblGrid>
                <a:gridCol w="8458200"/>
              </a:tblGrid>
              <a:tr h="56505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Replacement of gas by liquid ( or vice versa) on solid surface – net decrease in interfacial free energy of system</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Modifiers act on surface of specific mineral and change its chemical composition for better interaction of collector &amp; mineral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e.g. CuSO4 reacting with </a:t>
                      </a:r>
                      <a:r>
                        <a:rPr kumimoji="0" lang="en-US" sz="2400" b="0" i="0" u="none" strike="noStrike" cap="none" normalizeH="0" baseline="0" dirty="0" err="1" smtClean="0">
                          <a:ln>
                            <a:noFill/>
                          </a:ln>
                          <a:solidFill>
                            <a:schemeClr val="tx1"/>
                          </a:solidFill>
                          <a:effectLst/>
                          <a:latin typeface="Arial" panose="02080604020202020204" pitchFamily="34" charset="0"/>
                        </a:rPr>
                        <a:t>ZnS</a:t>
                      </a:r>
                      <a:r>
                        <a:rPr kumimoji="0" lang="en-US" sz="2400" b="0" i="0" u="none" strike="noStrike" cap="none" normalizeH="0" baseline="0" dirty="0" smtClean="0">
                          <a:ln>
                            <a:noFill/>
                          </a:ln>
                          <a:solidFill>
                            <a:schemeClr val="tx1"/>
                          </a:solidFill>
                          <a:effectLst/>
                          <a:latin typeface="Arial" panose="02080604020202020204" pitchFamily="34" charset="0"/>
                        </a:rPr>
                        <a:t> to form </a:t>
                      </a:r>
                      <a:r>
                        <a:rPr kumimoji="0" lang="en-US" sz="2400" b="0" i="0" u="none" strike="noStrike" cap="none" normalizeH="0" baseline="0" dirty="0" err="1" smtClean="0">
                          <a:ln>
                            <a:noFill/>
                          </a:ln>
                          <a:solidFill>
                            <a:schemeClr val="tx1"/>
                          </a:solidFill>
                          <a:effectLst/>
                          <a:latin typeface="Arial" panose="02080604020202020204" pitchFamily="34" charset="0"/>
                        </a:rPr>
                        <a:t>CuS</a:t>
                      </a:r>
                      <a:r>
                        <a:rPr kumimoji="0" lang="en-US" sz="2400" b="0" i="0" u="none" strike="noStrike" cap="none" normalizeH="0" baseline="0" dirty="0" smtClean="0">
                          <a:ln>
                            <a:noFill/>
                          </a:ln>
                          <a:solidFill>
                            <a:schemeClr val="tx1"/>
                          </a:solidFill>
                          <a:effectLst/>
                          <a:latin typeface="Arial" panose="02080604020202020204" pitchFamily="34" charset="0"/>
                        </a:rPr>
                        <a:t> on the surface of </a:t>
                      </a:r>
                      <a:r>
                        <a:rPr kumimoji="0" lang="en-US" sz="2400" b="0" i="0" u="none" strike="noStrike" cap="none" normalizeH="0" baseline="0" dirty="0" err="1" smtClean="0">
                          <a:ln>
                            <a:noFill/>
                          </a:ln>
                          <a:solidFill>
                            <a:schemeClr val="tx1"/>
                          </a:solidFill>
                          <a:effectLst/>
                          <a:latin typeface="Arial" panose="02080604020202020204" pitchFamily="34" charset="0"/>
                        </a:rPr>
                        <a:t>sphalerite</a:t>
                      </a:r>
                      <a:r>
                        <a:rPr kumimoji="0" lang="en-US" sz="2400" b="0" i="0" u="none" strike="noStrike" cap="none" normalizeH="0" baseline="0" dirty="0" smtClean="0">
                          <a:ln>
                            <a:noFill/>
                          </a:ln>
                          <a:solidFill>
                            <a:schemeClr val="tx1"/>
                          </a:solidFill>
                          <a:effectLst/>
                          <a:latin typeface="Arial" panose="02080604020202020204" pitchFamily="34" charset="0"/>
                        </a:rPr>
                        <a:t> and thus attachment of </a:t>
                      </a:r>
                      <a:r>
                        <a:rPr kumimoji="0" lang="en-US" sz="2400" b="0" i="0" u="none" strike="noStrike" cap="none" normalizeH="0" baseline="0" dirty="0" err="1" smtClean="0">
                          <a:ln>
                            <a:noFill/>
                          </a:ln>
                          <a:solidFill>
                            <a:schemeClr val="tx1"/>
                          </a:solidFill>
                          <a:effectLst/>
                          <a:latin typeface="Arial" panose="02080604020202020204" pitchFamily="34" charset="0"/>
                        </a:rPr>
                        <a:t>xanthate</a:t>
                      </a:r>
                      <a:r>
                        <a:rPr kumimoji="0" lang="en-US" sz="2400" b="0" i="0" u="none" strike="noStrike" cap="none" normalizeH="0" baseline="0" dirty="0" smtClean="0">
                          <a:ln>
                            <a:noFill/>
                          </a:ln>
                          <a:solidFill>
                            <a:schemeClr val="tx1"/>
                          </a:solidFill>
                          <a:effectLst/>
                          <a:latin typeface="Arial" panose="02080604020202020204" pitchFamily="34" charset="0"/>
                        </a:rPr>
                        <a:t> on </a:t>
                      </a:r>
                      <a:r>
                        <a:rPr kumimoji="0" lang="en-US" sz="2400" b="0" i="0" u="none" strike="noStrike" cap="none" normalizeH="0" baseline="0" dirty="0" err="1" smtClean="0">
                          <a:ln>
                            <a:noFill/>
                          </a:ln>
                          <a:solidFill>
                            <a:schemeClr val="tx1"/>
                          </a:solidFill>
                          <a:effectLst/>
                          <a:latin typeface="Arial" panose="02080604020202020204" pitchFamily="34" charset="0"/>
                        </a:rPr>
                        <a:t>ZnS</a:t>
                      </a:r>
                      <a:r>
                        <a:rPr kumimoji="0" lang="en-US" sz="2400" b="0" i="0" u="none" strike="noStrike" cap="none" normalizeH="0" baseline="0" dirty="0" smtClean="0">
                          <a:ln>
                            <a:noFill/>
                          </a:ln>
                          <a:solidFill>
                            <a:schemeClr val="tx1"/>
                          </a:solidFill>
                          <a:effectLst/>
                          <a:latin typeface="Arial" panose="02080604020202020204" pitchFamily="34" charset="0"/>
                        </a:rPr>
                        <a:t> increases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These can create adverse condition by detaching collector from mineral surface leading to poor flotation ( depression effect)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err="1" smtClean="0">
                          <a:ln>
                            <a:noFill/>
                          </a:ln>
                          <a:solidFill>
                            <a:schemeClr val="tx1"/>
                          </a:solidFill>
                          <a:effectLst/>
                          <a:latin typeface="Arial" panose="02080604020202020204" pitchFamily="34" charset="0"/>
                        </a:rPr>
                        <a:t>e.g</a:t>
                      </a:r>
                      <a:r>
                        <a:rPr kumimoji="0" lang="en-US" sz="2400" b="0" i="0" u="none" strike="noStrike" cap="none" normalizeH="0" baseline="0" dirty="0" smtClean="0">
                          <a:ln>
                            <a:noFill/>
                          </a:ln>
                          <a:solidFill>
                            <a:schemeClr val="tx1"/>
                          </a:solidFill>
                          <a:effectLst/>
                          <a:latin typeface="Arial" panose="02080604020202020204" pitchFamily="34" charset="0"/>
                        </a:rPr>
                        <a:t> Na2S leads to detachment of </a:t>
                      </a:r>
                      <a:r>
                        <a:rPr kumimoji="0" lang="en-US" sz="2400" b="0" i="0" u="none" strike="noStrike" cap="none" normalizeH="0" baseline="0" dirty="0" err="1" smtClean="0">
                          <a:ln>
                            <a:noFill/>
                          </a:ln>
                          <a:solidFill>
                            <a:schemeClr val="tx1"/>
                          </a:solidFill>
                          <a:effectLst/>
                          <a:latin typeface="Arial" panose="02080604020202020204" pitchFamily="34" charset="0"/>
                        </a:rPr>
                        <a:t>xanthate</a:t>
                      </a:r>
                      <a:r>
                        <a:rPr kumimoji="0" lang="en-US" sz="2400" b="0" i="0" u="none" strike="noStrike" cap="none" normalizeH="0" baseline="0" dirty="0" smtClean="0">
                          <a:ln>
                            <a:noFill/>
                          </a:ln>
                          <a:solidFill>
                            <a:schemeClr val="tx1"/>
                          </a:solidFill>
                          <a:effectLst/>
                          <a:latin typeface="Arial" panose="02080604020202020204" pitchFamily="34" charset="0"/>
                        </a:rPr>
                        <a:t> from surface of galena and other non ferrous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r h="396211">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880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80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80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80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9E9F7E14-4B17-48B4-9AE2-31CCE789D619}" type="slidenum">
              <a:rPr lang="en-US" smtClean="0">
                <a:latin typeface="Arial" panose="02080604020202020204" pitchFamily="34" charset="0"/>
              </a:rPr>
            </a:fld>
            <a:endParaRPr lang="en-US" smtClean="0">
              <a:latin typeface="Arial" panose="02080604020202020204" pitchFamily="34" charset="0"/>
            </a:endParaRPr>
          </a:p>
        </p:txBody>
      </p:sp>
      <p:sp>
        <p:nvSpPr>
          <p:cNvPr id="2765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FE5B1A5-09D7-4F4B-B655-D2A28D521A7C}" type="datetime1">
              <a:rPr lang="en-US" sz="1400"/>
            </a:fld>
            <a:endParaRPr lang="en-US" sz="1400"/>
          </a:p>
        </p:txBody>
      </p:sp>
      <p:sp>
        <p:nvSpPr>
          <p:cNvPr id="2765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Flotation</a:t>
            </a:r>
            <a:endParaRPr lang="en-US" sz="2800" smtClean="0"/>
          </a:p>
        </p:txBody>
      </p:sp>
      <p:sp>
        <p:nvSpPr>
          <p:cNvPr id="2765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765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765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765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765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2117" name="Group 21"/>
          <p:cNvGraphicFramePr>
            <a:graphicFrameLocks noGrp="1"/>
          </p:cNvGraphicFramePr>
          <p:nvPr>
            <p:ph sz="half" idx="4294967295"/>
          </p:nvPr>
        </p:nvGraphicFramePr>
        <p:xfrm>
          <a:off x="152400" y="685800"/>
          <a:ext cx="8077200" cy="5758384"/>
        </p:xfrm>
        <a:graphic>
          <a:graphicData uri="http://schemas.openxmlformats.org/drawingml/2006/table">
            <a:tbl>
              <a:tblPr/>
              <a:tblGrid>
                <a:gridCol w="8077200"/>
              </a:tblGrid>
              <a:tr h="5357853">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Froth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Based on the fact that hydrophilic particles are wetted by water whereas hydrophobic  particles are wetted by air – air-solid aggregates are  carried to the surface – forming a froth layer – Most common technique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Film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-Ground ore particles sprinkled into water surface – water repellent ( </a:t>
                      </a:r>
                      <a:r>
                        <a:rPr kumimoji="0" lang="en-US" sz="2400" b="0" i="0" u="none" strike="noStrike" cap="none" normalizeH="0" baseline="0" dirty="0" err="1" smtClean="0">
                          <a:ln>
                            <a:noFill/>
                          </a:ln>
                          <a:solidFill>
                            <a:schemeClr val="tx1"/>
                          </a:solidFill>
                          <a:effectLst/>
                          <a:latin typeface="Arial" panose="02080604020202020204" pitchFamily="34" charset="0"/>
                        </a:rPr>
                        <a:t>unwettable</a:t>
                      </a:r>
                      <a:r>
                        <a:rPr kumimoji="0" lang="en-US" sz="2400" b="0" i="0" u="none" strike="noStrike" cap="none" normalizeH="0" baseline="0" dirty="0" smtClean="0">
                          <a:ln>
                            <a:noFill/>
                          </a:ln>
                          <a:solidFill>
                            <a:schemeClr val="tx1"/>
                          </a:solidFill>
                          <a:effectLst/>
                          <a:latin typeface="Arial" panose="02080604020202020204" pitchFamily="34" charset="0"/>
                        </a:rPr>
                        <a:t>) particles remain on surface while water avid ( </a:t>
                      </a:r>
                      <a:r>
                        <a:rPr kumimoji="0" lang="en-US" sz="2400" b="0" i="0" u="none" strike="noStrike" cap="none" normalizeH="0" baseline="0" dirty="0" err="1" smtClean="0">
                          <a:ln>
                            <a:noFill/>
                          </a:ln>
                          <a:solidFill>
                            <a:schemeClr val="tx1"/>
                          </a:solidFill>
                          <a:effectLst/>
                          <a:latin typeface="Arial" panose="02080604020202020204" pitchFamily="34" charset="0"/>
                        </a:rPr>
                        <a:t>wettable</a:t>
                      </a:r>
                      <a:r>
                        <a:rPr kumimoji="0" lang="en-US" sz="2400" b="0" i="0" u="none" strike="noStrike" cap="none" normalizeH="0" baseline="0" dirty="0" smtClean="0">
                          <a:ln>
                            <a:noFill/>
                          </a:ln>
                          <a:solidFill>
                            <a:schemeClr val="tx1"/>
                          </a:solidFill>
                          <a:effectLst/>
                          <a:latin typeface="Arial" panose="02080604020202020204" pitchFamily="34" charset="0"/>
                        </a:rPr>
                        <a:t>) particles pass into water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400010">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2766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766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766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766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2"/>
          </p:nvPr>
        </p:nvSpPr>
        <p:spPr>
          <a:noFill/>
        </p:spPr>
        <p:txBody>
          <a:bodyPr/>
          <a:lstStyle/>
          <a:p>
            <a:fld id="{CFE7A6F8-A399-4C85-85AC-BB9FACBBADF6}" type="slidenum">
              <a:rPr lang="en-US" smtClean="0">
                <a:latin typeface="Arial" panose="02080604020202020204" pitchFamily="34" charset="0"/>
              </a:rPr>
            </a:fld>
            <a:endParaRPr lang="en-US" smtClean="0">
              <a:latin typeface="Arial" panose="02080604020202020204" pitchFamily="34" charset="0"/>
            </a:endParaRPr>
          </a:p>
        </p:txBody>
      </p:sp>
      <p:sp>
        <p:nvSpPr>
          <p:cNvPr id="890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BFAD416-6786-48F2-B10F-225CD02B7068}" type="datetime1">
              <a:rPr lang="en-US" sz="1400"/>
            </a:fld>
            <a:endParaRPr lang="en-US" sz="1400"/>
          </a:p>
        </p:txBody>
      </p:sp>
      <p:sp>
        <p:nvSpPr>
          <p:cNvPr id="8909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-Modifiers</a:t>
            </a:r>
            <a:endParaRPr lang="en-US" sz="2800" smtClean="0"/>
          </a:p>
        </p:txBody>
      </p:sp>
      <p:sp>
        <p:nvSpPr>
          <p:cNvPr id="8909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909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909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909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909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9528" name="Group 24"/>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Direct effect on stability of hydrated layer near mineral surface altering its floatability </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e.G K2Cr2O7 gets adsorbed on galena surface which are free  from collector and thus hydrate decreasing the floatability</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Types of modifiers :</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Variety of organic &amp; inorganic chemicals –salts,acids,alkalis, elctrolytes</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Activators –generally in organic compounds , change in chemical composition of mineral surface layer – exchange adsorption between activator ions &amp; mineral ions </a:t>
                      </a: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8910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910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910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910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p>
            <a:fld id="{2E7756D4-8CA7-47A5-BC45-B977753C0A9C}" type="slidenum">
              <a:rPr lang="en-US" smtClean="0">
                <a:latin typeface="Arial" panose="02080604020202020204" pitchFamily="34" charset="0"/>
              </a:rPr>
            </a:fld>
            <a:endParaRPr lang="en-US" smtClean="0">
              <a:latin typeface="Arial" panose="02080604020202020204" pitchFamily="34" charset="0"/>
            </a:endParaRPr>
          </a:p>
        </p:txBody>
      </p:sp>
      <p:sp>
        <p:nvSpPr>
          <p:cNvPr id="9011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8764152-8BA0-49B1-82D7-1C68FEA11F5D}" type="datetime1">
              <a:rPr lang="en-US" sz="1400"/>
            </a:fld>
            <a:endParaRPr lang="en-US" sz="1400"/>
          </a:p>
        </p:txBody>
      </p:sp>
      <p:sp>
        <p:nvSpPr>
          <p:cNvPr id="9011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-Modifiers</a:t>
            </a:r>
            <a:endParaRPr lang="en-US" sz="2800" smtClean="0"/>
          </a:p>
        </p:txBody>
      </p:sp>
      <p:sp>
        <p:nvSpPr>
          <p:cNvPr id="9011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011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011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012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012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0553" name="Group 25"/>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-Reduce surface hydration –increase amount of collector , ions of collector &amp; activator are opposite</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e.g CuSO4 for sphalerite, pyrite, quartz </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Depressors –supressors opposite effect  of activators</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e.G Na2S &amp; water soluble sulphides for sulphide &amp; oxide minerals , Cyanides for copper &amp; Zn minerals</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pH regulators –flotation is effected by pH as H+ and OH- alter the mineral surface hydration due to their adsorption on mineral surface – different minerals have different critical pH</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9012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012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012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012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p:spPr>
        <p:txBody>
          <a:bodyPr/>
          <a:lstStyle/>
          <a:p>
            <a:fld id="{133C0120-347C-473B-B0AE-97F897C1BD47}" type="slidenum">
              <a:rPr lang="en-US" smtClean="0">
                <a:latin typeface="Arial" panose="02080604020202020204" pitchFamily="34" charset="0"/>
              </a:rPr>
            </a:fld>
            <a:endParaRPr lang="en-US" smtClean="0">
              <a:latin typeface="Arial" panose="02080604020202020204" pitchFamily="34" charset="0"/>
            </a:endParaRPr>
          </a:p>
        </p:txBody>
      </p:sp>
      <p:sp>
        <p:nvSpPr>
          <p:cNvPr id="9113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97F4B58-B82F-4F8E-9D9D-F4F5F1EE9F16}" type="datetime1">
              <a:rPr lang="en-US" sz="1400"/>
            </a:fld>
            <a:endParaRPr lang="en-US" sz="1400"/>
          </a:p>
        </p:txBody>
      </p:sp>
      <p:sp>
        <p:nvSpPr>
          <p:cNvPr id="9114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Reagents -Modifiers</a:t>
            </a:r>
            <a:endParaRPr lang="en-US" sz="2800" smtClean="0"/>
          </a:p>
        </p:txBody>
      </p:sp>
      <p:sp>
        <p:nvSpPr>
          <p:cNvPr id="9114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114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114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114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114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1580" name="Group 28"/>
          <p:cNvGraphicFramePr>
            <a:graphicFrameLocks noGrp="1"/>
          </p:cNvGraphicFramePr>
          <p:nvPr>
            <p:ph sz="half" idx="4294967295"/>
          </p:nvPr>
        </p:nvGraphicFramePr>
        <p:xfrm>
          <a:off x="266700" y="617538"/>
          <a:ext cx="8534400" cy="6119813"/>
        </p:xfrm>
        <a:graphic>
          <a:graphicData uri="http://schemas.openxmlformats.org/drawingml/2006/table">
            <a:tbl>
              <a:tblPr/>
              <a:tblGrid>
                <a:gridCol w="8534400"/>
              </a:tblGrid>
              <a:tr h="572361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-Acid media ( pH &lt;7) for oxide mineral and alkaline media ( pH &gt;7) for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minerals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e.g. Na2CO3, </a:t>
                      </a:r>
                      <a:r>
                        <a:rPr kumimoji="0" lang="en-US" sz="2400" b="0" i="0" u="none" strike="noStrike" cap="none" normalizeH="0" baseline="0" dirty="0" err="1" smtClean="0">
                          <a:ln>
                            <a:noFill/>
                          </a:ln>
                          <a:solidFill>
                            <a:schemeClr val="tx1"/>
                          </a:solidFill>
                          <a:effectLst/>
                          <a:latin typeface="Arial" panose="02080604020202020204" pitchFamily="34" charset="0"/>
                        </a:rPr>
                        <a:t>NaOH</a:t>
                      </a:r>
                      <a:r>
                        <a:rPr kumimoji="0" lang="en-US" sz="2400" b="0" i="0" u="none" strike="noStrike" cap="none" normalizeH="0" baseline="0" dirty="0" smtClean="0">
                          <a:ln>
                            <a:noFill/>
                          </a:ln>
                          <a:solidFill>
                            <a:schemeClr val="tx1"/>
                          </a:solidFill>
                          <a:effectLst/>
                          <a:latin typeface="Arial" panose="02080604020202020204" pitchFamily="34" charset="0"/>
                        </a:rPr>
                        <a:t>, H2SO4, HCl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Dispersing agent  -to disperse the fines ( masking slimes) from mineral surface e.g. Sodium Silicate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Wetting Agents- To increase hydration and reduce floatability, proper wetting of gangue material – e.g. Sodium silicate , aerosol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Resurfacing agents – plate / resurface selected mineral by promoting the adsorption of hydrophobic hydro carbon group to preferred lattice points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r h="39620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6" marB="45716" horzOverflow="overflow">
                    <a:lnL>
                      <a:noFill/>
                    </a:lnL>
                    <a:lnR>
                      <a:noFill/>
                    </a:lnR>
                    <a:lnT>
                      <a:noFill/>
                    </a:lnT>
                    <a:lnB>
                      <a:noFill/>
                    </a:lnB>
                    <a:lnTlToBr>
                      <a:noFill/>
                    </a:lnTlToBr>
                    <a:lnBlToTr>
                      <a:noFill/>
                    </a:lnBlToTr>
                    <a:noFill/>
                  </a:tcPr>
                </a:tc>
              </a:tr>
            </a:tbl>
          </a:graphicData>
        </a:graphic>
      </p:graphicFrame>
      <p:sp>
        <p:nvSpPr>
          <p:cNvPr id="9114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115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115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115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sldNum" sz="quarter" idx="12"/>
          </p:nvPr>
        </p:nvSpPr>
        <p:spPr>
          <a:noFill/>
        </p:spPr>
        <p:txBody>
          <a:bodyPr/>
          <a:lstStyle/>
          <a:p>
            <a:fld id="{6FFACE18-B795-4E6F-AC9D-714425C49077}" type="slidenum">
              <a:rPr lang="en-US" smtClean="0">
                <a:latin typeface="Arial" panose="02080604020202020204" pitchFamily="34" charset="0"/>
              </a:rPr>
            </a:fld>
            <a:endParaRPr lang="en-US" smtClean="0">
              <a:latin typeface="Arial" panose="02080604020202020204" pitchFamily="34" charset="0"/>
            </a:endParaRPr>
          </a:p>
        </p:txBody>
      </p:sp>
      <p:sp>
        <p:nvSpPr>
          <p:cNvPr id="9216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5AFD922-CC9A-45ED-BB5A-C5B14D5F9A11}" type="datetime1">
              <a:rPr lang="en-US" sz="1400"/>
            </a:fld>
            <a:endParaRPr lang="en-US" sz="1400"/>
          </a:p>
        </p:txBody>
      </p:sp>
      <p:sp>
        <p:nvSpPr>
          <p:cNvPr id="9216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216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216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216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216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216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2596" name="Group 20"/>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Basic steps in Flotation Process – Pulp preparation , Conditioning , aeration to obtain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Pulp preparation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-Sizing -correct wet grinding to suitably floatable and liberated size ( &lt;300 microns), coal ( 1 mm) being light , metal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( 200 -300 microns)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-Pulp density – Thick pulp is preferred for </a:t>
                      </a:r>
                      <a:r>
                        <a:rPr kumimoji="0" lang="en-US" sz="2400" b="0" i="0" u="none" strike="noStrike" cap="none" normalizeH="0" baseline="0" dirty="0" err="1" smtClean="0">
                          <a:ln>
                            <a:noFill/>
                          </a:ln>
                          <a:solidFill>
                            <a:schemeClr val="tx1"/>
                          </a:solidFill>
                          <a:effectLst/>
                          <a:latin typeface="Arial" panose="02080604020202020204" pitchFamily="34" charset="0"/>
                        </a:rPr>
                        <a:t>stabilised</a:t>
                      </a:r>
                      <a:r>
                        <a:rPr kumimoji="0" lang="en-US" sz="2400" b="0" i="0" u="none" strike="noStrike" cap="none" normalizeH="0" baseline="0" dirty="0" smtClean="0">
                          <a:ln>
                            <a:noFill/>
                          </a:ln>
                          <a:solidFill>
                            <a:schemeClr val="tx1"/>
                          </a:solidFill>
                          <a:effectLst/>
                          <a:latin typeface="Arial" panose="02080604020202020204" pitchFamily="34" charset="0"/>
                        </a:rPr>
                        <a:t> froth during roughing flotation &amp; dilute pulp in cleaning operation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e.g. Chalcopyrite , Galena – Roughing operation at 30-50% pulp density carried out while cleaning is done at 30-8% pulp density</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9217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217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217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217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p>
            <a:fld id="{A0B3D45B-1711-49DC-8A95-A482C0C39D87}" type="slidenum">
              <a:rPr lang="en-US" smtClean="0">
                <a:latin typeface="Arial" panose="02080604020202020204" pitchFamily="34" charset="0"/>
              </a:rPr>
            </a:fld>
            <a:endParaRPr lang="en-US" smtClean="0">
              <a:latin typeface="Arial" panose="02080604020202020204" pitchFamily="34" charset="0"/>
            </a:endParaRPr>
          </a:p>
        </p:txBody>
      </p:sp>
      <p:sp>
        <p:nvSpPr>
          <p:cNvPr id="9318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A9DCADFF-018D-440A-80CB-96F4D516BA47}" type="datetime1">
              <a:rPr lang="en-US" sz="1400"/>
            </a:fld>
            <a:endParaRPr lang="en-US" sz="1400"/>
          </a:p>
        </p:txBody>
      </p:sp>
      <p:sp>
        <p:nvSpPr>
          <p:cNvPr id="9318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318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319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319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319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319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2596" name="Group 2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Density of pulp plays an important role in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It depends on mineral density &amp; particle size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err="1" smtClean="0">
                          <a:ln>
                            <a:noFill/>
                          </a:ln>
                          <a:solidFill>
                            <a:schemeClr val="tx1"/>
                          </a:solidFill>
                          <a:effectLst/>
                          <a:latin typeface="Arial" panose="02080604020202020204" pitchFamily="34" charset="0"/>
                        </a:rPr>
                        <a:t>Upto</a:t>
                      </a:r>
                      <a:r>
                        <a:rPr kumimoji="0" lang="en-US" sz="2400" b="0" i="0" u="none" strike="noStrike" cap="none" normalizeH="0" baseline="0" dirty="0" smtClean="0">
                          <a:ln>
                            <a:noFill/>
                          </a:ln>
                          <a:solidFill>
                            <a:schemeClr val="tx1"/>
                          </a:solidFill>
                          <a:effectLst/>
                          <a:latin typeface="Arial" panose="02080604020202020204" pitchFamily="34" charset="0"/>
                        </a:rPr>
                        <a:t> a certain range of pulp density , less reagent &amp; less stirring power required to keep the particle suspended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 thick pulp is preferred for </a:t>
                      </a:r>
                      <a:r>
                        <a:rPr kumimoji="0" lang="en-US" sz="2400" b="0" i="0" u="none" strike="noStrike" cap="none" normalizeH="0" baseline="0" dirty="0" err="1" smtClean="0">
                          <a:ln>
                            <a:noFill/>
                          </a:ln>
                          <a:solidFill>
                            <a:schemeClr val="tx1"/>
                          </a:solidFill>
                          <a:effectLst/>
                          <a:latin typeface="Arial" panose="02080604020202020204" pitchFamily="34" charset="0"/>
                        </a:rPr>
                        <a:t>stabilised</a:t>
                      </a:r>
                      <a:r>
                        <a:rPr kumimoji="0" lang="en-US" sz="2400" b="0" i="0" u="none" strike="noStrike" cap="none" normalizeH="0" baseline="0" dirty="0" smtClean="0">
                          <a:ln>
                            <a:noFill/>
                          </a:ln>
                          <a:solidFill>
                            <a:schemeClr val="tx1"/>
                          </a:solidFill>
                          <a:effectLst/>
                          <a:latin typeface="Arial" panose="02080604020202020204" pitchFamily="34" charset="0"/>
                        </a:rPr>
                        <a:t>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working principle of flotation is to carry out roughing flotation  in thick pulp  and cleaning operation in dilute pulp to get high concentrate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9319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319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319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320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Grp="1" noChangeArrowheads="1"/>
          </p:cNvSpPr>
          <p:nvPr>
            <p:ph type="sldNum" sz="quarter" idx="12"/>
          </p:nvPr>
        </p:nvSpPr>
        <p:spPr>
          <a:noFill/>
        </p:spPr>
        <p:txBody>
          <a:bodyPr/>
          <a:lstStyle/>
          <a:p>
            <a:fld id="{46A1748C-DF15-4B16-9D55-311879FB18B6}" type="slidenum">
              <a:rPr lang="en-US" smtClean="0">
                <a:latin typeface="Arial" panose="02080604020202020204" pitchFamily="34" charset="0"/>
              </a:rPr>
            </a:fld>
            <a:endParaRPr lang="en-US" smtClean="0">
              <a:latin typeface="Arial" panose="02080604020202020204" pitchFamily="34" charset="0"/>
            </a:endParaRPr>
          </a:p>
        </p:txBody>
      </p:sp>
      <p:sp>
        <p:nvSpPr>
          <p:cNvPr id="5124"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7BF0B1C-D19E-42CE-90C6-E68972CA7B0E}" type="datetime1">
              <a:rPr lang="en-US" sz="1400"/>
            </a:fld>
            <a:endParaRPr lang="en-US" sz="1400"/>
          </a:p>
        </p:txBody>
      </p:sp>
      <p:sp>
        <p:nvSpPr>
          <p:cNvPr id="5125"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5126"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5127"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5128"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5129"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5130"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2596" name="Group 2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5134"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5135"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5136"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5137"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5122" name="Object 2"/>
          <p:cNvGraphicFramePr>
            <a:graphicFrameLocks noChangeAspect="1"/>
          </p:cNvGraphicFramePr>
          <p:nvPr/>
        </p:nvGraphicFramePr>
        <p:xfrm>
          <a:off x="1273175" y="685800"/>
          <a:ext cx="6423025" cy="3662363"/>
        </p:xfrm>
        <a:graphic>
          <a:graphicData uri="http://schemas.openxmlformats.org/presentationml/2006/ole">
            <mc:AlternateContent xmlns:mc="http://schemas.openxmlformats.org/markup-compatibility/2006">
              <mc:Choice xmlns:v="urn:schemas-microsoft-com:vml" Requires="v">
                <p:oleObj spid="_x0000_s5121" name="Worksheet" r:id="rId3" imgW="5684520" imgH="2904490" progId="Excel.Sheet.8">
                  <p:embed/>
                </p:oleObj>
              </mc:Choice>
              <mc:Fallback>
                <p:oleObj name="Worksheet" r:id="rId3" imgW="5684520" imgH="2904490" progId="Excel.Sheet.8">
                  <p:embed/>
                  <p:pic>
                    <p:nvPicPr>
                      <p:cNvPr id="0" name="Object 2"/>
                      <p:cNvPicPr>
                        <a:picLocks noChangeAspect="1"/>
                      </p:cNvPicPr>
                      <p:nvPr/>
                    </p:nvPicPr>
                    <p:blipFill>
                      <a:blip r:embed="rId4"/>
                      <a:stretch>
                        <a:fillRect/>
                      </a:stretch>
                    </p:blipFill>
                    <p:spPr>
                      <a:xfrm>
                        <a:off x="1273175" y="685800"/>
                        <a:ext cx="6423025" cy="3662363"/>
                      </a:xfrm>
                      <a:prstGeom prst="rect">
                        <a:avLst/>
                      </a:prstGeom>
                      <a:noFill/>
                      <a:ln w="9525">
                        <a:noFill/>
                      </a:ln>
                    </p:spPr>
                  </p:pic>
                </p:oleObj>
              </mc:Fallback>
            </mc:AlternateContent>
          </a:graphicData>
        </a:graphic>
      </p:graphicFrame>
      <p:sp>
        <p:nvSpPr>
          <p:cNvPr id="5138" name="TextBox 16"/>
          <p:cNvSpPr txBox="1">
            <a:spLocks noChangeArrowheads="1"/>
          </p:cNvSpPr>
          <p:nvPr/>
        </p:nvSpPr>
        <p:spPr bwMode="auto">
          <a:xfrm>
            <a:off x="914400" y="4800600"/>
            <a:ext cx="7391400" cy="646113"/>
          </a:xfrm>
          <a:prstGeom prst="rect">
            <a:avLst/>
          </a:prstGeom>
          <a:noFill/>
          <a:ln w="9525">
            <a:noFill/>
            <a:miter lim="800000"/>
          </a:ln>
        </p:spPr>
        <p:txBody>
          <a:bodyPr>
            <a:spAutoFit/>
          </a:bodyPr>
          <a:lstStyle/>
          <a:p>
            <a:r>
              <a:rPr lang="en-US"/>
              <a:t>The operation grinding and reconcentration can be repeated as many times as requiredfor maximum recovery. </a:t>
            </a:r>
            <a:endParaRPr lang="en-US"/>
          </a:p>
        </p:txBody>
      </p:sp>
    </p:spTree>
  </p:cSld>
  <p:clrMapOvr>
    <a:masterClrMapping/>
  </p:clrMapOvr>
  <p:transition>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p>
            <a:fld id="{77FF7C7D-A977-46D8-821E-8182A852E5C1}" type="slidenum">
              <a:rPr lang="en-US" smtClean="0">
                <a:latin typeface="Arial" panose="02080604020202020204" pitchFamily="34" charset="0"/>
              </a:rPr>
            </a:fld>
            <a:endParaRPr lang="en-US" smtClean="0">
              <a:latin typeface="Arial" panose="02080604020202020204" pitchFamily="34" charset="0"/>
            </a:endParaRPr>
          </a:p>
        </p:txBody>
      </p:sp>
      <p:sp>
        <p:nvSpPr>
          <p:cNvPr id="9421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3BE675E-E2E5-4A9B-A94C-CE7BEABAA6EF}" type="datetime1">
              <a:rPr lang="en-US" sz="1400"/>
            </a:fld>
            <a:endParaRPr lang="en-US" sz="1400"/>
          </a:p>
        </p:txBody>
      </p:sp>
      <p:sp>
        <p:nvSpPr>
          <p:cNvPr id="9421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421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421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421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421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421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2596" name="Group 20"/>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Conditioning is an operation in which pulp is continuously contacted for an optimum time with appropriate reagents at different stages to provide conditioned pulp giving the best results in flotation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Various functions carried out during conditioning</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-Slime coatings formed on mineral surface should be dispersed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-Compounds in the pulp preventing flotation of desired mineral should be rendered ineffective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-Activation of desired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9422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422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422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422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p>
            <a:fld id="{D55EFD10-5402-4442-B745-C7A347702F8A}" type="slidenum">
              <a:rPr lang="en-US" smtClean="0">
                <a:latin typeface="Arial" panose="02080604020202020204" pitchFamily="34" charset="0"/>
              </a:rPr>
            </a:fld>
            <a:endParaRPr lang="en-US" smtClean="0">
              <a:latin typeface="Arial" panose="02080604020202020204" pitchFamily="34" charset="0"/>
            </a:endParaRPr>
          </a:p>
        </p:txBody>
      </p:sp>
      <p:sp>
        <p:nvSpPr>
          <p:cNvPr id="9523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141DEAA1-A71B-4B73-B632-F3813B72357F}" type="datetime1">
              <a:rPr lang="en-US" sz="1400"/>
            </a:fld>
            <a:endParaRPr lang="en-US" sz="1400"/>
          </a:p>
        </p:txBody>
      </p:sp>
      <p:sp>
        <p:nvSpPr>
          <p:cNvPr id="9523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523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523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523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524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524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2596" name="Group 20"/>
          <p:cNvGraphicFramePr>
            <a:graphicFrameLocks noGrp="1"/>
          </p:cNvGraphicFramePr>
          <p:nvPr>
            <p:ph sz="half" idx="4294967295"/>
          </p:nvPr>
        </p:nvGraphicFramePr>
        <p:xfrm>
          <a:off x="152400" y="685800"/>
          <a:ext cx="8458200" cy="5827713"/>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Creation of conditions </a:t>
                      </a:r>
                      <a:r>
                        <a:rPr kumimoji="0" lang="en-US" sz="2400" b="0" i="0" u="none" strike="noStrike" cap="none" normalizeH="0" baseline="0" dirty="0" err="1" smtClean="0">
                          <a:ln>
                            <a:noFill/>
                          </a:ln>
                          <a:solidFill>
                            <a:schemeClr val="tx1"/>
                          </a:solidFill>
                          <a:effectLst/>
                          <a:latin typeface="Arial" panose="02080604020202020204" pitchFamily="34" charset="0"/>
                        </a:rPr>
                        <a:t>favourable</a:t>
                      </a:r>
                      <a:r>
                        <a:rPr kumimoji="0" lang="en-US" sz="2400" b="0" i="0" u="none" strike="noStrike" cap="none" normalizeH="0" baseline="0" dirty="0" smtClean="0">
                          <a:ln>
                            <a:noFill/>
                          </a:ln>
                          <a:solidFill>
                            <a:schemeClr val="tx1"/>
                          </a:solidFill>
                          <a:effectLst/>
                          <a:latin typeface="Arial" panose="02080604020202020204" pitchFamily="34" charset="0"/>
                        </a:rPr>
                        <a:t> for selective coating by collector on desired minerals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Closure of </a:t>
                      </a:r>
                      <a:r>
                        <a:rPr kumimoji="0" lang="en-US" sz="2400" b="0" i="0" u="none" strike="noStrike" cap="none" normalizeH="0" baseline="0" dirty="0" err="1" smtClean="0">
                          <a:ln>
                            <a:noFill/>
                          </a:ln>
                          <a:solidFill>
                            <a:schemeClr val="tx1"/>
                          </a:solidFill>
                          <a:effectLst/>
                          <a:latin typeface="Arial" panose="02080604020202020204" pitchFamily="34" charset="0"/>
                        </a:rPr>
                        <a:t>porus</a:t>
                      </a:r>
                      <a:r>
                        <a:rPr kumimoji="0" lang="en-US" sz="2400" b="0" i="0" u="none" strike="noStrike" cap="none" normalizeH="0" baseline="0" dirty="0" smtClean="0">
                          <a:ln>
                            <a:noFill/>
                          </a:ln>
                          <a:solidFill>
                            <a:schemeClr val="tx1"/>
                          </a:solidFill>
                          <a:effectLst/>
                          <a:latin typeface="Arial" panose="02080604020202020204" pitchFamily="34" charset="0"/>
                        </a:rPr>
                        <a:t> surface to </a:t>
                      </a:r>
                      <a:r>
                        <a:rPr kumimoji="0" lang="en-US" sz="2400" b="0" i="0" u="none" strike="noStrike" cap="none" normalizeH="0" baseline="0" dirty="0" err="1" smtClean="0">
                          <a:ln>
                            <a:noFill/>
                          </a:ln>
                          <a:solidFill>
                            <a:schemeClr val="tx1"/>
                          </a:solidFill>
                          <a:effectLst/>
                          <a:latin typeface="Arial" panose="02080604020202020204" pitchFamily="34" charset="0"/>
                        </a:rPr>
                        <a:t>minimise</a:t>
                      </a:r>
                      <a:r>
                        <a:rPr kumimoji="0" lang="en-US" sz="2400" b="0" i="0" u="none" strike="noStrike" cap="none" normalizeH="0" baseline="0" dirty="0" smtClean="0">
                          <a:ln>
                            <a:noFill/>
                          </a:ln>
                          <a:solidFill>
                            <a:schemeClr val="tx1"/>
                          </a:solidFill>
                          <a:effectLst/>
                          <a:latin typeface="Arial" panose="02080604020202020204" pitchFamily="34" charset="0"/>
                        </a:rPr>
                        <a:t> consumption of collector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err="1" smtClean="0">
                          <a:ln>
                            <a:noFill/>
                          </a:ln>
                          <a:solidFill>
                            <a:schemeClr val="tx1"/>
                          </a:solidFill>
                          <a:effectLst/>
                          <a:latin typeface="Arial" panose="02080604020202020204" pitchFamily="34" charset="0"/>
                        </a:rPr>
                        <a:t>Passivation</a:t>
                      </a:r>
                      <a:r>
                        <a:rPr kumimoji="0" lang="en-US" sz="2400" b="0" i="0" u="none" strike="noStrike" cap="none" normalizeH="0" baseline="0" dirty="0" smtClean="0">
                          <a:ln>
                            <a:noFill/>
                          </a:ln>
                          <a:solidFill>
                            <a:schemeClr val="tx1"/>
                          </a:solidFill>
                          <a:effectLst/>
                          <a:latin typeface="Arial" panose="02080604020202020204" pitchFamily="34" charset="0"/>
                        </a:rPr>
                        <a:t> of ions undesirable in the reaction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Resurfacing of non –floating or weakly –floating minerals desired in the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Finally the </a:t>
                      </a:r>
                      <a:r>
                        <a:rPr kumimoji="0" lang="en-US" sz="2400" b="0" i="0" u="none" strike="noStrike" cap="none" normalizeH="0" baseline="0" dirty="0" err="1" smtClean="0">
                          <a:ln>
                            <a:noFill/>
                          </a:ln>
                          <a:solidFill>
                            <a:schemeClr val="tx1"/>
                          </a:solidFill>
                          <a:effectLst/>
                          <a:latin typeface="Arial" panose="02080604020202020204" pitchFamily="34" charset="0"/>
                        </a:rPr>
                        <a:t>stabilisation</a:t>
                      </a:r>
                      <a:r>
                        <a:rPr kumimoji="0" lang="en-US" sz="2400" b="0" i="0" u="none" strike="noStrike" cap="none" normalizeH="0" baseline="0" dirty="0" smtClean="0">
                          <a:ln>
                            <a:noFill/>
                          </a:ln>
                          <a:solidFill>
                            <a:schemeClr val="tx1"/>
                          </a:solidFill>
                          <a:effectLst/>
                          <a:latin typeface="Arial" panose="02080604020202020204" pitchFamily="34" charset="0"/>
                        </a:rPr>
                        <a:t> of correctly mineral loaded bubbles by adding </a:t>
                      </a:r>
                      <a:r>
                        <a:rPr kumimoji="0" lang="en-US" sz="2400" b="0" i="0" u="none" strike="noStrike" cap="none" normalizeH="0" baseline="0" dirty="0" err="1" smtClean="0">
                          <a:ln>
                            <a:noFill/>
                          </a:ln>
                          <a:solidFill>
                            <a:schemeClr val="tx1"/>
                          </a:solidFill>
                          <a:effectLst/>
                          <a:latin typeface="Arial" panose="02080604020202020204" pitchFamily="34" charset="0"/>
                        </a:rPr>
                        <a:t>frother</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9524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524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524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524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p>
            <a:fld id="{18C473C0-5225-45B5-8081-D2F51185C0C9}" type="slidenum">
              <a:rPr lang="en-US" smtClean="0">
                <a:latin typeface="Arial" panose="02080604020202020204" pitchFamily="34" charset="0"/>
              </a:rPr>
            </a:fld>
            <a:endParaRPr lang="en-US" smtClean="0">
              <a:latin typeface="Arial" panose="02080604020202020204" pitchFamily="34" charset="0"/>
            </a:endParaRPr>
          </a:p>
        </p:txBody>
      </p:sp>
      <p:sp>
        <p:nvSpPr>
          <p:cNvPr id="9625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D75CD93-9E0E-489D-8249-2A189C9C674D}" type="datetime1">
              <a:rPr lang="en-US" sz="1400"/>
            </a:fld>
            <a:endParaRPr lang="en-US" sz="1400"/>
          </a:p>
        </p:txBody>
      </p:sp>
      <p:sp>
        <p:nvSpPr>
          <p:cNvPr id="9626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626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626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626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626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626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3617" name="Group 17"/>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Conditioning efficiency depends on –complete mixing &amp; dispersion of reagents through out the pulp , time of contact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defRPr/>
                      </a:pPr>
                      <a:r>
                        <a:rPr kumimoji="0" lang="en-US" sz="2400" b="0" i="0" u="none" strike="noStrike" cap="none" normalizeH="0" baseline="0" dirty="0" smtClean="0">
                          <a:ln>
                            <a:noFill/>
                          </a:ln>
                          <a:solidFill>
                            <a:schemeClr val="tx1"/>
                          </a:solidFill>
                          <a:effectLst/>
                          <a:latin typeface="Arial" panose="02080604020202020204" pitchFamily="34" charset="0"/>
                        </a:rPr>
                        <a:t>The conditioning steps , concentration , amount of reagents and time are worked out in laboratory and applied in the plant.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Steps during conditioning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AutoNum type="arabicParenR"/>
                      </a:pPr>
                      <a:r>
                        <a:rPr kumimoji="0" lang="en-US" sz="2400" b="0" i="0" u="none" strike="noStrike" cap="none" normalizeH="0" baseline="0" dirty="0" smtClean="0">
                          <a:ln>
                            <a:noFill/>
                          </a:ln>
                          <a:solidFill>
                            <a:schemeClr val="tx1"/>
                          </a:solidFill>
                          <a:effectLst/>
                          <a:latin typeface="Arial" panose="02080604020202020204" pitchFamily="34" charset="0"/>
                        </a:rPr>
                        <a:t>To depress the slimes since they adsorb expensive reagents , contaminate froths, give problem in settling of pulp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-Preventive method - either slime removal before grinding or collector is added in the grinding circuit  before slime coating</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9626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627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627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627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p>
            <a:fld id="{0C4B268D-254B-4FCB-BC16-5C43A71550E7}" type="slidenum">
              <a:rPr lang="en-US" smtClean="0">
                <a:latin typeface="Arial" panose="02080604020202020204" pitchFamily="34" charset="0"/>
              </a:rPr>
            </a:fld>
            <a:endParaRPr lang="en-US" smtClean="0">
              <a:latin typeface="Arial" panose="02080604020202020204" pitchFamily="34" charset="0"/>
            </a:endParaRPr>
          </a:p>
        </p:txBody>
      </p:sp>
      <p:sp>
        <p:nvSpPr>
          <p:cNvPr id="9728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D505638-3C2F-47C1-B4C3-8FCEE7865AD7}" type="datetime1">
              <a:rPr lang="en-US" sz="1400"/>
            </a:fld>
            <a:endParaRPr lang="en-US" sz="1400"/>
          </a:p>
        </p:txBody>
      </p:sp>
      <p:sp>
        <p:nvSpPr>
          <p:cNvPr id="9728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728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728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728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728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728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3617"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Next step is to add required amount of reagent with proper mixing – Readily soluble reagents like soda ash disperse quickly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In treating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ores , lime can be added as a slurry to the grinding circuit to produce required pH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Relatively insoluble oils should be </a:t>
                      </a:r>
                      <a:r>
                        <a:rPr kumimoji="0" lang="en-US" sz="2400" b="0" i="0" u="none" strike="noStrike" cap="none" normalizeH="0" baseline="0" dirty="0" err="1" smtClean="0">
                          <a:ln>
                            <a:noFill/>
                          </a:ln>
                          <a:solidFill>
                            <a:schemeClr val="tx1"/>
                          </a:solidFill>
                          <a:effectLst/>
                          <a:latin typeface="Arial" panose="02080604020202020204" pitchFamily="34" charset="0"/>
                        </a:rPr>
                        <a:t>throroughly</a:t>
                      </a:r>
                      <a:r>
                        <a:rPr kumimoji="0" lang="en-US" sz="2400" b="0" i="0" u="none" strike="noStrike" cap="none" normalizeH="0" baseline="0" dirty="0" smtClean="0">
                          <a:ln>
                            <a:noFill/>
                          </a:ln>
                          <a:solidFill>
                            <a:schemeClr val="tx1"/>
                          </a:solidFill>
                          <a:effectLst/>
                          <a:latin typeface="Arial" panose="02080604020202020204" pitchFamily="34" charset="0"/>
                        </a:rPr>
                        <a:t> mixed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When there is chance of reaction of reagents with each other , instead of with minerals , reagents are used in successive steps</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9729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729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729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729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6D66142B-BD11-4F78-A212-2E8DBDA6262E}" type="slidenum">
              <a:rPr lang="en-US" smtClean="0">
                <a:latin typeface="Arial" panose="02080604020202020204" pitchFamily="34" charset="0"/>
              </a:rPr>
            </a:fld>
            <a:endParaRPr lang="en-US" smtClean="0">
              <a:latin typeface="Arial" panose="02080604020202020204" pitchFamily="34" charset="0"/>
            </a:endParaRPr>
          </a:p>
        </p:txBody>
      </p:sp>
      <p:sp>
        <p:nvSpPr>
          <p:cNvPr id="286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F851C11-A9DC-4B95-BD1E-0879BEDF3BC4}" type="datetime1">
              <a:rPr lang="en-US" sz="1400"/>
            </a:fld>
            <a:endParaRPr lang="en-US" sz="1400"/>
          </a:p>
        </p:txBody>
      </p:sp>
      <p:sp>
        <p:nvSpPr>
          <p:cNvPr id="2867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Flotation</a:t>
            </a:r>
            <a:endParaRPr lang="en-US" sz="2800" smtClean="0"/>
          </a:p>
        </p:txBody>
      </p:sp>
      <p:sp>
        <p:nvSpPr>
          <p:cNvPr id="2867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867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867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868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868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2117" name="Group 21"/>
          <p:cNvGraphicFramePr>
            <a:graphicFrameLocks noGrp="1"/>
          </p:cNvGraphicFramePr>
          <p:nvPr>
            <p:ph sz="half" idx="4294967295"/>
          </p:nvPr>
        </p:nvGraphicFramePr>
        <p:xfrm>
          <a:off x="304800" y="685800"/>
          <a:ext cx="8534400" cy="5524500"/>
        </p:xfrm>
        <a:graphic>
          <a:graphicData uri="http://schemas.openxmlformats.org/drawingml/2006/table">
            <a:tbl>
              <a:tblPr/>
              <a:tblGrid>
                <a:gridCol w="8534400"/>
              </a:tblGrid>
              <a:tr h="5128242">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Oil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-Based on </a:t>
                      </a:r>
                      <a:r>
                        <a:rPr kumimoji="0" lang="en-US" sz="2400" b="0" i="0" u="none" strike="noStrike" cap="none" normalizeH="0" baseline="0" dirty="0" err="1" smtClean="0">
                          <a:ln>
                            <a:noFill/>
                          </a:ln>
                          <a:solidFill>
                            <a:schemeClr val="tx1"/>
                          </a:solidFill>
                          <a:effectLst/>
                          <a:latin typeface="Arial" panose="02080604020202020204" pitchFamily="34" charset="0"/>
                        </a:rPr>
                        <a:t>selsctive</a:t>
                      </a:r>
                      <a:r>
                        <a:rPr kumimoji="0" lang="en-US" sz="2400" b="0" i="0" u="none" strike="noStrike" cap="none" normalizeH="0" baseline="0" dirty="0" smtClean="0">
                          <a:ln>
                            <a:noFill/>
                          </a:ln>
                          <a:solidFill>
                            <a:schemeClr val="tx1"/>
                          </a:solidFill>
                          <a:effectLst/>
                          <a:latin typeface="Arial" panose="02080604020202020204" pitchFamily="34" charset="0"/>
                        </a:rPr>
                        <a:t> wetting of mineral particles by some oil such as  Kerosene dispersed in water  - particles of graphite covered with oil float on top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Combined Flotation –Gravitational method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-when the lifting power of air bubble is inadequate , particle –bubble agglomeration technique is employed –e.g. </a:t>
                      </a:r>
                      <a:r>
                        <a:rPr kumimoji="0" lang="en-US" sz="2400" b="0" i="0" u="none" strike="noStrike" cap="none" normalizeH="0" baseline="0" dirty="0" err="1" smtClean="0">
                          <a:ln>
                            <a:noFill/>
                          </a:ln>
                          <a:solidFill>
                            <a:schemeClr val="tx1"/>
                          </a:solidFill>
                          <a:effectLst/>
                          <a:latin typeface="Arial" panose="02080604020202020204" pitchFamily="34" charset="0"/>
                        </a:rPr>
                        <a:t>sulphide</a:t>
                      </a:r>
                      <a:r>
                        <a:rPr kumimoji="0" lang="en-US" sz="2400" b="0" i="0" u="none" strike="noStrike" cap="none" normalizeH="0" baseline="0" dirty="0" smtClean="0">
                          <a:ln>
                            <a:noFill/>
                          </a:ln>
                          <a:solidFill>
                            <a:schemeClr val="tx1"/>
                          </a:solidFill>
                          <a:effectLst/>
                          <a:latin typeface="Arial" panose="02080604020202020204" pitchFamily="34" charset="0"/>
                        </a:rPr>
                        <a:t> particles having coarse grains forming particle bubble complex of reduced specific gravity to float</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8">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2868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868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868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868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p>
            <a:fld id="{6C446390-FF63-4B1E-91FB-88D05432C6E8}" type="slidenum">
              <a:rPr lang="en-US" smtClean="0">
                <a:latin typeface="Arial" panose="02080604020202020204" pitchFamily="34" charset="0"/>
              </a:rPr>
            </a:fld>
            <a:endParaRPr lang="en-US" smtClean="0">
              <a:latin typeface="Arial" panose="02080604020202020204" pitchFamily="34" charset="0"/>
            </a:endParaRPr>
          </a:p>
        </p:txBody>
      </p:sp>
      <p:sp>
        <p:nvSpPr>
          <p:cNvPr id="9830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BBE159F-7A10-478C-AED4-6602650D72E8}" type="datetime1">
              <a:rPr lang="en-US" sz="1400"/>
            </a:fld>
            <a:endParaRPr lang="en-US" sz="1400"/>
          </a:p>
        </p:txBody>
      </p:sp>
      <p:sp>
        <p:nvSpPr>
          <p:cNvPr id="9830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830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831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831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831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831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3617" name="Group 17"/>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For example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-Activation of </a:t>
                      </a:r>
                      <a:r>
                        <a:rPr kumimoji="0" lang="en-US" sz="2400" b="0" i="0" u="none" strike="noStrike" cap="none" normalizeH="0" baseline="0" dirty="0" err="1" smtClean="0">
                          <a:ln>
                            <a:noFill/>
                          </a:ln>
                          <a:solidFill>
                            <a:schemeClr val="tx1"/>
                          </a:solidFill>
                          <a:effectLst/>
                          <a:latin typeface="Arial" panose="02080604020202020204" pitchFamily="34" charset="0"/>
                        </a:rPr>
                        <a:t>sphalerite</a:t>
                      </a:r>
                      <a:r>
                        <a:rPr kumimoji="0" lang="en-US" sz="2400" b="0" i="0" u="none" strike="noStrike" cap="none" normalizeH="0" baseline="0" dirty="0" smtClean="0">
                          <a:ln>
                            <a:noFill/>
                          </a:ln>
                          <a:solidFill>
                            <a:schemeClr val="tx1"/>
                          </a:solidFill>
                          <a:effectLst/>
                          <a:latin typeface="Arial" panose="02080604020202020204" pitchFamily="34" charset="0"/>
                        </a:rPr>
                        <a:t> by CuSO4 should be completed before pulp is transferred to </a:t>
                      </a:r>
                      <a:r>
                        <a:rPr kumimoji="0" lang="en-US" sz="2400" b="0" i="0" u="none" strike="noStrike" cap="none" normalizeH="0" baseline="0" dirty="0" err="1" smtClean="0">
                          <a:ln>
                            <a:noFill/>
                          </a:ln>
                          <a:solidFill>
                            <a:schemeClr val="tx1"/>
                          </a:solidFill>
                          <a:effectLst/>
                          <a:latin typeface="Arial" panose="02080604020202020204" pitchFamily="34" charset="0"/>
                        </a:rPr>
                        <a:t>Xanthate</a:t>
                      </a:r>
                      <a:r>
                        <a:rPr kumimoji="0" lang="en-US" sz="2400" b="0" i="0" u="none" strike="noStrike" cap="none" normalizeH="0" baseline="0" dirty="0" smtClean="0">
                          <a:ln>
                            <a:noFill/>
                          </a:ln>
                          <a:solidFill>
                            <a:schemeClr val="tx1"/>
                          </a:solidFill>
                          <a:effectLst/>
                          <a:latin typeface="Arial" panose="02080604020202020204" pitchFamily="34" charset="0"/>
                        </a:rPr>
                        <a:t> (  (</a:t>
                      </a:r>
                      <a:r>
                        <a:rPr lang="en-US" sz="2400" dirty="0" smtClean="0"/>
                        <a:t>C2H5OCS2Na –sod ethyl  </a:t>
                      </a:r>
                      <a:r>
                        <a:rPr lang="en-US" sz="2400" dirty="0" err="1" smtClean="0"/>
                        <a:t>Xanthate</a:t>
                      </a:r>
                      <a:r>
                        <a:rPr lang="en-US" sz="2400" dirty="0" smtClean="0"/>
                        <a:t>) c</a:t>
                      </a:r>
                      <a:r>
                        <a:rPr kumimoji="0" lang="en-US" sz="2400" b="0" i="0" u="none" strike="noStrike" cap="none" normalizeH="0" baseline="0" dirty="0" smtClean="0">
                          <a:ln>
                            <a:noFill/>
                          </a:ln>
                          <a:solidFill>
                            <a:schemeClr val="tx1"/>
                          </a:solidFill>
                          <a:effectLst/>
                          <a:latin typeface="Arial" panose="02080604020202020204" pitchFamily="34" charset="0"/>
                        </a:rPr>
                        <a:t>onditioning tank</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Otherwise reaction between copper &amp; </a:t>
                      </a:r>
                      <a:r>
                        <a:rPr kumimoji="0" lang="en-US" sz="2400" b="0" i="0" u="none" strike="noStrike" cap="none" normalizeH="0" baseline="0" dirty="0" err="1" smtClean="0">
                          <a:ln>
                            <a:noFill/>
                          </a:ln>
                          <a:solidFill>
                            <a:schemeClr val="tx1"/>
                          </a:solidFill>
                          <a:effectLst/>
                          <a:latin typeface="Arial" panose="02080604020202020204" pitchFamily="34" charset="0"/>
                        </a:rPr>
                        <a:t>xanthate</a:t>
                      </a:r>
                      <a:r>
                        <a:rPr kumimoji="0" lang="en-US" sz="2400" b="0" i="0" u="none" strike="noStrike" cap="none" normalizeH="0" baseline="0" dirty="0" smtClean="0">
                          <a:ln>
                            <a:noFill/>
                          </a:ln>
                          <a:solidFill>
                            <a:schemeClr val="tx1"/>
                          </a:solidFill>
                          <a:effectLst/>
                          <a:latin typeface="Arial" panose="02080604020202020204" pitchFamily="34" charset="0"/>
                        </a:rPr>
                        <a:t> will result into an ineffective reagent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Since action of collector mainly depends on pH of pulp but further specific conditions may be required before addition of collector – in order to increase difference between </a:t>
                      </a:r>
                      <a:r>
                        <a:rPr kumimoji="0" lang="en-US" sz="2400" b="0" i="0" u="none" strike="noStrike" cap="none" normalizeH="0" baseline="0" dirty="0" err="1" smtClean="0">
                          <a:ln>
                            <a:noFill/>
                          </a:ln>
                          <a:solidFill>
                            <a:schemeClr val="tx1"/>
                          </a:solidFill>
                          <a:effectLst/>
                          <a:latin typeface="Arial" panose="02080604020202020204" pitchFamily="34" charset="0"/>
                        </a:rPr>
                        <a:t>aerophilic</a:t>
                      </a:r>
                      <a:r>
                        <a:rPr kumimoji="0" lang="en-US" sz="2400" b="0" i="0" u="none" strike="noStrike" cap="none" normalizeH="0" baseline="0" dirty="0" smtClean="0">
                          <a:ln>
                            <a:noFill/>
                          </a:ln>
                          <a:solidFill>
                            <a:schemeClr val="tx1"/>
                          </a:solidFill>
                          <a:effectLst/>
                          <a:latin typeface="Arial" panose="02080604020202020204" pitchFamily="34" charset="0"/>
                        </a:rPr>
                        <a:t> and hydrophobic mineral surfaces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9831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831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831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832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p>
            <a:fld id="{1CCDC10C-78D6-4372-B083-CFBC21347411}" type="slidenum">
              <a:rPr lang="en-US" smtClean="0">
                <a:latin typeface="Arial" panose="02080604020202020204" pitchFamily="34" charset="0"/>
              </a:rPr>
            </a:fld>
            <a:endParaRPr lang="en-US" smtClean="0">
              <a:latin typeface="Arial" panose="02080604020202020204" pitchFamily="34" charset="0"/>
            </a:endParaRPr>
          </a:p>
        </p:txBody>
      </p:sp>
      <p:sp>
        <p:nvSpPr>
          <p:cNvPr id="9933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857E0C99-BD6F-4436-A02A-CD18CF0125E6}" type="datetime1">
              <a:rPr lang="en-US" sz="1400"/>
            </a:fld>
            <a:endParaRPr lang="en-US" sz="1400"/>
          </a:p>
        </p:txBody>
      </p:sp>
      <p:sp>
        <p:nvSpPr>
          <p:cNvPr id="9933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9933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9933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9933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9933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9933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Aeration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-Conditioned pulp is agitated in flotation machine of suitable size &amp; design , air admitted forms bubbles which collect mineral particles , </a:t>
                      </a:r>
                      <a:r>
                        <a:rPr kumimoji="0" lang="en-US" sz="2400" b="0" i="0" u="none" strike="noStrike" cap="none" normalizeH="0" baseline="0" dirty="0" err="1" smtClean="0">
                          <a:ln>
                            <a:noFill/>
                          </a:ln>
                          <a:solidFill>
                            <a:schemeClr val="tx1"/>
                          </a:solidFill>
                          <a:effectLst/>
                          <a:latin typeface="Arial" panose="02080604020202020204" pitchFamily="34" charset="0"/>
                        </a:rPr>
                        <a:t>mineralised</a:t>
                      </a:r>
                      <a:r>
                        <a:rPr kumimoji="0" lang="en-US" sz="2400" b="0" i="0" u="none" strike="noStrike" cap="none" normalizeH="0" baseline="0" dirty="0" smtClean="0">
                          <a:ln>
                            <a:noFill/>
                          </a:ln>
                          <a:solidFill>
                            <a:schemeClr val="tx1"/>
                          </a:solidFill>
                          <a:effectLst/>
                          <a:latin typeface="Arial" panose="02080604020202020204" pitchFamily="34" charset="0"/>
                        </a:rPr>
                        <a:t> bubbles collect as froth on top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-The froth can be discharged into launder with scraper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-In plant practice, a series of flotation cells ( 10-12 nos.) employed where pulp is continuously pumped from one cell to next for repeated treatment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-The pulp discharging from the last cell is barren and can be discarded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9934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9934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9934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9934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p>
            <a:fld id="{D8FD5996-12C5-452C-B4C1-AE5CCB1D3CF5}" type="slidenum">
              <a:rPr lang="en-US" smtClean="0">
                <a:latin typeface="Arial" panose="02080604020202020204" pitchFamily="34" charset="0"/>
              </a:rPr>
            </a:fld>
            <a:endParaRPr lang="en-US" smtClean="0">
              <a:latin typeface="Arial" panose="02080604020202020204" pitchFamily="34" charset="0"/>
            </a:endParaRPr>
          </a:p>
        </p:txBody>
      </p:sp>
      <p:sp>
        <p:nvSpPr>
          <p:cNvPr id="10035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B7FA9FF-8D22-4E77-8DC0-3A5E0FBFBFC4}" type="datetime1">
              <a:rPr lang="en-US" sz="1400"/>
            </a:fld>
            <a:endParaRPr lang="en-US" sz="1400"/>
          </a:p>
        </p:txBody>
      </p:sp>
      <p:sp>
        <p:nvSpPr>
          <p:cNvPr id="10035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10035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035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035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036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036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827713"/>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Extent of aeration depends on size , number and even distribution of air-bubbles in the pulp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Pulp aeration determines flotation machine output , grades of product and the reagent consumption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In mechanical type cells - bubble size 1 mm </a:t>
                      </a:r>
                      <a:r>
                        <a:rPr kumimoji="0" lang="en-US" sz="2400" b="0" i="0" u="none" strike="noStrike" cap="none" normalizeH="0" baseline="0" dirty="0" err="1" smtClean="0">
                          <a:ln>
                            <a:noFill/>
                          </a:ln>
                          <a:solidFill>
                            <a:schemeClr val="tx1"/>
                          </a:solidFill>
                          <a:effectLst/>
                          <a:latin typeface="Arial" panose="02080604020202020204" pitchFamily="34" charset="0"/>
                        </a:rPr>
                        <a:t>dia</a:t>
                      </a:r>
                      <a:r>
                        <a:rPr kumimoji="0" lang="en-US" sz="2400" b="0" i="0" u="none" strike="noStrike" cap="none" normalizeH="0" baseline="0" dirty="0" smtClean="0">
                          <a:ln>
                            <a:noFill/>
                          </a:ln>
                          <a:solidFill>
                            <a:schemeClr val="tx1"/>
                          </a:solidFill>
                          <a:effectLst/>
                          <a:latin typeface="Arial" panose="02080604020202020204" pitchFamily="34" charset="0"/>
                        </a:rPr>
                        <a:t> generated – </a:t>
                      </a:r>
                      <a:r>
                        <a:rPr kumimoji="0" lang="en-US" sz="2400" b="0" i="0" u="none" strike="noStrike" cap="none" normalizeH="0" baseline="0" dirty="0" err="1" smtClean="0">
                          <a:ln>
                            <a:noFill/>
                          </a:ln>
                          <a:solidFill>
                            <a:schemeClr val="tx1"/>
                          </a:solidFill>
                          <a:effectLst/>
                          <a:latin typeface="Arial" panose="02080604020202020204" pitchFamily="34" charset="0"/>
                        </a:rPr>
                        <a:t>frother</a:t>
                      </a:r>
                      <a:r>
                        <a:rPr kumimoji="0" lang="en-US" sz="2400" b="0" i="0" u="none" strike="noStrike" cap="none" normalizeH="0" baseline="0" dirty="0" smtClean="0">
                          <a:ln>
                            <a:noFill/>
                          </a:ln>
                          <a:solidFill>
                            <a:schemeClr val="tx1"/>
                          </a:solidFill>
                          <a:effectLst/>
                          <a:latin typeface="Arial" panose="02080604020202020204" pitchFamily="34" charset="0"/>
                        </a:rPr>
                        <a:t> is needed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In pneumatic type  cells - bubble size  2.5-4 mm </a:t>
                      </a:r>
                      <a:r>
                        <a:rPr kumimoji="0" lang="en-US" sz="2400" b="0" i="0" u="none" strike="noStrike" cap="none" normalizeH="0" baseline="0" dirty="0" err="1" smtClean="0">
                          <a:ln>
                            <a:noFill/>
                          </a:ln>
                          <a:solidFill>
                            <a:schemeClr val="tx1"/>
                          </a:solidFill>
                          <a:effectLst/>
                          <a:latin typeface="Arial" panose="02080604020202020204" pitchFamily="34" charset="0"/>
                        </a:rPr>
                        <a:t>dia</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amount of air-bubbles in the pulp is proportional to air entering the flotation cell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10036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036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036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036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sldNum" sz="quarter" idx="12"/>
          </p:nvPr>
        </p:nvSpPr>
        <p:spPr>
          <a:noFill/>
        </p:spPr>
        <p:txBody>
          <a:bodyPr/>
          <a:lstStyle/>
          <a:p>
            <a:fld id="{E660A7C4-B92F-4955-8D19-C05156856743}" type="slidenum">
              <a:rPr lang="en-US" smtClean="0">
                <a:latin typeface="Arial" panose="02080604020202020204" pitchFamily="34" charset="0"/>
              </a:rPr>
            </a:fld>
            <a:endParaRPr lang="en-US" smtClean="0">
              <a:latin typeface="Arial" panose="02080604020202020204" pitchFamily="34" charset="0"/>
            </a:endParaRPr>
          </a:p>
        </p:txBody>
      </p:sp>
      <p:sp>
        <p:nvSpPr>
          <p:cNvPr id="10137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083409F-0C12-47D3-A04A-9721820A7643}" type="datetime1">
              <a:rPr lang="en-US" sz="1400"/>
            </a:fld>
            <a:endParaRPr lang="en-US" sz="1400"/>
          </a:p>
        </p:txBody>
      </p:sp>
      <p:sp>
        <p:nvSpPr>
          <p:cNvPr id="10138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a:t>
            </a:r>
            <a:endParaRPr lang="en-US" sz="2800" smtClean="0"/>
          </a:p>
        </p:txBody>
      </p:sp>
      <p:sp>
        <p:nvSpPr>
          <p:cNvPr id="10138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138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138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138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138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Amount of air bubbles V (%) = 100 * t*</a:t>
                      </a:r>
                      <a:r>
                        <a:rPr kumimoji="0" lang="en-US" sz="2400" b="0" i="0" u="none" strike="noStrike" cap="none" normalizeH="0" baseline="0" dirty="0" err="1" smtClean="0">
                          <a:ln>
                            <a:noFill/>
                          </a:ln>
                          <a:solidFill>
                            <a:schemeClr val="tx1"/>
                          </a:solidFill>
                          <a:effectLst/>
                          <a:latin typeface="Arial" panose="02080604020202020204" pitchFamily="34" charset="0"/>
                        </a:rPr>
                        <a:t>Qa</a:t>
                      </a:r>
                      <a:r>
                        <a:rPr kumimoji="0" lang="en-US" sz="2400" b="0" i="0" u="none" strike="noStrike" cap="none" normalizeH="0" baseline="0" dirty="0" smtClean="0">
                          <a:ln>
                            <a:noFill/>
                          </a:ln>
                          <a:solidFill>
                            <a:schemeClr val="tx1"/>
                          </a:solidFill>
                          <a:effectLst/>
                          <a:latin typeface="Arial" panose="02080604020202020204" pitchFamily="34" charset="0"/>
                        </a:rPr>
                        <a:t>/</a:t>
                      </a:r>
                      <a:r>
                        <a:rPr kumimoji="0" lang="en-US" sz="2400" b="0" i="0" u="none" strike="noStrike" cap="none" normalizeH="0" baseline="0" dirty="0" err="1" smtClean="0">
                          <a:ln>
                            <a:noFill/>
                          </a:ln>
                          <a:solidFill>
                            <a:schemeClr val="tx1"/>
                          </a:solidFill>
                          <a:effectLst/>
                          <a:latin typeface="Arial" panose="02080604020202020204" pitchFamily="34" charset="0"/>
                        </a:rPr>
                        <a:t>Qb</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t=time spent by bubble in the pulp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Qa</a:t>
                      </a:r>
                      <a:r>
                        <a:rPr kumimoji="0" lang="en-US" sz="2400" b="0" i="0" u="none" strike="noStrike" cap="none" normalizeH="0" baseline="0" dirty="0" smtClean="0">
                          <a:ln>
                            <a:noFill/>
                          </a:ln>
                          <a:solidFill>
                            <a:schemeClr val="tx1"/>
                          </a:solidFill>
                          <a:effectLst/>
                          <a:latin typeface="Arial" panose="02080604020202020204" pitchFamily="34" charset="0"/>
                        </a:rPr>
                        <a:t>= air flow in m3/sec</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Qb</a:t>
                      </a:r>
                      <a:r>
                        <a:rPr kumimoji="0" lang="en-US" sz="2400" b="0" i="0" u="none" strike="noStrike" cap="none" normalizeH="0" baseline="0" dirty="0" smtClean="0">
                          <a:ln>
                            <a:noFill/>
                          </a:ln>
                          <a:solidFill>
                            <a:schemeClr val="tx1"/>
                          </a:solidFill>
                          <a:effectLst/>
                          <a:latin typeface="Arial" panose="02080604020202020204" pitchFamily="34" charset="0"/>
                        </a:rPr>
                        <a:t>= capacity of chamber in m3</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air must remain in the pulp for long time which can be achieved by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-effective air dispersion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-sufficient pulp layer thickness and turbulent motion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The formation of small bubbles is intensified by addition of </a:t>
                      </a:r>
                      <a:r>
                        <a:rPr kumimoji="0" lang="en-US" sz="2400" b="0" i="0" u="none" strike="noStrike" cap="none" normalizeH="0" baseline="0" dirty="0" err="1" smtClean="0">
                          <a:ln>
                            <a:noFill/>
                          </a:ln>
                          <a:solidFill>
                            <a:schemeClr val="tx1"/>
                          </a:solidFill>
                          <a:effectLst/>
                          <a:latin typeface="Arial" panose="02080604020202020204" pitchFamily="34" charset="0"/>
                        </a:rPr>
                        <a:t>frother</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0138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139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139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139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sldNum" sz="quarter" idx="12"/>
          </p:nvPr>
        </p:nvSpPr>
        <p:spPr>
          <a:noFill/>
        </p:spPr>
        <p:txBody>
          <a:bodyPr/>
          <a:lstStyle/>
          <a:p>
            <a:fld id="{9EE3AD56-E76D-4B6E-A631-F0491A6D04A0}" type="slidenum">
              <a:rPr lang="en-US" smtClean="0">
                <a:latin typeface="Arial" panose="02080604020202020204" pitchFamily="34" charset="0"/>
              </a:rPr>
            </a:fld>
            <a:endParaRPr lang="en-US" smtClean="0">
              <a:latin typeface="Arial" panose="02080604020202020204" pitchFamily="34" charset="0"/>
            </a:endParaRPr>
          </a:p>
        </p:txBody>
      </p:sp>
      <p:sp>
        <p:nvSpPr>
          <p:cNvPr id="10240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BEAFF653-D494-4334-B76D-C2DABC94EEB8}" type="datetime1">
              <a:rPr lang="en-US" sz="1400"/>
            </a:fld>
            <a:endParaRPr lang="en-US" sz="1400"/>
          </a:p>
        </p:txBody>
      </p:sp>
      <p:sp>
        <p:nvSpPr>
          <p:cNvPr id="10240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Machines</a:t>
            </a:r>
            <a:endParaRPr lang="en-US" sz="2800" smtClean="0"/>
          </a:p>
        </p:txBody>
      </p:sp>
      <p:sp>
        <p:nvSpPr>
          <p:cNvPr id="10240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240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240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240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240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Flotation machines or cells – flotation process carried out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Important  Features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-Aeration of pulp should be complete without letting too large bubbles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-Solid should be distributed evenly without settling</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-Machine should work continuously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-Removal of </a:t>
                      </a:r>
                      <a:r>
                        <a:rPr kumimoji="0" lang="en-US" sz="2400" b="0" i="0" u="none" strike="noStrike" cap="none" normalizeH="0" baseline="0" dirty="0" err="1" smtClean="0">
                          <a:ln>
                            <a:noFill/>
                          </a:ln>
                          <a:solidFill>
                            <a:schemeClr val="tx1"/>
                          </a:solidFill>
                          <a:effectLst/>
                          <a:latin typeface="Arial" panose="02080604020202020204" pitchFamily="34" charset="0"/>
                        </a:rPr>
                        <a:t>mineralised</a:t>
                      </a:r>
                      <a:r>
                        <a:rPr kumimoji="0" lang="en-US" sz="2400" b="0" i="0" u="none" strike="noStrike" cap="none" normalizeH="0" baseline="0" dirty="0" smtClean="0">
                          <a:ln>
                            <a:noFill/>
                          </a:ln>
                          <a:solidFill>
                            <a:schemeClr val="tx1"/>
                          </a:solidFill>
                          <a:effectLst/>
                          <a:latin typeface="Arial" panose="02080604020202020204" pitchFamily="34" charset="0"/>
                        </a:rPr>
                        <a:t> froth ( float)  and tailings (sink)  by separate channels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-Periodic discharge  of accumulated undesired material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0241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241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241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241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p>
            <a:fld id="{978631D0-3469-40FF-8DB8-22D5744EAC3F}" type="slidenum">
              <a:rPr lang="en-US" smtClean="0">
                <a:latin typeface="Arial" panose="02080604020202020204" pitchFamily="34" charset="0"/>
              </a:rPr>
            </a:fld>
            <a:endParaRPr lang="en-US" smtClean="0">
              <a:latin typeface="Arial" panose="02080604020202020204" pitchFamily="34" charset="0"/>
            </a:endParaRPr>
          </a:p>
        </p:txBody>
      </p:sp>
      <p:sp>
        <p:nvSpPr>
          <p:cNvPr id="10342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8EAF5C7-AD5D-4E6F-9009-337EEB1C7428}" type="datetime1">
              <a:rPr lang="en-US" sz="1400"/>
            </a:fld>
            <a:endParaRPr lang="en-US" sz="1400"/>
          </a:p>
        </p:txBody>
      </p:sp>
      <p:sp>
        <p:nvSpPr>
          <p:cNvPr id="10342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Flotation Machines</a:t>
            </a:r>
            <a:endParaRPr lang="en-US" sz="2800" smtClean="0"/>
          </a:p>
        </p:txBody>
      </p:sp>
      <p:sp>
        <p:nvSpPr>
          <p:cNvPr id="10342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343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343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343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343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900738"/>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Classification based 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 Pulp flow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 Method of pulp aeration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Machines based Pulp flow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Trough type – Feed one end , tailings other end , froth flows over trough sides into channels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Through –flow  machines- divided into compartments – partition makes compartment open at top &amp; bottom open , pulp level same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Chamber type – separate chambers – different pulp level</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10343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343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343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344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p>
            <a:fld id="{55DC8E0C-6B73-4572-A9D5-ED7429533D27}" type="slidenum">
              <a:rPr lang="en-US" smtClean="0">
                <a:latin typeface="Arial" panose="02080604020202020204" pitchFamily="34" charset="0"/>
              </a:rPr>
            </a:fld>
            <a:endParaRPr lang="en-US" smtClean="0">
              <a:latin typeface="Arial" panose="02080604020202020204" pitchFamily="34" charset="0"/>
            </a:endParaRPr>
          </a:p>
        </p:txBody>
      </p:sp>
      <p:sp>
        <p:nvSpPr>
          <p:cNvPr id="10445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F89BE93E-CE46-4A4F-BCDE-D43C6C137F1D}" type="datetime1">
              <a:rPr lang="en-US" sz="1400"/>
            </a:fld>
            <a:endParaRPr lang="en-US" sz="1400"/>
          </a:p>
        </p:txBody>
      </p:sp>
      <p:sp>
        <p:nvSpPr>
          <p:cNvPr id="10445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Flotation Machines</a:t>
            </a:r>
            <a:endParaRPr lang="en-US" sz="2800" smtClean="0"/>
          </a:p>
        </p:txBody>
      </p:sp>
      <p:sp>
        <p:nvSpPr>
          <p:cNvPr id="10445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445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445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445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445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4634" name="Group 10"/>
          <p:cNvGraphicFramePr>
            <a:graphicFrameLocks noGrp="1"/>
          </p:cNvGraphicFramePr>
          <p:nvPr>
            <p:ph sz="half" idx="4294967295"/>
          </p:nvPr>
        </p:nvGraphicFramePr>
        <p:xfrm>
          <a:off x="152400" y="685800"/>
          <a:ext cx="8458200" cy="5754688"/>
        </p:xfrm>
        <a:graphic>
          <a:graphicData uri="http://schemas.openxmlformats.org/drawingml/2006/table">
            <a:tbl>
              <a:tblPr/>
              <a:tblGrid>
                <a:gridCol w="84582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 Machines based on method of aeration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-Mechanical type ( self aerating &amp; mechanically agitated ) – consists of mixing chamber , impeller which draws in air , flotation tank in which bubbled pulp in injected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e.g. Denver cell , </a:t>
                      </a:r>
                      <a:r>
                        <a:rPr kumimoji="0" lang="en-US" sz="2400" b="0" i="0" u="none" strike="noStrike" cap="none" normalizeH="0" baseline="0" dirty="0" err="1" smtClean="0">
                          <a:ln>
                            <a:noFill/>
                          </a:ln>
                          <a:solidFill>
                            <a:schemeClr val="tx1"/>
                          </a:solidFill>
                          <a:effectLst/>
                          <a:latin typeface="Arial" panose="02080604020202020204" pitchFamily="34" charset="0"/>
                        </a:rPr>
                        <a:t>Massco</a:t>
                      </a:r>
                      <a:r>
                        <a:rPr kumimoji="0" lang="en-US" sz="2400" b="0" i="0" u="none" strike="noStrike" cap="none" normalizeH="0" baseline="0" dirty="0" smtClean="0">
                          <a:ln>
                            <a:noFill/>
                          </a:ln>
                          <a:solidFill>
                            <a:schemeClr val="tx1"/>
                          </a:solidFill>
                          <a:effectLst/>
                          <a:latin typeface="Arial" panose="02080604020202020204" pitchFamily="34" charset="0"/>
                        </a:rPr>
                        <a:t>, Knapp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-Pneumatic type flotation machines –air is blown to aerate as well as agitate the pulp , compressed air from bottom , feed from one end and tailing exits at the other end ,  concentrate ( as froth) overflows into launder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10446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446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446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446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sldNum" sz="quarter" idx="12"/>
          </p:nvPr>
        </p:nvSpPr>
        <p:spPr>
          <a:noFill/>
        </p:spPr>
        <p:txBody>
          <a:bodyPr/>
          <a:lstStyle/>
          <a:p>
            <a:fld id="{616935D2-9C6F-4E5B-81DA-CB73585D072C}" type="slidenum">
              <a:rPr lang="en-US" smtClean="0">
                <a:latin typeface="Arial" panose="02080604020202020204" pitchFamily="34" charset="0"/>
              </a:rPr>
            </a:fld>
            <a:endParaRPr lang="en-US" smtClean="0">
              <a:latin typeface="Arial" panose="02080604020202020204" pitchFamily="34" charset="0"/>
            </a:endParaRPr>
          </a:p>
        </p:txBody>
      </p:sp>
      <p:sp>
        <p:nvSpPr>
          <p:cNvPr id="6148" name="Date Placeholder 4"/>
          <p:cNvSpPr txBox="1">
            <a:spLocks noGrp="1"/>
          </p:cNvSpPr>
          <p:nvPr/>
        </p:nvSpPr>
        <p:spPr bwMode="auto">
          <a:xfrm>
            <a:off x="457200" y="6245225"/>
            <a:ext cx="2133600" cy="476250"/>
          </a:xfrm>
          <a:prstGeom prst="rect">
            <a:avLst/>
          </a:prstGeom>
          <a:noFill/>
          <a:ln w="9525">
            <a:noFill/>
            <a:miter lim="800000"/>
          </a:ln>
        </p:spPr>
        <p:txBody>
          <a:bodyPr/>
          <a:lstStyle/>
          <a:p>
            <a:fld id="{9A89420C-8799-467D-9993-4C695D0B5AAF}" type="datetime1">
              <a:rPr lang="en-US" sz="1400"/>
            </a:fld>
            <a:endParaRPr lang="en-US" sz="1400"/>
          </a:p>
        </p:txBody>
      </p:sp>
      <p:sp>
        <p:nvSpPr>
          <p:cNvPr id="6149"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Denver Flotation Cell</a:t>
            </a:r>
            <a:endParaRPr lang="en-US" sz="2800" smtClean="0"/>
          </a:p>
        </p:txBody>
      </p:sp>
      <p:sp>
        <p:nvSpPr>
          <p:cNvPr id="6150"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6151"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6152"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6153"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6154"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5669" name="Group 21"/>
          <p:cNvGraphicFramePr>
            <a:graphicFrameLocks noGrp="1"/>
          </p:cNvGraphicFramePr>
          <p:nvPr>
            <p:ph sz="half" idx="4294967295"/>
          </p:nvPr>
        </p:nvGraphicFramePr>
        <p:xfrm>
          <a:off x="152400" y="685800"/>
          <a:ext cx="3962400" cy="5827713"/>
        </p:xfrm>
        <a:graphic>
          <a:graphicData uri="http://schemas.openxmlformats.org/drawingml/2006/table">
            <a:tbl>
              <a:tblPr/>
              <a:tblGrid>
                <a:gridCol w="39624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smtClean="0">
                          <a:ln>
                            <a:noFill/>
                          </a:ln>
                          <a:solidFill>
                            <a:schemeClr val="tx1"/>
                          </a:solidFill>
                          <a:effectLst/>
                          <a:latin typeface="Arial" panose="02080604020202020204" pitchFamily="34" charset="0"/>
                        </a:rPr>
                        <a:t>Machine should ensure </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-aeration of pulp to produce bubble</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-distribution of solids</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-removal of mineralised froth ( float) and tailings(sink)</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-continuous operation</a:t>
                      </a: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smtClean="0">
                          <a:ln>
                            <a:noFill/>
                          </a:ln>
                          <a:solidFill>
                            <a:schemeClr val="tx1"/>
                          </a:solidFill>
                          <a:effectLst/>
                          <a:latin typeface="Arial" panose="02080604020202020204" pitchFamily="34" charset="0"/>
                        </a:rPr>
                        <a:t>-pulp level and height of froth controllable  </a:t>
                      </a:r>
                      <a:endParaRPr kumimoji="0" lang="en-US" sz="2400" b="0" i="0" u="none" strike="noStrike" cap="none" normalizeH="0" baseline="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6158"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6159"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6160"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6161"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6146" name="Object 19"/>
          <p:cNvGraphicFramePr>
            <a:graphicFrameLocks noChangeAspect="1"/>
          </p:cNvGraphicFramePr>
          <p:nvPr/>
        </p:nvGraphicFramePr>
        <p:xfrm>
          <a:off x="4038600" y="609600"/>
          <a:ext cx="4724400" cy="5672138"/>
        </p:xfrm>
        <a:graphic>
          <a:graphicData uri="http://schemas.openxmlformats.org/presentationml/2006/ole">
            <mc:AlternateContent xmlns:mc="http://schemas.openxmlformats.org/markup-compatibility/2006">
              <mc:Choice xmlns:v="urn:schemas-microsoft-com:vml" Requires="v">
                <p:oleObj spid="_x0000_s6145" name="PaperPort Document" r:id="rId3" imgW="8010525" imgH="7172325" progId="">
                  <p:embed/>
                </p:oleObj>
              </mc:Choice>
              <mc:Fallback>
                <p:oleObj name="PaperPort Document" r:id="rId3" imgW="8010525" imgH="7172325" progId="">
                  <p:embed/>
                  <p:pic>
                    <p:nvPicPr>
                      <p:cNvPr id="0" name="Object 19"/>
                      <p:cNvPicPr>
                        <a:picLocks noChangeAspect="1"/>
                      </p:cNvPicPr>
                      <p:nvPr/>
                    </p:nvPicPr>
                    <p:blipFill>
                      <a:blip r:embed="rId4">
                        <a:lum bright="-6000"/>
                      </a:blip>
                      <a:srcRect l="4231" t="6111" r="2972" b="16911"/>
                      <a:stretch>
                        <a:fillRect/>
                      </a:stretch>
                    </p:blipFill>
                    <p:spPr>
                      <a:xfrm>
                        <a:off x="4038600" y="609600"/>
                        <a:ext cx="4724400" cy="5672138"/>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sldNum" sz="quarter" idx="12"/>
          </p:nvPr>
        </p:nvSpPr>
        <p:spPr>
          <a:noFill/>
        </p:spPr>
        <p:txBody>
          <a:bodyPr/>
          <a:lstStyle/>
          <a:p>
            <a:fld id="{B1A5162A-9770-4A0B-AB53-B1B66434D429}" type="slidenum">
              <a:rPr lang="en-US" smtClean="0">
                <a:latin typeface="Arial" panose="02080604020202020204" pitchFamily="34" charset="0"/>
              </a:rPr>
            </a:fld>
            <a:endParaRPr lang="en-US" smtClean="0">
              <a:latin typeface="Arial" panose="02080604020202020204" pitchFamily="34" charset="0"/>
            </a:endParaRPr>
          </a:p>
        </p:txBody>
      </p:sp>
      <p:sp>
        <p:nvSpPr>
          <p:cNvPr id="7172"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085EA25-2637-416A-99C1-B9CF246D0D59}" type="datetime1">
              <a:rPr lang="en-US" sz="1400"/>
            </a:fld>
            <a:endParaRPr lang="en-US" sz="1400"/>
          </a:p>
        </p:txBody>
      </p:sp>
      <p:sp>
        <p:nvSpPr>
          <p:cNvPr id="7173"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Column Flotation Cell</a:t>
            </a:r>
            <a:endParaRPr lang="en-US" sz="2800" smtClean="0"/>
          </a:p>
        </p:txBody>
      </p:sp>
      <p:sp>
        <p:nvSpPr>
          <p:cNvPr id="7174"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7175"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7176"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7177"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7178"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6682" name="Group 10"/>
          <p:cNvGraphicFramePr>
            <a:graphicFrameLocks noGrp="1"/>
          </p:cNvGraphicFramePr>
          <p:nvPr>
            <p:ph sz="half" idx="4294967295"/>
          </p:nvPr>
        </p:nvGraphicFramePr>
        <p:xfrm>
          <a:off x="152400" y="685800"/>
          <a:ext cx="5334000" cy="5900738"/>
        </p:xfrm>
        <a:graphic>
          <a:graphicData uri="http://schemas.openxmlformats.org/drawingml/2006/table">
            <a:tbl>
              <a:tblPr/>
              <a:tblGrid>
                <a:gridCol w="53340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This is simplest  pneumatic type of flotation machine with minimum floor space &amp; maintenance , air admitted through distributer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Suitable for dilute pulp mixing</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Advantages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-min gangue entrainment in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-more bubble residence time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-improved selectivity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-Energy efficient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Easy operation control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7182"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7183"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7184"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7185"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7170" name="Object 21"/>
          <p:cNvGraphicFramePr>
            <a:graphicFrameLocks noChangeAspect="1"/>
          </p:cNvGraphicFramePr>
          <p:nvPr/>
        </p:nvGraphicFramePr>
        <p:xfrm>
          <a:off x="5772150" y="990600"/>
          <a:ext cx="3143250" cy="4191000"/>
        </p:xfrm>
        <a:graphic>
          <a:graphicData uri="http://schemas.openxmlformats.org/presentationml/2006/ole">
            <mc:AlternateContent xmlns:mc="http://schemas.openxmlformats.org/markup-compatibility/2006">
              <mc:Choice xmlns:v="urn:schemas-microsoft-com:vml" Requires="v">
                <p:oleObj spid="_x0000_s7169" name="PaperPort Document" r:id="rId3" imgW="8010525" imgH="6181725" progId="">
                  <p:embed/>
                </p:oleObj>
              </mc:Choice>
              <mc:Fallback>
                <p:oleObj name="PaperPort Document" r:id="rId3" imgW="8010525" imgH="6181725" progId="">
                  <p:embed/>
                  <p:pic>
                    <p:nvPicPr>
                      <p:cNvPr id="0" name="Object 21"/>
                      <p:cNvPicPr>
                        <a:picLocks noChangeAspect="1"/>
                      </p:cNvPicPr>
                      <p:nvPr/>
                    </p:nvPicPr>
                    <p:blipFill>
                      <a:blip r:embed="rId4">
                        <a:lum bright="-6000"/>
                      </a:blip>
                      <a:srcRect l="32164" t="7625" r="17299" b="5057"/>
                      <a:stretch>
                        <a:fillRect/>
                      </a:stretch>
                    </p:blipFill>
                    <p:spPr>
                      <a:xfrm>
                        <a:off x="5772150" y="990600"/>
                        <a:ext cx="3143250" cy="41910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sldNum" sz="quarter" idx="12"/>
          </p:nvPr>
        </p:nvSpPr>
        <p:spPr>
          <a:noFill/>
        </p:spPr>
        <p:txBody>
          <a:bodyPr/>
          <a:lstStyle/>
          <a:p>
            <a:fld id="{FD257CC7-0A40-4CFE-BD5C-BBBBE36D1BC7}" type="slidenum">
              <a:rPr lang="en-US" smtClean="0">
                <a:latin typeface="Arial" panose="02080604020202020204" pitchFamily="34" charset="0"/>
              </a:rPr>
            </a:fld>
            <a:endParaRPr lang="en-US" smtClean="0">
              <a:latin typeface="Arial" panose="02080604020202020204" pitchFamily="34" charset="0"/>
            </a:endParaRPr>
          </a:p>
        </p:txBody>
      </p:sp>
      <p:sp>
        <p:nvSpPr>
          <p:cNvPr id="8196" name="Date Placeholder 4"/>
          <p:cNvSpPr txBox="1">
            <a:spLocks noGrp="1"/>
          </p:cNvSpPr>
          <p:nvPr/>
        </p:nvSpPr>
        <p:spPr bwMode="auto">
          <a:xfrm>
            <a:off x="457200" y="6245225"/>
            <a:ext cx="2133600" cy="476250"/>
          </a:xfrm>
          <a:prstGeom prst="rect">
            <a:avLst/>
          </a:prstGeom>
          <a:noFill/>
          <a:ln w="9525">
            <a:noFill/>
            <a:miter lim="800000"/>
          </a:ln>
        </p:spPr>
        <p:txBody>
          <a:bodyPr/>
          <a:lstStyle/>
          <a:p>
            <a:fld id="{3179A398-ED1C-4599-B237-D5C38DE7FE21}" type="datetime1">
              <a:rPr lang="en-US" sz="1400"/>
            </a:fld>
            <a:endParaRPr lang="en-US" sz="1400"/>
          </a:p>
        </p:txBody>
      </p:sp>
      <p:sp>
        <p:nvSpPr>
          <p:cNvPr id="8197"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System</a:t>
            </a:r>
            <a:endParaRPr lang="en-US" sz="2800" smtClean="0"/>
          </a:p>
        </p:txBody>
      </p:sp>
      <p:sp>
        <p:nvSpPr>
          <p:cNvPr id="8198"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8199"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8200"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8201"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8202"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0778" name="Group 1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8206"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8207"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8208"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8209"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graphicFrame>
        <p:nvGraphicFramePr>
          <p:cNvPr id="8194" name="Object 19"/>
          <p:cNvGraphicFramePr>
            <a:graphicFrameLocks noChangeAspect="1"/>
          </p:cNvGraphicFramePr>
          <p:nvPr/>
        </p:nvGraphicFramePr>
        <p:xfrm>
          <a:off x="304800" y="609600"/>
          <a:ext cx="8610600" cy="5638800"/>
        </p:xfrm>
        <a:graphic>
          <a:graphicData uri="http://schemas.openxmlformats.org/presentationml/2006/ole">
            <mc:AlternateContent xmlns:mc="http://schemas.openxmlformats.org/markup-compatibility/2006">
              <mc:Choice xmlns:v="urn:schemas-microsoft-com:vml" Requires="v">
                <p:oleObj spid="_x0000_s8193" name="Acrobat Document" r:id="rId3" imgW="6436360" imgH="4822825" progId="AcroExch.Document.7">
                  <p:embed/>
                </p:oleObj>
              </mc:Choice>
              <mc:Fallback>
                <p:oleObj name="Acrobat Document" r:id="rId3" imgW="6436360" imgH="4822825" progId="AcroExch.Document.7">
                  <p:embed/>
                  <p:pic>
                    <p:nvPicPr>
                      <p:cNvPr id="0" name="Object 19"/>
                      <p:cNvPicPr>
                        <a:picLocks noChangeAspect="1"/>
                      </p:cNvPicPr>
                      <p:nvPr/>
                    </p:nvPicPr>
                    <p:blipFill>
                      <a:blip r:embed="rId4"/>
                      <a:stretch>
                        <a:fillRect/>
                      </a:stretch>
                    </p:blipFill>
                    <p:spPr>
                      <a:xfrm>
                        <a:off x="304800" y="609600"/>
                        <a:ext cx="8610600" cy="5638800"/>
                      </a:xfrm>
                      <a:prstGeom prst="rect">
                        <a:avLst/>
                      </a:prstGeom>
                      <a:noFill/>
                      <a:ln w="9525">
                        <a:noFill/>
                      </a:ln>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EF150CF4-5676-41B8-A435-8A42871AACDE}" type="slidenum">
              <a:rPr lang="en-US" smtClean="0">
                <a:latin typeface="Arial" panose="02080604020202020204" pitchFamily="34" charset="0"/>
              </a:rPr>
            </a:fld>
            <a:endParaRPr lang="en-US" smtClean="0">
              <a:latin typeface="Arial" panose="02080604020202020204" pitchFamily="34" charset="0"/>
            </a:endParaRPr>
          </a:p>
        </p:txBody>
      </p:sp>
      <p:sp>
        <p:nvSpPr>
          <p:cNvPr id="296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2DEA209F-76B3-4A65-8F75-0D623F6A413A}" type="datetime1">
              <a:rPr lang="en-US" sz="1400"/>
            </a:fld>
            <a:endParaRPr lang="en-US" sz="1400"/>
          </a:p>
        </p:txBody>
      </p:sp>
      <p:sp>
        <p:nvSpPr>
          <p:cNvPr id="2970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Types of Flotation</a:t>
            </a:r>
            <a:endParaRPr lang="en-US" sz="2800" smtClean="0"/>
          </a:p>
        </p:txBody>
      </p:sp>
      <p:sp>
        <p:nvSpPr>
          <p:cNvPr id="2970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2970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2970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2970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2970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32117" name="Group 21"/>
          <p:cNvGraphicFramePr>
            <a:graphicFrameLocks noGrp="1"/>
          </p:cNvGraphicFramePr>
          <p:nvPr>
            <p:ph sz="half" idx="4294967295"/>
          </p:nvPr>
        </p:nvGraphicFramePr>
        <p:xfrm>
          <a:off x="304800" y="685800"/>
          <a:ext cx="8534400" cy="5754688"/>
        </p:xfrm>
        <a:graphic>
          <a:graphicData uri="http://schemas.openxmlformats.org/drawingml/2006/table">
            <a:tbl>
              <a:tblPr/>
              <a:tblGrid>
                <a:gridCol w="8534400"/>
              </a:tblGrid>
              <a:tr h="5358444">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Ion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-This is a new flotation technique and differs from collection of particles by flotation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-Process employed when ore is in aqueous solution as ions or colloidal suspension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-Based  on conversion to a product having hydrophobic sites which attach themselves to a bubble and collapse on reaching surface – resulting into a scum rather than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-Ion flotation has great potential to treat leach solutions , dissolved minerals , sols &amp; gels</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r h="396244">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1" marB="45721" horzOverflow="overflow">
                    <a:lnL>
                      <a:noFill/>
                    </a:lnL>
                    <a:lnR>
                      <a:noFill/>
                    </a:lnR>
                    <a:lnT>
                      <a:noFill/>
                    </a:lnT>
                    <a:lnB>
                      <a:noFill/>
                    </a:lnB>
                    <a:lnTlToBr>
                      <a:noFill/>
                    </a:lnTlToBr>
                    <a:lnBlToTr>
                      <a:noFill/>
                    </a:lnBlToTr>
                    <a:noFill/>
                  </a:tcPr>
                </a:tc>
              </a:tr>
            </a:tbl>
          </a:graphicData>
        </a:graphic>
      </p:graphicFrame>
      <p:sp>
        <p:nvSpPr>
          <p:cNvPr id="2970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2971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2971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2971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p>
            <a:fld id="{3AA61709-88F1-4954-A479-985C173F05CF}" type="slidenum">
              <a:rPr lang="en-US" smtClean="0">
                <a:latin typeface="Arial" panose="02080604020202020204" pitchFamily="34" charset="0"/>
              </a:rPr>
            </a:fld>
            <a:endParaRPr lang="en-US" smtClean="0">
              <a:latin typeface="Arial" panose="02080604020202020204" pitchFamily="34" charset="0"/>
            </a:endParaRPr>
          </a:p>
        </p:txBody>
      </p:sp>
      <p:sp>
        <p:nvSpPr>
          <p:cNvPr id="10547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74702561-A382-4544-9B57-C69C81578788}" type="datetime1">
              <a:rPr lang="en-US" sz="1400"/>
            </a:fld>
            <a:endParaRPr lang="en-US" sz="1400"/>
          </a:p>
        </p:txBody>
      </p:sp>
      <p:sp>
        <p:nvSpPr>
          <p:cNvPr id="10547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System</a:t>
            </a:r>
            <a:endParaRPr lang="en-US" sz="2800" smtClean="0"/>
          </a:p>
        </p:txBody>
      </p:sp>
      <p:sp>
        <p:nvSpPr>
          <p:cNvPr id="10547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547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547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548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548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60778" name="Group 1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0548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548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548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548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105489" name="Picture 21"/>
          <p:cNvPicPr>
            <a:picLocks noChangeAspect="1" noChangeArrowheads="1"/>
          </p:cNvPicPr>
          <p:nvPr/>
        </p:nvPicPr>
        <p:blipFill>
          <a:blip r:embed="rId3"/>
          <a:srcRect/>
          <a:stretch>
            <a:fillRect/>
          </a:stretch>
        </p:blipFill>
        <p:spPr bwMode="auto">
          <a:xfrm>
            <a:off x="1295400" y="1066800"/>
            <a:ext cx="6781800" cy="47244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sldNum" sz="quarter" idx="12"/>
          </p:nvPr>
        </p:nvSpPr>
        <p:spPr>
          <a:noFill/>
        </p:spPr>
        <p:txBody>
          <a:bodyPr/>
          <a:lstStyle/>
          <a:p>
            <a:fld id="{B97DE2CE-9956-4E53-B647-CE8F59CFD8B5}" type="slidenum">
              <a:rPr lang="en-US" smtClean="0">
                <a:latin typeface="Arial" panose="02080604020202020204" pitchFamily="34" charset="0"/>
              </a:rPr>
            </a:fld>
            <a:endParaRPr lang="en-US" smtClean="0">
              <a:latin typeface="Arial" panose="02080604020202020204" pitchFamily="34" charset="0"/>
            </a:endParaRPr>
          </a:p>
        </p:txBody>
      </p:sp>
      <p:sp>
        <p:nvSpPr>
          <p:cNvPr id="10649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0DA36CC-6E50-4D71-982C-DDB1C3096CD0}" type="datetime1">
              <a:rPr lang="en-US" sz="1400"/>
            </a:fld>
            <a:endParaRPr lang="en-US" sz="1400"/>
          </a:p>
        </p:txBody>
      </p:sp>
      <p:sp>
        <p:nvSpPr>
          <p:cNvPr id="10650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Coal Flotation Scheme</a:t>
            </a:r>
            <a:endParaRPr lang="en-US" sz="2800" smtClean="0"/>
          </a:p>
        </p:txBody>
      </p:sp>
      <p:sp>
        <p:nvSpPr>
          <p:cNvPr id="10650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650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650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650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650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44394" name="Group 1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0650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651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651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651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pic>
        <p:nvPicPr>
          <p:cNvPr id="106513" name="Picture 787"/>
          <p:cNvPicPr>
            <a:picLocks noChangeAspect="1" noChangeArrowheads="1"/>
          </p:cNvPicPr>
          <p:nvPr/>
        </p:nvPicPr>
        <p:blipFill>
          <a:blip r:embed="rId3"/>
          <a:srcRect/>
          <a:stretch>
            <a:fillRect/>
          </a:stretch>
        </p:blipFill>
        <p:spPr bwMode="auto">
          <a:xfrm>
            <a:off x="1295400" y="685800"/>
            <a:ext cx="6096000" cy="53816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sldNum" sz="quarter" idx="12"/>
          </p:nvPr>
        </p:nvSpPr>
        <p:spPr>
          <a:noFill/>
        </p:spPr>
        <p:txBody>
          <a:bodyPr/>
          <a:lstStyle/>
          <a:p>
            <a:fld id="{3C278372-BF71-486E-9E41-2CB8671CF0B4}" type="slidenum">
              <a:rPr lang="en-US" smtClean="0">
                <a:latin typeface="Arial" panose="02080604020202020204" pitchFamily="34" charset="0"/>
              </a:rPr>
            </a:fld>
            <a:endParaRPr lang="en-US" smtClean="0">
              <a:latin typeface="Arial" panose="02080604020202020204" pitchFamily="34" charset="0"/>
            </a:endParaRPr>
          </a:p>
        </p:txBody>
      </p:sp>
      <p:sp>
        <p:nvSpPr>
          <p:cNvPr id="10752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E22640DA-0619-4F14-9B85-218615CF8476}" type="datetime1">
              <a:rPr lang="en-US" sz="1400"/>
            </a:fld>
            <a:endParaRPr lang="en-US" sz="1400"/>
          </a:p>
        </p:txBody>
      </p:sp>
      <p:sp>
        <p:nvSpPr>
          <p:cNvPr id="10752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Schemes</a:t>
            </a:r>
            <a:endParaRPr lang="en-US" sz="2800" smtClean="0"/>
          </a:p>
        </p:txBody>
      </p:sp>
      <p:sp>
        <p:nvSpPr>
          <p:cNvPr id="10752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752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752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752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752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7719" name="Group 23"/>
          <p:cNvGraphicFramePr>
            <a:graphicFrameLocks noGrp="1"/>
          </p:cNvGraphicFramePr>
          <p:nvPr>
            <p:ph sz="half" idx="4294967295"/>
          </p:nvPr>
        </p:nvGraphicFramePr>
        <p:xfrm>
          <a:off x="152400" y="685800"/>
          <a:ext cx="8458200" cy="5827713"/>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Generally not possible to obtain high grade concentrate in one single stage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As minerals to be separated have identical properties , more than one product needed , separation not complete in complex ores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Different schemes based on flotation properties of ore , grade of concentrate required, economics of the process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Flotation scheme based on number of stages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 Scheme based on number of flotation cycles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Flotation scheme based on number of products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10753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753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753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753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sldNum" sz="quarter" idx="12"/>
          </p:nvPr>
        </p:nvSpPr>
        <p:spPr>
          <a:noFill/>
        </p:spPr>
        <p:txBody>
          <a:bodyPr/>
          <a:lstStyle/>
          <a:p>
            <a:fld id="{404C47D7-FAB0-4749-8391-87B133DA366A}" type="slidenum">
              <a:rPr lang="en-US" smtClean="0">
                <a:latin typeface="Arial" panose="02080604020202020204" pitchFamily="34" charset="0"/>
              </a:rPr>
            </a:fld>
            <a:endParaRPr lang="en-US" smtClean="0">
              <a:latin typeface="Arial" panose="02080604020202020204" pitchFamily="34" charset="0"/>
            </a:endParaRPr>
          </a:p>
        </p:txBody>
      </p:sp>
      <p:sp>
        <p:nvSpPr>
          <p:cNvPr id="10854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A3716797-4790-4438-BBDA-812D88353C0A}" type="datetime1">
              <a:rPr lang="en-US" sz="1400"/>
            </a:fld>
            <a:endParaRPr lang="en-US" sz="1400"/>
          </a:p>
        </p:txBody>
      </p:sp>
      <p:sp>
        <p:nvSpPr>
          <p:cNvPr id="10854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Practices</a:t>
            </a:r>
            <a:endParaRPr lang="en-US" sz="2800" smtClean="0"/>
          </a:p>
        </p:txBody>
      </p:sp>
      <p:sp>
        <p:nvSpPr>
          <p:cNvPr id="10854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855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855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855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855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85800"/>
          <a:ext cx="8458200" cy="5900738"/>
        </p:xfrm>
        <a:graphic>
          <a:graphicData uri="http://schemas.openxmlformats.org/drawingml/2006/table">
            <a:tbl>
              <a:tblPr/>
              <a:tblGrid>
                <a:gridCol w="8458200"/>
              </a:tblGrid>
              <a:tr h="5504511">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Recovery of same mineral from different ore bodies require different conditions of flotation due to small difference in crystal structure &amp; chemical constituents of minerals affect the properties of mineral to be recovered .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Different schemes for specific ore and not to the mineral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Various steps in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-Grinding of ore in water ( 200 micron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-Dilution of pulp to required 25-45 % pulp density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 Addition of small quantity of reagents to modify the surface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r h="396227">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9" marB="45719" horzOverflow="overflow">
                    <a:lnL>
                      <a:noFill/>
                    </a:lnL>
                    <a:lnR>
                      <a:noFill/>
                    </a:lnR>
                    <a:lnT>
                      <a:noFill/>
                    </a:lnT>
                    <a:lnB>
                      <a:noFill/>
                    </a:lnB>
                    <a:lnTlToBr>
                      <a:noFill/>
                    </a:lnTlToBr>
                    <a:lnBlToTr>
                      <a:noFill/>
                    </a:lnBlToTr>
                    <a:noFill/>
                  </a:tcPr>
                </a:tc>
              </a:tr>
            </a:tbl>
          </a:graphicData>
        </a:graphic>
      </p:graphicFrame>
      <p:sp>
        <p:nvSpPr>
          <p:cNvPr id="10855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855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855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856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Grp="1" noChangeArrowheads="1"/>
          </p:cNvSpPr>
          <p:nvPr>
            <p:ph type="sldNum" sz="quarter" idx="12"/>
          </p:nvPr>
        </p:nvSpPr>
        <p:spPr>
          <a:noFill/>
        </p:spPr>
        <p:txBody>
          <a:bodyPr/>
          <a:lstStyle/>
          <a:p>
            <a:fld id="{60814D2A-E06C-4287-BC82-E72A2F5D3EDE}" type="slidenum">
              <a:rPr lang="en-US" smtClean="0">
                <a:latin typeface="Arial" panose="02080604020202020204" pitchFamily="34" charset="0"/>
              </a:rPr>
            </a:fld>
            <a:endParaRPr lang="en-US" smtClean="0">
              <a:latin typeface="Arial" panose="02080604020202020204" pitchFamily="34" charset="0"/>
            </a:endParaRPr>
          </a:p>
        </p:txBody>
      </p:sp>
      <p:sp>
        <p:nvSpPr>
          <p:cNvPr id="10957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6F82A81-DBF0-4BD7-AD93-0E99AFDBF1D6}" type="datetime1">
              <a:rPr lang="en-US" sz="1400"/>
            </a:fld>
            <a:endParaRPr lang="en-US" sz="1400"/>
          </a:p>
        </p:txBody>
      </p:sp>
      <p:sp>
        <p:nvSpPr>
          <p:cNvPr id="10957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Practices</a:t>
            </a:r>
            <a:endParaRPr lang="en-US" sz="2800" smtClean="0"/>
          </a:p>
        </p:txBody>
      </p:sp>
      <p:sp>
        <p:nvSpPr>
          <p:cNvPr id="10957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0957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0957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0957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0957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85800"/>
          <a:ext cx="8458200" cy="5681663"/>
        </p:xfrm>
        <a:graphic>
          <a:graphicData uri="http://schemas.openxmlformats.org/drawingml/2006/table">
            <a:tbl>
              <a:tblPr/>
              <a:tblGrid>
                <a:gridCol w="8458200"/>
              </a:tblGrid>
              <a:tr h="5285410">
                <a:tc>
                  <a:txBody>
                    <a:bodyPr/>
                    <a:lstStyle/>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-Addition of collector in optimum amounts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-Addition of </a:t>
                      </a:r>
                      <a:r>
                        <a:rPr kumimoji="0" lang="en-US" sz="2400" b="0" i="0" u="none" strike="noStrike" cap="none" normalizeH="0" baseline="0" dirty="0" err="1" smtClean="0">
                          <a:ln>
                            <a:noFill/>
                          </a:ln>
                          <a:solidFill>
                            <a:schemeClr val="tx1"/>
                          </a:solidFill>
                          <a:effectLst/>
                          <a:latin typeface="Arial" panose="02080604020202020204" pitchFamily="34" charset="0"/>
                        </a:rPr>
                        <a:t>frother</a:t>
                      </a:r>
                      <a:r>
                        <a:rPr kumimoji="0" lang="en-US" sz="2400" b="0" i="0" u="none" strike="noStrike" cap="none" normalizeH="0" baseline="0" dirty="0" smtClean="0">
                          <a:ln>
                            <a:noFill/>
                          </a:ln>
                          <a:solidFill>
                            <a:schemeClr val="tx1"/>
                          </a:solidFill>
                          <a:effectLst/>
                          <a:latin typeface="Arial" panose="02080604020202020204" pitchFamily="34" charset="0"/>
                        </a:rPr>
                        <a:t> to </a:t>
                      </a:r>
                      <a:r>
                        <a:rPr kumimoji="0" lang="en-US" sz="2400" b="0" i="0" u="none" strike="noStrike" cap="none" normalizeH="0" baseline="0" dirty="0" err="1" smtClean="0">
                          <a:ln>
                            <a:noFill/>
                          </a:ln>
                          <a:solidFill>
                            <a:schemeClr val="tx1"/>
                          </a:solidFill>
                          <a:effectLst/>
                          <a:latin typeface="Arial" panose="02080604020202020204" pitchFamily="34" charset="0"/>
                        </a:rPr>
                        <a:t>stabilise</a:t>
                      </a:r>
                      <a:r>
                        <a:rPr kumimoji="0" lang="en-US" sz="2400" b="0" i="0" u="none" strike="noStrike" cap="none" normalizeH="0" baseline="0" dirty="0" smtClean="0">
                          <a:ln>
                            <a:noFill/>
                          </a:ln>
                          <a:solidFill>
                            <a:schemeClr val="tx1"/>
                          </a:solidFill>
                          <a:effectLst/>
                          <a:latin typeface="Arial" panose="02080604020202020204" pitchFamily="34" charset="0"/>
                        </a:rPr>
                        <a:t> the froth</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-Aeration of pulp in a suitable flotation cell</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-Removal of mineral –bearing froth from aerated pulp</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Objectives of flotation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-flotation of one or more mineral – copper concentrate</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 -Depression  of one /more gangue –for cleaning bulk conc.</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r h="396253">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2" marB="45722" horzOverflow="overflow">
                    <a:lnL>
                      <a:noFill/>
                    </a:lnL>
                    <a:lnR>
                      <a:noFill/>
                    </a:lnR>
                    <a:lnT>
                      <a:noFill/>
                    </a:lnT>
                    <a:lnB>
                      <a:noFill/>
                    </a:lnB>
                    <a:lnTlToBr>
                      <a:noFill/>
                    </a:lnTlToBr>
                    <a:lnBlToTr>
                      <a:noFill/>
                    </a:lnBlToTr>
                    <a:noFill/>
                  </a:tcPr>
                </a:tc>
              </a:tr>
            </a:tbl>
          </a:graphicData>
        </a:graphic>
      </p:graphicFrame>
      <p:sp>
        <p:nvSpPr>
          <p:cNvPr id="10958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0958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0958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0958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sldNum" sz="quarter" idx="12"/>
          </p:nvPr>
        </p:nvSpPr>
        <p:spPr>
          <a:noFill/>
        </p:spPr>
        <p:txBody>
          <a:bodyPr/>
          <a:lstStyle/>
          <a:p>
            <a:fld id="{6F65D992-CE7D-44D5-AEEC-55558831C896}" type="slidenum">
              <a:rPr lang="en-US" smtClean="0">
                <a:latin typeface="Arial" panose="02080604020202020204" pitchFamily="34" charset="0"/>
              </a:rPr>
            </a:fld>
            <a:endParaRPr lang="en-US" smtClean="0">
              <a:latin typeface="Arial" panose="02080604020202020204" pitchFamily="34" charset="0"/>
            </a:endParaRPr>
          </a:p>
        </p:txBody>
      </p:sp>
      <p:sp>
        <p:nvSpPr>
          <p:cNvPr id="110595" name="Date Placeholder 4"/>
          <p:cNvSpPr txBox="1">
            <a:spLocks noGrp="1"/>
          </p:cNvSpPr>
          <p:nvPr/>
        </p:nvSpPr>
        <p:spPr bwMode="auto">
          <a:xfrm>
            <a:off x="457200" y="6245225"/>
            <a:ext cx="2133600" cy="476250"/>
          </a:xfrm>
          <a:prstGeom prst="rect">
            <a:avLst/>
          </a:prstGeom>
          <a:noFill/>
          <a:ln w="9525">
            <a:noFill/>
            <a:miter lim="800000"/>
          </a:ln>
        </p:spPr>
        <p:txBody>
          <a:bodyPr/>
          <a:lstStyle/>
          <a:p>
            <a:fld id="{C383B89A-54D8-4B2B-A8A3-9FF1A5BEE43C}" type="datetime1">
              <a:rPr lang="en-US" sz="1400"/>
            </a:fld>
            <a:endParaRPr lang="en-US" sz="1400"/>
          </a:p>
        </p:txBody>
      </p:sp>
      <p:sp>
        <p:nvSpPr>
          <p:cNvPr id="110596"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Flotation Practices</a:t>
            </a:r>
            <a:endParaRPr lang="en-US" sz="2800" smtClean="0"/>
          </a:p>
        </p:txBody>
      </p:sp>
      <p:sp>
        <p:nvSpPr>
          <p:cNvPr id="110597"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0598"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0599"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0600"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0601"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85800"/>
          <a:ext cx="8458200" cy="5827713"/>
        </p:xfrm>
        <a:graphic>
          <a:graphicData uri="http://schemas.openxmlformats.org/drawingml/2006/table">
            <a:tbl>
              <a:tblPr/>
              <a:tblGrid>
                <a:gridCol w="8458200"/>
              </a:tblGrid>
              <a:tr h="54314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Flotation of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-excellent flotation properties  sequence- selective ( most water repellent mineral removal first) OR collective-selective flotation ( valuable minerals separated into froth and then separated) scheme employed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80604020202020204" pitchFamily="34" charset="0"/>
                        </a:rPr>
                        <a:t>-</a:t>
                      </a:r>
                      <a:r>
                        <a:rPr kumimoji="0" lang="en-US" sz="2400" b="0" i="0" u="none" strike="noStrike" cap="none" normalizeH="0" baseline="0" dirty="0" err="1" smtClean="0">
                          <a:ln>
                            <a:noFill/>
                          </a:ln>
                          <a:solidFill>
                            <a:schemeClr val="tx1"/>
                          </a:solidFill>
                          <a:effectLst/>
                          <a:latin typeface="Arial" panose="02080604020202020204" pitchFamily="34" charset="0"/>
                        </a:rPr>
                        <a:t>Xanthates</a:t>
                      </a:r>
                      <a:r>
                        <a:rPr kumimoji="0" lang="en-US" sz="2400" b="0" i="0" u="none" strike="noStrike" cap="none" normalizeH="0" baseline="0" dirty="0" smtClean="0">
                          <a:ln>
                            <a:noFill/>
                          </a:ln>
                          <a:solidFill>
                            <a:schemeClr val="tx1"/>
                          </a:solidFill>
                          <a:effectLst/>
                          <a:latin typeface="Arial" panose="02080604020202020204" pitchFamily="34" charset="0"/>
                        </a:rPr>
                        <a:t> as collector, Pine oil as </a:t>
                      </a:r>
                      <a:r>
                        <a:rPr kumimoji="0" lang="en-US" sz="2400" b="0" i="0" u="none" strike="noStrike" cap="none" normalizeH="0" baseline="0" dirty="0" err="1" smtClean="0">
                          <a:ln>
                            <a:noFill/>
                          </a:ln>
                          <a:solidFill>
                            <a:schemeClr val="tx1"/>
                          </a:solidFill>
                          <a:effectLst/>
                          <a:latin typeface="Arial" panose="02080604020202020204" pitchFamily="34" charset="0"/>
                        </a:rPr>
                        <a:t>frother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Char char="•"/>
                      </a:pPr>
                      <a:r>
                        <a:rPr kumimoji="0" lang="en-US" sz="2400" b="0" i="0" u="none" strike="noStrike" cap="none" normalizeH="0" baseline="0" dirty="0" smtClean="0">
                          <a:ln>
                            <a:noFill/>
                          </a:ln>
                          <a:solidFill>
                            <a:schemeClr val="tx1"/>
                          </a:solidFill>
                          <a:effectLst/>
                          <a:latin typeface="Arial" panose="02080604020202020204" pitchFamily="34" charset="0"/>
                        </a:rPr>
                        <a:t>Flotation of </a:t>
                      </a:r>
                      <a:r>
                        <a:rPr kumimoji="0" lang="en-US" sz="2400" b="0" i="0" u="none" strike="noStrike" cap="none" normalizeH="0" baseline="0" dirty="0" err="1" smtClean="0">
                          <a:ln>
                            <a:noFill/>
                          </a:ln>
                          <a:solidFill>
                            <a:schemeClr val="tx1"/>
                          </a:solidFill>
                          <a:effectLst/>
                          <a:latin typeface="Arial" panose="02080604020202020204" pitchFamily="34" charset="0"/>
                        </a:rPr>
                        <a:t>Oxidised</a:t>
                      </a:r>
                      <a:r>
                        <a:rPr kumimoji="0" lang="en-US" sz="2400" b="0" i="0" u="none" strike="noStrike" cap="none" normalizeH="0" baseline="0" dirty="0" smtClean="0">
                          <a:ln>
                            <a:noFill/>
                          </a:ln>
                          <a:solidFill>
                            <a:schemeClr val="tx1"/>
                          </a:solidFill>
                          <a:effectLst/>
                          <a:latin typeface="Arial" panose="02080604020202020204" pitchFamily="34" charset="0"/>
                        </a:rPr>
                        <a:t> &amp; Mixed Non Ferrous ores -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-Carbonates , </a:t>
                      </a:r>
                      <a:r>
                        <a:rPr kumimoji="0" lang="en-US" sz="2400" b="0" i="0" u="none" strike="noStrike" cap="none" normalizeH="0" baseline="0" dirty="0" err="1" smtClean="0">
                          <a:ln>
                            <a:noFill/>
                          </a:ln>
                          <a:solidFill>
                            <a:schemeClr val="tx1"/>
                          </a:solidFill>
                          <a:effectLst/>
                          <a:latin typeface="Arial" panose="02080604020202020204" pitchFamily="34" charset="0"/>
                        </a:rPr>
                        <a:t>sulphates</a:t>
                      </a:r>
                      <a:r>
                        <a:rPr kumimoji="0" lang="en-US" sz="2400" b="0" i="0" u="none" strike="noStrike" cap="none" normalizeH="0" baseline="0" dirty="0" smtClean="0">
                          <a:ln>
                            <a:noFill/>
                          </a:ln>
                          <a:solidFill>
                            <a:schemeClr val="tx1"/>
                          </a:solidFill>
                          <a:effectLst/>
                          <a:latin typeface="Arial" panose="02080604020202020204" pitchFamily="34" charset="0"/>
                        </a:rPr>
                        <a:t> , hydrates of </a:t>
                      </a:r>
                      <a:r>
                        <a:rPr kumimoji="0" lang="en-US" sz="2400" b="0" i="0" u="none" strike="noStrike" cap="none" normalizeH="0" baseline="0" dirty="0" err="1" smtClean="0">
                          <a:ln>
                            <a:noFill/>
                          </a:ln>
                          <a:solidFill>
                            <a:schemeClr val="tx1"/>
                          </a:solidFill>
                          <a:effectLst/>
                          <a:latin typeface="Arial" panose="02080604020202020204" pitchFamily="34" charset="0"/>
                        </a:rPr>
                        <a:t>Cu,Zn</a:t>
                      </a:r>
                      <a:r>
                        <a:rPr kumimoji="0" lang="en-US" sz="2400" b="0" i="0" u="none" strike="noStrike" cap="none" normalizeH="0" baseline="0" dirty="0" smtClean="0">
                          <a:ln>
                            <a:noFill/>
                          </a:ln>
                          <a:solidFill>
                            <a:schemeClr val="tx1"/>
                          </a:solidFill>
                          <a:effectLst/>
                          <a:latin typeface="Arial" panose="02080604020202020204" pitchFamily="34" charset="0"/>
                        </a:rPr>
                        <a:t> ,</a:t>
                      </a:r>
                      <a:r>
                        <a:rPr kumimoji="0" lang="en-US" sz="2400" b="0" i="0" u="none" strike="noStrike" cap="none" normalizeH="0" baseline="0" dirty="0" err="1" smtClean="0">
                          <a:ln>
                            <a:noFill/>
                          </a:ln>
                          <a:solidFill>
                            <a:schemeClr val="tx1"/>
                          </a:solidFill>
                          <a:effectLst/>
                          <a:latin typeface="Arial" panose="02080604020202020204" pitchFamily="34" charset="0"/>
                        </a:rPr>
                        <a:t>Pb</a:t>
                      </a:r>
                      <a:r>
                        <a:rPr kumimoji="0" lang="en-US" sz="2400" b="0" i="0" u="none" strike="noStrike" cap="none" normalizeH="0" baseline="0" dirty="0" smtClean="0">
                          <a:ln>
                            <a:noFill/>
                          </a:ln>
                          <a:solidFill>
                            <a:schemeClr val="tx1"/>
                          </a:solidFill>
                          <a:effectLst/>
                          <a:latin typeface="Arial" panose="02080604020202020204" pitchFamily="34" charset="0"/>
                        </a:rPr>
                        <a:t>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 typeface="Arial" panose="02080604020202020204" pitchFamily="34" charset="0"/>
                        <a:buNone/>
                      </a:pPr>
                      <a:r>
                        <a:rPr kumimoji="0" lang="en-US" sz="2400" b="0" i="0" u="none" strike="noStrike" cap="none" normalizeH="0" baseline="0" dirty="0" smtClean="0">
                          <a:ln>
                            <a:noFill/>
                          </a:ln>
                          <a:solidFill>
                            <a:schemeClr val="tx1"/>
                          </a:solidFill>
                          <a:effectLst/>
                          <a:latin typeface="Arial" panose="02080604020202020204" pitchFamily="34" charset="0"/>
                        </a:rPr>
                        <a:t>-Flotation consists of reaction of Na2S or (NH4)2S followed by flotation with collectors &amp; </a:t>
                      </a:r>
                      <a:r>
                        <a:rPr kumimoji="0" lang="en-US" sz="2400" b="0" i="0" u="none" strike="noStrike" cap="none" normalizeH="0" baseline="0" dirty="0" err="1" smtClean="0">
                          <a:ln>
                            <a:noFill/>
                          </a:ln>
                          <a:solidFill>
                            <a:schemeClr val="tx1"/>
                          </a:solidFill>
                          <a:effectLst/>
                          <a:latin typeface="Arial" panose="02080604020202020204" pitchFamily="34" charset="0"/>
                        </a:rPr>
                        <a:t>frothers</a:t>
                      </a:r>
                      <a:r>
                        <a:rPr kumimoji="0" lang="en-US" sz="2400" b="0" i="0" u="none" strike="noStrike" cap="none" normalizeH="0" baseline="0" dirty="0" smtClean="0">
                          <a:ln>
                            <a:noFill/>
                          </a:ln>
                          <a:solidFill>
                            <a:schemeClr val="tx1"/>
                          </a:solidFill>
                          <a:effectLst/>
                          <a:latin typeface="Arial" panose="02080604020202020204" pitchFamily="34" charset="0"/>
                        </a:rPr>
                        <a:t>  used for </a:t>
                      </a:r>
                      <a:r>
                        <a:rPr kumimoji="0" lang="en-US" sz="2400" b="0" i="0" u="none" strike="noStrike" cap="none" normalizeH="0" baseline="0" dirty="0" err="1" smtClean="0">
                          <a:ln>
                            <a:noFill/>
                          </a:ln>
                          <a:solidFill>
                            <a:schemeClr val="tx1"/>
                          </a:solidFill>
                          <a:effectLst/>
                          <a:latin typeface="Arial" panose="02080604020202020204" pitchFamily="34" charset="0"/>
                        </a:rPr>
                        <a:t>sulphides</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r h="396236">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horzOverflow="overflow">
                    <a:lnL>
                      <a:noFill/>
                    </a:lnL>
                    <a:lnR>
                      <a:noFill/>
                    </a:lnR>
                    <a:lnT>
                      <a:noFill/>
                    </a:lnT>
                    <a:lnB>
                      <a:noFill/>
                    </a:lnB>
                    <a:lnTlToBr>
                      <a:noFill/>
                    </a:lnTlToBr>
                    <a:lnBlToTr>
                      <a:noFill/>
                    </a:lnBlToTr>
                    <a:noFill/>
                  </a:tcPr>
                </a:tc>
              </a:tr>
            </a:tbl>
          </a:graphicData>
        </a:graphic>
      </p:graphicFrame>
      <p:sp>
        <p:nvSpPr>
          <p:cNvPr id="110605"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0606"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0607"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0608"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6"/>
          <p:cNvSpPr>
            <a:spLocks noGrp="1" noChangeArrowheads="1"/>
          </p:cNvSpPr>
          <p:nvPr>
            <p:ph type="sldNum" sz="quarter" idx="12"/>
          </p:nvPr>
        </p:nvSpPr>
        <p:spPr>
          <a:noFill/>
        </p:spPr>
        <p:txBody>
          <a:bodyPr/>
          <a:lstStyle/>
          <a:p>
            <a:fld id="{DDB40B9F-1B03-4CBB-B5DD-CAE8933F85D6}" type="slidenum">
              <a:rPr lang="en-US" smtClean="0">
                <a:latin typeface="Arial" panose="02080604020202020204" pitchFamily="34" charset="0"/>
              </a:rPr>
            </a:fld>
            <a:endParaRPr lang="en-US" smtClean="0">
              <a:latin typeface="Arial" panose="02080604020202020204" pitchFamily="34" charset="0"/>
            </a:endParaRPr>
          </a:p>
        </p:txBody>
      </p:sp>
      <p:sp>
        <p:nvSpPr>
          <p:cNvPr id="111619" name="Date Placeholder 4"/>
          <p:cNvSpPr txBox="1">
            <a:spLocks noGrp="1"/>
          </p:cNvSpPr>
          <p:nvPr/>
        </p:nvSpPr>
        <p:spPr bwMode="auto">
          <a:xfrm>
            <a:off x="457200" y="6245225"/>
            <a:ext cx="2133600" cy="476250"/>
          </a:xfrm>
          <a:prstGeom prst="rect">
            <a:avLst/>
          </a:prstGeom>
          <a:noFill/>
          <a:ln w="9525">
            <a:noFill/>
            <a:miter lim="800000"/>
          </a:ln>
        </p:spPr>
        <p:txBody>
          <a:bodyPr/>
          <a:lstStyle/>
          <a:p>
            <a:fld id="{62CE32B0-6EA0-4479-95D4-C16A149ABF77}" type="datetime1">
              <a:rPr lang="en-US" sz="1400"/>
            </a:fld>
            <a:endParaRPr lang="en-US" sz="1400"/>
          </a:p>
        </p:txBody>
      </p:sp>
      <p:sp>
        <p:nvSpPr>
          <p:cNvPr id="111620"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Tailings Disposal</a:t>
            </a:r>
            <a:endParaRPr lang="en-US" sz="2800" smtClean="0"/>
          </a:p>
        </p:txBody>
      </p:sp>
      <p:sp>
        <p:nvSpPr>
          <p:cNvPr id="111621"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1622"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1623"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1624"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1625"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74688"/>
          <a:ext cx="8458200" cy="6046788"/>
        </p:xfrm>
        <a:graphic>
          <a:graphicData uri="http://schemas.openxmlformats.org/drawingml/2006/table">
            <a:tbl>
              <a:tblPr/>
              <a:tblGrid>
                <a:gridCol w="8458200"/>
              </a:tblGrid>
              <a:tr h="5650577">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The disposal of mill tailings is a major environmental problem with the increase in processing of low-grade deposits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Apart from visual effect on the landscape  of tailing disposal , major ecological effect is usually water pollution  - contaminants like heavy metals , reagents , </a:t>
                      </a:r>
                      <a:r>
                        <a:rPr kumimoji="0" lang="en-US" sz="2400" b="0" i="0" u="none" strike="noStrike" cap="none" normalizeH="0" baseline="0" dirty="0" err="1" smtClean="0">
                          <a:ln>
                            <a:noFill/>
                          </a:ln>
                          <a:solidFill>
                            <a:schemeClr val="tx1"/>
                          </a:solidFill>
                          <a:effectLst/>
                          <a:latin typeface="Arial" panose="02080604020202020204" pitchFamily="34" charset="0"/>
                        </a:rPr>
                        <a:t>sulphur</a:t>
                      </a:r>
                      <a:r>
                        <a:rPr kumimoji="0" lang="en-US" sz="2400" b="0" i="0" u="none" strike="noStrike" cap="none" normalizeH="0" baseline="0" dirty="0" smtClean="0">
                          <a:ln>
                            <a:noFill/>
                          </a:ln>
                          <a:solidFill>
                            <a:schemeClr val="tx1"/>
                          </a:solidFill>
                          <a:effectLst/>
                          <a:latin typeface="Arial" panose="02080604020202020204" pitchFamily="34" charset="0"/>
                        </a:rPr>
                        <a:t> compounds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Waste must be disposed of in both an environmentally acceptable and economically viable manner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Nature of tailings varies widely &amp; transported as dry material or slurry</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r h="396211">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7" marB="45717" horzOverflow="overflow">
                    <a:lnL>
                      <a:noFill/>
                    </a:lnL>
                    <a:lnR>
                      <a:noFill/>
                    </a:lnR>
                    <a:lnT>
                      <a:noFill/>
                    </a:lnT>
                    <a:lnB>
                      <a:noFill/>
                    </a:lnB>
                    <a:lnTlToBr>
                      <a:noFill/>
                    </a:lnTlToBr>
                    <a:lnBlToTr>
                      <a:noFill/>
                    </a:lnBlToTr>
                    <a:noFill/>
                  </a:tcPr>
                </a:tc>
              </a:tr>
            </a:tbl>
          </a:graphicData>
        </a:graphic>
      </p:graphicFrame>
      <p:sp>
        <p:nvSpPr>
          <p:cNvPr id="111629"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1630"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1631"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1632"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sldNum" sz="quarter" idx="12"/>
          </p:nvPr>
        </p:nvSpPr>
        <p:spPr>
          <a:noFill/>
        </p:spPr>
        <p:txBody>
          <a:bodyPr/>
          <a:lstStyle/>
          <a:p>
            <a:fld id="{630EDD8C-C2A4-4593-9951-7D7AE1177C20}" type="slidenum">
              <a:rPr lang="en-US" smtClean="0">
                <a:latin typeface="Arial" panose="02080604020202020204" pitchFamily="34" charset="0"/>
              </a:rPr>
            </a:fld>
            <a:endParaRPr lang="en-US" smtClean="0">
              <a:latin typeface="Arial" panose="02080604020202020204" pitchFamily="34" charset="0"/>
            </a:endParaRPr>
          </a:p>
        </p:txBody>
      </p:sp>
      <p:sp>
        <p:nvSpPr>
          <p:cNvPr id="112643" name="Date Placeholder 4"/>
          <p:cNvSpPr txBox="1">
            <a:spLocks noGrp="1"/>
          </p:cNvSpPr>
          <p:nvPr/>
        </p:nvSpPr>
        <p:spPr bwMode="auto">
          <a:xfrm>
            <a:off x="457200" y="6245225"/>
            <a:ext cx="2133600" cy="476250"/>
          </a:xfrm>
          <a:prstGeom prst="rect">
            <a:avLst/>
          </a:prstGeom>
          <a:noFill/>
          <a:ln w="9525">
            <a:noFill/>
            <a:miter lim="800000"/>
          </a:ln>
        </p:spPr>
        <p:txBody>
          <a:bodyPr/>
          <a:lstStyle/>
          <a:p>
            <a:fld id="{0AA58716-3E70-47A7-AEE0-F6910546587B}" type="datetime1">
              <a:rPr lang="en-US" sz="1400"/>
            </a:fld>
            <a:endParaRPr lang="en-US" sz="1400"/>
          </a:p>
        </p:txBody>
      </p:sp>
      <p:sp>
        <p:nvSpPr>
          <p:cNvPr id="112644"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Tailings Disposal -Methods</a:t>
            </a:r>
            <a:endParaRPr lang="en-US" sz="2800" smtClean="0"/>
          </a:p>
        </p:txBody>
      </p:sp>
      <p:sp>
        <p:nvSpPr>
          <p:cNvPr id="112645"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2646"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2647"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2648"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2649"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Discharge of tailings into rivers &amp; streams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Dumping of coarse dewatered tailings on to a land</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Reprocessing to recover values  or use them as product</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Filling of mined –out areas by coarse mill tailings in underground mines  - Back fill methods  not applied for large </a:t>
                      </a:r>
                      <a:r>
                        <a:rPr kumimoji="0" lang="en-US" sz="2400" b="0" i="0" u="none" strike="noStrike" cap="none" normalizeH="0" baseline="0" dirty="0" err="1" smtClean="0">
                          <a:ln>
                            <a:noFill/>
                          </a:ln>
                          <a:solidFill>
                            <a:schemeClr val="tx1"/>
                          </a:solidFill>
                          <a:effectLst/>
                          <a:latin typeface="Arial" panose="02080604020202020204" pitchFamily="34" charset="0"/>
                        </a:rPr>
                        <a:t>quantitiy</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For operation close to sea , submarine tailing disposal – can affect the deep sea ecosystem</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12653"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2654"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2655"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2656"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sldNum" sz="quarter" idx="12"/>
          </p:nvPr>
        </p:nvSpPr>
        <p:spPr>
          <a:noFill/>
        </p:spPr>
        <p:txBody>
          <a:bodyPr/>
          <a:lstStyle/>
          <a:p>
            <a:fld id="{79E7106E-A563-4AAB-952E-423C997433F1}" type="slidenum">
              <a:rPr lang="en-US" smtClean="0">
                <a:latin typeface="Arial" panose="02080604020202020204" pitchFamily="34" charset="0"/>
              </a:rPr>
            </a:fld>
            <a:endParaRPr lang="en-US" smtClean="0">
              <a:latin typeface="Arial" panose="02080604020202020204" pitchFamily="34" charset="0"/>
            </a:endParaRPr>
          </a:p>
        </p:txBody>
      </p:sp>
      <p:sp>
        <p:nvSpPr>
          <p:cNvPr id="113667" name="Date Placeholder 4"/>
          <p:cNvSpPr txBox="1">
            <a:spLocks noGrp="1"/>
          </p:cNvSpPr>
          <p:nvPr/>
        </p:nvSpPr>
        <p:spPr bwMode="auto">
          <a:xfrm>
            <a:off x="457200" y="6245225"/>
            <a:ext cx="2133600" cy="476250"/>
          </a:xfrm>
          <a:prstGeom prst="rect">
            <a:avLst/>
          </a:prstGeom>
          <a:noFill/>
          <a:ln w="9525">
            <a:noFill/>
            <a:miter lim="800000"/>
          </a:ln>
        </p:spPr>
        <p:txBody>
          <a:bodyPr/>
          <a:lstStyle/>
          <a:p>
            <a:fld id="{D5B69914-BBD9-4829-BAD5-BF0FA14C25E4}" type="datetime1">
              <a:rPr lang="en-US" sz="1400"/>
            </a:fld>
            <a:endParaRPr lang="en-US" sz="1400"/>
          </a:p>
        </p:txBody>
      </p:sp>
      <p:sp>
        <p:nvSpPr>
          <p:cNvPr id="113668"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Tailings Disposal -Methods</a:t>
            </a:r>
            <a:endParaRPr lang="en-US" sz="2800" smtClean="0"/>
          </a:p>
        </p:txBody>
      </p:sp>
      <p:sp>
        <p:nvSpPr>
          <p:cNvPr id="113669"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3670"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3671"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3672"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3673"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152400" y="685800"/>
          <a:ext cx="8458200" cy="5578475"/>
        </p:xfrm>
        <a:graphic>
          <a:graphicData uri="http://schemas.openxmlformats.org/drawingml/2006/table">
            <a:tbl>
              <a:tblPr/>
              <a:tblGrid>
                <a:gridCol w="8458200"/>
              </a:tblGrid>
              <a:tr h="5182190">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Tailings Dams – economically advantageous  but impose limits on site selection</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Type of tailings embankment  depends on water </a:t>
                      </a:r>
                      <a:r>
                        <a:rPr kumimoji="0" lang="en-US" sz="2400" b="0" i="0" u="none" strike="noStrike" cap="none" normalizeH="0" baseline="0" dirty="0" err="1" smtClean="0">
                          <a:ln>
                            <a:noFill/>
                          </a:ln>
                          <a:solidFill>
                            <a:schemeClr val="tx1"/>
                          </a:solidFill>
                          <a:effectLst/>
                          <a:latin typeface="Arial" panose="02080604020202020204" pitchFamily="34" charset="0"/>
                        </a:rPr>
                        <a:t>clarificatin</a:t>
                      </a:r>
                      <a:r>
                        <a:rPr kumimoji="0" lang="en-US" sz="2400" b="0" i="0" u="none" strike="noStrike" cap="none" normalizeH="0" baseline="0" dirty="0" smtClean="0">
                          <a:ln>
                            <a:noFill/>
                          </a:ln>
                          <a:solidFill>
                            <a:schemeClr val="tx1"/>
                          </a:solidFill>
                          <a:effectLst/>
                          <a:latin typeface="Arial" panose="02080604020202020204" pitchFamily="34" charset="0"/>
                        </a:rPr>
                        <a:t> , tailings properties &amp; stability , foundation , environmental conditions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Tailing dams may be built across river valleys or multi-sided dam walls of valley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On flat  or gently sloping ground  , ponds are built with walls on all sides  </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r h="39628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25" marB="45725" horzOverflow="overflow">
                    <a:lnL>
                      <a:noFill/>
                    </a:lnL>
                    <a:lnR>
                      <a:noFill/>
                    </a:lnR>
                    <a:lnT>
                      <a:noFill/>
                    </a:lnT>
                    <a:lnB>
                      <a:noFill/>
                    </a:lnB>
                    <a:lnTlToBr>
                      <a:noFill/>
                    </a:lnTlToBr>
                    <a:lnBlToTr>
                      <a:noFill/>
                    </a:lnBlToTr>
                    <a:noFill/>
                  </a:tcPr>
                </a:tc>
              </a:tr>
            </a:tbl>
          </a:graphicData>
        </a:graphic>
      </p:graphicFrame>
      <p:sp>
        <p:nvSpPr>
          <p:cNvPr id="113677"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3678"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3679"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3680"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sldNum" sz="quarter" idx="12"/>
          </p:nvPr>
        </p:nvSpPr>
        <p:spPr>
          <a:noFill/>
        </p:spPr>
        <p:txBody>
          <a:bodyPr/>
          <a:lstStyle/>
          <a:p>
            <a:fld id="{9FFE467B-FFAD-4671-BE4F-DF1C1D7B97E5}" type="slidenum">
              <a:rPr lang="en-US" smtClean="0">
                <a:latin typeface="Arial" panose="02080604020202020204" pitchFamily="34" charset="0"/>
              </a:rPr>
            </a:fld>
            <a:endParaRPr lang="en-US" smtClean="0">
              <a:latin typeface="Arial" panose="02080604020202020204" pitchFamily="34" charset="0"/>
            </a:endParaRPr>
          </a:p>
        </p:txBody>
      </p:sp>
      <p:sp>
        <p:nvSpPr>
          <p:cNvPr id="114691" name="Date Placeholder 4"/>
          <p:cNvSpPr txBox="1">
            <a:spLocks noGrp="1"/>
          </p:cNvSpPr>
          <p:nvPr/>
        </p:nvSpPr>
        <p:spPr bwMode="auto">
          <a:xfrm>
            <a:off x="457200" y="6245225"/>
            <a:ext cx="2133600" cy="476250"/>
          </a:xfrm>
          <a:prstGeom prst="rect">
            <a:avLst/>
          </a:prstGeom>
          <a:noFill/>
          <a:ln w="9525">
            <a:noFill/>
            <a:miter lim="800000"/>
          </a:ln>
        </p:spPr>
        <p:txBody>
          <a:bodyPr/>
          <a:lstStyle/>
          <a:p>
            <a:fld id="{4DD0BFDF-C766-4098-9054-C69C667CACD2}" type="datetime1">
              <a:rPr lang="en-US" sz="1400"/>
            </a:fld>
            <a:endParaRPr lang="en-US" sz="1400"/>
          </a:p>
        </p:txBody>
      </p:sp>
      <p:sp>
        <p:nvSpPr>
          <p:cNvPr id="114692" name="Rectangle 2"/>
          <p:cNvSpPr>
            <a:spLocks noGrp="1" noChangeArrowheads="1"/>
          </p:cNvSpPr>
          <p:nvPr>
            <p:ph type="title" idx="4294967295"/>
          </p:nvPr>
        </p:nvSpPr>
        <p:spPr>
          <a:xfrm>
            <a:off x="457200" y="122238"/>
            <a:ext cx="8229600" cy="258762"/>
          </a:xfrm>
        </p:spPr>
        <p:txBody>
          <a:bodyPr/>
          <a:lstStyle/>
          <a:p>
            <a:pPr eaLnBrk="1" hangingPunct="1"/>
            <a:r>
              <a:rPr lang="en-US" sz="2800" smtClean="0"/>
              <a:t>Tailings Disposal -Methods</a:t>
            </a:r>
            <a:endParaRPr lang="en-US" sz="2800" smtClean="0"/>
          </a:p>
        </p:txBody>
      </p:sp>
      <p:sp>
        <p:nvSpPr>
          <p:cNvPr id="114693" name="AutoShape 3"/>
          <p:cNvSpPr>
            <a:spLocks noGrp="1" noChangeAspect="1" noChangeArrowheads="1"/>
          </p:cNvSpPr>
          <p:nvPr>
            <p:ph type="body" sz="half" idx="4294967295"/>
          </p:nvPr>
        </p:nvSpPr>
        <p:spPr>
          <a:xfrm>
            <a:off x="457200" y="1600200"/>
            <a:ext cx="4038600" cy="4525963"/>
          </a:xfrm>
        </p:spPr>
        <p:txBody>
          <a:bodyPr/>
          <a:lstStyle/>
          <a:p>
            <a:pPr eaLnBrk="1" hangingPunct="1">
              <a:buFontTx/>
              <a:buNone/>
            </a:pPr>
            <a:r>
              <a:rPr lang="en-US" sz="2000" smtClean="0">
                <a:cs typeface="Arial" panose="02080604020202020204" pitchFamily="34" charset="0"/>
              </a:rPr>
              <a:t>						</a:t>
            </a:r>
            <a:endParaRPr lang="el-GR" sz="2000" smtClean="0">
              <a:cs typeface="Arial" panose="02080604020202020204" pitchFamily="34" charset="0"/>
            </a:endParaRPr>
          </a:p>
        </p:txBody>
      </p:sp>
      <p:pic>
        <p:nvPicPr>
          <p:cNvPr id="114694" name="Picture 4"/>
          <p:cNvPicPr>
            <a:picLocks noChangeAspect="1" noChangeArrowheads="1"/>
          </p:cNvPicPr>
          <p:nvPr/>
        </p:nvPicPr>
        <p:blipFill>
          <a:blip r:embed="rId1"/>
          <a:srcRect l="51706"/>
          <a:stretch>
            <a:fillRect/>
          </a:stretch>
        </p:blipFill>
        <p:spPr bwMode="auto">
          <a:xfrm>
            <a:off x="9525" y="0"/>
            <a:ext cx="676275" cy="685800"/>
          </a:xfrm>
          <a:prstGeom prst="rect">
            <a:avLst/>
          </a:prstGeom>
          <a:noFill/>
          <a:ln w="9525">
            <a:noFill/>
            <a:miter lim="800000"/>
            <a:headEnd/>
            <a:tailEnd/>
          </a:ln>
        </p:spPr>
      </p:pic>
      <p:pic>
        <p:nvPicPr>
          <p:cNvPr id="114695" name="Picture 5"/>
          <p:cNvPicPr>
            <a:picLocks noChangeAspect="1" noChangeArrowheads="1"/>
          </p:cNvPicPr>
          <p:nvPr/>
        </p:nvPicPr>
        <p:blipFill>
          <a:blip r:embed="rId2"/>
          <a:srcRect/>
          <a:stretch>
            <a:fillRect/>
          </a:stretch>
        </p:blipFill>
        <p:spPr bwMode="auto">
          <a:xfrm>
            <a:off x="8458200" y="0"/>
            <a:ext cx="685800" cy="655638"/>
          </a:xfrm>
          <a:prstGeom prst="rect">
            <a:avLst/>
          </a:prstGeom>
          <a:noFill/>
          <a:ln w="9525">
            <a:noFill/>
            <a:miter lim="800000"/>
            <a:headEnd/>
            <a:tailEnd/>
          </a:ln>
        </p:spPr>
      </p:pic>
      <p:sp>
        <p:nvSpPr>
          <p:cNvPr id="114696" name="Rectangle 6"/>
          <p:cNvSpPr>
            <a:spLocks noChangeArrowheads="1"/>
          </p:cNvSpPr>
          <p:nvPr/>
        </p:nvSpPr>
        <p:spPr bwMode="auto">
          <a:xfrm>
            <a:off x="2286000" y="911225"/>
            <a:ext cx="4572000" cy="366713"/>
          </a:xfrm>
          <a:prstGeom prst="rect">
            <a:avLst/>
          </a:prstGeom>
          <a:noFill/>
          <a:ln w="9525">
            <a:noFill/>
            <a:miter lim="800000"/>
          </a:ln>
        </p:spPr>
        <p:txBody>
          <a:bodyPr>
            <a:spAutoFit/>
          </a:bodyPr>
          <a:lstStyle/>
          <a:p>
            <a:endParaRPr lang="en-US"/>
          </a:p>
        </p:txBody>
      </p:sp>
      <p:sp>
        <p:nvSpPr>
          <p:cNvPr id="114697" name="Text Box 7"/>
          <p:cNvSpPr txBox="1">
            <a:spLocks noChangeArrowheads="1"/>
          </p:cNvSpPr>
          <p:nvPr/>
        </p:nvSpPr>
        <p:spPr bwMode="auto">
          <a:xfrm>
            <a:off x="533400" y="1905000"/>
            <a:ext cx="2819400" cy="366713"/>
          </a:xfrm>
          <a:prstGeom prst="rect">
            <a:avLst/>
          </a:prstGeom>
          <a:noFill/>
          <a:ln w="9525">
            <a:noFill/>
            <a:miter lim="800000"/>
          </a:ln>
        </p:spPr>
        <p:txBody>
          <a:bodyPr>
            <a:spAutoFit/>
          </a:bodyPr>
          <a:lstStyle/>
          <a:p>
            <a:pPr>
              <a:spcBef>
                <a:spcPct val="50000"/>
              </a:spcBef>
            </a:pPr>
            <a:endParaRPr lang="en-US"/>
          </a:p>
        </p:txBody>
      </p:sp>
      <p:graphicFrame>
        <p:nvGraphicFramePr>
          <p:cNvPr id="158740" name="Group 20"/>
          <p:cNvGraphicFramePr>
            <a:graphicFrameLocks noGrp="1"/>
          </p:cNvGraphicFramePr>
          <p:nvPr>
            <p:ph sz="half" idx="4294967295"/>
          </p:nvPr>
        </p:nvGraphicFramePr>
        <p:xfrm>
          <a:off x="342900" y="528638"/>
          <a:ext cx="8458200" cy="6192838"/>
        </p:xfrm>
        <a:graphic>
          <a:graphicData uri="http://schemas.openxmlformats.org/drawingml/2006/table">
            <a:tbl>
              <a:tblPr/>
              <a:tblGrid>
                <a:gridCol w="8458200"/>
              </a:tblGrid>
              <a:tr h="5796643">
                <a:tc>
                  <a:txBody>
                    <a:bodyPr/>
                    <a:lstStyle/>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Most serious problem associated with the disposal of tailings is the release of polluted water</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Main effects of pollution due to effluent pH , heavy metals ( Cu, </a:t>
                      </a:r>
                      <a:r>
                        <a:rPr kumimoji="0" lang="en-US" sz="2400" b="0" i="0" u="none" strike="noStrike" cap="none" normalizeH="0" baseline="0" dirty="0" err="1" smtClean="0">
                          <a:ln>
                            <a:noFill/>
                          </a:ln>
                          <a:solidFill>
                            <a:schemeClr val="tx1"/>
                          </a:solidFill>
                          <a:effectLst/>
                          <a:latin typeface="Arial" panose="02080604020202020204" pitchFamily="34" charset="0"/>
                        </a:rPr>
                        <a:t>Pb</a:t>
                      </a:r>
                      <a:r>
                        <a:rPr kumimoji="0" lang="en-US" sz="2400" b="0" i="0" u="none" strike="noStrike" cap="none" normalizeH="0" baseline="0" dirty="0" smtClean="0">
                          <a:ln>
                            <a:noFill/>
                          </a:ln>
                          <a:solidFill>
                            <a:schemeClr val="tx1"/>
                          </a:solidFill>
                          <a:effectLst/>
                          <a:latin typeface="Arial" panose="02080604020202020204" pitchFamily="34" charset="0"/>
                        </a:rPr>
                        <a:t>, Zn –lethal to fish life ) , chemical reagents </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Tailings are often treated with lime to </a:t>
                      </a:r>
                      <a:r>
                        <a:rPr kumimoji="0" lang="en-US" sz="2400" b="0" i="0" u="none" strike="noStrike" cap="none" normalizeH="0" baseline="0" dirty="0" err="1" smtClean="0">
                          <a:ln>
                            <a:noFill/>
                          </a:ln>
                          <a:solidFill>
                            <a:schemeClr val="tx1"/>
                          </a:solidFill>
                          <a:effectLst/>
                          <a:latin typeface="Arial" panose="02080604020202020204" pitchFamily="34" charset="0"/>
                        </a:rPr>
                        <a:t>neutralise</a:t>
                      </a:r>
                      <a:r>
                        <a:rPr kumimoji="0" lang="en-US" sz="2400" b="0" i="0" u="none" strike="noStrike" cap="none" normalizeH="0" baseline="0" dirty="0" smtClean="0">
                          <a:ln>
                            <a:noFill/>
                          </a:ln>
                          <a:solidFill>
                            <a:schemeClr val="tx1"/>
                          </a:solidFill>
                          <a:effectLst/>
                          <a:latin typeface="Arial" panose="02080604020202020204" pitchFamily="34" charset="0"/>
                        </a:rPr>
                        <a:t> acids &amp; precipitate heavy metals as insoluble hydroxides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Important factor for pollution control – Removal  of surplus water from dam to avoid dam failures</a:t>
                      </a: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endParaRPr kumimoji="0" lang="en-US" sz="2400" b="0" i="0" u="none" strike="noStrike" cap="none" normalizeH="0" baseline="0" dirty="0" smtClean="0">
                        <a:ln>
                          <a:noFill/>
                        </a:ln>
                        <a:solidFill>
                          <a:schemeClr val="tx1"/>
                        </a:solidFill>
                        <a:effectLst/>
                        <a:latin typeface="Arial" panose="02080604020202020204" pitchFamily="34" charset="0"/>
                      </a:endParaRPr>
                    </a:p>
                    <a:p>
                      <a:pPr marL="0" marR="0" lvl="0" indent="57150" algn="l" defTabSz="914400" rtl="0" eaLnBrk="0" fontAlgn="base" latinLnBrk="0" hangingPunct="0">
                        <a:lnSpc>
                          <a:spcPct val="100000"/>
                        </a:lnSpc>
                        <a:spcBef>
                          <a:spcPct val="20000"/>
                        </a:spcBef>
                        <a:spcAft>
                          <a:spcPct val="0"/>
                        </a:spcAft>
                        <a:buClrTx/>
                        <a:buSzTx/>
                        <a:buFontTx/>
                        <a:buChar char="•"/>
                      </a:pPr>
                      <a:r>
                        <a:rPr kumimoji="0" lang="en-US" sz="2400" b="0" i="0" u="none" strike="noStrike" cap="none" normalizeH="0" baseline="0" dirty="0" smtClean="0">
                          <a:ln>
                            <a:noFill/>
                          </a:ln>
                          <a:solidFill>
                            <a:schemeClr val="tx1"/>
                          </a:solidFill>
                          <a:effectLst/>
                          <a:latin typeface="Arial" panose="02080604020202020204" pitchFamily="34" charset="0"/>
                        </a:rPr>
                        <a:t>Recycling of decant water in mill  -interference  in flotation –water treatment</a:t>
                      </a:r>
                      <a:endParaRPr kumimoji="0" lang="en-US" sz="24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r h="396195">
                <a:tc>
                  <a:txBody>
                    <a:bodyPr/>
                    <a:lstStyle/>
                    <a:p>
                      <a:pPr marL="0" marR="0" lvl="0" indent="5715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dirty="0" smtClean="0">
                        <a:ln>
                          <a:noFill/>
                        </a:ln>
                        <a:solidFill>
                          <a:schemeClr val="tx1"/>
                        </a:solidFill>
                        <a:effectLst/>
                        <a:latin typeface="Arial" panose="02080604020202020204" pitchFamily="34" charset="0"/>
                      </a:endParaRPr>
                    </a:p>
                  </a:txBody>
                  <a:tcPr marT="45715" marB="45715" horzOverflow="overflow">
                    <a:lnL>
                      <a:noFill/>
                    </a:lnL>
                    <a:lnR>
                      <a:noFill/>
                    </a:lnR>
                    <a:lnT>
                      <a:noFill/>
                    </a:lnT>
                    <a:lnB>
                      <a:noFill/>
                    </a:lnB>
                    <a:lnTlToBr>
                      <a:noFill/>
                    </a:lnTlToBr>
                    <a:lnBlToTr>
                      <a:noFill/>
                    </a:lnBlToTr>
                    <a:noFill/>
                  </a:tcPr>
                </a:tc>
              </a:tr>
            </a:tbl>
          </a:graphicData>
        </a:graphic>
      </p:graphicFrame>
      <p:sp>
        <p:nvSpPr>
          <p:cNvPr id="114701" name="Text Box 13"/>
          <p:cNvSpPr txBox="1">
            <a:spLocks noChangeArrowheads="1"/>
          </p:cNvSpPr>
          <p:nvPr/>
        </p:nvSpPr>
        <p:spPr bwMode="auto">
          <a:xfrm>
            <a:off x="365125" y="1636713"/>
            <a:ext cx="184150" cy="366712"/>
          </a:xfrm>
          <a:prstGeom prst="rect">
            <a:avLst/>
          </a:prstGeom>
          <a:noFill/>
          <a:ln w="9525">
            <a:noFill/>
            <a:miter lim="800000"/>
          </a:ln>
        </p:spPr>
        <p:txBody>
          <a:bodyPr wrap="none">
            <a:spAutoFit/>
          </a:bodyPr>
          <a:lstStyle/>
          <a:p>
            <a:endParaRPr lang="en-US"/>
          </a:p>
        </p:txBody>
      </p:sp>
      <p:sp>
        <p:nvSpPr>
          <p:cNvPr id="114702" name="Text Box 14"/>
          <p:cNvSpPr txBox="1">
            <a:spLocks noChangeArrowheads="1"/>
          </p:cNvSpPr>
          <p:nvPr/>
        </p:nvSpPr>
        <p:spPr bwMode="auto">
          <a:xfrm>
            <a:off x="7070725" y="722313"/>
            <a:ext cx="184150" cy="366712"/>
          </a:xfrm>
          <a:prstGeom prst="rect">
            <a:avLst/>
          </a:prstGeom>
          <a:noFill/>
          <a:ln w="9525">
            <a:noFill/>
            <a:miter lim="800000"/>
          </a:ln>
        </p:spPr>
        <p:txBody>
          <a:bodyPr wrap="none">
            <a:spAutoFit/>
          </a:bodyPr>
          <a:lstStyle/>
          <a:p>
            <a:endParaRPr lang="en-US"/>
          </a:p>
        </p:txBody>
      </p:sp>
      <p:sp>
        <p:nvSpPr>
          <p:cNvPr id="114703" name="Text Box 15"/>
          <p:cNvSpPr txBox="1">
            <a:spLocks noChangeArrowheads="1"/>
          </p:cNvSpPr>
          <p:nvPr/>
        </p:nvSpPr>
        <p:spPr bwMode="auto">
          <a:xfrm>
            <a:off x="762000" y="5943600"/>
            <a:ext cx="1600200" cy="366713"/>
          </a:xfrm>
          <a:prstGeom prst="rect">
            <a:avLst/>
          </a:prstGeom>
          <a:noFill/>
          <a:ln w="9525">
            <a:noFill/>
            <a:miter lim="800000"/>
          </a:ln>
        </p:spPr>
        <p:txBody>
          <a:bodyPr>
            <a:spAutoFit/>
          </a:bodyPr>
          <a:lstStyle/>
          <a:p>
            <a:pPr>
              <a:spcBef>
                <a:spcPct val="50000"/>
              </a:spcBef>
            </a:pPr>
            <a:endParaRPr lang="en-US"/>
          </a:p>
        </p:txBody>
      </p:sp>
      <p:sp>
        <p:nvSpPr>
          <p:cNvPr id="114704" name="Text Box 16"/>
          <p:cNvSpPr txBox="1">
            <a:spLocks noChangeArrowheads="1"/>
          </p:cNvSpPr>
          <p:nvPr/>
        </p:nvSpPr>
        <p:spPr bwMode="auto">
          <a:xfrm>
            <a:off x="5775325" y="6208713"/>
            <a:ext cx="184150" cy="366712"/>
          </a:xfrm>
          <a:prstGeom prst="rect">
            <a:avLst/>
          </a:prstGeom>
          <a:noFill/>
          <a:ln w="9525">
            <a:noFill/>
            <a:miter lim="800000"/>
          </a:ln>
        </p:spPr>
        <p:txBody>
          <a:bodyPr wrap="none">
            <a:spAutoFit/>
          </a:bodyPr>
          <a:lstStyle/>
          <a:p>
            <a:endParaRPr lang="en-US"/>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0</TotalTime>
  <Words>59628</Words>
  <Application>WPS Presentation</Application>
  <PresentationFormat>On-screen Show (4:3)</PresentationFormat>
  <Paragraphs>2463</Paragraphs>
  <Slides>157</Slides>
  <Notes>3</Notes>
  <HiddenSlides>0</HiddenSlides>
  <MMClips>0</MMClips>
  <ScaleCrop>false</ScaleCrop>
  <HeadingPairs>
    <vt:vector size="8" baseType="variant">
      <vt:variant>
        <vt:lpstr>已用的字体</vt:lpstr>
      </vt:variant>
      <vt:variant>
        <vt:i4>24</vt:i4>
      </vt:variant>
      <vt:variant>
        <vt:lpstr>主题</vt:lpstr>
      </vt:variant>
      <vt:variant>
        <vt:i4>2</vt:i4>
      </vt:variant>
      <vt:variant>
        <vt:lpstr>嵌入 OLE 服务器</vt:lpstr>
      </vt:variant>
      <vt:variant>
        <vt:i4>17</vt:i4>
      </vt:variant>
      <vt:variant>
        <vt:lpstr>幻灯片标题</vt:lpstr>
      </vt:variant>
      <vt:variant>
        <vt:i4>157</vt:i4>
      </vt:variant>
    </vt:vector>
  </HeadingPairs>
  <TitlesOfParts>
    <vt:vector size="200" baseType="lpstr">
      <vt:lpstr>Arial</vt:lpstr>
      <vt:lpstr>SimSun</vt:lpstr>
      <vt:lpstr>Wingdings</vt:lpstr>
      <vt:lpstr>DejaVu Sans</vt:lpstr>
      <vt:lpstr>Franklin Gothic Medium</vt:lpstr>
      <vt:lpstr>Gubbi</vt:lpstr>
      <vt:lpstr>Wingdings 2</vt:lpstr>
      <vt:lpstr>Wingdings 2</vt:lpstr>
      <vt:lpstr>Calibri</vt:lpstr>
      <vt:lpstr>Calibri</vt:lpstr>
      <vt:lpstr>Symbol</vt:lpstr>
      <vt:lpstr>굴림</vt:lpstr>
      <vt:lpstr>Times</vt:lpstr>
      <vt:lpstr>MT Extra</vt:lpstr>
      <vt:lpstr>微软雅黑</vt:lpstr>
      <vt:lpstr>Droid Sans Fallback</vt:lpstr>
      <vt:lpstr>Arial Unicode MS</vt:lpstr>
      <vt:lpstr>Abyssinica SIL</vt:lpstr>
      <vt:lpstr>Chiller</vt:lpstr>
      <vt:lpstr>Rockwell Extra Bold</vt:lpstr>
      <vt:lpstr>Broadway</vt:lpstr>
      <vt:lpstr>Tempus Sans ITC</vt:lpstr>
      <vt:lpstr>Snap ITC</vt:lpstr>
      <vt:lpstr>Monospace</vt:lpstr>
      <vt:lpstr>Trek</vt:lpstr>
      <vt:lpstr>Default Design</vt:lpstr>
      <vt:lpstr>Excel.Sheet.8</vt:lpstr>
      <vt:lpstr>Excel.Sheet.8</vt:lpstr>
      <vt:lpstr>Excel.Sheet.8</vt:lpstr>
      <vt:lpstr>Excel.Sheet.8</vt:lpstr>
      <vt:lpstr>Excel.Sheet.8</vt:lpstr>
      <vt:lpstr>Excel.Sheet.8</vt:lpstr>
      <vt:lpstr>Excel.Sheet.8</vt:lpstr>
      <vt:lpstr>Excel.Sheet.8</vt:lpstr>
      <vt:lpstr>Excel.Sheet.8</vt:lpstr>
      <vt:lpstr>Excel.Sheet.8</vt:lpstr>
      <vt:lpstr>Excel.Sheet.8</vt:lpstr>
      <vt:lpstr>Excel.Sheet.8</vt:lpstr>
      <vt:lpstr>Excel.Sheet.8</vt:lpstr>
      <vt:lpstr>Excel.Sheet.8</vt:lpstr>
      <vt:lpstr>AcroExch.Document.7</vt:lpstr>
      <vt:lpstr>AcroExch.Document.7</vt:lpstr>
      <vt:lpstr>AcroExch.Document.7</vt:lpstr>
      <vt:lpstr>PowerPoint 演示文稿</vt:lpstr>
      <vt:lpstr>PowerPoint 演示文稿</vt:lpstr>
      <vt:lpstr>Flotation</vt:lpstr>
      <vt:lpstr>PowerPoint 演示文稿</vt:lpstr>
      <vt:lpstr>Flotation</vt:lpstr>
      <vt:lpstr>Flotation</vt:lpstr>
      <vt:lpstr>Types of Flotation</vt:lpstr>
      <vt:lpstr>Types of Flotation</vt:lpstr>
      <vt:lpstr>Types of Flotation</vt:lpstr>
      <vt:lpstr>Froth Flotation</vt:lpstr>
      <vt:lpstr>Froth Flotation</vt:lpstr>
      <vt:lpstr>Froth Flotation</vt:lpstr>
      <vt:lpstr>Froth Flotation</vt:lpstr>
      <vt:lpstr>Froth Flotation</vt:lpstr>
      <vt:lpstr>Flotation</vt:lpstr>
      <vt:lpstr>Flotation</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 </vt:lpstr>
      <vt:lpstr>Flotation –Electrical Double Layer </vt:lpstr>
      <vt:lpstr>Flotation –Electrical Double Layer </vt:lpstr>
      <vt:lpstr>Flotation –Electrical Double Layer </vt:lpstr>
      <vt:lpstr>Flotation –Electrical Double Layer </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 </vt:lpstr>
      <vt:lpstr>Physical Chemistry of Flotation-Wettability</vt:lpstr>
      <vt:lpstr>Physical Chemistry of Flotation -Wettability </vt:lpstr>
      <vt:lpstr>Physical Chemistry of Flotation -Wettability </vt:lpstr>
      <vt:lpstr>PowerPoint 演示文稿</vt:lpstr>
      <vt:lpstr>Physical Chemistry of Flotation -Wettability </vt:lpstr>
      <vt:lpstr>Physical Chemistry of Flotation </vt:lpstr>
      <vt:lpstr>Types of Mineral – Surface Property </vt:lpstr>
      <vt:lpstr>Types of Mineral – Surface Property </vt:lpstr>
      <vt:lpstr>Types of Mineral  </vt:lpstr>
      <vt:lpstr>Physical Chemistry of Flotation </vt:lpstr>
      <vt:lpstr>Physical Chemistry of Flotation </vt:lpstr>
      <vt:lpstr>Covalent Bonds</vt:lpstr>
      <vt:lpstr>Polar and Nonpolar Covalent Bonds</vt:lpstr>
      <vt:lpstr>Polar Covalent Bonds</vt:lpstr>
      <vt:lpstr>Polar and Nonpolar Molecules</vt:lpstr>
      <vt:lpstr>Polar and Nonpolar Molecules</vt:lpstr>
      <vt:lpstr>Polar and Nonpolar Molecules</vt:lpstr>
      <vt:lpstr>Polar and Nonpolar Covalent Bonds</vt:lpstr>
      <vt:lpstr>Flotation Variables</vt:lpstr>
      <vt:lpstr>Flotation Variables</vt:lpstr>
      <vt:lpstr>Flotation Reagents</vt:lpstr>
      <vt:lpstr>Flotation Reagents -Mechanism</vt:lpstr>
      <vt:lpstr>Flotation Reagents</vt:lpstr>
      <vt:lpstr>Flotation Reagents </vt:lpstr>
      <vt:lpstr>PowerPoint 演示文稿</vt:lpstr>
      <vt:lpstr>Flotation Reagents -Collectors</vt:lpstr>
      <vt:lpstr>Flotation Reagents -Collectors</vt:lpstr>
      <vt:lpstr>Flotation Reagents -Collectors</vt:lpstr>
      <vt:lpstr>Flotation Reagents -Collectors</vt:lpstr>
      <vt:lpstr>Flotation Reagents -Collectors</vt:lpstr>
      <vt:lpstr>Flotation Reagents -Frothers</vt:lpstr>
      <vt:lpstr>Flotation Reagents -Frothers</vt:lpstr>
      <vt:lpstr>Flotation Reagents -Modifiers</vt:lpstr>
      <vt:lpstr>Flotation Reagents -Modifiers</vt:lpstr>
      <vt:lpstr>Flotation Reagents -Modifiers</vt:lpstr>
      <vt:lpstr>Flotation Reagents -Modifiers</vt:lpstr>
      <vt:lpstr>Flotation Reagents -Modifiers</vt:lpstr>
      <vt:lpstr>Flotation Practice</vt:lpstr>
      <vt:lpstr>Flotation Practice</vt:lpstr>
      <vt:lpstr>Flotation Practice</vt:lpstr>
      <vt:lpstr>Flotation Practice</vt:lpstr>
      <vt:lpstr>Flotation Practice</vt:lpstr>
      <vt:lpstr>Flotation Practice</vt:lpstr>
      <vt:lpstr>Flotation Practice</vt:lpstr>
      <vt:lpstr>Flotation Practice</vt:lpstr>
      <vt:lpstr>Flotation Practice</vt:lpstr>
      <vt:lpstr>Flotation Practice</vt:lpstr>
      <vt:lpstr>Flotation Practice</vt:lpstr>
      <vt:lpstr>Flotation Machines</vt:lpstr>
      <vt:lpstr>Types of Flotation Machines</vt:lpstr>
      <vt:lpstr>Types of Flotation Machines</vt:lpstr>
      <vt:lpstr>Denver Flotation Cell</vt:lpstr>
      <vt:lpstr>Column Flotation Cell</vt:lpstr>
      <vt:lpstr>Flotation System</vt:lpstr>
      <vt:lpstr>Flotation System</vt:lpstr>
      <vt:lpstr>Coal Flotation Scheme</vt:lpstr>
      <vt:lpstr>Flotation Schemes</vt:lpstr>
      <vt:lpstr>Flotation Practices</vt:lpstr>
      <vt:lpstr>Flotation Practices</vt:lpstr>
      <vt:lpstr>Flotation Practices</vt:lpstr>
      <vt:lpstr>Tailings Disposal</vt:lpstr>
      <vt:lpstr>Tailings Disposal -Methods</vt:lpstr>
      <vt:lpstr>Tailings Disposal -Methods</vt:lpstr>
      <vt:lpstr>Tailings Disposal -Methods</vt:lpstr>
      <vt:lpstr>Flowsheet for Mineral beneficiation</vt:lpstr>
      <vt:lpstr>Flowsheet – Bauxite Refining</vt:lpstr>
      <vt:lpstr>Flowsheet – Bauxite Refining</vt:lpstr>
      <vt:lpstr>Gold Extraction at Kolar Gold fields  </vt:lpstr>
      <vt:lpstr>Gold Extraction at Kolar Gold fields  </vt:lpstr>
      <vt:lpstr>Gold Extraction in India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Magentic Separation</vt:lpstr>
      <vt:lpstr>Magentic Separation</vt:lpstr>
      <vt:lpstr>Mechanism of Magentic Separation</vt:lpstr>
      <vt:lpstr>Mechanism of Magentic Separation</vt:lpstr>
      <vt:lpstr>Magentic Separation</vt:lpstr>
      <vt:lpstr>Mechanism of Magentic Separation</vt:lpstr>
      <vt:lpstr>Magentic Separation</vt:lpstr>
      <vt:lpstr>Magentic Separation</vt:lpstr>
      <vt:lpstr>Magentic Separation –Design Aspect</vt:lpstr>
      <vt:lpstr>Magentic Separation –Design Aspect</vt:lpstr>
      <vt:lpstr>Magentic Separation</vt:lpstr>
      <vt:lpstr>Types of Magentic Separator</vt:lpstr>
      <vt:lpstr>Magentic Separation</vt:lpstr>
      <vt:lpstr>Magentic Separation</vt:lpstr>
      <vt:lpstr>Types of Magentic Separator</vt:lpstr>
      <vt:lpstr>Types of Magentic Separator</vt:lpstr>
      <vt:lpstr>Types of Magentic Separator</vt:lpstr>
      <vt:lpstr>Dry Magentic Separation</vt:lpstr>
      <vt:lpstr>Wet Magentic Separation</vt:lpstr>
      <vt:lpstr>Advances in Magentic Separation</vt:lpstr>
      <vt:lpstr>Advances in Magentic Separation</vt:lpstr>
      <vt:lpstr>Advances in Magentic Separation</vt:lpstr>
      <vt:lpstr>Induced Roll Separator</vt:lpstr>
      <vt:lpstr>WHIMS – Jones Separator</vt:lpstr>
      <vt:lpstr>WHIMS – Jones Separator</vt:lpstr>
      <vt:lpstr>WHIMS – Jones Separator</vt:lpstr>
      <vt:lpstr>WHIMS – Jones Separator</vt:lpstr>
      <vt:lpstr>WHIMS – Jones Separator</vt:lpstr>
      <vt:lpstr>Electrical Separation</vt:lpstr>
      <vt:lpstr>Electrical Separation</vt:lpstr>
      <vt:lpstr>Electrical Separation</vt:lpstr>
      <vt:lpstr>Electrical Separation</vt:lpstr>
      <vt:lpstr>Electrical Separation</vt:lpstr>
      <vt:lpstr>Electrical Separation</vt:lpstr>
      <vt:lpstr>Electrical Separation</vt:lpstr>
      <vt:lpstr>Electrical Separation</vt:lpstr>
      <vt:lpstr>Electrical Separation</vt:lpstr>
      <vt:lpstr>Electrostatic Separator</vt:lpstr>
      <vt:lpstr>High tension electrostatic  Separator</vt:lpstr>
      <vt:lpstr>High tension electrostatic  Separator</vt:lpstr>
      <vt:lpstr>Electrical Separators</vt:lpstr>
      <vt:lpstr>Apparatus for Dielectric  Separation</vt:lpstr>
      <vt:lpstr>Electrical Separators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Mineral Dressing</dc:title>
  <dc:creator>standon</dc:creator>
  <cp:lastModifiedBy>faculty</cp:lastModifiedBy>
  <cp:revision>437</cp:revision>
  <dcterms:created xsi:type="dcterms:W3CDTF">2020-06-26T10:03:02Z</dcterms:created>
  <dcterms:modified xsi:type="dcterms:W3CDTF">2020-06-26T10:03:02Z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