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76CA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76CA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76CA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76CA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76CA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76CA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76CA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76CA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76CA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484" y="218643"/>
            <a:ext cx="7495031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76CA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010" y="1075182"/>
            <a:ext cx="8459978" cy="313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76CA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43164" y="6425299"/>
            <a:ext cx="901065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76CA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39921" y="6299924"/>
            <a:ext cx="535305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4615815" algn="l"/>
              </a:tabLst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</a:rPr>
              <a:t>	</a:t>
            </a:r>
            <a:r>
              <a:rPr sz="2700" b="1" spc="-7" baseline="-33950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2700" b="1" spc="-127" baseline="-33950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r>
              <a:rPr sz="2700" b="1" spc="-7" baseline="-33950" dirty="0">
                <a:solidFill>
                  <a:srgbClr val="476CA1"/>
                </a:solidFill>
                <a:latin typeface="Arial"/>
                <a:cs typeface="Arial"/>
              </a:rPr>
              <a:t>1</a:t>
            </a:r>
            <a:endParaRPr sz="2700" baseline="-33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0163" y="3522726"/>
            <a:ext cx="7099300" cy="10553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00330">
              <a:lnSpc>
                <a:spcPts val="4029"/>
              </a:lnSpc>
              <a:spcBef>
                <a:spcPts val="270"/>
              </a:spcBef>
            </a:pPr>
            <a:r>
              <a:rPr sz="3400" spc="-5" dirty="0"/>
              <a:t>Effect of Alloying </a:t>
            </a:r>
            <a:r>
              <a:rPr sz="3400" spc="-10" dirty="0"/>
              <a:t>Element </a:t>
            </a:r>
            <a:r>
              <a:rPr sz="3400" spc="-5" dirty="0"/>
              <a:t>in  Iron- Carbide Phase</a:t>
            </a:r>
            <a:r>
              <a:rPr sz="3400" spc="25" dirty="0"/>
              <a:t> </a:t>
            </a:r>
            <a:r>
              <a:rPr sz="3400" spc="-5" dirty="0"/>
              <a:t>Diagram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12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Effect of </a:t>
            </a:r>
            <a:r>
              <a:rPr dirty="0"/>
              <a:t>alloying</a:t>
            </a:r>
            <a:r>
              <a:rPr spc="-10" dirty="0"/>
              <a:t> </a:t>
            </a:r>
            <a:r>
              <a:rPr spc="-5" dirty="0"/>
              <a:t>elements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10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130044" y="1435734"/>
            <a:ext cx="6821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476CA1"/>
                </a:solidFill>
                <a:latin typeface="Times New Roman"/>
                <a:cs typeface="Times New Roman"/>
              </a:rPr>
              <a:t>Table </a:t>
            </a:r>
            <a:r>
              <a:rPr sz="24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I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–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of alloying on critical cooling speed</a:t>
            </a:r>
            <a:r>
              <a:rPr sz="2400" spc="-13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on  steel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38413" y="2274887"/>
          <a:ext cx="6704965" cy="3978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2519045"/>
                <a:gridCol w="2738120"/>
              </a:tblGrid>
              <a:tr h="100596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Carbon,</a:t>
                      </a:r>
                      <a:r>
                        <a:rPr sz="2000" b="1" spc="-5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Alloying Element,</a:t>
                      </a:r>
                      <a:r>
                        <a:rPr sz="2000" b="1" spc="-8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2875" algn="ctr">
                        <a:lnSpc>
                          <a:spcPct val="100499"/>
                        </a:lnSpc>
                        <a:spcBef>
                          <a:spcPts val="140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Cooling Speed to</a:t>
                      </a:r>
                      <a:r>
                        <a:rPr sz="2000" b="1" spc="-110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form  Martensite,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C per</a:t>
                      </a:r>
                      <a:r>
                        <a:rPr sz="2000" b="1" spc="-15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sec  (650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C)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3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0.42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147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0.55</a:t>
                      </a:r>
                      <a:r>
                        <a:rPr sz="2000" b="1" spc="-3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Mn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spc="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550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3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0.40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147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1.60</a:t>
                      </a:r>
                      <a:r>
                        <a:rPr sz="2000" b="1" spc="-3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Mn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spc="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7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0.42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788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1.12</a:t>
                      </a:r>
                      <a:r>
                        <a:rPr sz="2000" b="1" spc="-30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Ni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450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3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0.40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788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4.80</a:t>
                      </a:r>
                      <a:r>
                        <a:rPr sz="2000" b="1" spc="-3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Ni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spc="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85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3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0.38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8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2.64</a:t>
                      </a:r>
                      <a:r>
                        <a:rPr sz="2000" b="1" spc="-3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Cr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spc="5" dirty="0">
                          <a:solidFill>
                            <a:srgbClr val="4F77B1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6038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General Trends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alloying</a:t>
            </a:r>
          </a:p>
        </p:txBody>
      </p:sp>
      <p:sp>
        <p:nvSpPr>
          <p:cNvPr id="6" name="object 6"/>
          <p:cNvSpPr/>
          <p:nvPr/>
        </p:nvSpPr>
        <p:spPr>
          <a:xfrm>
            <a:off x="2124455" y="1126236"/>
            <a:ext cx="6768083" cy="5225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5864" y="6437999"/>
            <a:ext cx="8629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80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76CA1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6038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General Trends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alloying</a:t>
            </a:r>
          </a:p>
        </p:txBody>
      </p:sp>
      <p:sp>
        <p:nvSpPr>
          <p:cNvPr id="7" name="object 7"/>
          <p:cNvSpPr/>
          <p:nvPr/>
        </p:nvSpPr>
        <p:spPr>
          <a:xfrm>
            <a:off x="2122932" y="908302"/>
            <a:ext cx="7021067" cy="5859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947"/>
            <a:ext cx="65157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Verdana"/>
                <a:cs typeface="Verdana"/>
              </a:rPr>
              <a:t>Classification of </a:t>
            </a:r>
            <a:r>
              <a:rPr sz="3000" b="0" spc="-5" dirty="0">
                <a:latin typeface="Verdana"/>
                <a:cs typeface="Verdana"/>
              </a:rPr>
              <a:t>alloying</a:t>
            </a:r>
            <a:r>
              <a:rPr sz="3000" b="0" spc="-75" dirty="0">
                <a:latin typeface="Verdana"/>
                <a:cs typeface="Verdana"/>
              </a:rPr>
              <a:t> </a:t>
            </a:r>
            <a:r>
              <a:rPr sz="3000" b="0" dirty="0">
                <a:latin typeface="Verdana"/>
                <a:cs typeface="Verdana"/>
              </a:rPr>
              <a:t>elements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13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536951" y="1003808"/>
            <a:ext cx="616204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which tend to form </a:t>
            </a:r>
            <a:r>
              <a:rPr sz="2400" i="1" dirty="0">
                <a:solidFill>
                  <a:srgbClr val="476CA1"/>
                </a:solidFill>
                <a:latin typeface="Times New Roman"/>
                <a:cs typeface="Times New Roman"/>
              </a:rPr>
              <a:t>carbides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. </a:t>
            </a:r>
            <a:r>
              <a:rPr sz="2400" spc="-35" dirty="0">
                <a:solidFill>
                  <a:srgbClr val="476CA1"/>
                </a:solidFill>
                <a:latin typeface="Times New Roman"/>
                <a:cs typeface="Times New Roman"/>
              </a:rPr>
              <a:t>Cr, </a:t>
            </a:r>
            <a:r>
              <a:rPr sz="2400" spc="-125" dirty="0">
                <a:solidFill>
                  <a:srgbClr val="476CA1"/>
                </a:solidFill>
                <a:latin typeface="Times New Roman"/>
                <a:cs typeface="Times New Roman"/>
              </a:rPr>
              <a:t>W, </a:t>
            </a:r>
            <a:r>
              <a:rPr sz="2400" spc="-35" dirty="0">
                <a:solidFill>
                  <a:srgbClr val="476CA1"/>
                </a:solidFill>
                <a:latin typeface="Times New Roman"/>
                <a:cs typeface="Times New Roman"/>
              </a:rPr>
              <a:t>Ti,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Cb, </a:t>
            </a:r>
            <a:r>
              <a:rPr sz="2400" spc="-165" dirty="0">
                <a:solidFill>
                  <a:srgbClr val="476CA1"/>
                </a:solidFill>
                <a:latin typeface="Times New Roman"/>
                <a:cs typeface="Times New Roman"/>
              </a:rPr>
              <a:t>V,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Mo, Zr and Mn. Generally carbide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formers 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are also ferrite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formers.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M</a:t>
            </a:r>
            <a:r>
              <a:rPr sz="2400" baseline="-15625" dirty="0">
                <a:solidFill>
                  <a:srgbClr val="476CA1"/>
                </a:solidFill>
                <a:latin typeface="Times New Roman"/>
                <a:cs typeface="Times New Roman"/>
              </a:rPr>
              <a:t>23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</a:t>
            </a:r>
            <a:r>
              <a:rPr sz="2400" baseline="-15625" dirty="0">
                <a:solidFill>
                  <a:srgbClr val="476CA1"/>
                </a:solidFill>
                <a:latin typeface="Times New Roman"/>
                <a:cs typeface="Times New Roman"/>
              </a:rPr>
              <a:t>6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, M</a:t>
            </a:r>
            <a:r>
              <a:rPr sz="2400" baseline="-15625" dirty="0">
                <a:solidFill>
                  <a:srgbClr val="476CA1"/>
                </a:solidFill>
                <a:latin typeface="Times New Roman"/>
                <a:cs typeface="Times New Roman"/>
              </a:rPr>
              <a:t>6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C, etc. The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mixture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complex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carbides is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often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referred to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as cementite.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0800" marR="180975">
              <a:lnSpc>
                <a:spcPct val="100000"/>
              </a:lnSpc>
            </a:pPr>
            <a:r>
              <a:rPr sz="2400" i="1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which tend to </a:t>
            </a:r>
            <a:r>
              <a:rPr sz="2400" i="1" dirty="0">
                <a:solidFill>
                  <a:srgbClr val="476CA1"/>
                </a:solidFill>
                <a:latin typeface="Times New Roman"/>
                <a:cs typeface="Times New Roman"/>
              </a:rPr>
              <a:t>graphitise the carbide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.  Si,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Co,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Al and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Ni.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Only a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small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proportion of  these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can be added to the steel before  graphite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forms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during processing, with</a:t>
            </a:r>
            <a:r>
              <a:rPr sz="2400" spc="-11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attendant  ruin of the properties of the steel. Their presents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makes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the carbides</a:t>
            </a:r>
            <a:r>
              <a:rPr sz="2400" spc="-2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unstable.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50800" marR="112395">
              <a:lnSpc>
                <a:spcPct val="100000"/>
              </a:lnSpc>
            </a:pPr>
            <a:r>
              <a:rPr sz="2400" i="1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which tend to form </a:t>
            </a:r>
            <a:r>
              <a:rPr sz="2400" i="1" dirty="0">
                <a:solidFill>
                  <a:srgbClr val="476CA1"/>
                </a:solidFill>
                <a:latin typeface="Times New Roman"/>
                <a:cs typeface="Times New Roman"/>
              </a:rPr>
              <a:t>nitrides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All</a:t>
            </a:r>
            <a:r>
              <a:rPr sz="2400" spc="-14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carbide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forming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  <a:hlinkClick r:id="rId2"/>
              </a:rPr>
              <a:t>elements are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  <a:hlinkClick r:id="rId2"/>
              </a:rPr>
              <a:t>als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 nitride</a:t>
            </a:r>
            <a:r>
              <a:rPr sz="2400" spc="-5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76CA1"/>
                </a:solidFill>
                <a:latin typeface="Times New Roman"/>
                <a:cs typeface="Times New Roman"/>
              </a:rPr>
              <a:t>former.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947"/>
            <a:ext cx="65157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Verdana"/>
                <a:cs typeface="Verdana"/>
              </a:rPr>
              <a:t>Classification of </a:t>
            </a:r>
            <a:r>
              <a:rPr sz="3000" b="0" spc="-5" dirty="0">
                <a:latin typeface="Verdana"/>
                <a:cs typeface="Verdana"/>
              </a:rPr>
              <a:t>alloying</a:t>
            </a:r>
            <a:r>
              <a:rPr sz="3000" b="0" spc="-75" dirty="0">
                <a:latin typeface="Verdana"/>
                <a:cs typeface="Verdana"/>
              </a:rPr>
              <a:t> </a:t>
            </a:r>
            <a:r>
              <a:rPr sz="3000" b="0" dirty="0">
                <a:latin typeface="Verdana"/>
                <a:cs typeface="Verdana"/>
              </a:rPr>
              <a:t>elements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14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575051" y="1003808"/>
            <a:ext cx="597090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which tend to </a:t>
            </a:r>
            <a:r>
              <a:rPr sz="2400" i="1" dirty="0">
                <a:solidFill>
                  <a:srgbClr val="476CA1"/>
                </a:solidFill>
                <a:latin typeface="Times New Roman"/>
                <a:cs typeface="Times New Roman"/>
              </a:rPr>
              <a:t>stabilise austenite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. Mn,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Ni,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Co and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Cu.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These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alter the critical  points of iron in a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similar way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to carbon by  raising the A4 point and lowering the A3 point,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thus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increasing the range in which austenite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is 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stable, and they also tend to retard the</a:t>
            </a:r>
            <a:r>
              <a:rPr sz="2400" spc="-17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separation  of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carbides.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64795">
              <a:lnSpc>
                <a:spcPct val="100000"/>
              </a:lnSpc>
            </a:pPr>
            <a:r>
              <a:rPr sz="2400" i="1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which tend to </a:t>
            </a:r>
            <a:r>
              <a:rPr sz="2400" i="1" dirty="0">
                <a:solidFill>
                  <a:srgbClr val="476CA1"/>
                </a:solidFill>
                <a:latin typeface="Times New Roman"/>
                <a:cs typeface="Times New Roman"/>
              </a:rPr>
              <a:t>stabilise ferrite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. </a:t>
            </a:r>
            <a:r>
              <a:rPr sz="2400" spc="-35" dirty="0">
                <a:solidFill>
                  <a:srgbClr val="476CA1"/>
                </a:solidFill>
                <a:latin typeface="Times New Roman"/>
                <a:cs typeface="Times New Roman"/>
              </a:rPr>
              <a:t>Cr,</a:t>
            </a:r>
            <a:r>
              <a:rPr sz="2400" spc="-114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476CA1"/>
                </a:solidFill>
                <a:latin typeface="Times New Roman"/>
                <a:cs typeface="Times New Roman"/>
              </a:rPr>
              <a:t>W, 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Mo,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V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and</a:t>
            </a:r>
            <a:r>
              <a:rPr sz="2400" spc="-9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Si.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65728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Austenite/Ferrite</a:t>
            </a:r>
            <a:r>
              <a:rPr spc="-40" dirty="0"/>
              <a:t> </a:t>
            </a:r>
            <a:r>
              <a:rPr spc="-5" dirty="0"/>
              <a:t>Stabilizers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03195" y="1002283"/>
            <a:ext cx="6580505" cy="1413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Different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elements have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solubilities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in alpha  and gamma</a:t>
            </a:r>
            <a:r>
              <a:rPr sz="2600" b="1" spc="-4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iron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spc="5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spc="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Binary phase diagram is used to</a:t>
            </a:r>
            <a:r>
              <a:rPr sz="2600" b="1" spc="-9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explain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8048" y="2590841"/>
            <a:ext cx="7171036" cy="3718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65728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Austenite/Ferrite</a:t>
            </a:r>
            <a:r>
              <a:rPr spc="-40" dirty="0"/>
              <a:t> </a:t>
            </a:r>
            <a:r>
              <a:rPr spc="-5" dirty="0"/>
              <a:t>Stabilizers</a:t>
            </a:r>
          </a:p>
        </p:txBody>
      </p:sp>
      <p:sp>
        <p:nvSpPr>
          <p:cNvPr id="6" name="object 6"/>
          <p:cNvSpPr/>
          <p:nvPr/>
        </p:nvSpPr>
        <p:spPr>
          <a:xfrm>
            <a:off x="1979676" y="1053083"/>
            <a:ext cx="7164324" cy="3817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0044" y="5614822"/>
            <a:ext cx="62369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Figs.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– </a:t>
            </a:r>
            <a:r>
              <a:rPr sz="2200" spc="-55" dirty="0">
                <a:solidFill>
                  <a:srgbClr val="476CA1"/>
                </a:solidFill>
                <a:latin typeface="Times New Roman"/>
                <a:cs typeface="Times New Roman"/>
              </a:rPr>
              <a:t>Two </a:t>
            </a:r>
            <a:r>
              <a:rPr sz="2200" dirty="0">
                <a:solidFill>
                  <a:srgbClr val="476CA1"/>
                </a:solidFill>
                <a:latin typeface="Times New Roman"/>
                <a:cs typeface="Times New Roman"/>
              </a:rPr>
              <a:t>types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of phase equilibrium diagrams for</a:t>
            </a:r>
            <a:r>
              <a:rPr sz="2200" spc="6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Fe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4100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Ferrite</a:t>
            </a:r>
            <a:r>
              <a:rPr spc="-45" dirty="0"/>
              <a:t> </a:t>
            </a:r>
            <a:r>
              <a:rPr spc="-5" dirty="0"/>
              <a:t>Stabilizers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17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203195" y="1002283"/>
            <a:ext cx="6488430" cy="537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7329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Al, </a:t>
            </a:r>
            <a:r>
              <a:rPr sz="2600" b="1" spc="-85" dirty="0">
                <a:solidFill>
                  <a:srgbClr val="476CA1"/>
                </a:solidFill>
                <a:latin typeface="Times New Roman"/>
                <a:cs typeface="Times New Roman"/>
              </a:rPr>
              <a:t>Cr,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Si, Mo, </a:t>
            </a:r>
            <a:r>
              <a:rPr sz="2600" b="1" spc="-120" dirty="0">
                <a:solidFill>
                  <a:srgbClr val="476CA1"/>
                </a:solidFill>
                <a:latin typeface="Times New Roman"/>
                <a:cs typeface="Times New Roman"/>
              </a:rPr>
              <a:t>W, </a:t>
            </a:r>
            <a:r>
              <a:rPr sz="2600" b="1" spc="-125" dirty="0">
                <a:solidFill>
                  <a:srgbClr val="476CA1"/>
                </a:solidFill>
                <a:latin typeface="Times New Roman"/>
                <a:cs typeface="Times New Roman"/>
              </a:rPr>
              <a:t>P, </a:t>
            </a:r>
            <a:r>
              <a:rPr sz="2600" b="1" spc="-20" dirty="0">
                <a:solidFill>
                  <a:srgbClr val="476CA1"/>
                </a:solidFill>
                <a:latin typeface="Times New Roman"/>
                <a:cs typeface="Times New Roman"/>
              </a:rPr>
              <a:t>are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ferrite stabilizers, 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they tend to form solid solution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with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alpha 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iron</a:t>
            </a:r>
            <a:endParaRPr sz="2600">
              <a:latin typeface="Times New Roman"/>
              <a:cs typeface="Times New Roman"/>
            </a:endParaRPr>
          </a:p>
          <a:p>
            <a:pPr marL="12700" marR="540385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They have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greater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solubility in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ferrite</a:t>
            </a:r>
            <a:r>
              <a:rPr sz="2600" b="1" spc="-16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–  BCC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spc="5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spc="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Generally </a:t>
            </a:r>
            <a:r>
              <a:rPr sz="2600" b="1" spc="5" dirty="0">
                <a:solidFill>
                  <a:srgbClr val="476CA1"/>
                </a:solidFill>
                <a:latin typeface="Times New Roman"/>
                <a:cs typeface="Times New Roman"/>
              </a:rPr>
              <a:t>have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similar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BCC</a:t>
            </a:r>
            <a:r>
              <a:rPr sz="2600" b="1" spc="-12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structure</a:t>
            </a:r>
            <a:endParaRPr sz="2600">
              <a:latin typeface="Times New Roman"/>
              <a:cs typeface="Times New Roman"/>
            </a:endParaRPr>
          </a:p>
          <a:p>
            <a:pPr marL="12700" marR="222250">
              <a:lnSpc>
                <a:spcPct val="100000"/>
              </a:lnSpc>
              <a:spcBef>
                <a:spcPts val="1565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They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decrease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 amount of C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present</a:t>
            </a:r>
            <a:r>
              <a:rPr sz="2600" b="1" spc="-12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in 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γ-Fe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spc="5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spc="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Favors formation of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free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carbides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in</a:t>
            </a:r>
            <a:r>
              <a:rPr sz="2600" b="1" spc="-11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steel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ferrite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form is Delta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ferrite since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it</a:t>
            </a:r>
            <a:r>
              <a:rPr sz="2600" b="1" spc="-11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can  exists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from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melting point to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room</a:t>
            </a:r>
            <a:r>
              <a:rPr sz="2600" b="1" spc="-7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temp.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4100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Ferrite</a:t>
            </a:r>
            <a:r>
              <a:rPr spc="-45" dirty="0"/>
              <a:t> </a:t>
            </a:r>
            <a:r>
              <a:rPr spc="-5" dirty="0"/>
              <a:t>Stabilizers</a:t>
            </a:r>
          </a:p>
        </p:txBody>
      </p:sp>
      <p:sp>
        <p:nvSpPr>
          <p:cNvPr id="6" name="object 6"/>
          <p:cNvSpPr/>
          <p:nvPr/>
        </p:nvSpPr>
        <p:spPr>
          <a:xfrm>
            <a:off x="1908048" y="981455"/>
            <a:ext cx="7019544" cy="5401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4100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Ferrite</a:t>
            </a:r>
            <a:r>
              <a:rPr spc="-45" dirty="0"/>
              <a:t> </a:t>
            </a:r>
            <a:r>
              <a:rPr spc="-5" dirty="0"/>
              <a:t>Stabilizers</a:t>
            </a:r>
          </a:p>
        </p:txBody>
      </p:sp>
      <p:sp>
        <p:nvSpPr>
          <p:cNvPr id="6" name="object 6"/>
          <p:cNvSpPr/>
          <p:nvPr/>
        </p:nvSpPr>
        <p:spPr>
          <a:xfrm>
            <a:off x="2410967" y="908303"/>
            <a:ext cx="4625339" cy="5804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9807" y="4606544"/>
            <a:ext cx="195580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Fig.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- </a:t>
            </a:r>
            <a:r>
              <a:rPr sz="2200" spc="-10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of C  on Fe-Cr  diagram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6358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Effects </a:t>
            </a:r>
            <a:r>
              <a:rPr dirty="0"/>
              <a:t>of </a:t>
            </a:r>
            <a:r>
              <a:rPr spc="-5" dirty="0"/>
              <a:t>alloying</a:t>
            </a:r>
            <a:r>
              <a:rPr spc="15" dirty="0"/>
              <a:t> </a:t>
            </a:r>
            <a:r>
              <a:rPr spc="-5" dirty="0"/>
              <a:t>elements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43164" y="6425299"/>
            <a:ext cx="7753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65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pPr marL="12700">
                <a:lnSpc>
                  <a:spcPts val="2090"/>
                </a:lnSpc>
              </a:pPr>
              <a:t>2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044" y="1073657"/>
            <a:ext cx="6505575" cy="5469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4769" indent="-343535">
              <a:lnSpc>
                <a:spcPct val="100000"/>
              </a:lnSpc>
              <a:spcBef>
                <a:spcPts val="105"/>
              </a:spcBef>
            </a:pPr>
            <a:r>
              <a:rPr sz="2600" spc="15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b="1" spc="15" dirty="0">
                <a:solidFill>
                  <a:srgbClr val="476CA1"/>
                </a:solidFill>
                <a:latin typeface="Times New Roman"/>
                <a:cs typeface="Times New Roman"/>
              </a:rPr>
              <a:t>Alloying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elements have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significant effect</a:t>
            </a:r>
            <a:r>
              <a:rPr sz="2600" b="1" spc="-6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on  the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iron-iron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carbide equilibrium</a:t>
            </a:r>
            <a:r>
              <a:rPr sz="2600" b="1" spc="-3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diagram</a:t>
            </a:r>
            <a:endParaRPr sz="26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560"/>
              </a:spcBef>
            </a:pPr>
            <a:r>
              <a:rPr sz="2600" spc="4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b="1" i="1" spc="40" dirty="0">
                <a:solidFill>
                  <a:srgbClr val="476CA1"/>
                </a:solidFill>
                <a:latin typeface="Times New Roman"/>
                <a:cs typeface="Times New Roman"/>
              </a:rPr>
              <a:t>The </a:t>
            </a:r>
            <a:r>
              <a:rPr sz="2600" b="1" i="1" spc="-15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600" b="1" i="1" dirty="0">
                <a:solidFill>
                  <a:srgbClr val="476CA1"/>
                </a:solidFill>
                <a:latin typeface="Times New Roman"/>
                <a:cs typeface="Times New Roman"/>
              </a:rPr>
              <a:t>of the alloying element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in the</a:t>
            </a:r>
            <a:r>
              <a:rPr sz="2600" b="1" spc="-114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steel 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may be one or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more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of the</a:t>
            </a:r>
            <a:r>
              <a:rPr sz="2600" b="1" spc="-12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following:</a:t>
            </a:r>
            <a:endParaRPr sz="2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50"/>
              </a:spcBef>
              <a:buAutoNum type="arabicParenBoth"/>
              <a:tabLst>
                <a:tab pos="901700" algn="l"/>
              </a:tabLst>
            </a:pP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It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go into solid solution in the</a:t>
            </a:r>
            <a:r>
              <a:rPr sz="2400" spc="-11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iron,</a:t>
            </a:r>
            <a:endParaRPr sz="2400">
              <a:latin typeface="Times New Roman"/>
              <a:cs typeface="Times New Roman"/>
            </a:endParaRPr>
          </a:p>
          <a:p>
            <a:pPr marL="812800">
              <a:lnSpc>
                <a:spcPct val="100000"/>
              </a:lnSpc>
            </a:pP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enhancing the</a:t>
            </a:r>
            <a:r>
              <a:rPr sz="2400" spc="-3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strength.</a:t>
            </a:r>
            <a:endParaRPr sz="2400">
              <a:latin typeface="Times New Roman"/>
              <a:cs typeface="Times New Roman"/>
            </a:endParaRPr>
          </a:p>
          <a:p>
            <a:pPr marL="812800" marR="328295" indent="-342900">
              <a:lnSpc>
                <a:spcPct val="100000"/>
              </a:lnSpc>
              <a:spcBef>
                <a:spcPts val="1440"/>
              </a:spcBef>
              <a:buAutoNum type="arabicParenBoth" startAt="2"/>
              <a:tabLst>
                <a:tab pos="901700" algn="l"/>
              </a:tabLst>
            </a:pP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Hard carbides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associated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with Fe,C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may</a:t>
            </a:r>
            <a:r>
              <a:rPr sz="2400" spc="-8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be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formed.</a:t>
            </a:r>
            <a:endParaRPr sz="2400">
              <a:latin typeface="Times New Roman"/>
              <a:cs typeface="Times New Roman"/>
            </a:endParaRPr>
          </a:p>
          <a:p>
            <a:pPr marL="812800" marR="448945" indent="-342900">
              <a:lnSpc>
                <a:spcPct val="100000"/>
              </a:lnSpc>
              <a:spcBef>
                <a:spcPts val="1445"/>
              </a:spcBef>
              <a:buAutoNum type="arabicParenBoth" startAt="2"/>
              <a:tabLst>
                <a:tab pos="901700" algn="l"/>
              </a:tabLst>
            </a:pP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It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form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intermediate compounds</a:t>
            </a:r>
            <a:r>
              <a:rPr sz="2400" spc="-4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with  iron, e.g. FeCr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(sigma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phase),</a:t>
            </a:r>
            <a:r>
              <a:rPr sz="2400" spc="-4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476CA1"/>
                </a:solidFill>
                <a:latin typeface="Times New Roman"/>
                <a:cs typeface="Times New Roman"/>
              </a:rPr>
              <a:t>FeW.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35"/>
              </a:spcBef>
              <a:buAutoNum type="arabicParenBoth" startAt="2"/>
              <a:tabLst>
                <a:tab pos="901700" algn="l"/>
              </a:tabLst>
            </a:pP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It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influence the critical range in one</a:t>
            </a:r>
            <a:r>
              <a:rPr sz="2400" spc="-14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mor</a:t>
            </a:r>
            <a:r>
              <a:rPr sz="2400" u="heavy" spc="-5" dirty="0">
                <a:solidFill>
                  <a:srgbClr val="476CA1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e </a:t>
            </a:r>
            <a:r>
              <a:rPr sz="2400" u="heavy" dirty="0">
                <a:solidFill>
                  <a:srgbClr val="476CA1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of the following</a:t>
            </a:r>
            <a:r>
              <a:rPr sz="2400" u="heavy" spc="-25" dirty="0">
                <a:solidFill>
                  <a:srgbClr val="476CA1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ways: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43164" y="6403644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70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76CA1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4100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Ferrite</a:t>
            </a:r>
            <a:r>
              <a:rPr spc="-45" dirty="0"/>
              <a:t> </a:t>
            </a:r>
            <a:r>
              <a:rPr spc="-5" dirty="0"/>
              <a:t>Stabilizers</a:t>
            </a:r>
          </a:p>
        </p:txBody>
      </p:sp>
      <p:sp>
        <p:nvSpPr>
          <p:cNvPr id="7" name="object 7"/>
          <p:cNvSpPr/>
          <p:nvPr/>
        </p:nvSpPr>
        <p:spPr>
          <a:xfrm>
            <a:off x="2051304" y="1126236"/>
            <a:ext cx="6769608" cy="4927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9745" y="6118047"/>
            <a:ext cx="4869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76CA1"/>
                </a:solidFill>
                <a:latin typeface="Times New Roman"/>
                <a:cs typeface="Times New Roman"/>
              </a:rPr>
              <a:t>Fig. –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of Cr on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critical </a:t>
            </a:r>
            <a:r>
              <a:rPr sz="2000" spc="-10" dirty="0">
                <a:solidFill>
                  <a:srgbClr val="476CA1"/>
                </a:solidFill>
                <a:latin typeface="Times New Roman"/>
                <a:cs typeface="Times New Roman"/>
              </a:rPr>
              <a:t>temp.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and γ</a:t>
            </a:r>
            <a:r>
              <a:rPr sz="2000" spc="-6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phase 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transformation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in</a:t>
            </a:r>
            <a:r>
              <a:rPr sz="2000" spc="-4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steel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47555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Austenite</a:t>
            </a:r>
            <a:r>
              <a:rPr spc="-20" dirty="0"/>
              <a:t> </a:t>
            </a:r>
            <a:r>
              <a:rPr spc="-5" dirty="0"/>
              <a:t>Stabilizers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21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203195" y="1002283"/>
            <a:ext cx="6543040" cy="537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1623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Ni, Mn, Co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are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austenite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stabilizers,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they  tend to form solid solution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with </a:t>
            </a:r>
            <a:r>
              <a:rPr sz="2600" b="1" spc="5" dirty="0">
                <a:solidFill>
                  <a:srgbClr val="476CA1"/>
                </a:solidFill>
                <a:latin typeface="Times New Roman"/>
                <a:cs typeface="Times New Roman"/>
              </a:rPr>
              <a:t>gamma</a:t>
            </a:r>
            <a:r>
              <a:rPr sz="2600" b="1" spc="-7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476CA1"/>
                </a:solidFill>
                <a:latin typeface="Times New Roman"/>
                <a:cs typeface="Times New Roman"/>
              </a:rPr>
              <a:t>iron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spc="5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spc="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They </a:t>
            </a:r>
            <a:r>
              <a:rPr sz="2600" b="1" spc="5" dirty="0">
                <a:solidFill>
                  <a:srgbClr val="476CA1"/>
                </a:solidFill>
                <a:latin typeface="Times New Roman"/>
                <a:cs typeface="Times New Roman"/>
              </a:rPr>
              <a:t>have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greater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solubility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in</a:t>
            </a:r>
            <a:r>
              <a:rPr sz="2600" b="1" spc="-15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austenite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They have FCC crystal</a:t>
            </a:r>
            <a:r>
              <a:rPr sz="2600" b="1" spc="-114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structure</a:t>
            </a:r>
            <a:endParaRPr sz="2600">
              <a:latin typeface="Times New Roman"/>
              <a:cs typeface="Times New Roman"/>
            </a:endParaRPr>
          </a:p>
          <a:p>
            <a:pPr marL="12700" marR="55244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They do not combine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with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C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present in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γ</a:t>
            </a:r>
            <a:r>
              <a:rPr sz="2600" b="1" spc="-8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to  form simple or complex carbide,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therefore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C 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remains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in the solid solution in the</a:t>
            </a:r>
            <a:r>
              <a:rPr sz="2600" b="1" spc="-4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γ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565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476CA1"/>
                </a:solidFill>
                <a:latin typeface="Times New Roman"/>
                <a:cs typeface="Times New Roman"/>
              </a:rPr>
              <a:t>13%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Mn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steels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are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austenitic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at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room</a:t>
            </a:r>
            <a:r>
              <a:rPr sz="2600" b="1" spc="-9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temp.  called Hadfield</a:t>
            </a:r>
            <a:r>
              <a:rPr sz="2600" b="1" spc="-2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Steel.</a:t>
            </a:r>
            <a:endParaRPr sz="2600">
              <a:latin typeface="Times New Roman"/>
              <a:cs typeface="Times New Roman"/>
            </a:endParaRPr>
          </a:p>
          <a:p>
            <a:pPr marL="12700" marR="1007110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C and N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are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also austenite</a:t>
            </a:r>
            <a:r>
              <a:rPr sz="2600" b="1" spc="-9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stablizers  (interstitial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solutes in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fcc)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47555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Austenite</a:t>
            </a:r>
            <a:r>
              <a:rPr spc="-20" dirty="0"/>
              <a:t> </a:t>
            </a:r>
            <a:r>
              <a:rPr spc="-5" dirty="0"/>
              <a:t>Stabilizers</a:t>
            </a:r>
          </a:p>
        </p:txBody>
      </p:sp>
      <p:sp>
        <p:nvSpPr>
          <p:cNvPr id="6" name="object 6"/>
          <p:cNvSpPr/>
          <p:nvPr/>
        </p:nvSpPr>
        <p:spPr>
          <a:xfrm>
            <a:off x="1892807" y="1048511"/>
            <a:ext cx="7142988" cy="533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43164" y="6403644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70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76CA1"/>
                </a:solidFill>
                <a:latin typeface="Arial"/>
                <a:cs typeface="Arial"/>
              </a:rPr>
              <a:t>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47555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Austenite</a:t>
            </a:r>
            <a:r>
              <a:rPr spc="-20" dirty="0"/>
              <a:t> </a:t>
            </a:r>
            <a:r>
              <a:rPr spc="-5" dirty="0"/>
              <a:t>Stabilizers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8498" y="6118047"/>
            <a:ext cx="49688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76CA1"/>
                </a:solidFill>
                <a:latin typeface="Times New Roman"/>
                <a:cs typeface="Times New Roman"/>
              </a:rPr>
              <a:t>Fig. –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of Mn on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critical </a:t>
            </a:r>
            <a:r>
              <a:rPr sz="2000" spc="-10" dirty="0">
                <a:solidFill>
                  <a:srgbClr val="476CA1"/>
                </a:solidFill>
                <a:latin typeface="Times New Roman"/>
                <a:cs typeface="Times New Roman"/>
              </a:rPr>
              <a:t>temp.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and γ</a:t>
            </a:r>
            <a:r>
              <a:rPr sz="2000" spc="-6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phase 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transformation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in</a:t>
            </a:r>
            <a:r>
              <a:rPr sz="2000" spc="-5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steel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1304" y="1053083"/>
            <a:ext cx="6841235" cy="4989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43164" y="6403644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70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76CA1"/>
                </a:solidFill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3404" y="218643"/>
            <a:ext cx="4360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Schaeffler</a:t>
            </a:r>
            <a:r>
              <a:rPr spc="-55" dirty="0"/>
              <a:t> </a:t>
            </a:r>
            <a:r>
              <a:rPr spc="-5" dirty="0"/>
              <a:t>diagram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3195" y="1002283"/>
            <a:ext cx="6564630" cy="5453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Schaeffler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and Delong diagrams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are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used</a:t>
            </a:r>
            <a:r>
              <a:rPr sz="2600" b="1" spc="-114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to 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predict structure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on the basis of alloying  elements</a:t>
            </a:r>
            <a:endParaRPr sz="2600">
              <a:latin typeface="Times New Roman"/>
              <a:cs typeface="Times New Roman"/>
            </a:endParaRPr>
          </a:p>
          <a:p>
            <a:pPr marL="12700" marR="267970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Plots the compositional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limits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at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room 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temperature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of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austenite, ferrite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and 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martensite,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in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terms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of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nickel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and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chromium 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equivalents</a:t>
            </a:r>
            <a:endParaRPr sz="2600">
              <a:latin typeface="Times New Roman"/>
              <a:cs typeface="Times New Roman"/>
            </a:endParaRPr>
          </a:p>
          <a:p>
            <a:pPr marL="12700" marR="1560195">
              <a:lnSpc>
                <a:spcPct val="100000"/>
              </a:lnSpc>
              <a:spcBef>
                <a:spcPts val="1565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The Cr and Ni equivalent can</a:t>
            </a:r>
            <a:r>
              <a:rPr sz="2600" b="1" spc="-2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be  empirically determined</a:t>
            </a:r>
            <a:r>
              <a:rPr sz="2600" b="1" spc="-4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as:</a:t>
            </a:r>
            <a:endParaRPr sz="2600">
              <a:latin typeface="Times New Roman"/>
              <a:cs typeface="Times New Roman"/>
            </a:endParaRPr>
          </a:p>
          <a:p>
            <a:pPr marL="12700" marR="445134">
              <a:lnSpc>
                <a:spcPct val="100000"/>
              </a:lnSpc>
              <a:spcBef>
                <a:spcPts val="1450"/>
              </a:spcBef>
            </a:pPr>
            <a:r>
              <a:rPr sz="24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Cr </a:t>
            </a:r>
            <a:r>
              <a:rPr sz="2400" b="1" dirty="0">
                <a:solidFill>
                  <a:srgbClr val="476CA1"/>
                </a:solidFill>
                <a:latin typeface="Times New Roman"/>
                <a:cs typeface="Times New Roman"/>
              </a:rPr>
              <a:t>equivalent = </a:t>
            </a:r>
            <a:r>
              <a:rPr sz="24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(Cr) </a:t>
            </a:r>
            <a:r>
              <a:rPr sz="2400" b="1" dirty="0">
                <a:solidFill>
                  <a:srgbClr val="476CA1"/>
                </a:solidFill>
                <a:latin typeface="Times New Roman"/>
                <a:cs typeface="Times New Roman"/>
              </a:rPr>
              <a:t>+ 2(Si) + 1.5(Mo) + 5(V)</a:t>
            </a:r>
            <a:r>
              <a:rPr sz="2400" b="1" spc="-16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76CA1"/>
                </a:solidFill>
                <a:latin typeface="Times New Roman"/>
                <a:cs typeface="Times New Roman"/>
              </a:rPr>
              <a:t>+  5.5(Al) + 1.75(Nb) + </a:t>
            </a:r>
            <a:r>
              <a:rPr sz="24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1.5(Ti) </a:t>
            </a:r>
            <a:r>
              <a:rPr sz="2400" b="1" dirty="0">
                <a:solidFill>
                  <a:srgbClr val="476CA1"/>
                </a:solidFill>
                <a:latin typeface="Times New Roman"/>
                <a:cs typeface="Times New Roman"/>
              </a:rPr>
              <a:t>+</a:t>
            </a:r>
            <a:r>
              <a:rPr sz="2400" b="1" spc="-2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76CA1"/>
                </a:solidFill>
                <a:latin typeface="Times New Roman"/>
                <a:cs typeface="Times New Roman"/>
              </a:rPr>
              <a:t>0.75(W)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Ni </a:t>
            </a:r>
            <a:r>
              <a:rPr sz="2400" b="1" dirty="0">
                <a:solidFill>
                  <a:srgbClr val="476CA1"/>
                </a:solidFill>
                <a:latin typeface="Times New Roman"/>
                <a:cs typeface="Times New Roman"/>
              </a:rPr>
              <a:t>equivalent = </a:t>
            </a:r>
            <a:r>
              <a:rPr sz="24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(Ni) </a:t>
            </a:r>
            <a:r>
              <a:rPr sz="2400" b="1" dirty="0">
                <a:solidFill>
                  <a:srgbClr val="476CA1"/>
                </a:solidFill>
                <a:latin typeface="Times New Roman"/>
                <a:cs typeface="Times New Roman"/>
              </a:rPr>
              <a:t>+ (Co) + 0.5(Mn) + </a:t>
            </a:r>
            <a:r>
              <a:rPr sz="24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0.3(Cu)</a:t>
            </a:r>
            <a:r>
              <a:rPr sz="2400" b="1" spc="-5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76CA1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3195" y="6429857"/>
            <a:ext cx="1807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76CA1"/>
                </a:solidFill>
                <a:latin typeface="Times New Roman"/>
                <a:cs typeface="Times New Roman"/>
              </a:rPr>
              <a:t>25(N) +</a:t>
            </a:r>
            <a:r>
              <a:rPr sz="2400" b="1" spc="-7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30(C)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3404" y="218643"/>
            <a:ext cx="4360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Schaeffler</a:t>
            </a:r>
            <a:r>
              <a:rPr spc="-55" dirty="0"/>
              <a:t> </a:t>
            </a:r>
            <a:r>
              <a:rPr spc="-5" dirty="0"/>
              <a:t>diagram</a:t>
            </a:r>
          </a:p>
        </p:txBody>
      </p:sp>
      <p:sp>
        <p:nvSpPr>
          <p:cNvPr id="6" name="object 6"/>
          <p:cNvSpPr/>
          <p:nvPr/>
        </p:nvSpPr>
        <p:spPr>
          <a:xfrm>
            <a:off x="2196083" y="1196339"/>
            <a:ext cx="6553200" cy="5131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3404" y="218643"/>
            <a:ext cx="6454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Modified Schaeffler</a:t>
            </a:r>
            <a:r>
              <a:rPr spc="-20" dirty="0"/>
              <a:t> </a:t>
            </a:r>
            <a:r>
              <a:rPr spc="-5" dirty="0"/>
              <a:t>diagram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26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203195" y="804773"/>
            <a:ext cx="6433820" cy="458343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Delong modified the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schaeffler</a:t>
            </a:r>
            <a:r>
              <a:rPr sz="2600" b="1" spc="-11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diagram</a:t>
            </a:r>
            <a:endParaRPr sz="2600">
              <a:latin typeface="Times New Roman"/>
              <a:cs typeface="Times New Roman"/>
            </a:endParaRPr>
          </a:p>
          <a:p>
            <a:pPr marL="12700" marR="605790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Ferrite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no.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is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also plotted on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schaeffler 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diagram</a:t>
            </a:r>
            <a:endParaRPr sz="2600">
              <a:latin typeface="Times New Roman"/>
              <a:cs typeface="Times New Roman"/>
            </a:endParaRPr>
          </a:p>
          <a:p>
            <a:pPr marL="12700" marR="784860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of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nitrogen was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also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taken</a:t>
            </a:r>
            <a:r>
              <a:rPr sz="2600" b="1" spc="-5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into  account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560"/>
              </a:spcBef>
            </a:pPr>
            <a:r>
              <a:rPr sz="2600" spc="-1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Widely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use in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predicting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phase-structure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in 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weld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metal</a:t>
            </a:r>
            <a:endParaRPr sz="2600">
              <a:latin typeface="Times New Roman"/>
              <a:cs typeface="Times New Roman"/>
            </a:endParaRPr>
          </a:p>
          <a:p>
            <a:pPr marL="12700" marR="582295">
              <a:lnSpc>
                <a:spcPct val="100000"/>
              </a:lnSpc>
              <a:spcBef>
                <a:spcPts val="1565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Also include calculation of volume</a:t>
            </a:r>
            <a:r>
              <a:rPr sz="2600" b="1" spc="-24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and  composition of carbide</a:t>
            </a:r>
            <a:r>
              <a:rPr sz="2600" b="1" spc="-7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phase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56104" y="229156"/>
            <a:ext cx="6562725" cy="64643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200" b="1" spc="-5" dirty="0">
                <a:solidFill>
                  <a:srgbClr val="476CA1"/>
                </a:solidFill>
                <a:latin typeface="Verdana"/>
                <a:cs typeface="Verdana"/>
              </a:rPr>
              <a:t>Modified Schaeffler</a:t>
            </a:r>
            <a:r>
              <a:rPr sz="3200" b="1" spc="-20" dirty="0">
                <a:solidFill>
                  <a:srgbClr val="476CA1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76CA1"/>
                </a:solidFill>
                <a:latin typeface="Verdana"/>
                <a:cs typeface="Verdana"/>
              </a:rPr>
              <a:t>diagram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85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76CA1"/>
                </a:solidFill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3404" y="218643"/>
            <a:ext cx="6157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Schaeffler-Delong</a:t>
            </a:r>
            <a:r>
              <a:rPr spc="-25" dirty="0"/>
              <a:t> </a:t>
            </a:r>
            <a:r>
              <a:rPr spc="-5" dirty="0"/>
              <a:t>diagram</a:t>
            </a:r>
          </a:p>
        </p:txBody>
      </p:sp>
      <p:sp>
        <p:nvSpPr>
          <p:cNvPr id="6" name="object 6"/>
          <p:cNvSpPr/>
          <p:nvPr/>
        </p:nvSpPr>
        <p:spPr>
          <a:xfrm>
            <a:off x="2196083" y="765047"/>
            <a:ext cx="4968240" cy="6092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44333" y="2448560"/>
            <a:ext cx="1718945" cy="3531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2385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FN =</a:t>
            </a:r>
            <a:r>
              <a:rPr sz="2000" b="1" spc="-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Ferrite  </a:t>
            </a:r>
            <a:r>
              <a:rPr sz="20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No.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Low %ferrite  leads to 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solidification 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cracking in</a:t>
            </a:r>
            <a:r>
              <a:rPr sz="20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weld 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metal, 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but</a:t>
            </a:r>
            <a:r>
              <a:rPr sz="20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low</a:t>
            </a:r>
            <a:endParaRPr sz="2000">
              <a:latin typeface="Times New Roman"/>
              <a:cs typeface="Times New Roman"/>
            </a:endParaRPr>
          </a:p>
          <a:p>
            <a:pPr marL="12700" marR="15367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%ferrite</a:t>
            </a:r>
            <a:r>
              <a:rPr sz="2000" spc="-1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render  SS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more 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corrosion  resistant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3404" y="218643"/>
            <a:ext cx="6157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Schaeffler-Delong</a:t>
            </a:r>
            <a:r>
              <a:rPr spc="-25" dirty="0"/>
              <a:t> </a:t>
            </a:r>
            <a:r>
              <a:rPr spc="-5" dirty="0"/>
              <a:t>diagram</a:t>
            </a:r>
          </a:p>
        </p:txBody>
      </p:sp>
      <p:sp>
        <p:nvSpPr>
          <p:cNvPr id="6" name="object 6"/>
          <p:cNvSpPr/>
          <p:nvPr/>
        </p:nvSpPr>
        <p:spPr>
          <a:xfrm>
            <a:off x="2414016" y="836513"/>
            <a:ext cx="5017016" cy="5977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6358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Effects </a:t>
            </a:r>
            <a:r>
              <a:rPr dirty="0"/>
              <a:t>of </a:t>
            </a:r>
            <a:r>
              <a:rPr spc="-5" dirty="0"/>
              <a:t>alloying</a:t>
            </a:r>
            <a:r>
              <a:rPr spc="15" dirty="0"/>
              <a:t> </a:t>
            </a:r>
            <a:r>
              <a:rPr spc="-5" dirty="0"/>
              <a:t>elements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43164" y="6425299"/>
            <a:ext cx="7753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65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pPr marL="12700">
                <a:lnSpc>
                  <a:spcPts val="2090"/>
                </a:lnSpc>
              </a:pPr>
              <a:t>3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0044" y="1075182"/>
            <a:ext cx="667702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Times New Roman"/>
              <a:buAutoNum type="alphaLcParenBoth"/>
              <a:tabLst>
                <a:tab pos="427990" algn="l"/>
              </a:tabLst>
            </a:pPr>
            <a:r>
              <a:rPr sz="2400" i="1" dirty="0">
                <a:solidFill>
                  <a:srgbClr val="476CA1"/>
                </a:solidFill>
                <a:latin typeface="Times New Roman"/>
                <a:cs typeface="Times New Roman"/>
              </a:rPr>
              <a:t>Alter the </a:t>
            </a:r>
            <a:r>
              <a:rPr sz="2400" i="1" spc="-10" dirty="0">
                <a:solidFill>
                  <a:srgbClr val="476CA1"/>
                </a:solidFill>
                <a:latin typeface="Times New Roman"/>
                <a:cs typeface="Times New Roman"/>
              </a:rPr>
              <a:t>temperature.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e.g, 3%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Ni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lowers the  Ac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points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some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30</a:t>
            </a:r>
            <a:r>
              <a:rPr sz="2400" dirty="0">
                <a:solidFill>
                  <a:srgbClr val="476CA1"/>
                </a:solidFill>
                <a:latin typeface="Arial"/>
                <a:cs typeface="Arial"/>
              </a:rPr>
              <a:t>°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C, while 12% Cr raises the</a:t>
            </a:r>
            <a:r>
              <a:rPr sz="2400" spc="-2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Ac1,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temperature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to about</a:t>
            </a:r>
            <a:r>
              <a:rPr sz="2400" spc="-4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800</a:t>
            </a:r>
            <a:r>
              <a:rPr sz="2400" dirty="0">
                <a:solidFill>
                  <a:srgbClr val="476CA1"/>
                </a:solidFill>
                <a:latin typeface="Arial"/>
                <a:cs typeface="Arial"/>
              </a:rPr>
              <a:t>°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  <a:p>
            <a:pPr marL="355600" marR="114300" indent="-343535">
              <a:lnSpc>
                <a:spcPct val="100000"/>
              </a:lnSpc>
              <a:spcBef>
                <a:spcPts val="1440"/>
              </a:spcBef>
              <a:buFont typeface="Times New Roman"/>
              <a:buAutoNum type="alphaLcParenBoth"/>
              <a:tabLst>
                <a:tab pos="444500" algn="l"/>
              </a:tabLst>
            </a:pPr>
            <a:r>
              <a:rPr sz="2400" i="1" dirty="0">
                <a:solidFill>
                  <a:srgbClr val="476CA1"/>
                </a:solidFill>
                <a:latin typeface="Times New Roman"/>
                <a:cs typeface="Times New Roman"/>
              </a:rPr>
              <a:t>Alter the carbon content of the eutectoid: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The C  content of the pearlite in a 12% Cr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steel is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0.33%,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as compared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with 0.87 in an ordinary steel.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Ni</a:t>
            </a:r>
            <a:r>
              <a:rPr sz="2400" spc="-11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also  reduces the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amount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of C in the pearlite and  consequently increases the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volume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of this  constituent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at the expense of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weaker</a:t>
            </a:r>
            <a:r>
              <a:rPr sz="2400" spc="-4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ferrite.</a:t>
            </a:r>
            <a:endParaRPr sz="2400">
              <a:latin typeface="Times New Roman"/>
              <a:cs typeface="Times New Roman"/>
            </a:endParaRPr>
          </a:p>
          <a:p>
            <a:pPr marL="355600" marR="39370" indent="-343535">
              <a:lnSpc>
                <a:spcPct val="100000"/>
              </a:lnSpc>
              <a:spcBef>
                <a:spcPts val="1445"/>
              </a:spcBef>
              <a:buFont typeface="Times New Roman"/>
              <a:buAutoNum type="alphaLcParenBoth"/>
              <a:tabLst>
                <a:tab pos="427990" algn="l"/>
              </a:tabLst>
            </a:pPr>
            <a:r>
              <a:rPr sz="2400" i="1" dirty="0">
                <a:solidFill>
                  <a:srgbClr val="476CA1"/>
                </a:solidFill>
                <a:latin typeface="Times New Roman"/>
                <a:cs typeface="Times New Roman"/>
              </a:rPr>
              <a:t>Alter the “critical cooling velocity”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, which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the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minimum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cooling speed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will produce</a:t>
            </a:r>
            <a:r>
              <a:rPr sz="2400" spc="-114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bainite  or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martensite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from</a:t>
            </a:r>
            <a:r>
              <a:rPr sz="2400" spc="-4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austenite.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3404" y="218643"/>
            <a:ext cx="6454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Modified Schaeffler</a:t>
            </a:r>
            <a:r>
              <a:rPr spc="-20" dirty="0"/>
              <a:t> </a:t>
            </a:r>
            <a:r>
              <a:rPr spc="-5" dirty="0"/>
              <a:t>diagram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30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190495" y="804773"/>
            <a:ext cx="6579234" cy="279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476375">
              <a:lnSpc>
                <a:spcPct val="150000"/>
              </a:lnSpc>
              <a:spcBef>
                <a:spcPts val="10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FN can be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roughly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determine</a:t>
            </a:r>
            <a:r>
              <a:rPr sz="2600" b="1" spc="-12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by:  FN = 3.34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Cr</a:t>
            </a:r>
            <a:r>
              <a:rPr sz="2550" b="1" spc="-7" baseline="-14705" dirty="0">
                <a:solidFill>
                  <a:srgbClr val="476CA1"/>
                </a:solidFill>
                <a:latin typeface="Times New Roman"/>
                <a:cs typeface="Times New Roman"/>
              </a:rPr>
              <a:t>eq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– 2.46 </a:t>
            </a:r>
            <a:r>
              <a:rPr sz="2600" b="1" spc="5" dirty="0">
                <a:solidFill>
                  <a:srgbClr val="476CA1"/>
                </a:solidFill>
                <a:latin typeface="Times New Roman"/>
                <a:cs typeface="Times New Roman"/>
              </a:rPr>
              <a:t>Ni</a:t>
            </a:r>
            <a:r>
              <a:rPr sz="2550" b="1" spc="7" baseline="-14705" dirty="0">
                <a:solidFill>
                  <a:srgbClr val="476CA1"/>
                </a:solidFill>
                <a:latin typeface="Times New Roman"/>
                <a:cs typeface="Times New Roman"/>
              </a:rPr>
              <a:t>eq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–</a:t>
            </a:r>
            <a:r>
              <a:rPr sz="2600" b="1" spc="-24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28.6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560"/>
              </a:spcBef>
            </a:pP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--&gt;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FN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between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3-7 (max.) is</a:t>
            </a:r>
            <a:r>
              <a:rPr sz="2600" b="1" spc="-6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preferred</a:t>
            </a:r>
            <a:endParaRPr sz="2600">
              <a:latin typeface="Times New Roman"/>
              <a:cs typeface="Times New Roman"/>
            </a:endParaRPr>
          </a:p>
          <a:p>
            <a:pPr marL="25400" marR="17780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Solidification mode of S.S. during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casting</a:t>
            </a:r>
            <a:r>
              <a:rPr sz="2600" b="1" spc="-7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or 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welding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can be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predicted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roughly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as</a:t>
            </a:r>
            <a:r>
              <a:rPr sz="2600" b="1" spc="-3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under: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4995" y="3579088"/>
            <a:ext cx="2492375" cy="121412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Cr</a:t>
            </a:r>
            <a:r>
              <a:rPr sz="2550" b="1" spc="-7" baseline="-16339" dirty="0">
                <a:solidFill>
                  <a:srgbClr val="476CA1"/>
                </a:solidFill>
                <a:latin typeface="Times New Roman"/>
                <a:cs typeface="Times New Roman"/>
              </a:rPr>
              <a:t>eq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/Ni</a:t>
            </a:r>
            <a:r>
              <a:rPr sz="2550" b="1" spc="-7" baseline="-16339" dirty="0">
                <a:solidFill>
                  <a:srgbClr val="476CA1"/>
                </a:solidFill>
                <a:latin typeface="Times New Roman"/>
                <a:cs typeface="Times New Roman"/>
              </a:rPr>
              <a:t>eq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&lt;</a:t>
            </a:r>
            <a:r>
              <a:rPr sz="2600" b="1" spc="-22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1.5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Cr</a:t>
            </a:r>
            <a:r>
              <a:rPr sz="2550" b="1" spc="-7" baseline="-16339" dirty="0">
                <a:solidFill>
                  <a:srgbClr val="476CA1"/>
                </a:solidFill>
                <a:latin typeface="Times New Roman"/>
                <a:cs typeface="Times New Roman"/>
              </a:rPr>
              <a:t>eq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/Ni</a:t>
            </a:r>
            <a:r>
              <a:rPr sz="2550" b="1" spc="-7" baseline="-16339" dirty="0">
                <a:solidFill>
                  <a:srgbClr val="476CA1"/>
                </a:solidFill>
                <a:latin typeface="Times New Roman"/>
                <a:cs typeface="Times New Roman"/>
              </a:rPr>
              <a:t>eq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&gt; 2.0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6084" y="3579088"/>
            <a:ext cx="167640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(Austeni</a:t>
            </a:r>
            <a:r>
              <a:rPr sz="2600" b="1" spc="-15" dirty="0">
                <a:solidFill>
                  <a:srgbClr val="476CA1"/>
                </a:solidFill>
                <a:latin typeface="Times New Roman"/>
                <a:cs typeface="Times New Roman"/>
              </a:rPr>
              <a:t>t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c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)  </a:t>
            </a:r>
            <a:r>
              <a:rPr sz="26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(Ferritic)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0395" y="4965014"/>
            <a:ext cx="60966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5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600" spc="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76CA1"/>
                </a:solidFill>
                <a:latin typeface="Times New Roman"/>
                <a:cs typeface="Times New Roman"/>
              </a:rPr>
              <a:t>In b/w 1.5 and 2.0 is the mixed</a:t>
            </a:r>
            <a:r>
              <a:rPr sz="2600" b="1" spc="-8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476CA1"/>
                </a:solidFill>
                <a:latin typeface="Times New Roman"/>
                <a:cs typeface="Times New Roman"/>
              </a:rPr>
              <a:t>structure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43164" y="640364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70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6358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Effects </a:t>
            </a:r>
            <a:r>
              <a:rPr dirty="0"/>
              <a:t>of </a:t>
            </a:r>
            <a:r>
              <a:rPr spc="-5" dirty="0"/>
              <a:t>alloying</a:t>
            </a:r>
            <a:r>
              <a:rPr spc="15" dirty="0"/>
              <a:t> </a:t>
            </a:r>
            <a:r>
              <a:rPr spc="-5" dirty="0"/>
              <a:t>elements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0044" y="1075182"/>
            <a:ext cx="6671945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Some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alloying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will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widen the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temperature 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range through which austenite is stable while other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will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constrict the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temperature</a:t>
            </a:r>
            <a:r>
              <a:rPr sz="2400" spc="-10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range.</a:t>
            </a:r>
            <a:endParaRPr sz="2400">
              <a:latin typeface="Times New Roman"/>
              <a:cs typeface="Times New Roman"/>
            </a:endParaRPr>
          </a:p>
          <a:p>
            <a:pPr marL="12700" marR="41592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Combinations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can be chosen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so</a:t>
            </a:r>
            <a:r>
              <a:rPr sz="2400" spc="-6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that  the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volume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change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reduced and also the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risk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of  quench</a:t>
            </a:r>
            <a:r>
              <a:rPr sz="2400" spc="-1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cracking.</a:t>
            </a:r>
            <a:endParaRPr sz="2400">
              <a:latin typeface="Times New Roman"/>
              <a:cs typeface="Times New Roman"/>
            </a:endParaRPr>
          </a:p>
          <a:p>
            <a:pPr marL="12700" marR="14859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 It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have a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chemical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on the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impurities.  Under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suitable slag conditions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vanadium,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in quite 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small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quantities, "cleans" the steel and renders it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free 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from slag inclusions.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Manganese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and zirconium</a:t>
            </a:r>
            <a:r>
              <a:rPr sz="2400" spc="-15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form  sulphides.</a:t>
            </a:r>
            <a:endParaRPr sz="2400">
              <a:latin typeface="Times New Roman"/>
              <a:cs typeface="Times New Roman"/>
            </a:endParaRPr>
          </a:p>
          <a:p>
            <a:pPr marL="12700" marR="657225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solidFill>
                  <a:srgbClr val="476CA1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76CA1"/>
                </a:solidFill>
                <a:latin typeface="Times New Roman"/>
                <a:cs typeface="Times New Roman"/>
              </a:rPr>
              <a:t>Some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elements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(like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Al, </a:t>
            </a:r>
            <a:r>
              <a:rPr sz="2400" spc="-35" dirty="0">
                <a:solidFill>
                  <a:srgbClr val="476CA1"/>
                </a:solidFill>
                <a:latin typeface="Times New Roman"/>
                <a:cs typeface="Times New Roman"/>
              </a:rPr>
              <a:t>Cr,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Si,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Cu) tends to  produce adherent oxide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film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on </a:t>
            </a:r>
            <a:r>
              <a:rPr sz="2400" spc="-5" dirty="0">
                <a:solidFill>
                  <a:srgbClr val="476CA1"/>
                </a:solidFill>
                <a:latin typeface="Times New Roman"/>
                <a:cs typeface="Times New Roman"/>
              </a:rPr>
              <a:t>steel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which</a:t>
            </a:r>
            <a:r>
              <a:rPr sz="2400" spc="-14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resist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044" y="6379870"/>
            <a:ext cx="517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76CA1"/>
                </a:solidFill>
                <a:latin typeface="Times New Roman"/>
                <a:cs typeface="Times New Roman"/>
              </a:rPr>
              <a:t>corrosion a</a:t>
            </a:r>
            <a:r>
              <a:rPr sz="2400" strike="sngStrike" dirty="0">
                <a:solidFill>
                  <a:srgbClr val="476CA1"/>
                </a:solidFill>
                <a:latin typeface="Times New Roman"/>
                <a:cs typeface="Times New Roman"/>
              </a:rPr>
              <a:t>nd oxidation at </a:t>
            </a:r>
            <a:r>
              <a:rPr sz="2400" strike="sngStrike" spc="-5" dirty="0">
                <a:solidFill>
                  <a:srgbClr val="476CA1"/>
                </a:solidFill>
                <a:latin typeface="Times New Roman"/>
                <a:cs typeface="Times New Roman"/>
              </a:rPr>
              <a:t>ele</a:t>
            </a:r>
            <a:r>
              <a:rPr sz="2400" strike="noStrike" spc="-5" dirty="0">
                <a:solidFill>
                  <a:srgbClr val="476CA1"/>
                </a:solidFill>
                <a:latin typeface="Times New Roman"/>
                <a:cs typeface="Times New Roman"/>
              </a:rPr>
              <a:t>vated</a:t>
            </a:r>
            <a:r>
              <a:rPr sz="2400" strike="noStrike" spc="-130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400" strike="noStrike" spc="-5" dirty="0">
                <a:solidFill>
                  <a:srgbClr val="476CA1"/>
                </a:solidFill>
                <a:latin typeface="Times New Roman"/>
                <a:cs typeface="Times New Roman"/>
              </a:rPr>
              <a:t>temps.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6358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Effects </a:t>
            </a:r>
            <a:r>
              <a:rPr dirty="0"/>
              <a:t>of </a:t>
            </a:r>
            <a:r>
              <a:rPr spc="-5" dirty="0"/>
              <a:t>alloying</a:t>
            </a:r>
            <a:r>
              <a:rPr spc="15" dirty="0"/>
              <a:t> </a:t>
            </a:r>
            <a:r>
              <a:rPr spc="-5" dirty="0"/>
              <a:t>elements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43164" y="6425299"/>
            <a:ext cx="7753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65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pPr marL="12700">
                <a:lnSpc>
                  <a:spcPts val="2090"/>
                </a:lnSpc>
              </a:pPr>
              <a:t>5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225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/>
              <a:t> Creep strength </a:t>
            </a:r>
            <a:r>
              <a:rPr spc="-10" dirty="0"/>
              <a:t>may </a:t>
            </a:r>
            <a:r>
              <a:rPr dirty="0"/>
              <a:t>be increased by the presence</a:t>
            </a:r>
            <a:r>
              <a:rPr spc="-165" dirty="0"/>
              <a:t> </a:t>
            </a:r>
            <a:r>
              <a:rPr dirty="0"/>
              <a:t>of  a dispersion of </a:t>
            </a:r>
            <a:r>
              <a:rPr spc="-5" dirty="0"/>
              <a:t>fine </a:t>
            </a:r>
            <a:r>
              <a:rPr dirty="0"/>
              <a:t>carbides, e.g.</a:t>
            </a:r>
            <a:r>
              <a:rPr spc="-75" dirty="0"/>
              <a:t> </a:t>
            </a:r>
            <a:r>
              <a:rPr spc="-5" dirty="0"/>
              <a:t>molybdenum.</a:t>
            </a:r>
          </a:p>
          <a:p>
            <a:pPr marL="1800225" marR="52705">
              <a:lnSpc>
                <a:spcPct val="100000"/>
              </a:lnSpc>
              <a:spcBef>
                <a:spcPts val="1440"/>
              </a:spcBef>
              <a:tabLst>
                <a:tab pos="2251710" algn="l"/>
              </a:tabLst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/>
              <a:t>	It </a:t>
            </a:r>
            <a:r>
              <a:rPr spc="-10" dirty="0"/>
              <a:t>may </a:t>
            </a:r>
            <a:r>
              <a:rPr dirty="0"/>
              <a:t>render the alloy sluggish to </a:t>
            </a:r>
            <a:r>
              <a:rPr spc="-5" dirty="0"/>
              <a:t>thermal  </a:t>
            </a:r>
            <a:r>
              <a:rPr dirty="0"/>
              <a:t>changes, increasing the stability of the hardened  condition and </a:t>
            </a:r>
            <a:r>
              <a:rPr spc="-5" dirty="0"/>
              <a:t>so </a:t>
            </a:r>
            <a:r>
              <a:rPr dirty="0"/>
              <a:t>producing tool steels which are  capable of being used up to 550</a:t>
            </a:r>
            <a:r>
              <a:rPr dirty="0">
                <a:latin typeface="SimSun"/>
                <a:cs typeface="SimSun"/>
              </a:rPr>
              <a:t>°</a:t>
            </a:r>
            <a:r>
              <a:rPr dirty="0"/>
              <a:t>C </a:t>
            </a:r>
            <a:r>
              <a:rPr spc="-5" dirty="0"/>
              <a:t>without</a:t>
            </a:r>
            <a:r>
              <a:rPr spc="-125" dirty="0"/>
              <a:t> </a:t>
            </a:r>
            <a:r>
              <a:rPr dirty="0"/>
              <a:t>softening  and in certain cases </a:t>
            </a:r>
            <a:r>
              <a:rPr spc="-10" dirty="0"/>
              <a:t>may </a:t>
            </a:r>
            <a:r>
              <a:rPr dirty="0"/>
              <a:t>exhibit an increase in  </a:t>
            </a:r>
            <a:r>
              <a:rPr spc="-5" dirty="0"/>
              <a:t>hardness.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3195" y="218643"/>
            <a:ext cx="65614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Why </a:t>
            </a:r>
            <a:r>
              <a:rPr spc="5" dirty="0"/>
              <a:t>we </a:t>
            </a:r>
            <a:r>
              <a:rPr dirty="0"/>
              <a:t>do alloying in</a:t>
            </a:r>
            <a:r>
              <a:rPr spc="-70" dirty="0"/>
              <a:t> </a:t>
            </a:r>
            <a:r>
              <a:rPr spc="-5" dirty="0"/>
              <a:t>steel?</a:t>
            </a:r>
          </a:p>
        </p:txBody>
      </p:sp>
      <p:sp>
        <p:nvSpPr>
          <p:cNvPr id="6" name="object 6"/>
          <p:cNvSpPr/>
          <p:nvPr/>
        </p:nvSpPr>
        <p:spPr>
          <a:xfrm>
            <a:off x="2051304" y="981455"/>
            <a:ext cx="5954268" cy="5731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43164" y="6425299"/>
            <a:ext cx="7753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65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pPr marL="12700">
                <a:lnSpc>
                  <a:spcPts val="2090"/>
                </a:lnSpc>
              </a:pPr>
              <a:t>6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43164" y="640364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Page</a:t>
            </a:r>
            <a:r>
              <a:rPr sz="1800" b="1" spc="-70" dirty="0">
                <a:solidFill>
                  <a:srgbClr val="476CA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76CA1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12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Effect of </a:t>
            </a:r>
            <a:r>
              <a:rPr dirty="0"/>
              <a:t>alloying</a:t>
            </a:r>
            <a:r>
              <a:rPr spc="-10" dirty="0"/>
              <a:t> </a:t>
            </a:r>
            <a:r>
              <a:rPr spc="-5" dirty="0"/>
              <a:t>elements</a:t>
            </a:r>
          </a:p>
        </p:txBody>
      </p:sp>
      <p:sp>
        <p:nvSpPr>
          <p:cNvPr id="7" name="object 7"/>
          <p:cNvSpPr/>
          <p:nvPr/>
        </p:nvSpPr>
        <p:spPr>
          <a:xfrm>
            <a:off x="1834895" y="1269491"/>
            <a:ext cx="3363467" cy="453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5420" y="1267967"/>
            <a:ext cx="3840479" cy="4536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1269" y="6046723"/>
            <a:ext cx="29972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76CA1"/>
                </a:solidFill>
                <a:latin typeface="Times New Roman"/>
                <a:cs typeface="Times New Roman"/>
              </a:rPr>
              <a:t>Fig. –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alloying  elements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on har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  <a:hlinkClick r:id="rId2"/>
              </a:rPr>
              <a:t>dness of</a:t>
            </a:r>
            <a:r>
              <a:rPr sz="2000" spc="-95" dirty="0">
                <a:solidFill>
                  <a:srgbClr val="476CA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  <a:hlinkClick r:id="rId2"/>
              </a:rPr>
              <a:t>steel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3854" y="5830620"/>
            <a:ext cx="3298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76CA1"/>
                </a:solidFill>
                <a:latin typeface="Times New Roman"/>
                <a:cs typeface="Times New Roman"/>
              </a:rPr>
              <a:t>Fig. –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476CA1"/>
                </a:solidFill>
                <a:latin typeface="Times New Roman"/>
                <a:cs typeface="Times New Roman"/>
              </a:rPr>
              <a:t>alloying  elements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on eutectoid </a:t>
            </a:r>
            <a:r>
              <a:rPr sz="2000" spc="-10" dirty="0">
                <a:solidFill>
                  <a:srgbClr val="476CA1"/>
                </a:solidFill>
                <a:latin typeface="Times New Roman"/>
                <a:cs typeface="Times New Roman"/>
              </a:rPr>
              <a:t>temp.</a:t>
            </a:r>
            <a:r>
              <a:rPr sz="2000" spc="-8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3854" y="6440525"/>
            <a:ext cx="1008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C</a:t>
            </a:r>
            <a:r>
              <a:rPr sz="2000" spc="-7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76CA1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12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Effect of </a:t>
            </a:r>
            <a:r>
              <a:rPr dirty="0"/>
              <a:t>alloying</a:t>
            </a:r>
            <a:r>
              <a:rPr spc="-10" dirty="0"/>
              <a:t> </a:t>
            </a:r>
            <a:r>
              <a:rPr spc="-5" dirty="0"/>
              <a:t>elements</a:t>
            </a:r>
          </a:p>
        </p:txBody>
      </p:sp>
      <p:sp>
        <p:nvSpPr>
          <p:cNvPr id="6" name="object 6"/>
          <p:cNvSpPr/>
          <p:nvPr/>
        </p:nvSpPr>
        <p:spPr>
          <a:xfrm>
            <a:off x="2124455" y="1126236"/>
            <a:ext cx="6624828" cy="5213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9921" y="6299924"/>
            <a:ext cx="22434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Templates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9540" y="6538277"/>
            <a:ext cx="2243455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12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Effect of </a:t>
            </a:r>
            <a:r>
              <a:rPr dirty="0"/>
              <a:t>alloying</a:t>
            </a:r>
            <a:r>
              <a:rPr spc="-10" dirty="0"/>
              <a:t> </a:t>
            </a:r>
            <a:r>
              <a:rPr spc="-5" dirty="0"/>
              <a:t>elements</a:t>
            </a:r>
          </a:p>
        </p:txBody>
      </p:sp>
      <p:sp>
        <p:nvSpPr>
          <p:cNvPr id="6" name="object 6"/>
          <p:cNvSpPr/>
          <p:nvPr/>
        </p:nvSpPr>
        <p:spPr>
          <a:xfrm>
            <a:off x="2051304" y="981455"/>
            <a:ext cx="7019544" cy="4812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5496" y="6046723"/>
            <a:ext cx="6898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76CA1"/>
                </a:solidFill>
                <a:latin typeface="Times New Roman"/>
                <a:cs typeface="Times New Roman"/>
              </a:rPr>
              <a:t>Fig.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– </a:t>
            </a:r>
            <a:r>
              <a:rPr sz="2200" spc="-10" dirty="0">
                <a:solidFill>
                  <a:srgbClr val="476CA1"/>
                </a:solidFill>
                <a:latin typeface="Times New Roman"/>
                <a:cs typeface="Times New Roman"/>
              </a:rPr>
              <a:t>Effect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of different % of C in </a:t>
            </a:r>
            <a:r>
              <a:rPr sz="2200" dirty="0">
                <a:solidFill>
                  <a:srgbClr val="476CA1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presence </a:t>
            </a:r>
            <a:r>
              <a:rPr sz="2200" dirty="0">
                <a:solidFill>
                  <a:srgbClr val="476CA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Cr in</a:t>
            </a:r>
            <a:r>
              <a:rPr sz="2200" spc="75" dirty="0">
                <a:solidFill>
                  <a:srgbClr val="476CA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76CA1"/>
                </a:solidFill>
                <a:latin typeface="Times New Roman"/>
                <a:cs typeface="Times New Roman"/>
              </a:rPr>
              <a:t>steel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Page</a:t>
            </a:r>
            <a:r>
              <a:rPr spc="-60" dirty="0"/>
              <a:t> </a:t>
            </a:r>
            <a:fld id="{81D60167-4931-47E6-BA6A-407CBD079E47}" type="slidenum">
              <a:rPr spc="-5" dirty="0"/>
              <a:pPr marL="12700">
                <a:lnSpc>
                  <a:spcPts val="2090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1310</Words>
  <Application>Microsoft Office PowerPoint</Application>
  <PresentationFormat>On-screen Show (4:3)</PresentationFormat>
  <Paragraphs>188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Effect of Alloying Element in  Iron- Carbide Phase Diagram</vt:lpstr>
      <vt:lpstr>Effects of alloying elements</vt:lpstr>
      <vt:lpstr>Effects of alloying elements</vt:lpstr>
      <vt:lpstr>Effects of alloying elements</vt:lpstr>
      <vt:lpstr>Effects of alloying elements</vt:lpstr>
      <vt:lpstr>Why we do alloying in steel?</vt:lpstr>
      <vt:lpstr>Effect of alloying elements</vt:lpstr>
      <vt:lpstr>Effect of alloying elements</vt:lpstr>
      <vt:lpstr>Effect of alloying elements</vt:lpstr>
      <vt:lpstr>Effect of alloying elements</vt:lpstr>
      <vt:lpstr>General Trends of alloying</vt:lpstr>
      <vt:lpstr>General Trends of alloying</vt:lpstr>
      <vt:lpstr>Classification of alloying elements</vt:lpstr>
      <vt:lpstr>Classification of alloying elements</vt:lpstr>
      <vt:lpstr>Austenite/Ferrite Stabilizers</vt:lpstr>
      <vt:lpstr>Austenite/Ferrite Stabilizers</vt:lpstr>
      <vt:lpstr>Ferrite Stabilizers</vt:lpstr>
      <vt:lpstr>Ferrite Stabilizers</vt:lpstr>
      <vt:lpstr>Ferrite Stabilizers</vt:lpstr>
      <vt:lpstr>Ferrite Stabilizers</vt:lpstr>
      <vt:lpstr>Austenite Stabilizers</vt:lpstr>
      <vt:lpstr>Austenite Stabilizers</vt:lpstr>
      <vt:lpstr>Austenite Stabilizers</vt:lpstr>
      <vt:lpstr>Schaeffler diagram</vt:lpstr>
      <vt:lpstr>Schaeffler diagram</vt:lpstr>
      <vt:lpstr>Modified Schaeffler diagram</vt:lpstr>
      <vt:lpstr>Slide 27</vt:lpstr>
      <vt:lpstr>Schaeffler-Delong diagram</vt:lpstr>
      <vt:lpstr>Schaeffler-Delong diagram</vt:lpstr>
      <vt:lpstr>Modified Schaeffler diagram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Arrows Background</dc:title>
  <dc:creator>www.powerpointstyles.com</dc:creator>
  <cp:lastModifiedBy>gauravavasthi</cp:lastModifiedBy>
  <cp:revision>1</cp:revision>
  <dcterms:created xsi:type="dcterms:W3CDTF">2018-08-14T08:56:55Z</dcterms:created>
  <dcterms:modified xsi:type="dcterms:W3CDTF">2018-08-14T08:58:48Z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2018-08-14T00:00:00Z</vt:filetime>
  </property>
</Properties>
</file>