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76548" y="1695069"/>
            <a:ext cx="2390902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3069" y="484758"/>
            <a:ext cx="219786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444" y="2570860"/>
            <a:ext cx="7065645" cy="370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loy" TargetMode="External"/><Relationship Id="rId7" Type="http://schemas.openxmlformats.org/officeDocument/2006/relationships/hyperlink" Target="http://en.wikipedia.org/wiki/Heat-treated" TargetMode="External"/><Relationship Id="rId2" Type="http://schemas.openxmlformats.org/officeDocument/2006/relationships/hyperlink" Target="http://en.wikipedia.org/wiki/Carb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Wear" TargetMode="External"/><Relationship Id="rId5" Type="http://schemas.openxmlformats.org/officeDocument/2006/relationships/hyperlink" Target="http://en.wikipedia.org/wiki/Tool" TargetMode="External"/><Relationship Id="rId4" Type="http://schemas.openxmlformats.org/officeDocument/2006/relationships/hyperlink" Target="http://en.wikipedia.org/wiki/Stee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740" y="344631"/>
            <a:ext cx="8571375" cy="6357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09622"/>
            <a:ext cx="3559511" cy="4511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7286" y="609656"/>
            <a:ext cx="3699903" cy="4495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55394" y="5438343"/>
            <a:ext cx="68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Ferrite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4628" y="5438343"/>
            <a:ext cx="977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ste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ite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0627"/>
            <a:ext cx="80029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6FC0"/>
                </a:solidFill>
              </a:rPr>
              <a:t>Proeutectoid </a:t>
            </a:r>
            <a:r>
              <a:rPr sz="3000" dirty="0">
                <a:solidFill>
                  <a:srgbClr val="006FC0"/>
                </a:solidFill>
              </a:rPr>
              <a:t>Ferrite Vs </a:t>
            </a:r>
            <a:r>
              <a:rPr sz="3000" spc="-5" dirty="0">
                <a:solidFill>
                  <a:srgbClr val="006FC0"/>
                </a:solidFill>
              </a:rPr>
              <a:t>Proeutectoid</a:t>
            </a:r>
            <a:r>
              <a:rPr sz="3000" dirty="0">
                <a:solidFill>
                  <a:srgbClr val="006FC0"/>
                </a:solidFill>
              </a:rPr>
              <a:t> </a:t>
            </a:r>
            <a:r>
              <a:rPr sz="3000" spc="-5" dirty="0">
                <a:solidFill>
                  <a:srgbClr val="006FC0"/>
                </a:solidFill>
              </a:rPr>
              <a:t>Cementite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381761" y="68656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2253995"/>
            <a:ext cx="4648199" cy="3232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0" y="757427"/>
          <a:ext cx="9046845" cy="610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25"/>
                <a:gridCol w="914400"/>
                <a:gridCol w="1752600"/>
                <a:gridCol w="1752600"/>
                <a:gridCol w="4541520"/>
              </a:tblGrid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434340" marR="167005" indent="-34290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500" spc="-75" dirty="0">
                          <a:latin typeface="Arial"/>
                          <a:cs typeface="Arial"/>
                        </a:rPr>
                        <a:t>If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carbon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content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steels </a:t>
                      </a:r>
                      <a:r>
                        <a:rPr sz="1500" spc="-1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much </a:t>
                      </a:r>
                      <a:r>
                        <a:rPr sz="1500" spc="-105" dirty="0">
                          <a:latin typeface="Arial"/>
                          <a:cs typeface="Arial"/>
                        </a:rPr>
                        <a:t>far 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away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eutectoid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carbon,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distinction 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500" spc="-175" dirty="0">
                          <a:latin typeface="Arial"/>
                          <a:cs typeface="Arial"/>
                        </a:rPr>
                        <a:t>made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very 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easily. 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Both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them  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appear 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white,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but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cementite </a:t>
                      </a:r>
                      <a:r>
                        <a:rPr sz="1500" spc="-1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present 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network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500" spc="-180" dirty="0">
                          <a:latin typeface="Arial"/>
                          <a:cs typeface="Arial"/>
                        </a:rPr>
                        <a:t>GBs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500" spc="-110" dirty="0">
                          <a:latin typeface="Arial"/>
                          <a:cs typeface="Arial"/>
                        </a:rPr>
                        <a:t>pearlite, 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where 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500" spc="-105" dirty="0">
                          <a:latin typeface="Arial"/>
                          <a:cs typeface="Arial"/>
                        </a:rPr>
                        <a:t>ferrite </a:t>
                      </a:r>
                      <a:r>
                        <a:rPr sz="1500" spc="-1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present 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as equiaxed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polyhedral  grains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(with 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grain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boundaries 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500" spc="-105" dirty="0">
                          <a:latin typeface="Arial"/>
                          <a:cs typeface="Arial"/>
                        </a:rPr>
                        <a:t>ferrite 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grains)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500" spc="-180" dirty="0">
                          <a:latin typeface="Arial"/>
                          <a:cs typeface="Arial"/>
                        </a:rPr>
                        <a:t>GBs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500" spc="-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pearlite.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  <a:buChar char="•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500" spc="-75" dirty="0">
                          <a:latin typeface="Arial"/>
                          <a:cs typeface="Arial"/>
                        </a:rPr>
                        <a:t>If 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carbon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content </a:t>
                      </a:r>
                      <a:r>
                        <a:rPr sz="1500" spc="-1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around 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eutectoid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composition, then 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becomes </a:t>
                      </a:r>
                      <a:r>
                        <a:rPr sz="1500" spc="-100" dirty="0">
                          <a:latin typeface="Arial"/>
                          <a:cs typeface="Arial"/>
                        </a:rPr>
                        <a:t>difficult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distinguish 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between</a:t>
                      </a:r>
                      <a:r>
                        <a:rPr sz="15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two.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Following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500" spc="-155" dirty="0">
                          <a:latin typeface="Arial"/>
                          <a:cs typeface="Arial"/>
                        </a:rPr>
                        <a:t>methods 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can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500" spc="-1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5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two,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>
                      <a:solidFill>
                        <a:srgbClr val="4F81BC"/>
                      </a:solidFill>
                      <a:prstDash val="solid"/>
                    </a:lnL>
                    <a:lnR w="9525">
                      <a:solidFill>
                        <a:srgbClr val="4F81BC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Criteria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Proeutectoid</a:t>
                      </a:r>
                      <a:r>
                        <a:rPr sz="15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Ferrite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965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utecto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  </a:t>
                      </a:r>
                      <a:r>
                        <a:rPr sz="150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Cementite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12344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4F81BC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240" marR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-160" dirty="0">
                          <a:latin typeface="Arial"/>
                          <a:cs typeface="Arial"/>
                        </a:rPr>
                        <a:t>Shapes 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phases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320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-150" dirty="0">
                          <a:latin typeface="Arial"/>
                          <a:cs typeface="Arial"/>
                        </a:rPr>
                        <a:t>Appears 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grains, 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which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wide,  polyhedral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and have  </a:t>
                      </a:r>
                      <a:r>
                        <a:rPr sz="1500" spc="-180" dirty="0">
                          <a:latin typeface="Arial"/>
                          <a:cs typeface="Arial"/>
                        </a:rPr>
                        <a:t>GBs </a:t>
                      </a:r>
                      <a:r>
                        <a:rPr sz="1500" spc="-11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500" spc="-150" dirty="0">
                          <a:latin typeface="Arial"/>
                          <a:cs typeface="Arial"/>
                        </a:rPr>
                        <a:t>between  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themselves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55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-145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much </a:t>
                      </a:r>
                      <a:r>
                        <a:rPr sz="1500" spc="-125" dirty="0">
                          <a:latin typeface="Arial"/>
                          <a:cs typeface="Arial"/>
                        </a:rPr>
                        <a:t>thinner, 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network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needles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or 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platelets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500" spc="-160" dirty="0">
                          <a:latin typeface="Arial"/>
                          <a:cs typeface="Arial"/>
                        </a:rPr>
                        <a:t>bounded  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sharp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lines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12344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4F81BC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9525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25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50" dirty="0">
                          <a:latin typeface="Arial"/>
                          <a:cs typeface="Arial"/>
                        </a:rPr>
                        <a:t>Looks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very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wide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white  grains but </a:t>
                      </a:r>
                      <a:r>
                        <a:rPr sz="1500" spc="-110" dirty="0">
                          <a:latin typeface="Arial"/>
                          <a:cs typeface="Arial"/>
                        </a:rPr>
                        <a:t>dull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nature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because 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500" spc="-110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etching  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characteristics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731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50" dirty="0">
                          <a:latin typeface="Arial"/>
                          <a:cs typeface="Arial"/>
                        </a:rPr>
                        <a:t>Looks 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much 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brighter 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sharp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because 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500" spc="-90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hardness </a:t>
                      </a:r>
                      <a:r>
                        <a:rPr sz="1500" spc="-16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etching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characteristics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22288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500" spc="-125" dirty="0">
                          <a:latin typeface="Arial"/>
                          <a:cs typeface="Arial"/>
                        </a:rPr>
                        <a:t>Relative 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Hardne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9525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7978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500" spc="-75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500" spc="-1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very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soft 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(~95VPN)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194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500" spc="-75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500" spc="-1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very </a:t>
                      </a:r>
                      <a:r>
                        <a:rPr sz="1500" spc="-145" dirty="0">
                          <a:latin typeface="Arial"/>
                          <a:cs typeface="Arial"/>
                        </a:rPr>
                        <a:t>hard 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(~1000VPN)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117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1174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35" dirty="0">
                          <a:latin typeface="Arial"/>
                          <a:cs typeface="Arial"/>
                        </a:rPr>
                        <a:t>Scratch  </a:t>
                      </a:r>
                      <a:r>
                        <a:rPr sz="1500" spc="-170" dirty="0">
                          <a:latin typeface="Arial"/>
                          <a:cs typeface="Arial"/>
                        </a:rPr>
                        <a:t>Test </a:t>
                      </a:r>
                      <a:r>
                        <a:rPr sz="1500" spc="-160" dirty="0">
                          <a:latin typeface="Arial"/>
                          <a:cs typeface="Arial"/>
                        </a:rPr>
                        <a:t>on 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polished 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500" spc="-140" dirty="0">
                          <a:latin typeface="Arial"/>
                          <a:cs typeface="Arial"/>
                        </a:rPr>
                        <a:t>etched  </a:t>
                      </a:r>
                      <a:r>
                        <a:rPr sz="1500" spc="-135" dirty="0">
                          <a:latin typeface="Arial"/>
                          <a:cs typeface="Arial"/>
                        </a:rPr>
                        <a:t>surface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9525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272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35" dirty="0">
                          <a:latin typeface="Arial"/>
                          <a:cs typeface="Arial"/>
                        </a:rPr>
                        <a:t>Scratch 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becomes 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wider 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when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entering  </a:t>
                      </a:r>
                      <a:r>
                        <a:rPr sz="1500" spc="-110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phase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92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35" dirty="0">
                          <a:latin typeface="Arial"/>
                          <a:cs typeface="Arial"/>
                        </a:rPr>
                        <a:t>Scratch 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becomes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thin  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when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entering </a:t>
                      </a:r>
                      <a:r>
                        <a:rPr sz="1500" spc="-110" dirty="0">
                          <a:latin typeface="Arial"/>
                          <a:cs typeface="Arial"/>
                        </a:rPr>
                        <a:t>this  </a:t>
                      </a:r>
                      <a:r>
                        <a:rPr sz="1500" spc="-155" dirty="0">
                          <a:latin typeface="Arial"/>
                          <a:cs typeface="Arial"/>
                        </a:rPr>
                        <a:t>phase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4F81BC"/>
                      </a:solidFill>
                      <a:prstDash val="solid"/>
                    </a:lnR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463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4F81BC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105400" y="5541263"/>
            <a:ext cx="3749040" cy="1316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0627"/>
            <a:ext cx="78327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6FC0"/>
                </a:solidFill>
              </a:rPr>
              <a:t>Mechanical Properties </a:t>
            </a:r>
            <a:r>
              <a:rPr sz="3000" dirty="0">
                <a:solidFill>
                  <a:srgbClr val="006FC0"/>
                </a:solidFill>
              </a:rPr>
              <a:t>as a </a:t>
            </a:r>
            <a:r>
              <a:rPr sz="3000" spc="-5" dirty="0">
                <a:solidFill>
                  <a:srgbClr val="006FC0"/>
                </a:solidFill>
              </a:rPr>
              <a:t>function </a:t>
            </a:r>
            <a:r>
              <a:rPr sz="3000" dirty="0">
                <a:solidFill>
                  <a:srgbClr val="006FC0"/>
                </a:solidFill>
              </a:rPr>
              <a:t>of</a:t>
            </a:r>
            <a:r>
              <a:rPr sz="3000" spc="-35" dirty="0">
                <a:solidFill>
                  <a:srgbClr val="006FC0"/>
                </a:solidFill>
              </a:rPr>
              <a:t> </a:t>
            </a:r>
            <a:r>
              <a:rPr sz="3000" dirty="0">
                <a:solidFill>
                  <a:srgbClr val="006FC0"/>
                </a:solidFill>
              </a:rPr>
              <a:t>Carbon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76200" y="762000"/>
            <a:ext cx="8961120" cy="6035040"/>
          </a:xfrm>
          <a:custGeom>
            <a:avLst/>
            <a:gdLst/>
            <a:ahLst/>
            <a:cxnLst/>
            <a:rect l="l" t="t" r="r" b="b"/>
            <a:pathLst>
              <a:path w="8961120" h="6035040">
                <a:moveTo>
                  <a:pt x="0" y="6035040"/>
                </a:moveTo>
                <a:lnTo>
                  <a:pt x="8961120" y="6035040"/>
                </a:lnTo>
                <a:lnTo>
                  <a:pt x="8961120" y="0"/>
                </a:lnTo>
                <a:lnTo>
                  <a:pt x="0" y="0"/>
                </a:lnTo>
                <a:lnTo>
                  <a:pt x="0" y="603504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761" y="68656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4859" y="822959"/>
            <a:ext cx="7597140" cy="6035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0627"/>
            <a:ext cx="38544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6FC0"/>
                </a:solidFill>
              </a:rPr>
              <a:t>Classification </a:t>
            </a:r>
            <a:r>
              <a:rPr sz="3000" dirty="0">
                <a:solidFill>
                  <a:srgbClr val="006FC0"/>
                </a:solidFill>
              </a:rPr>
              <a:t>of</a:t>
            </a:r>
            <a:r>
              <a:rPr sz="3000" spc="-40" dirty="0">
                <a:solidFill>
                  <a:srgbClr val="006FC0"/>
                </a:solidFill>
              </a:rPr>
              <a:t> </a:t>
            </a:r>
            <a:r>
              <a:rPr sz="3000" spc="-5" dirty="0">
                <a:solidFill>
                  <a:srgbClr val="006FC0"/>
                </a:solidFill>
              </a:rPr>
              <a:t>Steels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76200" y="762000"/>
            <a:ext cx="8961120" cy="6035040"/>
          </a:xfrm>
          <a:custGeom>
            <a:avLst/>
            <a:gdLst/>
            <a:ahLst/>
            <a:cxnLst/>
            <a:rect l="l" t="t" r="r" b="b"/>
            <a:pathLst>
              <a:path w="8961120" h="6035040">
                <a:moveTo>
                  <a:pt x="0" y="6035040"/>
                </a:moveTo>
                <a:lnTo>
                  <a:pt x="8961120" y="6035040"/>
                </a:lnTo>
                <a:lnTo>
                  <a:pt x="8961120" y="0"/>
                </a:lnTo>
                <a:lnTo>
                  <a:pt x="0" y="0"/>
                </a:lnTo>
                <a:lnTo>
                  <a:pt x="0" y="603504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939" y="744982"/>
            <a:ext cx="7753984" cy="57873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30" dirty="0">
                <a:latin typeface="Arial"/>
                <a:cs typeface="Arial"/>
              </a:rPr>
              <a:t>Steel </a:t>
            </a:r>
            <a:r>
              <a:rPr sz="1500" spc="-100" dirty="0">
                <a:latin typeface="Arial"/>
                <a:cs typeface="Arial"/>
              </a:rPr>
              <a:t>is </a:t>
            </a:r>
            <a:r>
              <a:rPr sz="1500" spc="-155" dirty="0">
                <a:latin typeface="Arial"/>
                <a:cs typeface="Arial"/>
              </a:rPr>
              <a:t>an </a:t>
            </a:r>
            <a:r>
              <a:rPr sz="1500" spc="-100" dirty="0">
                <a:latin typeface="Arial"/>
                <a:cs typeface="Arial"/>
              </a:rPr>
              <a:t>interstitial </a:t>
            </a:r>
            <a:r>
              <a:rPr sz="1500" spc="-114" dirty="0">
                <a:latin typeface="Arial"/>
                <a:cs typeface="Arial"/>
              </a:rPr>
              <a:t>solid </a:t>
            </a:r>
            <a:r>
              <a:rPr sz="1500" spc="-120" dirty="0">
                <a:latin typeface="Arial"/>
                <a:cs typeface="Arial"/>
              </a:rPr>
              <a:t>solution </a:t>
            </a:r>
            <a:r>
              <a:rPr sz="1500" spc="-114" dirty="0">
                <a:latin typeface="Arial"/>
                <a:cs typeface="Arial"/>
              </a:rPr>
              <a:t>of </a:t>
            </a:r>
            <a:r>
              <a:rPr sz="1500" spc="-145" dirty="0">
                <a:latin typeface="Arial"/>
                <a:cs typeface="Arial"/>
              </a:rPr>
              <a:t>carbon </a:t>
            </a:r>
            <a:r>
              <a:rPr sz="1500" spc="-110" dirty="0">
                <a:latin typeface="Arial"/>
                <a:cs typeface="Arial"/>
              </a:rPr>
              <a:t>in</a:t>
            </a:r>
            <a:r>
              <a:rPr sz="1500" spc="-260" dirty="0">
                <a:latin typeface="Arial"/>
                <a:cs typeface="Arial"/>
              </a:rPr>
              <a:t> </a:t>
            </a:r>
            <a:r>
              <a:rPr sz="1500" spc="-110" dirty="0">
                <a:latin typeface="Arial"/>
                <a:cs typeface="Arial"/>
              </a:rPr>
              <a:t>iron.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25" dirty="0">
                <a:latin typeface="Arial"/>
                <a:cs typeface="Arial"/>
              </a:rPr>
              <a:t>Theoretically </a:t>
            </a:r>
            <a:r>
              <a:rPr sz="1500" spc="-120" dirty="0">
                <a:latin typeface="Arial"/>
                <a:cs typeface="Arial"/>
              </a:rPr>
              <a:t>steel </a:t>
            </a:r>
            <a:r>
              <a:rPr sz="1500" spc="-150" dirty="0">
                <a:latin typeface="Arial"/>
                <a:cs typeface="Arial"/>
              </a:rPr>
              <a:t>has </a:t>
            </a:r>
            <a:r>
              <a:rPr sz="1500" spc="-155" dirty="0">
                <a:latin typeface="Arial"/>
                <a:cs typeface="Arial"/>
              </a:rPr>
              <a:t>a </a:t>
            </a:r>
            <a:r>
              <a:rPr sz="1500" spc="-175" dirty="0">
                <a:latin typeface="Arial"/>
                <a:cs typeface="Arial"/>
              </a:rPr>
              <a:t>maximum </a:t>
            </a:r>
            <a:r>
              <a:rPr sz="1500" spc="-114" dirty="0">
                <a:latin typeface="Arial"/>
                <a:cs typeface="Arial"/>
              </a:rPr>
              <a:t>of </a:t>
            </a:r>
            <a:r>
              <a:rPr sz="1500" spc="-175" dirty="0">
                <a:latin typeface="Arial"/>
                <a:cs typeface="Arial"/>
              </a:rPr>
              <a:t>2.11%</a:t>
            </a:r>
            <a:r>
              <a:rPr sz="1500" spc="-225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carbon.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14" dirty="0">
                <a:latin typeface="Arial"/>
                <a:cs typeface="Arial"/>
              </a:rPr>
              <a:t>In </a:t>
            </a:r>
            <a:r>
              <a:rPr sz="1500" spc="-120" dirty="0">
                <a:latin typeface="Arial"/>
                <a:cs typeface="Arial"/>
              </a:rPr>
              <a:t>practice, </a:t>
            </a:r>
            <a:r>
              <a:rPr sz="1500" spc="-130" dirty="0">
                <a:latin typeface="Arial"/>
                <a:cs typeface="Arial"/>
              </a:rPr>
              <a:t>the </a:t>
            </a:r>
            <a:r>
              <a:rPr sz="1500" spc="-155" dirty="0">
                <a:latin typeface="Arial"/>
                <a:cs typeface="Arial"/>
              </a:rPr>
              <a:t>amount </a:t>
            </a:r>
            <a:r>
              <a:rPr sz="1500" spc="-114" dirty="0">
                <a:latin typeface="Arial"/>
                <a:cs typeface="Arial"/>
              </a:rPr>
              <a:t>of </a:t>
            </a:r>
            <a:r>
              <a:rPr sz="1500" spc="-145" dirty="0">
                <a:latin typeface="Arial"/>
                <a:cs typeface="Arial"/>
              </a:rPr>
              <a:t>carbon </a:t>
            </a:r>
            <a:r>
              <a:rPr sz="1500" spc="-114" dirty="0">
                <a:latin typeface="Arial"/>
                <a:cs typeface="Arial"/>
              </a:rPr>
              <a:t>rarely </a:t>
            </a:r>
            <a:r>
              <a:rPr sz="1500" spc="-150" dirty="0">
                <a:latin typeface="Arial"/>
                <a:cs typeface="Arial"/>
              </a:rPr>
              <a:t>exceeds</a:t>
            </a:r>
            <a:r>
              <a:rPr sz="1500" spc="-265" dirty="0">
                <a:latin typeface="Arial"/>
                <a:cs typeface="Arial"/>
              </a:rPr>
              <a:t> </a:t>
            </a:r>
            <a:r>
              <a:rPr sz="1500" spc="-160" dirty="0">
                <a:latin typeface="Arial"/>
                <a:cs typeface="Arial"/>
              </a:rPr>
              <a:t>0.8%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55" dirty="0">
                <a:latin typeface="Arial"/>
                <a:cs typeface="Arial"/>
              </a:rPr>
              <a:t>They </a:t>
            </a:r>
            <a:r>
              <a:rPr sz="1500" spc="-150" dirty="0">
                <a:latin typeface="Arial"/>
                <a:cs typeface="Arial"/>
              </a:rPr>
              <a:t>can </a:t>
            </a:r>
            <a:r>
              <a:rPr sz="1500" spc="-155" dirty="0">
                <a:latin typeface="Arial"/>
                <a:cs typeface="Arial"/>
              </a:rPr>
              <a:t>be </a:t>
            </a:r>
            <a:r>
              <a:rPr sz="1500" spc="-114" dirty="0">
                <a:latin typeface="Arial"/>
                <a:cs typeface="Arial"/>
              </a:rPr>
              <a:t>classified </a:t>
            </a:r>
            <a:r>
              <a:rPr sz="1500" spc="-155" dirty="0">
                <a:latin typeface="Arial"/>
                <a:cs typeface="Arial"/>
              </a:rPr>
              <a:t>based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on:</a:t>
            </a:r>
            <a:endParaRPr sz="15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59"/>
              </a:spcBef>
              <a:buChar char="–"/>
              <a:tabLst>
                <a:tab pos="756285" algn="l"/>
                <a:tab pos="756920" algn="l"/>
              </a:tabLst>
            </a:pPr>
            <a:r>
              <a:rPr sz="1500" spc="-170" dirty="0">
                <a:latin typeface="Arial"/>
                <a:cs typeface="Arial"/>
              </a:rPr>
              <a:t>Type </a:t>
            </a:r>
            <a:r>
              <a:rPr sz="1500" spc="-114" dirty="0">
                <a:latin typeface="Arial"/>
                <a:cs typeface="Arial"/>
              </a:rPr>
              <a:t>of </a:t>
            </a:r>
            <a:r>
              <a:rPr sz="1500" spc="-130" dirty="0">
                <a:latin typeface="Arial"/>
                <a:cs typeface="Arial"/>
              </a:rPr>
              <a:t>deoxidation</a:t>
            </a:r>
            <a:r>
              <a:rPr sz="1500" spc="-200" dirty="0">
                <a:latin typeface="Arial"/>
                <a:cs typeface="Arial"/>
              </a:rPr>
              <a:t> </a:t>
            </a:r>
            <a:r>
              <a:rPr sz="1500" spc="-120" dirty="0">
                <a:latin typeface="Arial"/>
                <a:cs typeface="Arial"/>
              </a:rPr>
              <a:t>practices,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75" dirty="0">
                <a:latin typeface="Arial"/>
                <a:cs typeface="Arial"/>
              </a:rPr>
              <a:t>Rimmed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Steel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60" dirty="0">
                <a:latin typeface="Arial"/>
                <a:cs typeface="Arial"/>
              </a:rPr>
              <a:t>Capped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Steel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25" dirty="0">
                <a:latin typeface="Arial"/>
                <a:cs typeface="Arial"/>
              </a:rPr>
              <a:t>Semi-killed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Steel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14" dirty="0">
                <a:latin typeface="Arial"/>
                <a:cs typeface="Arial"/>
              </a:rPr>
              <a:t>Killed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20" dirty="0">
                <a:latin typeface="Arial"/>
                <a:cs typeface="Arial"/>
              </a:rPr>
              <a:t>steel</a:t>
            </a:r>
            <a:endParaRPr sz="15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60"/>
              </a:spcBef>
              <a:buChar char="–"/>
              <a:tabLst>
                <a:tab pos="756285" algn="l"/>
                <a:tab pos="756920" algn="l"/>
              </a:tabLst>
            </a:pPr>
            <a:r>
              <a:rPr sz="1500" spc="-135" dirty="0">
                <a:latin typeface="Arial"/>
                <a:cs typeface="Arial"/>
              </a:rPr>
              <a:t>Grain-coarsening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120" dirty="0">
                <a:latin typeface="Arial"/>
                <a:cs typeface="Arial"/>
              </a:rPr>
              <a:t>characteristics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5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35" dirty="0">
                <a:latin typeface="Arial"/>
                <a:cs typeface="Arial"/>
              </a:rPr>
              <a:t>Fine grained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steels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59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50" dirty="0">
                <a:latin typeface="Arial"/>
                <a:cs typeface="Arial"/>
              </a:rPr>
              <a:t>Coarse </a:t>
            </a:r>
            <a:r>
              <a:rPr sz="1500" spc="-135" dirty="0">
                <a:latin typeface="Arial"/>
                <a:cs typeface="Arial"/>
              </a:rPr>
              <a:t>grained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steels</a:t>
            </a:r>
            <a:endParaRPr sz="15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59"/>
              </a:spcBef>
              <a:buChar char="–"/>
              <a:tabLst>
                <a:tab pos="756285" algn="l"/>
                <a:tab pos="756920" algn="l"/>
              </a:tabLst>
            </a:pPr>
            <a:r>
              <a:rPr sz="1500" spc="-160" dirty="0">
                <a:latin typeface="Arial"/>
                <a:cs typeface="Arial"/>
              </a:rPr>
              <a:t>Based </a:t>
            </a:r>
            <a:r>
              <a:rPr sz="1500" spc="-155" dirty="0">
                <a:latin typeface="Arial"/>
                <a:cs typeface="Arial"/>
              </a:rPr>
              <a:t>on </a:t>
            </a:r>
            <a:r>
              <a:rPr sz="1500" spc="-145" dirty="0">
                <a:latin typeface="Arial"/>
                <a:cs typeface="Arial"/>
              </a:rPr>
              <a:t>carbon</a:t>
            </a:r>
            <a:r>
              <a:rPr sz="1500" spc="-155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content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59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25" dirty="0">
                <a:latin typeface="Arial"/>
                <a:cs typeface="Arial"/>
              </a:rPr>
              <a:t>Plain </a:t>
            </a:r>
            <a:r>
              <a:rPr sz="1500" spc="-145" dirty="0">
                <a:latin typeface="Arial"/>
                <a:cs typeface="Arial"/>
              </a:rPr>
              <a:t>carbon </a:t>
            </a:r>
            <a:r>
              <a:rPr sz="1500" spc="-125" dirty="0">
                <a:latin typeface="Arial"/>
                <a:cs typeface="Arial"/>
              </a:rPr>
              <a:t>steels </a:t>
            </a:r>
            <a:r>
              <a:rPr sz="1500" spc="-114" dirty="0">
                <a:latin typeface="Arial"/>
                <a:cs typeface="Arial"/>
              </a:rPr>
              <a:t>(less </a:t>
            </a:r>
            <a:r>
              <a:rPr sz="1500" spc="-135" dirty="0">
                <a:latin typeface="Arial"/>
                <a:cs typeface="Arial"/>
              </a:rPr>
              <a:t>than </a:t>
            </a:r>
            <a:r>
              <a:rPr sz="1500" spc="-175" dirty="0">
                <a:latin typeface="Arial"/>
                <a:cs typeface="Arial"/>
              </a:rPr>
              <a:t>2.11% </a:t>
            </a:r>
            <a:r>
              <a:rPr sz="1500" spc="-145" dirty="0">
                <a:latin typeface="Arial"/>
                <a:cs typeface="Arial"/>
              </a:rPr>
              <a:t>carbon </a:t>
            </a:r>
            <a:r>
              <a:rPr sz="1500" spc="-155" dirty="0">
                <a:latin typeface="Arial"/>
                <a:cs typeface="Arial"/>
              </a:rPr>
              <a:t>and </a:t>
            </a:r>
            <a:r>
              <a:rPr sz="1500" spc="-120" dirty="0">
                <a:latin typeface="Arial"/>
                <a:cs typeface="Arial"/>
              </a:rPr>
              <a:t>negligible </a:t>
            </a:r>
            <a:r>
              <a:rPr sz="1500" spc="-155" dirty="0">
                <a:latin typeface="Arial"/>
                <a:cs typeface="Arial"/>
              </a:rPr>
              <a:t>amounts</a:t>
            </a:r>
            <a:r>
              <a:rPr sz="1500" spc="-300" dirty="0">
                <a:latin typeface="Arial"/>
                <a:cs typeface="Arial"/>
              </a:rPr>
              <a:t> </a:t>
            </a:r>
            <a:r>
              <a:rPr sz="1500" spc="-114" dirty="0">
                <a:latin typeface="Arial"/>
                <a:cs typeface="Arial"/>
              </a:rPr>
              <a:t>of </a:t>
            </a:r>
            <a:r>
              <a:rPr sz="1500" spc="-130" dirty="0">
                <a:latin typeface="Arial"/>
                <a:cs typeface="Arial"/>
              </a:rPr>
              <a:t>other </a:t>
            </a:r>
            <a:r>
              <a:rPr sz="1500" spc="-125" dirty="0">
                <a:latin typeface="Arial"/>
                <a:cs typeface="Arial"/>
              </a:rPr>
              <a:t>residual </a:t>
            </a:r>
            <a:r>
              <a:rPr sz="1500" spc="-140" dirty="0">
                <a:latin typeface="Arial"/>
                <a:cs typeface="Arial"/>
              </a:rPr>
              <a:t>elements)</a:t>
            </a:r>
            <a:endParaRPr sz="1500">
              <a:latin typeface="Arial"/>
              <a:cs typeface="Arial"/>
            </a:endParaRPr>
          </a:p>
          <a:p>
            <a:pPr marL="1384300" lvl="3">
              <a:lnSpc>
                <a:spcPct val="100000"/>
              </a:lnSpc>
              <a:spcBef>
                <a:spcPts val="359"/>
              </a:spcBef>
              <a:buChar char="–"/>
              <a:tabLst>
                <a:tab pos="1613535" algn="l"/>
              </a:tabLst>
            </a:pPr>
            <a:r>
              <a:rPr sz="1500" spc="-170" dirty="0">
                <a:latin typeface="Arial"/>
                <a:cs typeface="Arial"/>
              </a:rPr>
              <a:t>Low </a:t>
            </a:r>
            <a:r>
              <a:rPr sz="1500" spc="-150" dirty="0">
                <a:latin typeface="Arial"/>
                <a:cs typeface="Arial"/>
              </a:rPr>
              <a:t>Carbon </a:t>
            </a:r>
            <a:r>
              <a:rPr sz="1500" spc="-114" dirty="0">
                <a:latin typeface="Arial"/>
                <a:cs typeface="Arial"/>
              </a:rPr>
              <a:t>(less </a:t>
            </a:r>
            <a:r>
              <a:rPr sz="1500" spc="-135" dirty="0">
                <a:latin typeface="Arial"/>
                <a:cs typeface="Arial"/>
              </a:rPr>
              <a:t>than </a:t>
            </a:r>
            <a:r>
              <a:rPr sz="1500" spc="-160" dirty="0">
                <a:latin typeface="Arial"/>
                <a:cs typeface="Arial"/>
              </a:rPr>
              <a:t>0.25%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40" dirty="0">
                <a:latin typeface="Arial"/>
                <a:cs typeface="Arial"/>
              </a:rPr>
              <a:t>carbon)</a:t>
            </a:r>
            <a:endParaRPr sz="15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360"/>
              </a:spcBef>
            </a:pPr>
            <a:r>
              <a:rPr sz="1500" dirty="0">
                <a:latin typeface="Arial"/>
                <a:cs typeface="Arial"/>
              </a:rPr>
              <a:t>– </a:t>
            </a:r>
            <a:r>
              <a:rPr sz="1500" spc="-180" dirty="0">
                <a:latin typeface="Arial"/>
                <a:cs typeface="Arial"/>
              </a:rPr>
              <a:t>Med </a:t>
            </a:r>
            <a:r>
              <a:rPr sz="1500" spc="-150" dirty="0">
                <a:latin typeface="Arial"/>
                <a:cs typeface="Arial"/>
              </a:rPr>
              <a:t>Carbon </a:t>
            </a:r>
            <a:r>
              <a:rPr sz="1500" spc="-145" dirty="0">
                <a:latin typeface="Arial"/>
                <a:cs typeface="Arial"/>
              </a:rPr>
              <a:t>(0.25% </a:t>
            </a:r>
            <a:r>
              <a:rPr sz="1500" spc="-114" dirty="0">
                <a:latin typeface="Arial"/>
                <a:cs typeface="Arial"/>
              </a:rPr>
              <a:t>to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spc="-145" dirty="0">
                <a:latin typeface="Arial"/>
                <a:cs typeface="Arial"/>
              </a:rPr>
              <a:t>0.55%)</a:t>
            </a:r>
            <a:endParaRPr sz="1500">
              <a:latin typeface="Arial"/>
              <a:cs typeface="Arial"/>
            </a:endParaRPr>
          </a:p>
          <a:p>
            <a:pPr marL="1384300" lvl="3">
              <a:lnSpc>
                <a:spcPct val="100000"/>
              </a:lnSpc>
              <a:spcBef>
                <a:spcPts val="360"/>
              </a:spcBef>
              <a:buChar char="–"/>
              <a:tabLst>
                <a:tab pos="1613535" algn="l"/>
              </a:tabLst>
            </a:pPr>
            <a:r>
              <a:rPr sz="1500" spc="-140" dirty="0">
                <a:latin typeface="Arial"/>
                <a:cs typeface="Arial"/>
              </a:rPr>
              <a:t>High </a:t>
            </a:r>
            <a:r>
              <a:rPr sz="1500" spc="-150" dirty="0">
                <a:latin typeface="Arial"/>
                <a:cs typeface="Arial"/>
              </a:rPr>
              <a:t>Carbon </a:t>
            </a:r>
            <a:r>
              <a:rPr sz="1500" spc="-145" dirty="0">
                <a:latin typeface="Arial"/>
                <a:cs typeface="Arial"/>
              </a:rPr>
              <a:t>(0.55% </a:t>
            </a:r>
            <a:r>
              <a:rPr sz="1500" spc="-114" dirty="0">
                <a:latin typeface="Arial"/>
                <a:cs typeface="Arial"/>
              </a:rPr>
              <a:t>to</a:t>
            </a:r>
            <a:r>
              <a:rPr sz="1500" spc="114" dirty="0">
                <a:latin typeface="Arial"/>
                <a:cs typeface="Arial"/>
              </a:rPr>
              <a:t> </a:t>
            </a:r>
            <a:r>
              <a:rPr sz="1500" spc="-160" dirty="0">
                <a:latin typeface="Arial"/>
                <a:cs typeface="Arial"/>
              </a:rPr>
              <a:t>2.11%)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70" dirty="0">
                <a:latin typeface="Arial"/>
                <a:cs typeface="Arial"/>
              </a:rPr>
              <a:t>Low </a:t>
            </a:r>
            <a:r>
              <a:rPr sz="1500" spc="-120" dirty="0">
                <a:latin typeface="Arial"/>
                <a:cs typeface="Arial"/>
              </a:rPr>
              <a:t>Alloy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Steel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40" dirty="0">
                <a:latin typeface="Arial"/>
                <a:cs typeface="Arial"/>
              </a:rPr>
              <a:t>High </a:t>
            </a:r>
            <a:r>
              <a:rPr sz="1500" spc="-120" dirty="0">
                <a:latin typeface="Arial"/>
                <a:cs typeface="Arial"/>
              </a:rPr>
              <a:t>Alloy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Steel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25" dirty="0">
                <a:latin typeface="Arial"/>
                <a:cs typeface="Arial"/>
              </a:rPr>
              <a:t>Stainless </a:t>
            </a:r>
            <a:r>
              <a:rPr sz="1500" spc="-130" dirty="0">
                <a:latin typeface="Arial"/>
                <a:cs typeface="Arial"/>
              </a:rPr>
              <a:t>Steels (Corrosion-Resistant </a:t>
            </a:r>
            <a:r>
              <a:rPr sz="1500" spc="-125" dirty="0">
                <a:latin typeface="Arial"/>
                <a:cs typeface="Arial"/>
              </a:rPr>
              <a:t>Steels) </a:t>
            </a:r>
            <a:r>
              <a:rPr sz="1500" spc="-155" dirty="0">
                <a:latin typeface="Arial"/>
                <a:cs typeface="Arial"/>
              </a:rPr>
              <a:t>– </a:t>
            </a:r>
            <a:r>
              <a:rPr sz="1500" spc="-130" dirty="0">
                <a:latin typeface="Arial"/>
                <a:cs typeface="Arial"/>
              </a:rPr>
              <a:t>contain </a:t>
            </a:r>
            <a:r>
              <a:rPr sz="1500" spc="-114" dirty="0">
                <a:latin typeface="Arial"/>
                <a:cs typeface="Arial"/>
              </a:rPr>
              <a:t>at </a:t>
            </a:r>
            <a:r>
              <a:rPr sz="1500" spc="-120" dirty="0">
                <a:latin typeface="Arial"/>
                <a:cs typeface="Arial"/>
              </a:rPr>
              <a:t>least</a:t>
            </a:r>
            <a:r>
              <a:rPr sz="1500" spc="125" dirty="0">
                <a:latin typeface="Arial"/>
                <a:cs typeface="Arial"/>
              </a:rPr>
              <a:t> </a:t>
            </a:r>
            <a:r>
              <a:rPr sz="1500" spc="-160" dirty="0">
                <a:latin typeface="Arial"/>
                <a:cs typeface="Arial"/>
              </a:rPr>
              <a:t>10.5% Chromium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55" dirty="0">
                <a:latin typeface="Arial"/>
                <a:cs typeface="Arial"/>
              </a:rPr>
              <a:t>Most </a:t>
            </a:r>
            <a:r>
              <a:rPr sz="1500" spc="-130" dirty="0">
                <a:latin typeface="Arial"/>
                <a:cs typeface="Arial"/>
              </a:rPr>
              <a:t>important </a:t>
            </a:r>
            <a:r>
              <a:rPr sz="1500" spc="-114" dirty="0">
                <a:latin typeface="Arial"/>
                <a:cs typeface="Arial"/>
              </a:rPr>
              <a:t>classification </a:t>
            </a:r>
            <a:r>
              <a:rPr sz="1500" spc="-100" dirty="0">
                <a:latin typeface="Arial"/>
                <a:cs typeface="Arial"/>
              </a:rPr>
              <a:t>is </a:t>
            </a:r>
            <a:r>
              <a:rPr sz="1500" spc="-155" dirty="0">
                <a:latin typeface="Arial"/>
                <a:cs typeface="Arial"/>
              </a:rPr>
              <a:t>based on </a:t>
            </a:r>
            <a:r>
              <a:rPr sz="1500" spc="-130" dirty="0">
                <a:latin typeface="Arial"/>
                <a:cs typeface="Arial"/>
              </a:rPr>
              <a:t>the </a:t>
            </a:r>
            <a:r>
              <a:rPr sz="1500" spc="-140" dirty="0">
                <a:latin typeface="Arial"/>
                <a:cs typeface="Arial"/>
              </a:rPr>
              <a:t>carbon</a:t>
            </a:r>
            <a:r>
              <a:rPr sz="1500" spc="-220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content,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68656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0627"/>
            <a:ext cx="38544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6FC0"/>
                </a:solidFill>
              </a:rPr>
              <a:t>Classification </a:t>
            </a:r>
            <a:r>
              <a:rPr sz="3000" dirty="0">
                <a:solidFill>
                  <a:srgbClr val="006FC0"/>
                </a:solidFill>
              </a:rPr>
              <a:t>of</a:t>
            </a:r>
            <a:r>
              <a:rPr sz="3000" spc="-40" dirty="0">
                <a:solidFill>
                  <a:srgbClr val="006FC0"/>
                </a:solidFill>
              </a:rPr>
              <a:t> </a:t>
            </a:r>
            <a:r>
              <a:rPr sz="3000" spc="-5" dirty="0">
                <a:solidFill>
                  <a:srgbClr val="006FC0"/>
                </a:solidFill>
              </a:rPr>
              <a:t>Steels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76200" y="762000"/>
            <a:ext cx="8961120" cy="6035040"/>
          </a:xfrm>
          <a:custGeom>
            <a:avLst/>
            <a:gdLst/>
            <a:ahLst/>
            <a:cxnLst/>
            <a:rect l="l" t="t" r="r" b="b"/>
            <a:pathLst>
              <a:path w="8961120" h="6035040">
                <a:moveTo>
                  <a:pt x="0" y="6035040"/>
                </a:moveTo>
                <a:lnTo>
                  <a:pt x="8961120" y="6035040"/>
                </a:lnTo>
                <a:lnTo>
                  <a:pt x="8961120" y="0"/>
                </a:lnTo>
                <a:lnTo>
                  <a:pt x="0" y="0"/>
                </a:lnTo>
                <a:lnTo>
                  <a:pt x="0" y="603504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239" y="744552"/>
            <a:ext cx="8268334" cy="36080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1600" b="1" spc="-145" dirty="0">
                <a:solidFill>
                  <a:srgbClr val="C0504D"/>
                </a:solidFill>
                <a:latin typeface="Arial"/>
                <a:cs typeface="Arial"/>
              </a:rPr>
              <a:t>AISI </a:t>
            </a:r>
            <a:r>
              <a:rPr sz="1600" b="1" spc="-100" dirty="0">
                <a:solidFill>
                  <a:srgbClr val="C0504D"/>
                </a:solidFill>
                <a:latin typeface="Arial"/>
                <a:cs typeface="Arial"/>
              </a:rPr>
              <a:t>- </a:t>
            </a:r>
            <a:r>
              <a:rPr sz="1600" b="1" spc="-200" dirty="0">
                <a:solidFill>
                  <a:srgbClr val="C0504D"/>
                </a:solidFill>
                <a:latin typeface="Arial"/>
                <a:cs typeface="Arial"/>
              </a:rPr>
              <a:t>SAE </a:t>
            </a:r>
            <a:r>
              <a:rPr sz="1600" b="1" spc="-140" dirty="0">
                <a:solidFill>
                  <a:srgbClr val="C0504D"/>
                </a:solidFill>
                <a:latin typeface="Arial"/>
                <a:cs typeface="Arial"/>
              </a:rPr>
              <a:t>Classification </a:t>
            </a:r>
            <a:r>
              <a:rPr sz="1600" b="1" spc="-175" dirty="0">
                <a:solidFill>
                  <a:srgbClr val="C0504D"/>
                </a:solidFill>
                <a:latin typeface="Arial"/>
                <a:cs typeface="Arial"/>
              </a:rPr>
              <a:t>System </a:t>
            </a:r>
            <a:r>
              <a:rPr sz="1600" b="1" spc="-145" dirty="0">
                <a:solidFill>
                  <a:srgbClr val="FF0000"/>
                </a:solidFill>
                <a:latin typeface="Arial"/>
                <a:cs typeface="Arial"/>
              </a:rPr>
              <a:t>AISI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FF0000"/>
                </a:solidFill>
                <a:latin typeface="Arial"/>
                <a:cs typeface="Arial"/>
              </a:rPr>
              <a:t>XXXX</a:t>
            </a:r>
            <a:endParaRPr sz="1600">
              <a:latin typeface="Arial"/>
              <a:cs typeface="Arial"/>
            </a:endParaRPr>
          </a:p>
          <a:p>
            <a:pPr marL="482600" lvl="1">
              <a:lnSpc>
                <a:spcPct val="100000"/>
              </a:lnSpc>
              <a:spcBef>
                <a:spcPts val="350"/>
              </a:spcBef>
              <a:buChar char="–"/>
              <a:tabLst>
                <a:tab pos="768985" algn="l"/>
                <a:tab pos="769620" algn="l"/>
              </a:tabLst>
            </a:pPr>
            <a:r>
              <a:rPr sz="1500" spc="-150" dirty="0">
                <a:latin typeface="Arial"/>
                <a:cs typeface="Arial"/>
              </a:rPr>
              <a:t>American </a:t>
            </a:r>
            <a:r>
              <a:rPr sz="1500" spc="-120" dirty="0">
                <a:latin typeface="Arial"/>
                <a:cs typeface="Arial"/>
              </a:rPr>
              <a:t>Iron </a:t>
            </a:r>
            <a:r>
              <a:rPr sz="1500" spc="-155" dirty="0">
                <a:latin typeface="Arial"/>
                <a:cs typeface="Arial"/>
              </a:rPr>
              <a:t>and </a:t>
            </a:r>
            <a:r>
              <a:rPr sz="1500" spc="-130" dirty="0">
                <a:latin typeface="Arial"/>
                <a:cs typeface="Arial"/>
              </a:rPr>
              <a:t>Steel </a:t>
            </a:r>
            <a:r>
              <a:rPr sz="1500" spc="-110" dirty="0">
                <a:latin typeface="Arial"/>
                <a:cs typeface="Arial"/>
              </a:rPr>
              <a:t>Institute </a:t>
            </a:r>
            <a:r>
              <a:rPr sz="1500" spc="-120" dirty="0">
                <a:latin typeface="Arial"/>
                <a:cs typeface="Arial"/>
              </a:rPr>
              <a:t>(AISI) </a:t>
            </a:r>
            <a:r>
              <a:rPr sz="1500" spc="-185" dirty="0">
                <a:latin typeface="Arial"/>
                <a:cs typeface="Arial"/>
              </a:rPr>
              <a:t>&amp; </a:t>
            </a:r>
            <a:r>
              <a:rPr sz="1500" spc="-130" dirty="0">
                <a:latin typeface="Arial"/>
                <a:cs typeface="Arial"/>
              </a:rPr>
              <a:t>Society </a:t>
            </a:r>
            <a:r>
              <a:rPr sz="1500" spc="-114" dirty="0">
                <a:latin typeface="Arial"/>
                <a:cs typeface="Arial"/>
              </a:rPr>
              <a:t>of </a:t>
            </a:r>
            <a:r>
              <a:rPr sz="1500" spc="-140" dirty="0">
                <a:latin typeface="Arial"/>
                <a:cs typeface="Arial"/>
              </a:rPr>
              <a:t>Automotive Engineers </a:t>
            </a:r>
            <a:r>
              <a:rPr sz="1500" spc="-150" dirty="0">
                <a:latin typeface="Arial"/>
                <a:cs typeface="Arial"/>
              </a:rPr>
              <a:t>(SAE) have </a:t>
            </a:r>
            <a:r>
              <a:rPr sz="1500" spc="-140" dirty="0">
                <a:latin typeface="Arial"/>
                <a:cs typeface="Arial"/>
              </a:rPr>
              <a:t>cooperated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together.</a:t>
            </a:r>
            <a:endParaRPr sz="1500">
              <a:latin typeface="Arial"/>
              <a:cs typeface="Arial"/>
            </a:endParaRPr>
          </a:p>
          <a:p>
            <a:pPr marL="482600" lvl="1">
              <a:lnSpc>
                <a:spcPct val="100000"/>
              </a:lnSpc>
              <a:spcBef>
                <a:spcPts val="360"/>
              </a:spcBef>
              <a:buChar char="–"/>
              <a:tabLst>
                <a:tab pos="768985" algn="l"/>
                <a:tab pos="769620" algn="l"/>
              </a:tabLst>
            </a:pPr>
            <a:r>
              <a:rPr sz="1500" spc="-120" dirty="0">
                <a:latin typeface="Arial"/>
                <a:cs typeface="Arial"/>
              </a:rPr>
              <a:t>Classifies alloys </a:t>
            </a:r>
            <a:r>
              <a:rPr sz="1500" spc="-145" dirty="0">
                <a:latin typeface="Arial"/>
                <a:cs typeface="Arial"/>
              </a:rPr>
              <a:t>by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chemistry</a:t>
            </a:r>
            <a:endParaRPr sz="1500">
              <a:latin typeface="Arial"/>
              <a:cs typeface="Arial"/>
            </a:endParaRPr>
          </a:p>
          <a:p>
            <a:pPr marL="482600" lvl="1">
              <a:lnSpc>
                <a:spcPct val="100000"/>
              </a:lnSpc>
              <a:spcBef>
                <a:spcPts val="360"/>
              </a:spcBef>
              <a:buChar char="–"/>
              <a:tabLst>
                <a:tab pos="768985" algn="l"/>
                <a:tab pos="769620" algn="l"/>
              </a:tabLst>
            </a:pPr>
            <a:r>
              <a:rPr sz="1500" spc="-120" dirty="0">
                <a:latin typeface="Arial"/>
                <a:cs typeface="Arial"/>
              </a:rPr>
              <a:t>Prefix </a:t>
            </a:r>
            <a:r>
              <a:rPr sz="1500" spc="-114" dirty="0">
                <a:latin typeface="Arial"/>
                <a:cs typeface="Arial"/>
              </a:rPr>
              <a:t>to </a:t>
            </a:r>
            <a:r>
              <a:rPr sz="1500" spc="-130" dirty="0">
                <a:latin typeface="Arial"/>
                <a:cs typeface="Arial"/>
              </a:rPr>
              <a:t>the </a:t>
            </a:r>
            <a:r>
              <a:rPr sz="1500" spc="-120" dirty="0">
                <a:latin typeface="Arial"/>
                <a:cs typeface="Arial"/>
              </a:rPr>
              <a:t>four </a:t>
            </a:r>
            <a:r>
              <a:rPr sz="1500" spc="-105" dirty="0">
                <a:latin typeface="Arial"/>
                <a:cs typeface="Arial"/>
              </a:rPr>
              <a:t>digit </a:t>
            </a:r>
            <a:r>
              <a:rPr sz="1500" spc="-160" dirty="0">
                <a:latin typeface="Arial"/>
                <a:cs typeface="Arial"/>
              </a:rPr>
              <a:t>number </a:t>
            </a:r>
            <a:r>
              <a:rPr sz="1500" spc="-125" dirty="0">
                <a:latin typeface="Arial"/>
                <a:cs typeface="Arial"/>
              </a:rPr>
              <a:t>indicates </a:t>
            </a:r>
            <a:r>
              <a:rPr sz="1500" spc="-130" dirty="0">
                <a:latin typeface="Arial"/>
                <a:cs typeface="Arial"/>
              </a:rPr>
              <a:t>the </a:t>
            </a:r>
            <a:r>
              <a:rPr sz="1500" spc="-155" dirty="0">
                <a:latin typeface="Arial"/>
                <a:cs typeface="Arial"/>
              </a:rPr>
              <a:t>method </a:t>
            </a:r>
            <a:r>
              <a:rPr sz="1500" spc="-150" dirty="0">
                <a:latin typeface="Arial"/>
                <a:cs typeface="Arial"/>
              </a:rPr>
              <a:t>used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20" dirty="0">
                <a:latin typeface="Arial"/>
                <a:cs typeface="Arial"/>
              </a:rPr>
              <a:t>steel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40" dirty="0">
                <a:latin typeface="Arial"/>
                <a:cs typeface="Arial"/>
              </a:rPr>
              <a:t>making.</a:t>
            </a:r>
            <a:endParaRPr sz="1500">
              <a:latin typeface="Arial"/>
              <a:cs typeface="Arial"/>
            </a:endParaRPr>
          </a:p>
          <a:p>
            <a:pPr marL="9398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282700" algn="l"/>
                <a:tab pos="1283335" algn="l"/>
              </a:tabLst>
            </a:pPr>
            <a:r>
              <a:rPr sz="1500" spc="-180" dirty="0">
                <a:latin typeface="Arial"/>
                <a:cs typeface="Arial"/>
              </a:rPr>
              <a:t>A </a:t>
            </a:r>
            <a:r>
              <a:rPr sz="1500" spc="-160" dirty="0">
                <a:latin typeface="Arial"/>
                <a:cs typeface="Arial"/>
              </a:rPr>
              <a:t>= </a:t>
            </a:r>
            <a:r>
              <a:rPr sz="1500" spc="-125" dirty="0">
                <a:latin typeface="Arial"/>
                <a:cs typeface="Arial"/>
              </a:rPr>
              <a:t>Alloy </a:t>
            </a:r>
            <a:r>
              <a:rPr sz="1500" spc="-114" dirty="0">
                <a:latin typeface="Arial"/>
                <a:cs typeface="Arial"/>
              </a:rPr>
              <a:t>steel, </a:t>
            </a:r>
            <a:r>
              <a:rPr sz="1500" spc="-135" dirty="0">
                <a:latin typeface="Arial"/>
                <a:cs typeface="Arial"/>
              </a:rPr>
              <a:t>basic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open-hearth</a:t>
            </a:r>
            <a:endParaRPr sz="1500">
              <a:latin typeface="Arial"/>
              <a:cs typeface="Arial"/>
            </a:endParaRPr>
          </a:p>
          <a:p>
            <a:pPr marL="939800" lvl="2">
              <a:lnSpc>
                <a:spcPct val="100000"/>
              </a:lnSpc>
              <a:spcBef>
                <a:spcPts val="365"/>
              </a:spcBef>
              <a:buChar char="•"/>
              <a:tabLst>
                <a:tab pos="1282700" algn="l"/>
                <a:tab pos="1283335" algn="l"/>
              </a:tabLst>
            </a:pPr>
            <a:r>
              <a:rPr sz="1500" spc="-185" dirty="0">
                <a:latin typeface="Arial"/>
                <a:cs typeface="Arial"/>
              </a:rPr>
              <a:t>B </a:t>
            </a:r>
            <a:r>
              <a:rPr sz="1500" spc="-160" dirty="0">
                <a:latin typeface="Arial"/>
                <a:cs typeface="Arial"/>
              </a:rPr>
              <a:t>= </a:t>
            </a:r>
            <a:r>
              <a:rPr sz="1500" spc="-150" dirty="0">
                <a:latin typeface="Arial"/>
                <a:cs typeface="Arial"/>
              </a:rPr>
              <a:t>Carbon </a:t>
            </a:r>
            <a:r>
              <a:rPr sz="1500" spc="-114" dirty="0">
                <a:latin typeface="Arial"/>
                <a:cs typeface="Arial"/>
              </a:rPr>
              <a:t>steel, </a:t>
            </a:r>
            <a:r>
              <a:rPr sz="1500" spc="-130" dirty="0">
                <a:latin typeface="Arial"/>
                <a:cs typeface="Arial"/>
              </a:rPr>
              <a:t>acid</a:t>
            </a:r>
            <a:r>
              <a:rPr sz="1500" spc="-285" dirty="0">
                <a:latin typeface="Arial"/>
                <a:cs typeface="Arial"/>
              </a:rPr>
              <a:t> </a:t>
            </a:r>
            <a:r>
              <a:rPr sz="1500" spc="-155" dirty="0">
                <a:latin typeface="Arial"/>
                <a:cs typeface="Arial"/>
              </a:rPr>
              <a:t>bessemer</a:t>
            </a:r>
            <a:endParaRPr sz="1500">
              <a:latin typeface="Arial"/>
              <a:cs typeface="Arial"/>
            </a:endParaRPr>
          </a:p>
          <a:p>
            <a:pPr marL="9398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282700" algn="l"/>
                <a:tab pos="1283335" algn="l"/>
              </a:tabLst>
            </a:pPr>
            <a:r>
              <a:rPr sz="1500" spc="-200" dirty="0">
                <a:latin typeface="Arial"/>
                <a:cs typeface="Arial"/>
              </a:rPr>
              <a:t>C </a:t>
            </a:r>
            <a:r>
              <a:rPr sz="1500" spc="-160" dirty="0">
                <a:latin typeface="Arial"/>
                <a:cs typeface="Arial"/>
              </a:rPr>
              <a:t>= </a:t>
            </a:r>
            <a:r>
              <a:rPr sz="1500" spc="-150" dirty="0">
                <a:latin typeface="Arial"/>
                <a:cs typeface="Arial"/>
              </a:rPr>
              <a:t>Carbon </a:t>
            </a:r>
            <a:r>
              <a:rPr sz="1500" spc="-114" dirty="0">
                <a:latin typeface="Arial"/>
                <a:cs typeface="Arial"/>
              </a:rPr>
              <a:t>steel, </a:t>
            </a:r>
            <a:r>
              <a:rPr sz="1500" spc="-130" dirty="0">
                <a:latin typeface="Arial"/>
                <a:cs typeface="Arial"/>
              </a:rPr>
              <a:t>basic</a:t>
            </a:r>
            <a:r>
              <a:rPr sz="1500" spc="-254" dirty="0">
                <a:latin typeface="Arial"/>
                <a:cs typeface="Arial"/>
              </a:rPr>
              <a:t> </a:t>
            </a:r>
            <a:r>
              <a:rPr sz="1500" spc="-140" dirty="0">
                <a:latin typeface="Arial"/>
                <a:cs typeface="Arial"/>
              </a:rPr>
              <a:t>open-hearth</a:t>
            </a:r>
            <a:endParaRPr sz="1500">
              <a:latin typeface="Arial"/>
              <a:cs typeface="Arial"/>
            </a:endParaRPr>
          </a:p>
          <a:p>
            <a:pPr marL="9398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282700" algn="l"/>
                <a:tab pos="1283335" algn="l"/>
              </a:tabLst>
            </a:pPr>
            <a:r>
              <a:rPr sz="1500" spc="-200" dirty="0">
                <a:latin typeface="Arial"/>
                <a:cs typeface="Arial"/>
              </a:rPr>
              <a:t>D </a:t>
            </a:r>
            <a:r>
              <a:rPr sz="1500" spc="-160" dirty="0">
                <a:latin typeface="Arial"/>
                <a:cs typeface="Arial"/>
              </a:rPr>
              <a:t>= </a:t>
            </a:r>
            <a:r>
              <a:rPr sz="1500" spc="-150" dirty="0">
                <a:latin typeface="Arial"/>
                <a:cs typeface="Arial"/>
              </a:rPr>
              <a:t>Carbon </a:t>
            </a:r>
            <a:r>
              <a:rPr sz="1500" spc="-114" dirty="0">
                <a:latin typeface="Arial"/>
                <a:cs typeface="Arial"/>
              </a:rPr>
              <a:t>steel, </a:t>
            </a:r>
            <a:r>
              <a:rPr sz="1500" spc="-130" dirty="0">
                <a:latin typeface="Arial"/>
                <a:cs typeface="Arial"/>
              </a:rPr>
              <a:t>acid</a:t>
            </a:r>
            <a:r>
              <a:rPr sz="1500" spc="-254" dirty="0">
                <a:latin typeface="Arial"/>
                <a:cs typeface="Arial"/>
              </a:rPr>
              <a:t> </a:t>
            </a:r>
            <a:r>
              <a:rPr sz="1500" spc="-140" dirty="0">
                <a:latin typeface="Arial"/>
                <a:cs typeface="Arial"/>
              </a:rPr>
              <a:t>open-hearth</a:t>
            </a:r>
            <a:endParaRPr sz="1500">
              <a:latin typeface="Arial"/>
              <a:cs typeface="Arial"/>
            </a:endParaRPr>
          </a:p>
          <a:p>
            <a:pPr marL="9398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282700" algn="l"/>
                <a:tab pos="1283335" algn="l"/>
              </a:tabLst>
            </a:pPr>
            <a:r>
              <a:rPr sz="1500" spc="-185" dirty="0">
                <a:latin typeface="Arial"/>
                <a:cs typeface="Arial"/>
              </a:rPr>
              <a:t>E </a:t>
            </a:r>
            <a:r>
              <a:rPr sz="1500" spc="-160" dirty="0">
                <a:latin typeface="Arial"/>
                <a:cs typeface="Arial"/>
              </a:rPr>
              <a:t>= </a:t>
            </a:r>
            <a:r>
              <a:rPr sz="1500" spc="-114" dirty="0">
                <a:latin typeface="Arial"/>
                <a:cs typeface="Arial"/>
              </a:rPr>
              <a:t>Electric </a:t>
            </a:r>
            <a:r>
              <a:rPr sz="1500" spc="-135" dirty="0">
                <a:latin typeface="Arial"/>
                <a:cs typeface="Arial"/>
              </a:rPr>
              <a:t>furnace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120" dirty="0">
                <a:latin typeface="Arial"/>
                <a:cs typeface="Arial"/>
              </a:rPr>
              <a:t>steel</a:t>
            </a:r>
            <a:endParaRPr sz="1500">
              <a:latin typeface="Arial"/>
              <a:cs typeface="Arial"/>
            </a:endParaRPr>
          </a:p>
          <a:p>
            <a:pPr marL="482600" lvl="1">
              <a:lnSpc>
                <a:spcPct val="100000"/>
              </a:lnSpc>
              <a:spcBef>
                <a:spcPts val="360"/>
              </a:spcBef>
              <a:buChar char="–"/>
              <a:tabLst>
                <a:tab pos="768985" algn="l"/>
                <a:tab pos="769620" algn="l"/>
              </a:tabLst>
            </a:pPr>
            <a:r>
              <a:rPr sz="1500" spc="-150" dirty="0">
                <a:latin typeface="Arial"/>
                <a:cs typeface="Arial"/>
              </a:rPr>
              <a:t>4 </a:t>
            </a:r>
            <a:r>
              <a:rPr sz="1500" spc="-105" dirty="0">
                <a:latin typeface="Arial"/>
                <a:cs typeface="Arial"/>
              </a:rPr>
              <a:t>digit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60" dirty="0">
                <a:latin typeface="Arial"/>
                <a:cs typeface="Arial"/>
              </a:rPr>
              <a:t>number</a:t>
            </a:r>
            <a:endParaRPr sz="1500">
              <a:latin typeface="Arial"/>
              <a:cs typeface="Arial"/>
            </a:endParaRPr>
          </a:p>
          <a:p>
            <a:pPr marL="482600" lvl="1">
              <a:lnSpc>
                <a:spcPct val="100000"/>
              </a:lnSpc>
              <a:spcBef>
                <a:spcPts val="360"/>
              </a:spcBef>
              <a:buChar char="–"/>
              <a:tabLst>
                <a:tab pos="768985" algn="l"/>
                <a:tab pos="769620" algn="l"/>
              </a:tabLst>
            </a:pPr>
            <a:r>
              <a:rPr sz="1500" spc="-105" dirty="0">
                <a:latin typeface="Arial"/>
                <a:cs typeface="Arial"/>
              </a:rPr>
              <a:t>1</a:t>
            </a:r>
            <a:r>
              <a:rPr sz="1500" spc="-157" baseline="25000" dirty="0">
                <a:latin typeface="Arial"/>
                <a:cs typeface="Arial"/>
              </a:rPr>
              <a:t>st </a:t>
            </a:r>
            <a:r>
              <a:rPr sz="1500" spc="-160" dirty="0">
                <a:latin typeface="Arial"/>
                <a:cs typeface="Arial"/>
              </a:rPr>
              <a:t>number </a:t>
            </a:r>
            <a:r>
              <a:rPr sz="1500" spc="-125" dirty="0">
                <a:latin typeface="Arial"/>
                <a:cs typeface="Arial"/>
              </a:rPr>
              <a:t>indicates </a:t>
            </a:r>
            <a:r>
              <a:rPr sz="1500" spc="-130" dirty="0">
                <a:latin typeface="Arial"/>
                <a:cs typeface="Arial"/>
              </a:rPr>
              <a:t>the type </a:t>
            </a:r>
            <a:r>
              <a:rPr sz="1500" spc="-114" dirty="0">
                <a:latin typeface="Arial"/>
                <a:cs typeface="Arial"/>
              </a:rPr>
              <a:t>of</a:t>
            </a:r>
            <a:r>
              <a:rPr sz="1500" spc="-130" dirty="0">
                <a:latin typeface="Arial"/>
                <a:cs typeface="Arial"/>
              </a:rPr>
              <a:t> </a:t>
            </a:r>
            <a:r>
              <a:rPr sz="1500" spc="-120" dirty="0">
                <a:latin typeface="Arial"/>
                <a:cs typeface="Arial"/>
              </a:rPr>
              <a:t>steel</a:t>
            </a:r>
            <a:endParaRPr sz="1500">
              <a:latin typeface="Arial"/>
              <a:cs typeface="Arial"/>
            </a:endParaRPr>
          </a:p>
          <a:p>
            <a:pPr marL="482600" lvl="1">
              <a:lnSpc>
                <a:spcPct val="100000"/>
              </a:lnSpc>
              <a:spcBef>
                <a:spcPts val="360"/>
              </a:spcBef>
              <a:buChar char="–"/>
              <a:tabLst>
                <a:tab pos="768985" algn="l"/>
                <a:tab pos="769620" algn="l"/>
              </a:tabLst>
            </a:pPr>
            <a:r>
              <a:rPr sz="1500" spc="-120" dirty="0">
                <a:latin typeface="Arial"/>
                <a:cs typeface="Arial"/>
              </a:rPr>
              <a:t>2</a:t>
            </a:r>
            <a:r>
              <a:rPr sz="1500" spc="-179" baseline="25000" dirty="0">
                <a:latin typeface="Arial"/>
                <a:cs typeface="Arial"/>
              </a:rPr>
              <a:t>nd </a:t>
            </a:r>
            <a:r>
              <a:rPr sz="1500" spc="-160" dirty="0">
                <a:latin typeface="Arial"/>
                <a:cs typeface="Arial"/>
              </a:rPr>
              <a:t>number </a:t>
            </a:r>
            <a:r>
              <a:rPr sz="1500" spc="-125" dirty="0">
                <a:latin typeface="Arial"/>
                <a:cs typeface="Arial"/>
              </a:rPr>
              <a:t>indicates </a:t>
            </a:r>
            <a:r>
              <a:rPr sz="1500" spc="-130" dirty="0">
                <a:latin typeface="Arial"/>
                <a:cs typeface="Arial"/>
              </a:rPr>
              <a:t>the </a:t>
            </a:r>
            <a:r>
              <a:rPr sz="1500" spc="-110" dirty="0">
                <a:latin typeface="Arial"/>
                <a:cs typeface="Arial"/>
              </a:rPr>
              <a:t>relative </a:t>
            </a:r>
            <a:r>
              <a:rPr sz="1500" spc="-135" dirty="0">
                <a:latin typeface="Arial"/>
                <a:cs typeface="Arial"/>
              </a:rPr>
              <a:t>percent </a:t>
            </a:r>
            <a:r>
              <a:rPr sz="1500" spc="-114" dirty="0">
                <a:latin typeface="Arial"/>
                <a:cs typeface="Arial"/>
              </a:rPr>
              <a:t>of </a:t>
            </a:r>
            <a:r>
              <a:rPr sz="1500" spc="-150" dirty="0">
                <a:latin typeface="Arial"/>
                <a:cs typeface="Arial"/>
              </a:rPr>
              <a:t>main </a:t>
            </a:r>
            <a:r>
              <a:rPr sz="1500" spc="-120" dirty="0">
                <a:latin typeface="Arial"/>
                <a:cs typeface="Arial"/>
              </a:rPr>
              <a:t>alloying</a:t>
            </a:r>
            <a:r>
              <a:rPr sz="1500" spc="-170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element.</a:t>
            </a:r>
            <a:endParaRPr sz="1500">
              <a:latin typeface="Arial"/>
              <a:cs typeface="Arial"/>
            </a:endParaRPr>
          </a:p>
          <a:p>
            <a:pPr marL="482600" lvl="1">
              <a:lnSpc>
                <a:spcPct val="100000"/>
              </a:lnSpc>
              <a:spcBef>
                <a:spcPts val="360"/>
              </a:spcBef>
              <a:buChar char="–"/>
              <a:tabLst>
                <a:tab pos="768985" algn="l"/>
                <a:tab pos="769620" algn="l"/>
              </a:tabLst>
            </a:pPr>
            <a:r>
              <a:rPr sz="1500" spc="-110" dirty="0">
                <a:latin typeface="Arial"/>
                <a:cs typeface="Arial"/>
              </a:rPr>
              <a:t>last </a:t>
            </a:r>
            <a:r>
              <a:rPr sz="1500" spc="-145" dirty="0">
                <a:latin typeface="Arial"/>
                <a:cs typeface="Arial"/>
              </a:rPr>
              <a:t>two </a:t>
            </a:r>
            <a:r>
              <a:rPr sz="1500" spc="-155" dirty="0">
                <a:latin typeface="Arial"/>
                <a:cs typeface="Arial"/>
              </a:rPr>
              <a:t>numbers </a:t>
            </a:r>
            <a:r>
              <a:rPr sz="1500" spc="-140" dirty="0">
                <a:latin typeface="Arial"/>
                <a:cs typeface="Arial"/>
              </a:rPr>
              <a:t>approximate </a:t>
            </a:r>
            <a:r>
              <a:rPr sz="1500" spc="-155" dirty="0">
                <a:latin typeface="Arial"/>
                <a:cs typeface="Arial"/>
              </a:rPr>
              <a:t>amount </a:t>
            </a:r>
            <a:r>
              <a:rPr sz="1500" spc="-114" dirty="0">
                <a:latin typeface="Arial"/>
                <a:cs typeface="Arial"/>
              </a:rPr>
              <a:t>of </a:t>
            </a:r>
            <a:r>
              <a:rPr sz="1500" spc="-145" dirty="0">
                <a:latin typeface="Arial"/>
                <a:cs typeface="Arial"/>
              </a:rPr>
              <a:t>carbon</a:t>
            </a:r>
            <a:r>
              <a:rPr sz="1500" spc="-110" dirty="0">
                <a:latin typeface="Arial"/>
                <a:cs typeface="Arial"/>
              </a:rPr>
              <a:t> </a:t>
            </a:r>
            <a:r>
              <a:rPr sz="1500" spc="-140" dirty="0">
                <a:latin typeface="Arial"/>
                <a:cs typeface="Arial"/>
              </a:rPr>
              <a:t>(expresses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45" dirty="0">
                <a:latin typeface="Arial"/>
                <a:cs typeface="Arial"/>
              </a:rPr>
              <a:t>0.01%)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68656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2250" y="4413250"/>
          <a:ext cx="8705850" cy="2238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/>
                <a:gridCol w="1905000"/>
                <a:gridCol w="1752600"/>
                <a:gridCol w="3276600"/>
              </a:tblGrid>
              <a:tr h="37096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First Digit </a:t>
                      </a:r>
                      <a:r>
                        <a:rPr sz="15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(from</a:t>
                      </a:r>
                      <a:r>
                        <a:rPr sz="15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left)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15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Steel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First Digit </a:t>
                      </a:r>
                      <a:r>
                        <a:rPr sz="15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(from</a:t>
                      </a:r>
                      <a:r>
                        <a:rPr sz="15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left)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15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Steel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7096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35" dirty="0">
                          <a:latin typeface="Arial"/>
                          <a:cs typeface="Arial"/>
                        </a:rPr>
                        <a:t>C-Steel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45" dirty="0">
                          <a:latin typeface="Arial"/>
                          <a:cs typeface="Arial"/>
                        </a:rPr>
                        <a:t>Cr-V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Steel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96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25" dirty="0">
                          <a:latin typeface="Arial"/>
                          <a:cs typeface="Arial"/>
                        </a:rPr>
                        <a:t>Ni-Steel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45" dirty="0">
                          <a:latin typeface="Arial"/>
                          <a:cs typeface="Arial"/>
                        </a:rPr>
                        <a:t>W-Steel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7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30" dirty="0">
                          <a:latin typeface="Arial"/>
                          <a:cs typeface="Arial"/>
                        </a:rPr>
                        <a:t>Ni-Cr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Steel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55" dirty="0">
                          <a:latin typeface="Arial"/>
                          <a:cs typeface="Arial"/>
                        </a:rPr>
                        <a:t>8 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(Triple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alloy</a:t>
                      </a:r>
                      <a:r>
                        <a:rPr sz="15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14" dirty="0">
                          <a:latin typeface="Arial"/>
                          <a:cs typeface="Arial"/>
                        </a:rPr>
                        <a:t>steel)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40" dirty="0">
                          <a:latin typeface="Arial"/>
                          <a:cs typeface="Arial"/>
                        </a:rPr>
                        <a:t>Ni-Cr-Mo </a:t>
                      </a:r>
                      <a:r>
                        <a:rPr sz="1500" spc="-120" dirty="0">
                          <a:latin typeface="Arial"/>
                          <a:cs typeface="Arial"/>
                        </a:rPr>
                        <a:t>(low)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Steel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95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90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Steel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45" dirty="0">
                          <a:latin typeface="Arial"/>
                          <a:cs typeface="Arial"/>
                        </a:rPr>
                        <a:t>Si-Mn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Steel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94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spc="-145" dirty="0">
                          <a:latin typeface="Arial"/>
                          <a:cs typeface="Arial"/>
                        </a:rPr>
                        <a:t>Cr</a:t>
                      </a:r>
                      <a:r>
                        <a:rPr sz="1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Steel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8915399" cy="6275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778" y="384174"/>
            <a:ext cx="77584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2330" marR="5080" indent="-212026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AISI/SAE </a:t>
            </a: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10" dirty="0">
                <a:latin typeface="Calibri"/>
                <a:cs typeface="Calibri"/>
              </a:rPr>
              <a:t>common,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0" dirty="0">
                <a:latin typeface="Calibri"/>
                <a:cs typeface="Calibri"/>
              </a:rPr>
              <a:t>Unified Numbering 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5" dirty="0">
                <a:latin typeface="Calibri"/>
                <a:cs typeface="Calibri"/>
              </a:rPr>
              <a:t>(UNS) and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ASTM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3" y="1447800"/>
            <a:ext cx="8609076" cy="5177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0627"/>
            <a:ext cx="31972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6FC0"/>
                </a:solidFill>
              </a:rPr>
              <a:t>Plain Carbon</a:t>
            </a:r>
            <a:r>
              <a:rPr sz="3000" spc="-150" dirty="0">
                <a:solidFill>
                  <a:srgbClr val="006FC0"/>
                </a:solidFill>
              </a:rPr>
              <a:t> </a:t>
            </a:r>
            <a:r>
              <a:rPr sz="3000" dirty="0">
                <a:solidFill>
                  <a:srgbClr val="006FC0"/>
                </a:solidFill>
              </a:rPr>
              <a:t>Steel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76200" y="762000"/>
            <a:ext cx="8961120" cy="6035040"/>
          </a:xfrm>
          <a:custGeom>
            <a:avLst/>
            <a:gdLst/>
            <a:ahLst/>
            <a:cxnLst/>
            <a:rect l="l" t="t" r="r" b="b"/>
            <a:pathLst>
              <a:path w="8961120" h="6035040">
                <a:moveTo>
                  <a:pt x="0" y="6035040"/>
                </a:moveTo>
                <a:lnTo>
                  <a:pt x="8961120" y="6035040"/>
                </a:lnTo>
                <a:lnTo>
                  <a:pt x="8961120" y="0"/>
                </a:lnTo>
                <a:lnTo>
                  <a:pt x="0" y="0"/>
                </a:lnTo>
                <a:lnTo>
                  <a:pt x="0" y="603504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939" y="744982"/>
            <a:ext cx="8745855" cy="60617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50" dirty="0">
                <a:latin typeface="Arial"/>
                <a:cs typeface="Arial"/>
              </a:rPr>
              <a:t>Lowest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cost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45" dirty="0">
                <a:latin typeface="Arial"/>
                <a:cs typeface="Arial"/>
              </a:rPr>
              <a:t>Should </a:t>
            </a:r>
            <a:r>
              <a:rPr sz="1500" spc="-155" dirty="0">
                <a:latin typeface="Arial"/>
                <a:cs typeface="Arial"/>
              </a:rPr>
              <a:t>be </a:t>
            </a:r>
            <a:r>
              <a:rPr sz="1500" spc="-140" dirty="0">
                <a:latin typeface="Arial"/>
                <a:cs typeface="Arial"/>
              </a:rPr>
              <a:t>considered </a:t>
            </a:r>
            <a:r>
              <a:rPr sz="1500" spc="-90" dirty="0">
                <a:latin typeface="Arial"/>
                <a:cs typeface="Arial"/>
              </a:rPr>
              <a:t>first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55" dirty="0">
                <a:latin typeface="Arial"/>
                <a:cs typeface="Arial"/>
              </a:rPr>
              <a:t>most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application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55" dirty="0">
                <a:latin typeface="Arial"/>
                <a:cs typeface="Arial"/>
              </a:rPr>
              <a:t>3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120" dirty="0">
                <a:latin typeface="Arial"/>
                <a:cs typeface="Arial"/>
              </a:rPr>
              <a:t>Classifications</a:t>
            </a:r>
            <a:endParaRPr sz="15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59"/>
              </a:spcBef>
              <a:buChar char="–"/>
              <a:tabLst>
                <a:tab pos="756285" algn="l"/>
                <a:tab pos="756920" algn="l"/>
              </a:tabLst>
            </a:pPr>
            <a:r>
              <a:rPr sz="1500" spc="-170" dirty="0">
                <a:latin typeface="Arial"/>
                <a:cs typeface="Arial"/>
              </a:rPr>
              <a:t>Low </a:t>
            </a:r>
            <a:r>
              <a:rPr sz="1500" spc="-150" dirty="0">
                <a:latin typeface="Arial"/>
                <a:cs typeface="Arial"/>
              </a:rPr>
              <a:t>Carbon</a:t>
            </a:r>
            <a:r>
              <a:rPr sz="1500" spc="-229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Steel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59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50" dirty="0">
                <a:latin typeface="Arial"/>
                <a:cs typeface="Arial"/>
              </a:rPr>
              <a:t>Less </a:t>
            </a:r>
            <a:r>
              <a:rPr sz="1500" spc="-135" dirty="0">
                <a:latin typeface="Arial"/>
                <a:cs typeface="Arial"/>
              </a:rPr>
              <a:t>than </a:t>
            </a:r>
            <a:r>
              <a:rPr sz="1500" spc="-160" dirty="0">
                <a:latin typeface="Arial"/>
                <a:cs typeface="Arial"/>
              </a:rPr>
              <a:t>0.25%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spc="-150" dirty="0">
                <a:latin typeface="Arial"/>
                <a:cs typeface="Arial"/>
              </a:rPr>
              <a:t>Carbon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70" dirty="0">
                <a:latin typeface="Arial"/>
                <a:cs typeface="Arial"/>
              </a:rPr>
              <a:t>Low </a:t>
            </a:r>
            <a:r>
              <a:rPr sz="1500" spc="-120" dirty="0">
                <a:latin typeface="Arial"/>
                <a:cs typeface="Arial"/>
              </a:rPr>
              <a:t>strength, </a:t>
            </a:r>
            <a:r>
              <a:rPr sz="1500" spc="-155" dirty="0">
                <a:latin typeface="Arial"/>
                <a:cs typeface="Arial"/>
              </a:rPr>
              <a:t>good </a:t>
            </a:r>
            <a:r>
              <a:rPr sz="1500" spc="-114" dirty="0">
                <a:latin typeface="Arial"/>
                <a:cs typeface="Arial"/>
              </a:rPr>
              <a:t>formability </a:t>
            </a:r>
            <a:r>
              <a:rPr sz="1500" spc="-155" dirty="0">
                <a:latin typeface="Arial"/>
                <a:cs typeface="Arial"/>
              </a:rPr>
              <a:t>and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114" dirty="0">
                <a:latin typeface="Arial"/>
                <a:cs typeface="Arial"/>
              </a:rPr>
              <a:t>weldability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50" dirty="0">
                <a:latin typeface="Arial"/>
                <a:cs typeface="Arial"/>
              </a:rPr>
              <a:t>Lacks </a:t>
            </a:r>
            <a:r>
              <a:rPr sz="1500" spc="-125" dirty="0">
                <a:latin typeface="Arial"/>
                <a:cs typeface="Arial"/>
              </a:rPr>
              <a:t>hardenability </a:t>
            </a:r>
            <a:r>
              <a:rPr sz="1500" spc="-105" dirty="0">
                <a:latin typeface="Arial"/>
                <a:cs typeface="Arial"/>
              </a:rPr>
              <a:t>(Difficult </a:t>
            </a:r>
            <a:r>
              <a:rPr sz="1500" spc="-114" dirty="0">
                <a:latin typeface="Arial"/>
                <a:cs typeface="Arial"/>
              </a:rPr>
              <a:t>to </a:t>
            </a:r>
            <a:r>
              <a:rPr sz="1500" spc="-135" dirty="0">
                <a:latin typeface="Arial"/>
                <a:cs typeface="Arial"/>
              </a:rPr>
              <a:t>harden). </a:t>
            </a:r>
            <a:r>
              <a:rPr sz="1500" spc="-75" dirty="0">
                <a:latin typeface="Arial"/>
                <a:cs typeface="Arial"/>
              </a:rPr>
              <a:t>If</a:t>
            </a:r>
            <a:r>
              <a:rPr sz="1500" spc="250" dirty="0">
                <a:latin typeface="Arial"/>
                <a:cs typeface="Arial"/>
              </a:rPr>
              <a:t> </a:t>
            </a:r>
            <a:r>
              <a:rPr sz="1500" spc="-150" dirty="0">
                <a:latin typeface="Arial"/>
                <a:cs typeface="Arial"/>
              </a:rPr>
              <a:t>wear </a:t>
            </a:r>
            <a:r>
              <a:rPr sz="1500" spc="-100" dirty="0">
                <a:latin typeface="Arial"/>
                <a:cs typeface="Arial"/>
              </a:rPr>
              <a:t>is </a:t>
            </a:r>
            <a:r>
              <a:rPr sz="1500" spc="-155" dirty="0">
                <a:latin typeface="Arial"/>
                <a:cs typeface="Arial"/>
              </a:rPr>
              <a:t>a </a:t>
            </a:r>
            <a:r>
              <a:rPr sz="1500" spc="-120" dirty="0">
                <a:latin typeface="Arial"/>
                <a:cs typeface="Arial"/>
              </a:rPr>
              <a:t>potential </a:t>
            </a:r>
            <a:r>
              <a:rPr sz="1500" spc="-140" dirty="0">
                <a:latin typeface="Arial"/>
                <a:cs typeface="Arial"/>
              </a:rPr>
              <a:t>problem, </a:t>
            </a:r>
            <a:r>
              <a:rPr sz="1500" spc="-150" dirty="0">
                <a:latin typeface="Arial"/>
                <a:cs typeface="Arial"/>
              </a:rPr>
              <a:t>can </a:t>
            </a:r>
            <a:r>
              <a:rPr sz="1500" spc="-155" dirty="0">
                <a:latin typeface="Arial"/>
                <a:cs typeface="Arial"/>
              </a:rPr>
              <a:t>be </a:t>
            </a:r>
            <a:r>
              <a:rPr sz="1500" spc="-135" dirty="0">
                <a:latin typeface="Arial"/>
                <a:cs typeface="Arial"/>
              </a:rPr>
              <a:t>carburized </a:t>
            </a:r>
            <a:r>
              <a:rPr sz="1500" spc="-114" dirty="0">
                <a:latin typeface="Arial"/>
                <a:cs typeface="Arial"/>
              </a:rPr>
              <a:t>(diffusion </a:t>
            </a:r>
            <a:r>
              <a:rPr sz="1500" spc="-135" dirty="0">
                <a:latin typeface="Arial"/>
                <a:cs typeface="Arial"/>
              </a:rPr>
              <a:t>hardening)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50" dirty="0">
                <a:latin typeface="Arial"/>
                <a:cs typeface="Arial"/>
              </a:rPr>
              <a:t>Most </a:t>
            </a:r>
            <a:r>
              <a:rPr sz="1500" spc="-145" dirty="0">
                <a:latin typeface="Arial"/>
                <a:cs typeface="Arial"/>
              </a:rPr>
              <a:t>stampings </a:t>
            </a:r>
            <a:r>
              <a:rPr sz="1500" spc="-175" dirty="0">
                <a:latin typeface="Arial"/>
                <a:cs typeface="Arial"/>
              </a:rPr>
              <a:t>made </a:t>
            </a:r>
            <a:r>
              <a:rPr sz="1500" spc="-135" dirty="0">
                <a:latin typeface="Arial"/>
                <a:cs typeface="Arial"/>
              </a:rPr>
              <a:t>from these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20" dirty="0">
                <a:latin typeface="Arial"/>
                <a:cs typeface="Arial"/>
              </a:rPr>
              <a:t>steels.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25" dirty="0">
                <a:latin typeface="Arial"/>
                <a:cs typeface="Arial"/>
              </a:rPr>
              <a:t>E.g. </a:t>
            </a:r>
            <a:r>
              <a:rPr sz="1500" spc="-95" dirty="0">
                <a:latin typeface="Arial"/>
                <a:cs typeface="Arial"/>
              </a:rPr>
              <a:t>-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AISI </a:t>
            </a:r>
            <a:r>
              <a:rPr sz="1500" spc="-140" dirty="0">
                <a:latin typeface="Arial"/>
                <a:cs typeface="Arial"/>
              </a:rPr>
              <a:t>1008, 1010, 1015, 1018, 1020, 1022, </a:t>
            </a:r>
            <a:r>
              <a:rPr sz="1500" spc="-160" dirty="0">
                <a:latin typeface="Arial"/>
                <a:cs typeface="Arial"/>
              </a:rPr>
              <a:t>1025</a:t>
            </a:r>
            <a:endParaRPr sz="15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60"/>
              </a:spcBef>
              <a:buChar char="–"/>
              <a:tabLst>
                <a:tab pos="756285" algn="l"/>
                <a:tab pos="756920" algn="l"/>
              </a:tabLst>
            </a:pPr>
            <a:r>
              <a:rPr sz="1500" spc="-165" dirty="0">
                <a:latin typeface="Arial"/>
                <a:cs typeface="Arial"/>
              </a:rPr>
              <a:t>Medium </a:t>
            </a:r>
            <a:r>
              <a:rPr sz="1500" spc="-150" dirty="0">
                <a:latin typeface="Arial"/>
                <a:cs typeface="Arial"/>
              </a:rPr>
              <a:t>Carbon</a:t>
            </a:r>
            <a:r>
              <a:rPr sz="1500" spc="-23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Steel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5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60" dirty="0">
                <a:latin typeface="Arial"/>
                <a:cs typeface="Arial"/>
              </a:rPr>
              <a:t>0.25% </a:t>
            </a:r>
            <a:r>
              <a:rPr sz="1500" spc="-114" dirty="0">
                <a:latin typeface="Arial"/>
                <a:cs typeface="Arial"/>
              </a:rPr>
              <a:t>to </a:t>
            </a:r>
            <a:r>
              <a:rPr sz="1500" spc="-160" dirty="0">
                <a:latin typeface="Arial"/>
                <a:cs typeface="Arial"/>
              </a:rPr>
              <a:t>0.55%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150" dirty="0">
                <a:latin typeface="Arial"/>
                <a:cs typeface="Arial"/>
              </a:rPr>
              <a:t>Carbon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59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60" dirty="0">
                <a:latin typeface="Arial"/>
                <a:cs typeface="Arial"/>
              </a:rPr>
              <a:t>Have </a:t>
            </a:r>
            <a:r>
              <a:rPr sz="1500" spc="-150" dirty="0">
                <a:latin typeface="Arial"/>
                <a:cs typeface="Arial"/>
              </a:rPr>
              <a:t>moderate </a:t>
            </a:r>
            <a:r>
              <a:rPr sz="1500" spc="-114" dirty="0">
                <a:latin typeface="Arial"/>
                <a:cs typeface="Arial"/>
              </a:rPr>
              <a:t>to </a:t>
            </a:r>
            <a:r>
              <a:rPr sz="1500" spc="-135" dirty="0">
                <a:latin typeface="Arial"/>
                <a:cs typeface="Arial"/>
              </a:rPr>
              <a:t>high </a:t>
            </a:r>
            <a:r>
              <a:rPr sz="1500" spc="-125" dirty="0">
                <a:latin typeface="Arial"/>
                <a:cs typeface="Arial"/>
              </a:rPr>
              <a:t>strength </a:t>
            </a:r>
            <a:r>
              <a:rPr sz="1500" spc="-140" dirty="0">
                <a:latin typeface="Arial"/>
                <a:cs typeface="Arial"/>
              </a:rPr>
              <a:t>(hence </a:t>
            </a:r>
            <a:r>
              <a:rPr sz="1500" spc="-155" dirty="0">
                <a:latin typeface="Arial"/>
                <a:cs typeface="Arial"/>
              </a:rPr>
              <a:t>good </a:t>
            </a:r>
            <a:r>
              <a:rPr sz="1500" spc="-140" dirty="0">
                <a:latin typeface="Arial"/>
                <a:cs typeface="Arial"/>
              </a:rPr>
              <a:t>toughness) </a:t>
            </a:r>
            <a:r>
              <a:rPr sz="1500" spc="-120" dirty="0">
                <a:latin typeface="Arial"/>
                <a:cs typeface="Arial"/>
              </a:rPr>
              <a:t>with </a:t>
            </a:r>
            <a:r>
              <a:rPr sz="1500" spc="-100" dirty="0">
                <a:latin typeface="Arial"/>
                <a:cs typeface="Arial"/>
              </a:rPr>
              <a:t>fairly </a:t>
            </a:r>
            <a:r>
              <a:rPr sz="1500" spc="-155" dirty="0">
                <a:latin typeface="Arial"/>
                <a:cs typeface="Arial"/>
              </a:rPr>
              <a:t>good</a:t>
            </a:r>
            <a:r>
              <a:rPr sz="1500" spc="-280" dirty="0">
                <a:latin typeface="Arial"/>
                <a:cs typeface="Arial"/>
              </a:rPr>
              <a:t> </a:t>
            </a:r>
            <a:r>
              <a:rPr sz="1500" spc="-105" dirty="0">
                <a:latin typeface="Arial"/>
                <a:cs typeface="Arial"/>
              </a:rPr>
              <a:t>ductility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59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50" dirty="0">
                <a:latin typeface="Arial"/>
                <a:cs typeface="Arial"/>
              </a:rPr>
              <a:t>Poor </a:t>
            </a:r>
            <a:r>
              <a:rPr sz="1500" spc="-125" dirty="0">
                <a:latin typeface="Arial"/>
                <a:cs typeface="Arial"/>
              </a:rPr>
              <a:t>Hardenability </a:t>
            </a:r>
            <a:r>
              <a:rPr sz="1500" spc="-110" dirty="0">
                <a:latin typeface="Arial"/>
                <a:cs typeface="Arial"/>
              </a:rPr>
              <a:t>(typically </a:t>
            </a:r>
            <a:r>
              <a:rPr sz="1500" spc="-114" dirty="0">
                <a:latin typeface="Arial"/>
                <a:cs typeface="Arial"/>
              </a:rPr>
              <a:t>limited to </a:t>
            </a:r>
            <a:r>
              <a:rPr sz="1500" spc="-135" dirty="0">
                <a:latin typeface="Arial"/>
                <a:cs typeface="Arial"/>
              </a:rPr>
              <a:t>water </a:t>
            </a:r>
            <a:r>
              <a:rPr sz="1500" spc="-145" dirty="0">
                <a:latin typeface="Arial"/>
                <a:cs typeface="Arial"/>
              </a:rPr>
              <a:t>quench)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59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70" dirty="0">
                <a:latin typeface="Arial"/>
                <a:cs typeface="Arial"/>
              </a:rPr>
              <a:t>Can </a:t>
            </a:r>
            <a:r>
              <a:rPr sz="1500" spc="-155" dirty="0">
                <a:latin typeface="Arial"/>
                <a:cs typeface="Arial"/>
              </a:rPr>
              <a:t>be </a:t>
            </a:r>
            <a:r>
              <a:rPr sz="1500" spc="-150" dirty="0">
                <a:latin typeface="Arial"/>
                <a:cs typeface="Arial"/>
              </a:rPr>
              <a:t>used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50" dirty="0">
                <a:latin typeface="Arial"/>
                <a:cs typeface="Arial"/>
              </a:rPr>
              <a:t>most </a:t>
            </a:r>
            <a:r>
              <a:rPr sz="1500" spc="-155" dirty="0">
                <a:latin typeface="Arial"/>
                <a:cs typeface="Arial"/>
              </a:rPr>
              <a:t>machine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-145" dirty="0">
                <a:latin typeface="Arial"/>
                <a:cs typeface="Arial"/>
              </a:rPr>
              <a:t>elements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59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25" dirty="0">
                <a:latin typeface="Arial"/>
                <a:cs typeface="Arial"/>
              </a:rPr>
              <a:t>E.g. </a:t>
            </a:r>
            <a:r>
              <a:rPr sz="1500" spc="-95" dirty="0">
                <a:latin typeface="Arial"/>
                <a:cs typeface="Arial"/>
              </a:rPr>
              <a:t>- </a:t>
            </a:r>
            <a:r>
              <a:rPr sz="1500" spc="-130" dirty="0">
                <a:latin typeface="Arial"/>
                <a:cs typeface="Arial"/>
              </a:rPr>
              <a:t>AISI </a:t>
            </a:r>
            <a:r>
              <a:rPr sz="1500" spc="-140" dirty="0">
                <a:latin typeface="Arial"/>
                <a:cs typeface="Arial"/>
              </a:rPr>
              <a:t>1030, 1040, 1050,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spc="-150" dirty="0">
                <a:latin typeface="Arial"/>
                <a:cs typeface="Arial"/>
              </a:rPr>
              <a:t>1060*</a:t>
            </a:r>
            <a:endParaRPr sz="15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60"/>
              </a:spcBef>
              <a:buChar char="–"/>
              <a:tabLst>
                <a:tab pos="756285" algn="l"/>
                <a:tab pos="756920" algn="l"/>
              </a:tabLst>
            </a:pPr>
            <a:r>
              <a:rPr sz="1500" spc="-140" dirty="0">
                <a:latin typeface="Arial"/>
                <a:cs typeface="Arial"/>
              </a:rPr>
              <a:t>High </a:t>
            </a:r>
            <a:r>
              <a:rPr sz="1500" spc="-150" dirty="0">
                <a:latin typeface="Arial"/>
                <a:cs typeface="Arial"/>
              </a:rPr>
              <a:t>Carbon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Steel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35" dirty="0">
                <a:latin typeface="Arial"/>
                <a:cs typeface="Arial"/>
              </a:rPr>
              <a:t>Greater than </a:t>
            </a:r>
            <a:r>
              <a:rPr sz="1500" spc="-160" dirty="0">
                <a:latin typeface="Arial"/>
                <a:cs typeface="Arial"/>
              </a:rPr>
              <a:t>0.55% </a:t>
            </a:r>
            <a:r>
              <a:rPr sz="1500" spc="-145" dirty="0">
                <a:latin typeface="Arial"/>
                <a:cs typeface="Arial"/>
              </a:rPr>
              <a:t>carbon </a:t>
            </a:r>
            <a:r>
              <a:rPr sz="1500" spc="-114" dirty="0">
                <a:latin typeface="Arial"/>
                <a:cs typeface="Arial"/>
              </a:rPr>
              <a:t>to </a:t>
            </a:r>
            <a:r>
              <a:rPr sz="1500" spc="-175" dirty="0">
                <a:latin typeface="Arial"/>
                <a:cs typeface="Arial"/>
              </a:rPr>
              <a:t>2.11%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45" dirty="0">
                <a:latin typeface="Arial"/>
                <a:cs typeface="Arial"/>
              </a:rPr>
              <a:t>carbon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60" dirty="0">
                <a:latin typeface="Arial"/>
                <a:cs typeface="Arial"/>
              </a:rPr>
              <a:t>Have </a:t>
            </a:r>
            <a:r>
              <a:rPr sz="1500" spc="-135" dirty="0">
                <a:latin typeface="Arial"/>
                <a:cs typeface="Arial"/>
              </a:rPr>
              <a:t>high </a:t>
            </a:r>
            <a:r>
              <a:rPr sz="1500" spc="-120" dirty="0">
                <a:latin typeface="Arial"/>
                <a:cs typeface="Arial"/>
              </a:rPr>
              <a:t>strength, </a:t>
            </a:r>
            <a:r>
              <a:rPr sz="1500" spc="-135" dirty="0">
                <a:latin typeface="Arial"/>
                <a:cs typeface="Arial"/>
              </a:rPr>
              <a:t>lower </a:t>
            </a:r>
            <a:r>
              <a:rPr sz="1500" spc="-125" dirty="0">
                <a:latin typeface="Arial"/>
                <a:cs typeface="Arial"/>
              </a:rPr>
              <a:t>elongation, </a:t>
            </a:r>
            <a:r>
              <a:rPr sz="1500" spc="-140" dirty="0">
                <a:latin typeface="Arial"/>
                <a:cs typeface="Arial"/>
              </a:rPr>
              <a:t>low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14" dirty="0">
                <a:latin typeface="Arial"/>
                <a:cs typeface="Arial"/>
              </a:rPr>
              <a:t>formability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40" dirty="0">
                <a:latin typeface="Arial"/>
                <a:cs typeface="Arial"/>
              </a:rPr>
              <a:t>High </a:t>
            </a:r>
            <a:r>
              <a:rPr sz="1500" spc="-145" dirty="0">
                <a:latin typeface="Arial"/>
                <a:cs typeface="Arial"/>
              </a:rPr>
              <a:t>hardness </a:t>
            </a:r>
            <a:r>
              <a:rPr sz="1500" spc="-155" dirty="0">
                <a:latin typeface="Arial"/>
                <a:cs typeface="Arial"/>
              </a:rPr>
              <a:t>and </a:t>
            </a:r>
            <a:r>
              <a:rPr sz="1500" spc="-150" dirty="0">
                <a:latin typeface="Arial"/>
                <a:cs typeface="Arial"/>
              </a:rPr>
              <a:t>wear</a:t>
            </a:r>
            <a:r>
              <a:rPr sz="1500" spc="-110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resistance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70" dirty="0">
                <a:latin typeface="Arial"/>
                <a:cs typeface="Arial"/>
              </a:rPr>
              <a:t>Can </a:t>
            </a:r>
            <a:r>
              <a:rPr sz="1500" spc="-155" dirty="0">
                <a:latin typeface="Arial"/>
                <a:cs typeface="Arial"/>
              </a:rPr>
              <a:t>be quench </a:t>
            </a:r>
            <a:r>
              <a:rPr sz="1500" spc="-150" dirty="0">
                <a:latin typeface="Arial"/>
                <a:cs typeface="Arial"/>
              </a:rPr>
              <a:t>hardened </a:t>
            </a:r>
            <a:r>
              <a:rPr sz="1500" spc="-130" dirty="0">
                <a:latin typeface="Arial"/>
                <a:cs typeface="Arial"/>
              </a:rPr>
              <a:t>but </a:t>
            </a:r>
            <a:r>
              <a:rPr sz="1500" spc="-120" dirty="0">
                <a:latin typeface="Arial"/>
                <a:cs typeface="Arial"/>
              </a:rPr>
              <a:t>overall </a:t>
            </a:r>
            <a:r>
              <a:rPr sz="1500" spc="-140" dirty="0">
                <a:latin typeface="Arial"/>
                <a:cs typeface="Arial"/>
              </a:rPr>
              <a:t>poor </a:t>
            </a:r>
            <a:r>
              <a:rPr sz="1500" spc="-125" dirty="0">
                <a:latin typeface="Arial"/>
                <a:cs typeface="Arial"/>
              </a:rPr>
              <a:t>hardenability </a:t>
            </a:r>
            <a:r>
              <a:rPr sz="1500" spc="-140" dirty="0">
                <a:latin typeface="Arial"/>
                <a:cs typeface="Arial"/>
              </a:rPr>
              <a:t>(quench </a:t>
            </a:r>
            <a:r>
              <a:rPr sz="1500" spc="-135" dirty="0">
                <a:latin typeface="Arial"/>
                <a:cs typeface="Arial"/>
              </a:rPr>
              <a:t>cracking</a:t>
            </a:r>
            <a:r>
              <a:rPr sz="1500" spc="-165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occurs)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65" dirty="0">
                <a:latin typeface="Arial"/>
                <a:cs typeface="Arial"/>
              </a:rPr>
              <a:t>Used </a:t>
            </a:r>
            <a:r>
              <a:rPr sz="1500" spc="-105" dirty="0">
                <a:latin typeface="Arial"/>
                <a:cs typeface="Arial"/>
              </a:rPr>
              <a:t>in </a:t>
            </a:r>
            <a:r>
              <a:rPr sz="1500" spc="-125" dirty="0">
                <a:latin typeface="Arial"/>
                <a:cs typeface="Arial"/>
              </a:rPr>
              <a:t>applications </a:t>
            </a:r>
            <a:r>
              <a:rPr sz="1500" spc="-150" dirty="0">
                <a:latin typeface="Arial"/>
                <a:cs typeface="Arial"/>
              </a:rPr>
              <a:t>where </a:t>
            </a:r>
            <a:r>
              <a:rPr sz="1500" spc="-130" dirty="0">
                <a:latin typeface="Arial"/>
                <a:cs typeface="Arial"/>
              </a:rPr>
              <a:t>surface subject </a:t>
            </a:r>
            <a:r>
              <a:rPr sz="1500" spc="-114" dirty="0">
                <a:latin typeface="Arial"/>
                <a:cs typeface="Arial"/>
              </a:rPr>
              <a:t>to </a:t>
            </a:r>
            <a:r>
              <a:rPr sz="1500" spc="-135" dirty="0">
                <a:latin typeface="Arial"/>
                <a:cs typeface="Arial"/>
              </a:rPr>
              <a:t>abrasion </a:t>
            </a:r>
            <a:r>
              <a:rPr sz="1500" spc="-150" dirty="0">
                <a:latin typeface="Arial"/>
                <a:cs typeface="Arial"/>
              </a:rPr>
              <a:t>–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110" dirty="0">
                <a:latin typeface="Arial"/>
                <a:cs typeface="Arial"/>
              </a:rPr>
              <a:t>tools, </a:t>
            </a:r>
            <a:r>
              <a:rPr sz="1500" spc="-125" dirty="0">
                <a:latin typeface="Arial"/>
                <a:cs typeface="Arial"/>
              </a:rPr>
              <a:t>knives, </a:t>
            </a:r>
            <a:r>
              <a:rPr sz="1500" spc="-120" dirty="0">
                <a:latin typeface="Arial"/>
                <a:cs typeface="Arial"/>
              </a:rPr>
              <a:t>chisels.</a:t>
            </a:r>
            <a:endParaRPr sz="150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365"/>
              </a:spcBef>
              <a:buChar char="•"/>
              <a:tabLst>
                <a:tab pos="1155700" algn="l"/>
                <a:tab pos="1156335" algn="l"/>
              </a:tabLst>
            </a:pPr>
            <a:r>
              <a:rPr sz="1500" spc="-130" dirty="0">
                <a:latin typeface="Arial"/>
                <a:cs typeface="Arial"/>
              </a:rPr>
              <a:t>AISI </a:t>
            </a:r>
            <a:r>
              <a:rPr sz="1500" spc="-140" dirty="0">
                <a:latin typeface="Arial"/>
                <a:cs typeface="Arial"/>
              </a:rPr>
              <a:t>1080,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60" dirty="0">
                <a:latin typeface="Arial"/>
                <a:cs typeface="Arial"/>
              </a:rPr>
              <a:t>1095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68656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spc="-345" dirty="0"/>
              <a:t>Alloy</a:t>
            </a:r>
            <a:r>
              <a:rPr spc="-295" dirty="0"/>
              <a:t> </a:t>
            </a:r>
            <a:r>
              <a:rPr spc="-360" dirty="0"/>
              <a:t>Steel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5257"/>
            <a:ext cx="8039100" cy="369189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49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90" dirty="0">
                <a:latin typeface="Arial"/>
                <a:cs typeface="Arial"/>
              </a:rPr>
              <a:t>Other </a:t>
            </a:r>
            <a:r>
              <a:rPr sz="3200" spc="-295" dirty="0">
                <a:latin typeface="Arial"/>
                <a:cs typeface="Arial"/>
              </a:rPr>
              <a:t>elements </a:t>
            </a:r>
            <a:r>
              <a:rPr sz="3200" spc="-275" dirty="0">
                <a:latin typeface="Arial"/>
                <a:cs typeface="Arial"/>
              </a:rPr>
              <a:t>(besides </a:t>
            </a:r>
            <a:r>
              <a:rPr sz="3200" spc="-280" dirty="0">
                <a:latin typeface="Arial"/>
                <a:cs typeface="Arial"/>
              </a:rPr>
              <a:t>carbon) </a:t>
            </a:r>
            <a:r>
              <a:rPr sz="3200" spc="-310" dirty="0">
                <a:latin typeface="Arial"/>
                <a:cs typeface="Arial"/>
              </a:rPr>
              <a:t>can </a:t>
            </a:r>
            <a:r>
              <a:rPr sz="3200" spc="-320" dirty="0">
                <a:latin typeface="Arial"/>
                <a:cs typeface="Arial"/>
              </a:rPr>
              <a:t>be added </a:t>
            </a:r>
            <a:r>
              <a:rPr sz="3200" spc="-245" dirty="0">
                <a:latin typeface="Arial"/>
                <a:cs typeface="Arial"/>
              </a:rPr>
              <a:t>to  iron to </a:t>
            </a:r>
            <a:r>
              <a:rPr sz="3200" spc="-300" dirty="0">
                <a:latin typeface="Arial"/>
                <a:cs typeface="Arial"/>
              </a:rPr>
              <a:t>improve </a:t>
            </a:r>
            <a:r>
              <a:rPr sz="3200" spc="-295" dirty="0">
                <a:latin typeface="Arial"/>
                <a:cs typeface="Arial"/>
              </a:rPr>
              <a:t>mechanical </a:t>
            </a:r>
            <a:r>
              <a:rPr sz="3200" spc="-275" dirty="0">
                <a:latin typeface="Arial"/>
                <a:cs typeface="Arial"/>
              </a:rPr>
              <a:t>property, manufacturing,  </a:t>
            </a:r>
            <a:r>
              <a:rPr sz="3200" spc="-260" dirty="0">
                <a:latin typeface="Arial"/>
                <a:cs typeface="Arial"/>
              </a:rPr>
              <a:t>or </a:t>
            </a:r>
            <a:r>
              <a:rPr sz="3200" spc="-280" dirty="0">
                <a:latin typeface="Arial"/>
                <a:cs typeface="Arial"/>
              </a:rPr>
              <a:t>environmental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275" dirty="0">
                <a:latin typeface="Arial"/>
                <a:cs typeface="Arial"/>
              </a:rPr>
              <a:t>property.</a:t>
            </a:r>
            <a:endParaRPr sz="3200">
              <a:latin typeface="Arial"/>
              <a:cs typeface="Arial"/>
            </a:endParaRPr>
          </a:p>
          <a:p>
            <a:pPr marL="355600" marR="983615" indent="-343535">
              <a:lnSpc>
                <a:spcPts val="3460"/>
              </a:lnSpc>
              <a:spcBef>
                <a:spcPts val="81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300" dirty="0">
                <a:latin typeface="Arial"/>
                <a:cs typeface="Arial"/>
              </a:rPr>
              <a:t>Example: </a:t>
            </a:r>
            <a:r>
              <a:rPr sz="3200" spc="-245" dirty="0">
                <a:latin typeface="Arial"/>
                <a:cs typeface="Arial"/>
              </a:rPr>
              <a:t>sulfur, </a:t>
            </a:r>
            <a:r>
              <a:rPr sz="3200" spc="-295" dirty="0">
                <a:latin typeface="Arial"/>
                <a:cs typeface="Arial"/>
              </a:rPr>
              <a:t>phosphorous, </a:t>
            </a:r>
            <a:r>
              <a:rPr sz="3200" spc="-260" dirty="0">
                <a:latin typeface="Arial"/>
                <a:cs typeface="Arial"/>
              </a:rPr>
              <a:t>or </a:t>
            </a:r>
            <a:r>
              <a:rPr sz="3200" spc="-275" dirty="0">
                <a:latin typeface="Arial"/>
                <a:cs typeface="Arial"/>
              </a:rPr>
              <a:t>lead </a:t>
            </a:r>
            <a:r>
              <a:rPr sz="3200" spc="-310" dirty="0">
                <a:latin typeface="Arial"/>
                <a:cs typeface="Arial"/>
              </a:rPr>
              <a:t>can </a:t>
            </a:r>
            <a:r>
              <a:rPr sz="3200" spc="-325" dirty="0">
                <a:latin typeface="Arial"/>
                <a:cs typeface="Arial"/>
              </a:rPr>
              <a:t>be  added </a:t>
            </a:r>
            <a:r>
              <a:rPr sz="3200" spc="-245" dirty="0">
                <a:latin typeface="Arial"/>
                <a:cs typeface="Arial"/>
              </a:rPr>
              <a:t>to </a:t>
            </a:r>
            <a:r>
              <a:rPr sz="3200" spc="-295" dirty="0">
                <a:latin typeface="Arial"/>
                <a:cs typeface="Arial"/>
              </a:rPr>
              <a:t>improve </a:t>
            </a:r>
            <a:r>
              <a:rPr sz="3200" spc="-315" dirty="0">
                <a:latin typeface="Arial"/>
                <a:cs typeface="Arial"/>
              </a:rPr>
              <a:t>machine</a:t>
            </a:r>
            <a:r>
              <a:rPr sz="3200" spc="190" dirty="0">
                <a:latin typeface="Arial"/>
                <a:cs typeface="Arial"/>
              </a:rPr>
              <a:t> </a:t>
            </a:r>
            <a:r>
              <a:rPr sz="3200" spc="-229" dirty="0">
                <a:latin typeface="Arial"/>
                <a:cs typeface="Arial"/>
              </a:rPr>
              <a:t>ability.</a:t>
            </a:r>
            <a:endParaRPr sz="3200">
              <a:latin typeface="Arial"/>
              <a:cs typeface="Arial"/>
            </a:endParaRPr>
          </a:p>
          <a:p>
            <a:pPr marL="756285" marR="213995" lvl="1" indent="-287020">
              <a:lnSpc>
                <a:spcPts val="302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250" dirty="0">
                <a:latin typeface="Arial"/>
                <a:cs typeface="Arial"/>
              </a:rPr>
              <a:t>Generally </a:t>
            </a:r>
            <a:r>
              <a:rPr sz="2800" spc="-270" dirty="0">
                <a:latin typeface="Arial"/>
                <a:cs typeface="Arial"/>
              </a:rPr>
              <a:t>want </a:t>
            </a:r>
            <a:r>
              <a:rPr sz="2800" spc="-215" dirty="0">
                <a:latin typeface="Arial"/>
                <a:cs typeface="Arial"/>
              </a:rPr>
              <a:t>to </a:t>
            </a:r>
            <a:r>
              <a:rPr sz="2800" spc="-280" dirty="0">
                <a:latin typeface="Arial"/>
                <a:cs typeface="Arial"/>
              </a:rPr>
              <a:t>use </a:t>
            </a:r>
            <a:r>
              <a:rPr sz="2800" spc="-204" dirty="0">
                <a:latin typeface="Arial"/>
                <a:cs typeface="Arial"/>
              </a:rPr>
              <a:t>for </a:t>
            </a:r>
            <a:r>
              <a:rPr sz="2800" spc="-270" dirty="0">
                <a:latin typeface="Arial"/>
                <a:cs typeface="Arial"/>
              </a:rPr>
              <a:t>screw </a:t>
            </a:r>
            <a:r>
              <a:rPr sz="2800" spc="-280" dirty="0">
                <a:latin typeface="Arial"/>
                <a:cs typeface="Arial"/>
              </a:rPr>
              <a:t>machine </a:t>
            </a:r>
            <a:r>
              <a:rPr sz="2800" spc="-229" dirty="0">
                <a:latin typeface="Arial"/>
                <a:cs typeface="Arial"/>
              </a:rPr>
              <a:t>parts or </a:t>
            </a:r>
            <a:r>
              <a:rPr sz="2800" spc="-235" dirty="0">
                <a:latin typeface="Arial"/>
                <a:cs typeface="Arial"/>
              </a:rPr>
              <a:t>parts  </a:t>
            </a:r>
            <a:r>
              <a:rPr sz="2800" spc="-229" dirty="0">
                <a:latin typeface="Arial"/>
                <a:cs typeface="Arial"/>
              </a:rPr>
              <a:t>with </a:t>
            </a:r>
            <a:r>
              <a:rPr sz="2800" spc="-250" dirty="0">
                <a:latin typeface="Arial"/>
                <a:cs typeface="Arial"/>
              </a:rPr>
              <a:t>high </a:t>
            </a:r>
            <a:r>
              <a:rPr sz="2800" spc="-245" dirty="0">
                <a:latin typeface="Arial"/>
                <a:cs typeface="Arial"/>
              </a:rPr>
              <a:t>production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215" dirty="0">
                <a:latin typeface="Arial"/>
                <a:cs typeface="Arial"/>
              </a:rPr>
              <a:t>rates!</a:t>
            </a:r>
            <a:endParaRPr sz="28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00"/>
              </a:spcBef>
              <a:buChar char="–"/>
              <a:tabLst>
                <a:tab pos="756920" algn="l"/>
              </a:tabLst>
            </a:pPr>
            <a:r>
              <a:rPr sz="2800" spc="-270" dirty="0">
                <a:latin typeface="Arial"/>
                <a:cs typeface="Arial"/>
              </a:rPr>
              <a:t>Examples: </a:t>
            </a:r>
            <a:r>
              <a:rPr sz="2800" spc="-285" dirty="0">
                <a:latin typeface="Arial"/>
                <a:cs typeface="Arial"/>
              </a:rPr>
              <a:t>11xx, </a:t>
            </a:r>
            <a:r>
              <a:rPr sz="2800" spc="-275" dirty="0">
                <a:latin typeface="Arial"/>
                <a:cs typeface="Arial"/>
              </a:rPr>
              <a:t>12xx </a:t>
            </a:r>
            <a:r>
              <a:rPr sz="2800" spc="-290" dirty="0">
                <a:latin typeface="Arial"/>
                <a:cs typeface="Arial"/>
              </a:rPr>
              <a:t>and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280" dirty="0">
                <a:latin typeface="Arial"/>
                <a:cs typeface="Arial"/>
              </a:rPr>
              <a:t>12Lxx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spc="-345" dirty="0"/>
              <a:t>Alloy</a:t>
            </a:r>
            <a:r>
              <a:rPr spc="-295" dirty="0"/>
              <a:t> </a:t>
            </a:r>
            <a:r>
              <a:rPr spc="-360" dirty="0"/>
              <a:t>Steel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549"/>
            <a:ext cx="7706995" cy="307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45" dirty="0">
                <a:latin typeface="Arial"/>
                <a:cs typeface="Arial"/>
              </a:rPr>
              <a:t>Again, </a:t>
            </a:r>
            <a:r>
              <a:rPr sz="2800" spc="-265" dirty="0">
                <a:latin typeface="Arial"/>
                <a:cs typeface="Arial"/>
              </a:rPr>
              <a:t>elements </a:t>
            </a:r>
            <a:r>
              <a:rPr sz="2800" spc="-290" dirty="0">
                <a:latin typeface="Arial"/>
                <a:cs typeface="Arial"/>
              </a:rPr>
              <a:t>added </a:t>
            </a:r>
            <a:r>
              <a:rPr sz="2800" spc="-215" dirty="0">
                <a:latin typeface="Arial"/>
                <a:cs typeface="Arial"/>
              </a:rPr>
              <a:t>to </a:t>
            </a:r>
            <a:r>
              <a:rPr sz="2800" spc="-220" dirty="0">
                <a:latin typeface="Arial"/>
                <a:cs typeface="Arial"/>
              </a:rPr>
              <a:t>steel </a:t>
            </a:r>
            <a:r>
              <a:rPr sz="2800" spc="-275" dirty="0">
                <a:latin typeface="Arial"/>
                <a:cs typeface="Arial"/>
              </a:rPr>
              <a:t>can </a:t>
            </a:r>
            <a:r>
              <a:rPr sz="2800" spc="-235" dirty="0">
                <a:latin typeface="Arial"/>
                <a:cs typeface="Arial"/>
              </a:rPr>
              <a:t>dissolve </a:t>
            </a:r>
            <a:r>
              <a:rPr sz="2800" spc="-200" dirty="0">
                <a:latin typeface="Arial"/>
                <a:cs typeface="Arial"/>
              </a:rPr>
              <a:t>in </a:t>
            </a:r>
            <a:r>
              <a:rPr sz="2800" spc="-215" dirty="0">
                <a:latin typeface="Arial"/>
                <a:cs typeface="Arial"/>
              </a:rPr>
              <a:t>iron </a:t>
            </a:r>
            <a:r>
              <a:rPr sz="2800" spc="-204" dirty="0">
                <a:latin typeface="Arial"/>
                <a:cs typeface="Arial"/>
              </a:rPr>
              <a:t>(solid  </a:t>
            </a:r>
            <a:r>
              <a:rPr sz="2800" spc="-225" dirty="0">
                <a:latin typeface="Arial"/>
                <a:cs typeface="Arial"/>
              </a:rPr>
              <a:t>solution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235" dirty="0">
                <a:latin typeface="Arial"/>
                <a:cs typeface="Arial"/>
              </a:rPr>
              <a:t>strengthening):</a:t>
            </a:r>
            <a:endParaRPr sz="2800">
              <a:latin typeface="Arial"/>
              <a:cs typeface="Arial"/>
            </a:endParaRPr>
          </a:p>
          <a:p>
            <a:pPr marL="756285" marR="158115" lvl="1" indent="-287020">
              <a:lnSpc>
                <a:spcPct val="100000"/>
              </a:lnSpc>
              <a:spcBef>
                <a:spcPts val="585"/>
              </a:spcBef>
              <a:buChar char="–"/>
              <a:tabLst>
                <a:tab pos="756920" algn="l"/>
              </a:tabLst>
            </a:pPr>
            <a:r>
              <a:rPr sz="2400" spc="-215" dirty="0">
                <a:latin typeface="Arial"/>
                <a:cs typeface="Arial"/>
              </a:rPr>
              <a:t>Increase </a:t>
            </a:r>
            <a:r>
              <a:rPr sz="2400" spc="-195" dirty="0">
                <a:latin typeface="Arial"/>
                <a:cs typeface="Arial"/>
              </a:rPr>
              <a:t>strength, </a:t>
            </a:r>
            <a:r>
              <a:rPr sz="2400" spc="-200" dirty="0">
                <a:latin typeface="Arial"/>
                <a:cs typeface="Arial"/>
              </a:rPr>
              <a:t>hardenability, </a:t>
            </a:r>
            <a:r>
              <a:rPr sz="2400" spc="-220" dirty="0">
                <a:latin typeface="Arial"/>
                <a:cs typeface="Arial"/>
              </a:rPr>
              <a:t>toughness, </a:t>
            </a:r>
            <a:r>
              <a:rPr sz="2400" spc="-204" dirty="0">
                <a:latin typeface="Arial"/>
                <a:cs typeface="Arial"/>
              </a:rPr>
              <a:t>creep, </a:t>
            </a:r>
            <a:r>
              <a:rPr sz="2400" spc="-210" dirty="0">
                <a:latin typeface="Arial"/>
                <a:cs typeface="Arial"/>
              </a:rPr>
              <a:t>high </a:t>
            </a:r>
            <a:r>
              <a:rPr sz="2400" spc="-245" dirty="0">
                <a:latin typeface="Arial"/>
                <a:cs typeface="Arial"/>
              </a:rPr>
              <a:t>temp  </a:t>
            </a:r>
            <a:r>
              <a:rPr sz="2400" spc="-190" dirty="0">
                <a:latin typeface="Arial"/>
                <a:cs typeface="Arial"/>
              </a:rPr>
              <a:t>resistance.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5" dirty="0">
                <a:latin typeface="Arial"/>
                <a:cs typeface="Arial"/>
              </a:rPr>
              <a:t>Alloy steels </a:t>
            </a:r>
            <a:r>
              <a:rPr sz="2800" spc="-275" dirty="0">
                <a:latin typeface="Arial"/>
                <a:cs typeface="Arial"/>
              </a:rPr>
              <a:t>grouped </a:t>
            </a:r>
            <a:r>
              <a:rPr sz="2800" spc="-210" dirty="0">
                <a:latin typeface="Arial"/>
                <a:cs typeface="Arial"/>
              </a:rPr>
              <a:t>into </a:t>
            </a:r>
            <a:r>
              <a:rPr sz="2800" spc="-265" dirty="0">
                <a:latin typeface="Arial"/>
                <a:cs typeface="Arial"/>
              </a:rPr>
              <a:t>low, </a:t>
            </a:r>
            <a:r>
              <a:rPr sz="2800" spc="-335" dirty="0">
                <a:latin typeface="Arial"/>
                <a:cs typeface="Arial"/>
              </a:rPr>
              <a:t>med </a:t>
            </a:r>
            <a:r>
              <a:rPr sz="2800" spc="-290" dirty="0">
                <a:latin typeface="Arial"/>
                <a:cs typeface="Arial"/>
              </a:rPr>
              <a:t>and </a:t>
            </a:r>
            <a:r>
              <a:rPr sz="2800" spc="-220" dirty="0">
                <a:latin typeface="Arial"/>
                <a:cs typeface="Arial"/>
              </a:rPr>
              <a:t>high-alloy</a:t>
            </a:r>
            <a:r>
              <a:rPr sz="2800" spc="300" dirty="0">
                <a:latin typeface="Arial"/>
                <a:cs typeface="Arial"/>
              </a:rPr>
              <a:t> </a:t>
            </a:r>
            <a:r>
              <a:rPr sz="2800" spc="-215" dirty="0">
                <a:latin typeface="Arial"/>
                <a:cs typeface="Arial"/>
              </a:rPr>
              <a:t>steels.</a:t>
            </a:r>
            <a:endParaRPr sz="28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200" dirty="0">
                <a:latin typeface="Arial"/>
                <a:cs typeface="Arial"/>
              </a:rPr>
              <a:t>High-alloy </a:t>
            </a:r>
            <a:r>
              <a:rPr sz="2400" spc="-195" dirty="0">
                <a:latin typeface="Arial"/>
                <a:cs typeface="Arial"/>
              </a:rPr>
              <a:t>steels </a:t>
            </a:r>
            <a:r>
              <a:rPr sz="2400" spc="-229" dirty="0">
                <a:latin typeface="Arial"/>
                <a:cs typeface="Arial"/>
              </a:rPr>
              <a:t>would </a:t>
            </a:r>
            <a:r>
              <a:rPr sz="2400" spc="-245" dirty="0">
                <a:latin typeface="Arial"/>
                <a:cs typeface="Arial"/>
              </a:rPr>
              <a:t>be </a:t>
            </a:r>
            <a:r>
              <a:rPr sz="2400" spc="-204" dirty="0">
                <a:latin typeface="Arial"/>
                <a:cs typeface="Arial"/>
              </a:rPr>
              <a:t>the </a:t>
            </a:r>
            <a:r>
              <a:rPr sz="2400" spc="-195" dirty="0">
                <a:latin typeface="Arial"/>
                <a:cs typeface="Arial"/>
              </a:rPr>
              <a:t>stainless </a:t>
            </a:r>
            <a:r>
              <a:rPr sz="2400" spc="-190" dirty="0">
                <a:latin typeface="Arial"/>
                <a:cs typeface="Arial"/>
              </a:rPr>
              <a:t>steel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groups.</a:t>
            </a:r>
            <a:endParaRPr sz="24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240" dirty="0">
                <a:latin typeface="Arial"/>
                <a:cs typeface="Arial"/>
              </a:rPr>
              <a:t>Most </a:t>
            </a:r>
            <a:r>
              <a:rPr sz="2400" spc="-185" dirty="0">
                <a:latin typeface="Arial"/>
                <a:cs typeface="Arial"/>
              </a:rPr>
              <a:t>alloy </a:t>
            </a:r>
            <a:r>
              <a:rPr sz="2400" spc="-195" dirty="0">
                <a:latin typeface="Arial"/>
                <a:cs typeface="Arial"/>
              </a:rPr>
              <a:t>steels </a:t>
            </a:r>
            <a:r>
              <a:rPr sz="2400" spc="-170" dirty="0">
                <a:latin typeface="Arial"/>
                <a:cs typeface="Arial"/>
              </a:rPr>
              <a:t>you’ll </a:t>
            </a:r>
            <a:r>
              <a:rPr sz="2400" spc="-240" dirty="0">
                <a:latin typeface="Arial"/>
                <a:cs typeface="Arial"/>
              </a:rPr>
              <a:t>use </a:t>
            </a:r>
            <a:r>
              <a:rPr sz="2400" spc="-145" dirty="0">
                <a:latin typeface="Arial"/>
                <a:cs typeface="Arial"/>
              </a:rPr>
              <a:t>fall </a:t>
            </a:r>
            <a:r>
              <a:rPr sz="2400" spc="-229" dirty="0">
                <a:latin typeface="Arial"/>
                <a:cs typeface="Arial"/>
              </a:rPr>
              <a:t>under </a:t>
            </a:r>
            <a:r>
              <a:rPr sz="2400" spc="-204" dirty="0">
                <a:latin typeface="Arial"/>
                <a:cs typeface="Arial"/>
              </a:rPr>
              <a:t>the </a:t>
            </a:r>
            <a:r>
              <a:rPr sz="2400" spc="-215" dirty="0">
                <a:latin typeface="Arial"/>
                <a:cs typeface="Arial"/>
              </a:rPr>
              <a:t>category </a:t>
            </a:r>
            <a:r>
              <a:rPr sz="2400" spc="-185" dirty="0">
                <a:latin typeface="Arial"/>
                <a:cs typeface="Arial"/>
              </a:rPr>
              <a:t>of </a:t>
            </a:r>
            <a:r>
              <a:rPr sz="2400" spc="-225" dirty="0">
                <a:latin typeface="Arial"/>
                <a:cs typeface="Arial"/>
              </a:rPr>
              <a:t>low</a:t>
            </a:r>
            <a:r>
              <a:rPr sz="2400" spc="-375" dirty="0">
                <a:latin typeface="Arial"/>
                <a:cs typeface="Arial"/>
              </a:rPr>
              <a:t> </a:t>
            </a:r>
            <a:r>
              <a:rPr sz="2400" spc="-200" dirty="0">
                <a:latin typeface="Arial"/>
                <a:cs typeface="Arial"/>
              </a:rPr>
              <a:t>alloy.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353" y="24695"/>
            <a:ext cx="8889292" cy="6519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0295" y="661162"/>
            <a:ext cx="17310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spc="-2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Alloy</a:t>
            </a:r>
            <a:r>
              <a:rPr sz="3200" b="1" u="heavy" spc="-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2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Steel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147658"/>
            <a:ext cx="7440295" cy="425640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b="1" spc="-285" dirty="0">
                <a:solidFill>
                  <a:srgbClr val="FF5050"/>
                </a:solidFill>
                <a:latin typeface="Arial"/>
                <a:cs typeface="Arial"/>
              </a:rPr>
              <a:t>What </a:t>
            </a:r>
            <a:r>
              <a:rPr sz="2600" b="1" spc="-215" dirty="0">
                <a:solidFill>
                  <a:srgbClr val="FF5050"/>
                </a:solidFill>
                <a:latin typeface="Arial"/>
                <a:cs typeface="Arial"/>
              </a:rPr>
              <a:t>classifies </a:t>
            </a:r>
            <a:r>
              <a:rPr sz="2600" b="1" spc="-260" dirty="0">
                <a:solidFill>
                  <a:srgbClr val="FF5050"/>
                </a:solidFill>
                <a:latin typeface="Arial"/>
                <a:cs typeface="Arial"/>
              </a:rPr>
              <a:t>a </a:t>
            </a:r>
            <a:r>
              <a:rPr sz="2600" b="1" spc="-220" dirty="0">
                <a:solidFill>
                  <a:srgbClr val="FF5050"/>
                </a:solidFill>
                <a:latin typeface="Arial"/>
                <a:cs typeface="Arial"/>
              </a:rPr>
              <a:t>steel </a:t>
            </a:r>
            <a:r>
              <a:rPr sz="2600" b="1" spc="-265" dirty="0">
                <a:solidFill>
                  <a:srgbClr val="FF5050"/>
                </a:solidFill>
                <a:latin typeface="Arial"/>
                <a:cs typeface="Arial"/>
              </a:rPr>
              <a:t>as </a:t>
            </a:r>
            <a:r>
              <a:rPr sz="2600" b="1" spc="-275" dirty="0">
                <a:solidFill>
                  <a:srgbClr val="FF5050"/>
                </a:solidFill>
                <a:latin typeface="Arial"/>
                <a:cs typeface="Arial"/>
              </a:rPr>
              <a:t>an </a:t>
            </a:r>
            <a:r>
              <a:rPr sz="2600" b="1" spc="-235" dirty="0">
                <a:solidFill>
                  <a:srgbClr val="FF5050"/>
                </a:solidFill>
                <a:latin typeface="Arial"/>
                <a:cs typeface="Arial"/>
              </a:rPr>
              <a:t>Alloy</a:t>
            </a:r>
            <a:r>
              <a:rPr sz="2600" b="1" spc="1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600" b="1" spc="-235" dirty="0">
                <a:solidFill>
                  <a:srgbClr val="FF5050"/>
                </a:solidFill>
                <a:latin typeface="Arial"/>
                <a:cs typeface="Arial"/>
              </a:rPr>
              <a:t>Steel?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40"/>
              </a:spcBef>
              <a:tabLst>
                <a:tab pos="756285" algn="l"/>
              </a:tabLst>
            </a:pPr>
            <a:r>
              <a:rPr sz="2200" spc="-5" dirty="0">
                <a:solidFill>
                  <a:srgbClr val="FF5050"/>
                </a:solidFill>
                <a:latin typeface="Arial"/>
                <a:cs typeface="Arial"/>
              </a:rPr>
              <a:t>–	</a:t>
            </a:r>
            <a:r>
              <a:rPr sz="2200" b="1" spc="-235" dirty="0">
                <a:solidFill>
                  <a:srgbClr val="FF5050"/>
                </a:solidFill>
                <a:latin typeface="Arial"/>
                <a:cs typeface="Arial"/>
              </a:rPr>
              <a:t>&gt;</a:t>
            </a:r>
            <a:r>
              <a:rPr sz="2200" b="1" spc="-114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200" b="1" spc="-235" dirty="0">
                <a:solidFill>
                  <a:srgbClr val="FF5050"/>
                </a:solidFill>
                <a:latin typeface="Arial"/>
                <a:cs typeface="Arial"/>
              </a:rPr>
              <a:t>1.65%Mn,</a:t>
            </a:r>
            <a:r>
              <a:rPr sz="2200" b="1" spc="-11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200" b="1" spc="-235" dirty="0">
                <a:solidFill>
                  <a:srgbClr val="FF5050"/>
                </a:solidFill>
                <a:latin typeface="Arial"/>
                <a:cs typeface="Arial"/>
              </a:rPr>
              <a:t>&gt;</a:t>
            </a:r>
            <a:r>
              <a:rPr sz="2200" b="1" spc="-11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200" b="1" spc="-235" dirty="0">
                <a:solidFill>
                  <a:srgbClr val="FF5050"/>
                </a:solidFill>
                <a:latin typeface="Arial"/>
                <a:cs typeface="Arial"/>
              </a:rPr>
              <a:t>0.60%</a:t>
            </a:r>
            <a:r>
              <a:rPr sz="2200" b="1" spc="-105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200" b="1" spc="-165" dirty="0">
                <a:solidFill>
                  <a:srgbClr val="FF5050"/>
                </a:solidFill>
                <a:latin typeface="Arial"/>
                <a:cs typeface="Arial"/>
              </a:rPr>
              <a:t>Si,</a:t>
            </a:r>
            <a:r>
              <a:rPr sz="2200" b="1" spc="-11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200" b="1" spc="-200" dirty="0">
                <a:solidFill>
                  <a:srgbClr val="FF5050"/>
                </a:solidFill>
                <a:latin typeface="Arial"/>
                <a:cs typeface="Arial"/>
              </a:rPr>
              <a:t>or</a:t>
            </a:r>
            <a:r>
              <a:rPr sz="2200" b="1" spc="-125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200" b="1" spc="-229" dirty="0">
                <a:solidFill>
                  <a:srgbClr val="FF5050"/>
                </a:solidFill>
                <a:latin typeface="Arial"/>
                <a:cs typeface="Arial"/>
              </a:rPr>
              <a:t>&gt;0.60%</a:t>
            </a:r>
            <a:r>
              <a:rPr sz="2200" b="1" spc="-12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200" b="1" spc="-270" dirty="0">
                <a:solidFill>
                  <a:srgbClr val="FF5050"/>
                </a:solidFill>
                <a:latin typeface="Arial"/>
                <a:cs typeface="Arial"/>
              </a:rPr>
              <a:t>Cu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300" dirty="0">
                <a:latin typeface="Arial"/>
                <a:cs typeface="Arial"/>
              </a:rPr>
              <a:t>Most </a:t>
            </a:r>
            <a:r>
              <a:rPr sz="2800" b="1" spc="-355" dirty="0">
                <a:latin typeface="Arial"/>
                <a:cs typeface="Arial"/>
              </a:rPr>
              <a:t>common </a:t>
            </a:r>
            <a:r>
              <a:rPr sz="2800" b="1" spc="-235" dirty="0">
                <a:latin typeface="Arial"/>
                <a:cs typeface="Arial"/>
              </a:rPr>
              <a:t>alloy</a:t>
            </a:r>
            <a:r>
              <a:rPr sz="2800" b="1" spc="-220" dirty="0">
                <a:latin typeface="Arial"/>
                <a:cs typeface="Arial"/>
              </a:rPr>
              <a:t> </a:t>
            </a:r>
            <a:r>
              <a:rPr sz="2800" b="1" spc="-270" dirty="0">
                <a:latin typeface="Arial"/>
                <a:cs typeface="Arial"/>
              </a:rPr>
              <a:t>elements</a:t>
            </a:r>
            <a:r>
              <a:rPr sz="2600" b="1" spc="-27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756285" marR="59690" lvl="1" indent="-287020">
              <a:lnSpc>
                <a:spcPts val="2380"/>
              </a:lnSpc>
              <a:spcBef>
                <a:spcPts val="84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b="1" spc="-235" dirty="0">
                <a:solidFill>
                  <a:srgbClr val="800080"/>
                </a:solidFill>
                <a:latin typeface="Arial"/>
                <a:cs typeface="Arial"/>
              </a:rPr>
              <a:t>Chromium, </a:t>
            </a:r>
            <a:r>
              <a:rPr sz="2200" b="1" spc="-185" dirty="0">
                <a:solidFill>
                  <a:srgbClr val="800080"/>
                </a:solidFill>
                <a:latin typeface="Arial"/>
                <a:cs typeface="Arial"/>
              </a:rPr>
              <a:t>nickel, </a:t>
            </a:r>
            <a:r>
              <a:rPr sz="2200" b="1" spc="-240" dirty="0">
                <a:solidFill>
                  <a:srgbClr val="800080"/>
                </a:solidFill>
                <a:latin typeface="Arial"/>
                <a:cs typeface="Arial"/>
              </a:rPr>
              <a:t>molybdenum, </a:t>
            </a:r>
            <a:r>
              <a:rPr sz="2200" b="1" spc="-225" dirty="0">
                <a:solidFill>
                  <a:srgbClr val="800080"/>
                </a:solidFill>
                <a:latin typeface="Arial"/>
                <a:cs typeface="Arial"/>
              </a:rPr>
              <a:t>vanadium, </a:t>
            </a:r>
            <a:r>
              <a:rPr sz="2200" b="1" spc="-200" dirty="0">
                <a:solidFill>
                  <a:srgbClr val="800080"/>
                </a:solidFill>
                <a:latin typeface="Arial"/>
                <a:cs typeface="Arial"/>
              </a:rPr>
              <a:t>tungsten, </a:t>
            </a:r>
            <a:r>
              <a:rPr sz="2200" b="1" spc="-190" dirty="0">
                <a:solidFill>
                  <a:srgbClr val="800080"/>
                </a:solidFill>
                <a:latin typeface="Arial"/>
                <a:cs typeface="Arial"/>
              </a:rPr>
              <a:t>cobalt,  </a:t>
            </a:r>
            <a:r>
              <a:rPr sz="2200" b="1" spc="-210" dirty="0">
                <a:solidFill>
                  <a:srgbClr val="800080"/>
                </a:solidFill>
                <a:latin typeface="Arial"/>
                <a:cs typeface="Arial"/>
              </a:rPr>
              <a:t>boron, </a:t>
            </a:r>
            <a:r>
              <a:rPr sz="2200" b="1" spc="-240" dirty="0">
                <a:solidFill>
                  <a:srgbClr val="800080"/>
                </a:solidFill>
                <a:latin typeface="Arial"/>
                <a:cs typeface="Arial"/>
              </a:rPr>
              <a:t>and</a:t>
            </a:r>
            <a:r>
              <a:rPr sz="2200" b="1" spc="-4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200" b="1" spc="-225" dirty="0">
                <a:solidFill>
                  <a:srgbClr val="800080"/>
                </a:solidFill>
                <a:latin typeface="Arial"/>
                <a:cs typeface="Arial"/>
              </a:rPr>
              <a:t>copper.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340" dirty="0">
                <a:latin typeface="Arial"/>
                <a:cs typeface="Arial"/>
              </a:rPr>
              <a:t>Low </a:t>
            </a:r>
            <a:r>
              <a:rPr sz="2800" b="1" spc="-225" dirty="0">
                <a:latin typeface="Arial"/>
                <a:cs typeface="Arial"/>
              </a:rPr>
              <a:t>alloy: </a:t>
            </a:r>
            <a:r>
              <a:rPr sz="2800" b="1" spc="-320" dirty="0">
                <a:latin typeface="Arial"/>
                <a:cs typeface="Arial"/>
              </a:rPr>
              <a:t>Added </a:t>
            </a:r>
            <a:r>
              <a:rPr sz="2800" b="1" spc="-229" dirty="0">
                <a:latin typeface="Arial"/>
                <a:cs typeface="Arial"/>
              </a:rPr>
              <a:t>in </a:t>
            </a:r>
            <a:r>
              <a:rPr sz="2800" b="1" spc="-265" dirty="0">
                <a:latin typeface="Arial"/>
                <a:cs typeface="Arial"/>
              </a:rPr>
              <a:t>small </a:t>
            </a:r>
            <a:r>
              <a:rPr sz="2800" b="1" spc="-270" dirty="0">
                <a:latin typeface="Arial"/>
                <a:cs typeface="Arial"/>
              </a:rPr>
              <a:t>percents</a:t>
            </a:r>
            <a:r>
              <a:rPr sz="2800" b="1" spc="-465" dirty="0">
                <a:latin typeface="Arial"/>
                <a:cs typeface="Arial"/>
              </a:rPr>
              <a:t> </a:t>
            </a:r>
            <a:r>
              <a:rPr sz="2800" b="1" spc="-280" dirty="0">
                <a:latin typeface="Arial"/>
                <a:cs typeface="Arial"/>
              </a:rPr>
              <a:t>(&lt;5%)</a:t>
            </a:r>
            <a:endParaRPr sz="28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55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b="1" spc="-210" dirty="0">
                <a:solidFill>
                  <a:srgbClr val="800080"/>
                </a:solidFill>
                <a:latin typeface="Arial"/>
                <a:cs typeface="Arial"/>
              </a:rPr>
              <a:t>increase </a:t>
            </a:r>
            <a:r>
              <a:rPr sz="2200" b="1" spc="-204" dirty="0">
                <a:solidFill>
                  <a:srgbClr val="800080"/>
                </a:solidFill>
                <a:latin typeface="Arial"/>
                <a:cs typeface="Arial"/>
              </a:rPr>
              <a:t>strength </a:t>
            </a:r>
            <a:r>
              <a:rPr sz="2200" b="1" spc="-240" dirty="0">
                <a:solidFill>
                  <a:srgbClr val="800080"/>
                </a:solidFill>
                <a:latin typeface="Arial"/>
                <a:cs typeface="Arial"/>
              </a:rPr>
              <a:t>and</a:t>
            </a:r>
            <a:r>
              <a:rPr sz="2200" b="1" spc="8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200" b="1" spc="-195" dirty="0">
                <a:solidFill>
                  <a:srgbClr val="800080"/>
                </a:solidFill>
                <a:latin typeface="Arial"/>
                <a:cs typeface="Arial"/>
              </a:rPr>
              <a:t>hardenability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285" dirty="0">
                <a:latin typeface="Arial"/>
                <a:cs typeface="Arial"/>
              </a:rPr>
              <a:t>High </a:t>
            </a:r>
            <a:r>
              <a:rPr sz="2800" b="1" spc="-225" dirty="0">
                <a:latin typeface="Arial"/>
                <a:cs typeface="Arial"/>
              </a:rPr>
              <a:t>alloy: </a:t>
            </a:r>
            <a:r>
              <a:rPr sz="2800" b="1" spc="-320" dirty="0">
                <a:latin typeface="Arial"/>
                <a:cs typeface="Arial"/>
              </a:rPr>
              <a:t>Added </a:t>
            </a:r>
            <a:r>
              <a:rPr sz="2800" b="1" spc="-229" dirty="0">
                <a:latin typeface="Arial"/>
                <a:cs typeface="Arial"/>
              </a:rPr>
              <a:t>in </a:t>
            </a:r>
            <a:r>
              <a:rPr sz="2800" b="1" spc="-250" dirty="0">
                <a:latin typeface="Arial"/>
                <a:cs typeface="Arial"/>
              </a:rPr>
              <a:t>large </a:t>
            </a:r>
            <a:r>
              <a:rPr sz="2800" b="1" spc="-270" dirty="0">
                <a:latin typeface="Arial"/>
                <a:cs typeface="Arial"/>
              </a:rPr>
              <a:t>percents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280" dirty="0">
                <a:latin typeface="Arial"/>
                <a:cs typeface="Arial"/>
              </a:rPr>
              <a:t>(&gt;20%)</a:t>
            </a:r>
            <a:endParaRPr sz="2800">
              <a:latin typeface="Arial"/>
              <a:cs typeface="Arial"/>
            </a:endParaRPr>
          </a:p>
          <a:p>
            <a:pPr marL="469900" lvl="1">
              <a:lnSpc>
                <a:spcPts val="2510"/>
              </a:lnSpc>
              <a:spcBef>
                <a:spcPts val="555"/>
              </a:spcBef>
              <a:buFont typeface="Arial"/>
              <a:buChar char="–"/>
              <a:tabLst>
                <a:tab pos="820419" algn="l"/>
                <a:tab pos="821055" algn="l"/>
              </a:tabLst>
            </a:pPr>
            <a:r>
              <a:rPr sz="2200" b="1" spc="-145" dirty="0">
                <a:latin typeface="Arial"/>
                <a:cs typeface="Arial"/>
              </a:rPr>
              <a:t>i.e.</a:t>
            </a:r>
            <a:r>
              <a:rPr sz="2200" b="1" spc="-120" dirty="0">
                <a:latin typeface="Arial"/>
                <a:cs typeface="Arial"/>
              </a:rPr>
              <a:t> </a:t>
            </a:r>
            <a:r>
              <a:rPr sz="2200" b="1" spc="-235" dirty="0">
                <a:latin typeface="Arial"/>
                <a:cs typeface="Arial"/>
              </a:rPr>
              <a:t>&gt;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235" dirty="0">
                <a:latin typeface="Arial"/>
                <a:cs typeface="Arial"/>
              </a:rPr>
              <a:t>10.5%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spc="-225" dirty="0">
                <a:latin typeface="Arial"/>
                <a:cs typeface="Arial"/>
              </a:rPr>
              <a:t>Cr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235" dirty="0">
                <a:latin typeface="Arial"/>
                <a:cs typeface="Arial"/>
              </a:rPr>
              <a:t>=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spc="-195" dirty="0">
                <a:latin typeface="Arial"/>
                <a:cs typeface="Arial"/>
              </a:rPr>
              <a:t>stainless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spc="-190" dirty="0">
                <a:latin typeface="Arial"/>
                <a:cs typeface="Arial"/>
              </a:rPr>
              <a:t>steel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235" dirty="0">
                <a:latin typeface="Arial"/>
                <a:cs typeface="Arial"/>
              </a:rPr>
              <a:t>where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spc="-229" dirty="0">
                <a:latin typeface="Arial"/>
                <a:cs typeface="Arial"/>
              </a:rPr>
              <a:t>Cr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229" dirty="0">
                <a:solidFill>
                  <a:srgbClr val="800080"/>
                </a:solidFill>
                <a:latin typeface="Arial"/>
                <a:cs typeface="Arial"/>
              </a:rPr>
              <a:t>improves</a:t>
            </a:r>
            <a:r>
              <a:rPr sz="2200" b="1" spc="-114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200" b="1" spc="-210" dirty="0">
                <a:solidFill>
                  <a:srgbClr val="800080"/>
                </a:solidFill>
                <a:latin typeface="Arial"/>
                <a:cs typeface="Arial"/>
              </a:rPr>
              <a:t>corrosion</a:t>
            </a:r>
            <a:endParaRPr sz="2200">
              <a:latin typeface="Arial"/>
              <a:cs typeface="Arial"/>
            </a:endParaRPr>
          </a:p>
          <a:p>
            <a:pPr marL="756285">
              <a:lnSpc>
                <a:spcPts val="2510"/>
              </a:lnSpc>
            </a:pPr>
            <a:r>
              <a:rPr sz="2200" b="1" spc="-204" dirty="0">
                <a:solidFill>
                  <a:srgbClr val="800080"/>
                </a:solidFill>
                <a:latin typeface="Arial"/>
                <a:cs typeface="Arial"/>
              </a:rPr>
              <a:t>resistance </a:t>
            </a:r>
            <a:r>
              <a:rPr sz="2200" b="1" spc="-240" dirty="0">
                <a:solidFill>
                  <a:srgbClr val="800080"/>
                </a:solidFill>
                <a:latin typeface="Arial"/>
                <a:cs typeface="Arial"/>
              </a:rPr>
              <a:t>and </a:t>
            </a:r>
            <a:r>
              <a:rPr sz="2200" b="1" spc="-175" dirty="0">
                <a:solidFill>
                  <a:srgbClr val="800080"/>
                </a:solidFill>
                <a:latin typeface="Arial"/>
                <a:cs typeface="Arial"/>
              </a:rPr>
              <a:t>stability </a:t>
            </a:r>
            <a:r>
              <a:rPr sz="2200" b="1" spc="-185" dirty="0">
                <a:solidFill>
                  <a:srgbClr val="800080"/>
                </a:solidFill>
                <a:latin typeface="Arial"/>
                <a:cs typeface="Arial"/>
              </a:rPr>
              <a:t>at </a:t>
            </a:r>
            <a:r>
              <a:rPr sz="2200" b="1" spc="-210" dirty="0">
                <a:solidFill>
                  <a:srgbClr val="800080"/>
                </a:solidFill>
                <a:latin typeface="Arial"/>
                <a:cs typeface="Arial"/>
              </a:rPr>
              <a:t>high </a:t>
            </a:r>
            <a:r>
              <a:rPr sz="2200" b="1" spc="-200" dirty="0">
                <a:solidFill>
                  <a:srgbClr val="800080"/>
                </a:solidFill>
                <a:latin typeface="Arial"/>
                <a:cs typeface="Arial"/>
              </a:rPr>
              <a:t>or </a:t>
            </a:r>
            <a:r>
              <a:rPr sz="2200" b="1" spc="-225" dirty="0">
                <a:solidFill>
                  <a:srgbClr val="800080"/>
                </a:solidFill>
                <a:latin typeface="Arial"/>
                <a:cs typeface="Arial"/>
              </a:rPr>
              <a:t>low</a:t>
            </a:r>
            <a:r>
              <a:rPr sz="2200" b="1" spc="2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200" b="1" spc="-240" dirty="0">
                <a:solidFill>
                  <a:srgbClr val="800080"/>
                </a:solidFill>
                <a:latin typeface="Arial"/>
                <a:cs typeface="Arial"/>
              </a:rPr>
              <a:t>temps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394" y="612774"/>
            <a:ext cx="4429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0" dirty="0">
                <a:solidFill>
                  <a:srgbClr val="C0504D"/>
                </a:solidFill>
                <a:latin typeface="Arial"/>
                <a:cs typeface="Arial"/>
              </a:rPr>
              <a:t>Alloying </a:t>
            </a:r>
            <a:r>
              <a:rPr sz="2800" b="1" spc="-285" dirty="0">
                <a:solidFill>
                  <a:srgbClr val="C0504D"/>
                </a:solidFill>
                <a:latin typeface="Arial"/>
                <a:cs typeface="Arial"/>
              </a:rPr>
              <a:t>Elements </a:t>
            </a:r>
            <a:r>
              <a:rPr sz="2800" b="1" spc="-300" dirty="0">
                <a:solidFill>
                  <a:srgbClr val="C0504D"/>
                </a:solidFill>
                <a:latin typeface="Arial"/>
                <a:cs typeface="Arial"/>
              </a:rPr>
              <a:t>used </a:t>
            </a:r>
            <a:r>
              <a:rPr sz="2800" b="1" spc="-229" dirty="0">
                <a:solidFill>
                  <a:srgbClr val="C0504D"/>
                </a:solidFill>
                <a:latin typeface="Arial"/>
                <a:cs typeface="Arial"/>
              </a:rPr>
              <a:t>in</a:t>
            </a:r>
            <a:r>
              <a:rPr sz="2800" b="1" spc="22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245" dirty="0">
                <a:solidFill>
                  <a:srgbClr val="C0504D"/>
                </a:solidFill>
                <a:latin typeface="Arial"/>
                <a:cs typeface="Arial"/>
              </a:rPr>
              <a:t>Steel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78396"/>
            <a:ext cx="6321425" cy="44215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14295">
              <a:lnSpc>
                <a:spcPct val="100000"/>
              </a:lnSpc>
              <a:spcBef>
                <a:spcPts val="495"/>
              </a:spcBef>
            </a:pPr>
            <a:r>
              <a:rPr sz="3200" b="1" u="heavy" spc="-3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Manganese</a:t>
            </a:r>
            <a:r>
              <a:rPr sz="3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3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(Mn)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305" dirty="0">
                <a:latin typeface="Arial"/>
                <a:cs typeface="Arial"/>
              </a:rPr>
              <a:t>combines </a:t>
            </a:r>
            <a:r>
              <a:rPr sz="2800" b="1" spc="-260" dirty="0">
                <a:latin typeface="Arial"/>
                <a:cs typeface="Arial"/>
              </a:rPr>
              <a:t>with </a:t>
            </a:r>
            <a:r>
              <a:rPr sz="2800" b="1" spc="-240" dirty="0">
                <a:latin typeface="Arial"/>
                <a:cs typeface="Arial"/>
              </a:rPr>
              <a:t>sulfur to </a:t>
            </a:r>
            <a:r>
              <a:rPr sz="2800" b="1" spc="-265" dirty="0">
                <a:latin typeface="Arial"/>
                <a:cs typeface="Arial"/>
              </a:rPr>
              <a:t>prevent</a:t>
            </a:r>
            <a:r>
              <a:rPr sz="2800" b="1" spc="-170" dirty="0">
                <a:latin typeface="Arial"/>
                <a:cs typeface="Arial"/>
              </a:rPr>
              <a:t> </a:t>
            </a:r>
            <a:r>
              <a:rPr sz="2800" b="1" spc="-235" dirty="0">
                <a:latin typeface="Arial"/>
                <a:cs typeface="Arial"/>
              </a:rPr>
              <a:t>brittleness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345" dirty="0">
                <a:latin typeface="Arial"/>
                <a:cs typeface="Arial"/>
              </a:rPr>
              <a:t>&gt;1%</a:t>
            </a:r>
            <a:endParaRPr sz="28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05"/>
              </a:spcBef>
              <a:buClr>
                <a:srgbClr val="000000"/>
              </a:buClr>
              <a:buSzPct val="91666"/>
              <a:buFont typeface="Arial"/>
              <a:buChar char="–"/>
              <a:tabLst>
                <a:tab pos="820419" algn="l"/>
                <a:tab pos="821055" algn="l"/>
              </a:tabLst>
            </a:pPr>
            <a:r>
              <a:rPr sz="2400" b="1" spc="-229" dirty="0">
                <a:solidFill>
                  <a:srgbClr val="800080"/>
                </a:solidFill>
                <a:latin typeface="Arial"/>
                <a:cs typeface="Arial"/>
              </a:rPr>
              <a:t>increases</a:t>
            </a:r>
            <a:r>
              <a:rPr sz="2400" b="1" spc="-10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210" dirty="0">
                <a:solidFill>
                  <a:srgbClr val="800080"/>
                </a:solidFill>
                <a:latin typeface="Arial"/>
                <a:cs typeface="Arial"/>
              </a:rPr>
              <a:t>hardenability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385" dirty="0">
                <a:latin typeface="Arial"/>
                <a:cs typeface="Arial"/>
              </a:rPr>
              <a:t>11% </a:t>
            </a:r>
            <a:r>
              <a:rPr sz="2800" b="1" spc="-240" dirty="0">
                <a:latin typeface="Arial"/>
                <a:cs typeface="Arial"/>
              </a:rPr>
              <a:t>to</a:t>
            </a:r>
            <a:r>
              <a:rPr sz="2800" b="1" spc="-305" dirty="0">
                <a:latin typeface="Arial"/>
                <a:cs typeface="Arial"/>
              </a:rPr>
              <a:t> </a:t>
            </a:r>
            <a:r>
              <a:rPr sz="2800" b="1" spc="-350" dirty="0">
                <a:latin typeface="Arial"/>
                <a:cs typeface="Arial"/>
              </a:rPr>
              <a:t>14%</a:t>
            </a:r>
            <a:endParaRPr sz="28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229" dirty="0">
                <a:solidFill>
                  <a:srgbClr val="800080"/>
                </a:solidFill>
                <a:latin typeface="Arial"/>
                <a:cs typeface="Arial"/>
              </a:rPr>
              <a:t>increases</a:t>
            </a:r>
            <a:r>
              <a:rPr sz="2400" b="1" spc="-9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245" dirty="0">
                <a:solidFill>
                  <a:srgbClr val="800080"/>
                </a:solidFill>
                <a:latin typeface="Arial"/>
                <a:cs typeface="Arial"/>
              </a:rPr>
              <a:t>hardness</a:t>
            </a:r>
            <a:endParaRPr sz="24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265" dirty="0">
                <a:solidFill>
                  <a:srgbClr val="800080"/>
                </a:solidFill>
                <a:latin typeface="Arial"/>
                <a:cs typeface="Arial"/>
              </a:rPr>
              <a:t>good</a:t>
            </a:r>
            <a:r>
              <a:rPr sz="2400" b="1" spc="-1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185" dirty="0">
                <a:solidFill>
                  <a:srgbClr val="800080"/>
                </a:solidFill>
                <a:latin typeface="Arial"/>
                <a:cs typeface="Arial"/>
              </a:rPr>
              <a:t>ductility</a:t>
            </a:r>
            <a:endParaRPr sz="24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229" dirty="0">
                <a:solidFill>
                  <a:srgbClr val="800080"/>
                </a:solidFill>
                <a:latin typeface="Arial"/>
                <a:cs typeface="Arial"/>
              </a:rPr>
              <a:t>high </a:t>
            </a:r>
            <a:r>
              <a:rPr sz="2400" b="1" spc="-200" dirty="0">
                <a:solidFill>
                  <a:srgbClr val="800080"/>
                </a:solidFill>
                <a:latin typeface="Arial"/>
                <a:cs typeface="Arial"/>
              </a:rPr>
              <a:t>strain </a:t>
            </a:r>
            <a:r>
              <a:rPr sz="2400" b="1" spc="-235" dirty="0">
                <a:solidFill>
                  <a:srgbClr val="800080"/>
                </a:solidFill>
                <a:latin typeface="Arial"/>
                <a:cs typeface="Arial"/>
              </a:rPr>
              <a:t>hardening</a:t>
            </a:r>
            <a:r>
              <a:rPr sz="2400" b="1" spc="6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225" dirty="0">
                <a:solidFill>
                  <a:srgbClr val="800080"/>
                </a:solidFill>
                <a:latin typeface="Arial"/>
                <a:cs typeface="Arial"/>
              </a:rPr>
              <a:t>capacity</a:t>
            </a:r>
            <a:endParaRPr sz="24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210" dirty="0">
                <a:solidFill>
                  <a:srgbClr val="800080"/>
                </a:solidFill>
                <a:latin typeface="Arial"/>
                <a:cs typeface="Arial"/>
              </a:rPr>
              <a:t>excellent </a:t>
            </a:r>
            <a:r>
              <a:rPr sz="2400" b="1" spc="-250" dirty="0">
                <a:solidFill>
                  <a:srgbClr val="800080"/>
                </a:solidFill>
                <a:latin typeface="Arial"/>
                <a:cs typeface="Arial"/>
              </a:rPr>
              <a:t>wear</a:t>
            </a:r>
            <a:r>
              <a:rPr sz="2400" b="1" spc="-7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215" dirty="0">
                <a:solidFill>
                  <a:srgbClr val="800080"/>
                </a:solidFill>
                <a:latin typeface="Arial"/>
                <a:cs typeface="Arial"/>
              </a:rPr>
              <a:t>resistance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b="1" i="1" spc="-220" dirty="0">
                <a:solidFill>
                  <a:srgbClr val="FF5050"/>
                </a:solidFill>
                <a:latin typeface="Arial"/>
                <a:cs typeface="Arial"/>
              </a:rPr>
              <a:t>Ideal </a:t>
            </a:r>
            <a:r>
              <a:rPr sz="2600" b="1" i="1" spc="-210" dirty="0">
                <a:solidFill>
                  <a:srgbClr val="FF5050"/>
                </a:solidFill>
                <a:latin typeface="Arial"/>
                <a:cs typeface="Arial"/>
              </a:rPr>
              <a:t>for </a:t>
            </a:r>
            <a:r>
              <a:rPr sz="2600" b="1" i="1" spc="-254" dirty="0">
                <a:solidFill>
                  <a:srgbClr val="FF5050"/>
                </a:solidFill>
                <a:latin typeface="Arial"/>
                <a:cs typeface="Arial"/>
              </a:rPr>
              <a:t>impact </a:t>
            </a:r>
            <a:r>
              <a:rPr sz="2600" b="1" i="1" spc="-220" dirty="0">
                <a:solidFill>
                  <a:srgbClr val="FF5050"/>
                </a:solidFill>
                <a:latin typeface="Arial"/>
                <a:cs typeface="Arial"/>
              </a:rPr>
              <a:t>resisting</a:t>
            </a:r>
            <a:r>
              <a:rPr sz="2600" b="1" i="1" spc="85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600" b="1" i="1" spc="-225" dirty="0">
                <a:solidFill>
                  <a:srgbClr val="FF5050"/>
                </a:solidFill>
                <a:latin typeface="Arial"/>
                <a:cs typeface="Arial"/>
              </a:rPr>
              <a:t>tools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2575" y="399415"/>
            <a:ext cx="36518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8915" marR="5080" indent="-1466850">
              <a:lnSpc>
                <a:spcPct val="100000"/>
              </a:lnSpc>
              <a:spcBef>
                <a:spcPts val="95"/>
              </a:spcBef>
            </a:pPr>
            <a:r>
              <a:rPr sz="2800" b="1" spc="-250" dirty="0">
                <a:solidFill>
                  <a:srgbClr val="C0504D"/>
                </a:solidFill>
                <a:latin typeface="Arial"/>
                <a:cs typeface="Arial"/>
              </a:rPr>
              <a:t>Alloying </a:t>
            </a:r>
            <a:r>
              <a:rPr sz="2800" b="1" spc="-285" dirty="0">
                <a:solidFill>
                  <a:srgbClr val="C0504D"/>
                </a:solidFill>
                <a:latin typeface="Arial"/>
                <a:cs typeface="Arial"/>
              </a:rPr>
              <a:t>Elements </a:t>
            </a:r>
            <a:r>
              <a:rPr sz="2800" b="1" spc="-300" dirty="0">
                <a:solidFill>
                  <a:srgbClr val="C0504D"/>
                </a:solidFill>
                <a:latin typeface="Arial"/>
                <a:cs typeface="Arial"/>
              </a:rPr>
              <a:t>used </a:t>
            </a:r>
            <a:r>
              <a:rPr sz="2800" b="1" spc="-229" dirty="0">
                <a:solidFill>
                  <a:srgbClr val="C0504D"/>
                </a:solidFill>
                <a:latin typeface="Arial"/>
                <a:cs typeface="Arial"/>
              </a:rPr>
              <a:t>in  </a:t>
            </a:r>
            <a:r>
              <a:rPr sz="2800" b="1" spc="-245" dirty="0">
                <a:solidFill>
                  <a:srgbClr val="C0504D"/>
                </a:solidFill>
                <a:latin typeface="Arial"/>
                <a:cs typeface="Arial"/>
              </a:rPr>
              <a:t>Steel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6703" y="2081911"/>
            <a:ext cx="15259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spc="-2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Sulfur</a:t>
            </a:r>
            <a:r>
              <a:rPr sz="3200" b="1" u="heavy" spc="-2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2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85" dirty="0"/>
              <a:t>Imparts</a:t>
            </a:r>
            <a:r>
              <a:rPr spc="-155" dirty="0"/>
              <a:t> </a:t>
            </a:r>
            <a:r>
              <a:rPr spc="-250" dirty="0"/>
              <a:t>brittleness</a:t>
            </a:r>
          </a:p>
          <a:p>
            <a:pPr marL="354965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305" dirty="0"/>
              <a:t>Improves</a:t>
            </a:r>
            <a:r>
              <a:rPr spc="-155" dirty="0"/>
              <a:t> </a:t>
            </a:r>
            <a:r>
              <a:rPr spc="-275" dirty="0"/>
              <a:t>machineability</a:t>
            </a:r>
          </a:p>
          <a:p>
            <a:pPr marL="354965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335" dirty="0"/>
              <a:t>Okay </a:t>
            </a:r>
            <a:r>
              <a:rPr spc="-170" dirty="0"/>
              <a:t>if </a:t>
            </a:r>
            <a:r>
              <a:rPr spc="-325" dirty="0"/>
              <a:t>combined </a:t>
            </a:r>
            <a:r>
              <a:rPr spc="-275" dirty="0"/>
              <a:t>with</a:t>
            </a:r>
            <a:r>
              <a:rPr spc="210" dirty="0"/>
              <a:t> </a:t>
            </a:r>
            <a:r>
              <a:rPr spc="-395" dirty="0"/>
              <a:t>Mn</a:t>
            </a:r>
          </a:p>
          <a:p>
            <a:pPr marL="354965" marR="508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370" dirty="0"/>
              <a:t>Some </a:t>
            </a:r>
            <a:r>
              <a:rPr spc="-285" dirty="0"/>
              <a:t>free-machining </a:t>
            </a:r>
            <a:r>
              <a:rPr spc="-260" dirty="0"/>
              <a:t>steels </a:t>
            </a:r>
            <a:r>
              <a:rPr spc="-280" dirty="0"/>
              <a:t>contain </a:t>
            </a:r>
            <a:r>
              <a:rPr spc="-310" dirty="0"/>
              <a:t>0.08% </a:t>
            </a:r>
            <a:r>
              <a:rPr spc="-254" dirty="0"/>
              <a:t>to  </a:t>
            </a:r>
            <a:r>
              <a:rPr spc="-315" dirty="0"/>
              <a:t>0.15%</a:t>
            </a:r>
            <a:r>
              <a:rPr spc="-170" dirty="0"/>
              <a:t> </a:t>
            </a:r>
            <a:r>
              <a:rPr spc="-365" dirty="0"/>
              <a:t>S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320" dirty="0"/>
              <a:t>Examples </a:t>
            </a:r>
            <a:r>
              <a:rPr spc="-254" dirty="0"/>
              <a:t>of </a:t>
            </a:r>
            <a:r>
              <a:rPr spc="-365" dirty="0"/>
              <a:t>S </a:t>
            </a:r>
            <a:r>
              <a:rPr spc="-254" dirty="0"/>
              <a:t>alloys:</a:t>
            </a:r>
          </a:p>
          <a:p>
            <a:pPr marL="469265">
              <a:lnSpc>
                <a:spcPct val="100000"/>
              </a:lnSpc>
              <a:spcBef>
                <a:spcPts val="630"/>
              </a:spcBef>
            </a:pPr>
            <a:r>
              <a:rPr sz="2600" b="0" dirty="0">
                <a:latin typeface="Arial"/>
                <a:cs typeface="Arial"/>
              </a:rPr>
              <a:t>– </a:t>
            </a:r>
            <a:r>
              <a:rPr sz="2600" spc="-295" dirty="0"/>
              <a:t>11xx </a:t>
            </a:r>
            <a:r>
              <a:rPr sz="2600" spc="-260" dirty="0"/>
              <a:t>– </a:t>
            </a:r>
            <a:r>
              <a:rPr sz="2600" spc="-225" dirty="0"/>
              <a:t>sulfurized</a:t>
            </a:r>
            <a:r>
              <a:rPr sz="2600" spc="-235" dirty="0"/>
              <a:t> </a:t>
            </a:r>
            <a:r>
              <a:rPr sz="2600" spc="-210" dirty="0"/>
              <a:t>(free-cutting)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2689" y="871473"/>
            <a:ext cx="4429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0" dirty="0">
                <a:solidFill>
                  <a:srgbClr val="C0504D"/>
                </a:solidFill>
                <a:latin typeface="Arial"/>
                <a:cs typeface="Arial"/>
              </a:rPr>
              <a:t>Alloying </a:t>
            </a:r>
            <a:r>
              <a:rPr sz="2800" b="1" spc="-285" dirty="0">
                <a:solidFill>
                  <a:srgbClr val="C0504D"/>
                </a:solidFill>
                <a:latin typeface="Arial"/>
                <a:cs typeface="Arial"/>
              </a:rPr>
              <a:t>Elements </a:t>
            </a:r>
            <a:r>
              <a:rPr sz="2800" b="1" spc="-300" dirty="0">
                <a:solidFill>
                  <a:srgbClr val="C0504D"/>
                </a:solidFill>
                <a:latin typeface="Arial"/>
                <a:cs typeface="Arial"/>
              </a:rPr>
              <a:t>used </a:t>
            </a:r>
            <a:r>
              <a:rPr sz="2800" b="1" spc="-229" dirty="0">
                <a:solidFill>
                  <a:srgbClr val="C0504D"/>
                </a:solidFill>
                <a:latin typeface="Arial"/>
                <a:cs typeface="Arial"/>
              </a:rPr>
              <a:t>in</a:t>
            </a:r>
            <a:r>
              <a:rPr sz="2800" b="1" spc="22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245" dirty="0">
                <a:solidFill>
                  <a:srgbClr val="C0504D"/>
                </a:solidFill>
                <a:latin typeface="Arial"/>
                <a:cs typeface="Arial"/>
              </a:rPr>
              <a:t>Steel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1308324"/>
            <a:ext cx="7021195" cy="551307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258820">
              <a:lnSpc>
                <a:spcPct val="100000"/>
              </a:lnSpc>
              <a:spcBef>
                <a:spcPts val="575"/>
              </a:spcBef>
            </a:pPr>
            <a:r>
              <a:rPr sz="20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Nickel </a:t>
            </a:r>
            <a:r>
              <a:rPr sz="2000" b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(Ni)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90" dirty="0">
                <a:latin typeface="Arial"/>
                <a:cs typeface="Arial"/>
              </a:rPr>
              <a:t>Provides </a:t>
            </a:r>
            <a:r>
              <a:rPr sz="2000" b="1" spc="-175" dirty="0">
                <a:latin typeface="Arial"/>
                <a:cs typeface="Arial"/>
              </a:rPr>
              <a:t>strength, </a:t>
            </a:r>
            <a:r>
              <a:rPr sz="2000" b="1" spc="-155" dirty="0">
                <a:latin typeface="Arial"/>
                <a:cs typeface="Arial"/>
              </a:rPr>
              <a:t>stability </a:t>
            </a:r>
            <a:r>
              <a:rPr sz="2000" b="1" spc="-215" dirty="0">
                <a:latin typeface="Arial"/>
                <a:cs typeface="Arial"/>
              </a:rPr>
              <a:t>and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toughness,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b="1" spc="-265" dirty="0">
                <a:latin typeface="Arial"/>
                <a:cs typeface="Arial"/>
              </a:rPr>
              <a:t>2% </a:t>
            </a:r>
            <a:r>
              <a:rPr sz="2000" b="1" spc="-170" dirty="0">
                <a:latin typeface="Arial"/>
                <a:cs typeface="Arial"/>
              </a:rPr>
              <a:t>to</a:t>
            </a:r>
            <a:r>
              <a:rPr sz="2000" b="1" spc="-250" dirty="0">
                <a:latin typeface="Arial"/>
                <a:cs typeface="Arial"/>
              </a:rPr>
              <a:t> </a:t>
            </a:r>
            <a:r>
              <a:rPr sz="2000" b="1" spc="-265" dirty="0">
                <a:latin typeface="Arial"/>
                <a:cs typeface="Arial"/>
              </a:rPr>
              <a:t>5%</a:t>
            </a:r>
            <a:endParaRPr sz="2000">
              <a:latin typeface="Arial"/>
              <a:cs typeface="Arial"/>
            </a:endParaRPr>
          </a:p>
          <a:p>
            <a:pPr marL="469265" lvl="1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165" dirty="0">
                <a:latin typeface="Arial"/>
                <a:cs typeface="Arial"/>
              </a:rPr>
              <a:t>typically </a:t>
            </a:r>
            <a:r>
              <a:rPr sz="2000" b="1" spc="-210" dirty="0">
                <a:latin typeface="Arial"/>
                <a:cs typeface="Arial"/>
              </a:rPr>
              <a:t>used </a:t>
            </a:r>
            <a:r>
              <a:rPr sz="2000" b="1" spc="-165" dirty="0">
                <a:latin typeface="Arial"/>
                <a:cs typeface="Arial"/>
              </a:rPr>
              <a:t>in </a:t>
            </a:r>
            <a:r>
              <a:rPr sz="2000" b="1" spc="-200" dirty="0">
                <a:latin typeface="Arial"/>
                <a:cs typeface="Arial"/>
              </a:rPr>
              <a:t>combination </a:t>
            </a:r>
            <a:r>
              <a:rPr sz="2000" b="1" spc="-180" dirty="0">
                <a:latin typeface="Arial"/>
                <a:cs typeface="Arial"/>
              </a:rPr>
              <a:t>with </a:t>
            </a:r>
            <a:r>
              <a:rPr sz="2000" b="1" spc="-225" dirty="0">
                <a:latin typeface="Arial"/>
                <a:cs typeface="Arial"/>
              </a:rPr>
              <a:t>Chromium </a:t>
            </a:r>
            <a:r>
              <a:rPr sz="2000" b="1" spc="-215" dirty="0">
                <a:latin typeface="Arial"/>
                <a:cs typeface="Arial"/>
              </a:rPr>
              <a:t>and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225" dirty="0">
                <a:latin typeface="Arial"/>
                <a:cs typeface="Arial"/>
              </a:rPr>
              <a:t>Molybdenum</a:t>
            </a:r>
            <a:endParaRPr sz="2000">
              <a:latin typeface="Arial"/>
              <a:cs typeface="Arial"/>
            </a:endParaRPr>
          </a:p>
          <a:p>
            <a:pPr marL="469265" lvl="1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245" dirty="0">
                <a:latin typeface="Arial"/>
                <a:cs typeface="Arial"/>
              </a:rPr>
              <a:t>12% </a:t>
            </a:r>
            <a:r>
              <a:rPr sz="2000" b="1" spc="-170" dirty="0">
                <a:latin typeface="Arial"/>
                <a:cs typeface="Arial"/>
              </a:rPr>
              <a:t>to </a:t>
            </a:r>
            <a:r>
              <a:rPr sz="2000" b="1" spc="-245" dirty="0">
                <a:latin typeface="Arial"/>
                <a:cs typeface="Arial"/>
              </a:rPr>
              <a:t>20% </a:t>
            </a:r>
            <a:r>
              <a:rPr sz="2000" b="1" spc="-180" dirty="0">
                <a:latin typeface="Arial"/>
                <a:cs typeface="Arial"/>
              </a:rPr>
              <a:t>Nickel </a:t>
            </a:r>
            <a:r>
              <a:rPr sz="2000" b="1" spc="-260" dirty="0">
                <a:latin typeface="Arial"/>
                <a:cs typeface="Arial"/>
              </a:rPr>
              <a:t>AND </a:t>
            </a:r>
            <a:r>
              <a:rPr sz="2000" b="1" spc="-204" dirty="0">
                <a:latin typeface="Arial"/>
                <a:cs typeface="Arial"/>
              </a:rPr>
              <a:t>low </a:t>
            </a:r>
            <a:r>
              <a:rPr sz="2000" b="1" spc="-215" dirty="0">
                <a:latin typeface="Arial"/>
                <a:cs typeface="Arial"/>
              </a:rPr>
              <a:t>amounts </a:t>
            </a:r>
            <a:r>
              <a:rPr sz="2000" b="1" spc="-170" dirty="0">
                <a:latin typeface="Arial"/>
                <a:cs typeface="Arial"/>
              </a:rPr>
              <a:t>of</a:t>
            </a:r>
            <a:r>
              <a:rPr sz="2000" b="1" spc="-215" dirty="0">
                <a:latin typeface="Arial"/>
                <a:cs typeface="Arial"/>
              </a:rPr>
              <a:t> </a:t>
            </a:r>
            <a:r>
              <a:rPr sz="2000" b="1" spc="-210" dirty="0">
                <a:latin typeface="Arial"/>
                <a:cs typeface="Arial"/>
              </a:rPr>
              <a:t>Carbon</a:t>
            </a:r>
            <a:endParaRPr sz="2000">
              <a:latin typeface="Arial"/>
              <a:cs typeface="Arial"/>
            </a:endParaRPr>
          </a:p>
          <a:p>
            <a:pPr marL="469265" lvl="1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204" dirty="0">
                <a:latin typeface="Arial"/>
                <a:cs typeface="Arial"/>
              </a:rPr>
              <a:t>possess </a:t>
            </a:r>
            <a:r>
              <a:rPr sz="2000" b="1" spc="-180" dirty="0">
                <a:latin typeface="Arial"/>
                <a:cs typeface="Arial"/>
              </a:rPr>
              <a:t>great </a:t>
            </a:r>
            <a:r>
              <a:rPr sz="2000" b="1" spc="-185" dirty="0">
                <a:latin typeface="Arial"/>
                <a:cs typeface="Arial"/>
              </a:rPr>
              <a:t>corrosion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resistance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215" dirty="0">
                <a:latin typeface="Arial"/>
                <a:cs typeface="Arial"/>
              </a:rPr>
              <a:t>Examples </a:t>
            </a:r>
            <a:r>
              <a:rPr sz="2000" b="1" spc="-170" dirty="0">
                <a:latin typeface="Arial"/>
                <a:cs typeface="Arial"/>
              </a:rPr>
              <a:t>of </a:t>
            </a:r>
            <a:r>
              <a:rPr sz="2000" b="1" spc="-180" dirty="0">
                <a:latin typeface="Arial"/>
                <a:cs typeface="Arial"/>
              </a:rPr>
              <a:t>Ni</a:t>
            </a:r>
            <a:r>
              <a:rPr sz="2000" b="1" spc="50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alloys: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2000" dirty="0">
                <a:solidFill>
                  <a:srgbClr val="800080"/>
                </a:solidFill>
                <a:latin typeface="Arial"/>
                <a:cs typeface="Arial"/>
              </a:rPr>
              <a:t>–	</a:t>
            </a:r>
            <a:r>
              <a:rPr sz="2000" b="1" spc="-204" dirty="0">
                <a:solidFill>
                  <a:srgbClr val="800080"/>
                </a:solidFill>
                <a:latin typeface="Arial"/>
                <a:cs typeface="Arial"/>
              </a:rPr>
              <a:t>30xx </a:t>
            </a:r>
            <a:r>
              <a:rPr sz="2000" b="1" spc="-200" dirty="0">
                <a:solidFill>
                  <a:srgbClr val="800080"/>
                </a:solidFill>
                <a:latin typeface="Arial"/>
                <a:cs typeface="Arial"/>
              </a:rPr>
              <a:t>– </a:t>
            </a:r>
            <a:r>
              <a:rPr sz="2000" b="1" spc="-180" dirty="0">
                <a:solidFill>
                  <a:srgbClr val="800080"/>
                </a:solidFill>
                <a:latin typeface="Arial"/>
                <a:cs typeface="Arial"/>
              </a:rPr>
              <a:t>Nickel </a:t>
            </a:r>
            <a:r>
              <a:rPr sz="2000" b="1" spc="-170" dirty="0">
                <a:solidFill>
                  <a:srgbClr val="800080"/>
                </a:solidFill>
                <a:latin typeface="Arial"/>
                <a:cs typeface="Arial"/>
              </a:rPr>
              <a:t>(0.70%), </a:t>
            </a:r>
            <a:r>
              <a:rPr sz="2000" b="1" spc="-220" dirty="0">
                <a:solidFill>
                  <a:srgbClr val="800080"/>
                </a:solidFill>
                <a:latin typeface="Arial"/>
                <a:cs typeface="Arial"/>
              </a:rPr>
              <a:t>chromium </a:t>
            </a:r>
            <a:r>
              <a:rPr sz="2000" b="1" spc="-1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800080"/>
                </a:solidFill>
                <a:latin typeface="Arial"/>
                <a:cs typeface="Arial"/>
              </a:rPr>
              <a:t>(0.70%)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2000" dirty="0">
                <a:solidFill>
                  <a:srgbClr val="800080"/>
                </a:solidFill>
                <a:latin typeface="Arial"/>
                <a:cs typeface="Arial"/>
              </a:rPr>
              <a:t>–	</a:t>
            </a:r>
            <a:r>
              <a:rPr sz="2000" b="1" spc="-204" dirty="0">
                <a:solidFill>
                  <a:srgbClr val="800080"/>
                </a:solidFill>
                <a:latin typeface="Arial"/>
                <a:cs typeface="Arial"/>
              </a:rPr>
              <a:t>31xx </a:t>
            </a:r>
            <a:r>
              <a:rPr sz="2000" b="1" spc="-200" dirty="0">
                <a:solidFill>
                  <a:srgbClr val="800080"/>
                </a:solidFill>
                <a:latin typeface="Arial"/>
                <a:cs typeface="Arial"/>
              </a:rPr>
              <a:t>– </a:t>
            </a:r>
            <a:r>
              <a:rPr sz="2000" b="1" spc="-180" dirty="0">
                <a:solidFill>
                  <a:srgbClr val="800080"/>
                </a:solidFill>
                <a:latin typeface="Arial"/>
                <a:cs typeface="Arial"/>
              </a:rPr>
              <a:t>Nickel </a:t>
            </a:r>
            <a:r>
              <a:rPr sz="2000" b="1" spc="-170" dirty="0">
                <a:solidFill>
                  <a:srgbClr val="800080"/>
                </a:solidFill>
                <a:latin typeface="Arial"/>
                <a:cs typeface="Arial"/>
              </a:rPr>
              <a:t>(1.25%), </a:t>
            </a:r>
            <a:r>
              <a:rPr sz="2000" b="1" spc="-220" dirty="0">
                <a:solidFill>
                  <a:srgbClr val="800080"/>
                </a:solidFill>
                <a:latin typeface="Arial"/>
                <a:cs typeface="Arial"/>
              </a:rPr>
              <a:t>chromium </a:t>
            </a:r>
            <a:r>
              <a:rPr sz="2000" b="1" spc="-1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800080"/>
                </a:solidFill>
                <a:latin typeface="Arial"/>
                <a:cs typeface="Arial"/>
              </a:rPr>
              <a:t>(0.60%)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2000" dirty="0">
                <a:solidFill>
                  <a:srgbClr val="800080"/>
                </a:solidFill>
                <a:latin typeface="Arial"/>
                <a:cs typeface="Arial"/>
              </a:rPr>
              <a:t>–	</a:t>
            </a:r>
            <a:r>
              <a:rPr sz="2000" b="1" spc="-204" dirty="0">
                <a:solidFill>
                  <a:srgbClr val="800080"/>
                </a:solidFill>
                <a:latin typeface="Arial"/>
                <a:cs typeface="Arial"/>
              </a:rPr>
              <a:t>32xx </a:t>
            </a:r>
            <a:r>
              <a:rPr sz="2000" b="1" spc="-200" dirty="0">
                <a:solidFill>
                  <a:srgbClr val="800080"/>
                </a:solidFill>
                <a:latin typeface="Arial"/>
                <a:cs typeface="Arial"/>
              </a:rPr>
              <a:t>– </a:t>
            </a:r>
            <a:r>
              <a:rPr sz="2000" b="1" spc="-175" dirty="0">
                <a:solidFill>
                  <a:srgbClr val="800080"/>
                </a:solidFill>
                <a:latin typeface="Arial"/>
                <a:cs typeface="Arial"/>
              </a:rPr>
              <a:t>Nickel </a:t>
            </a:r>
            <a:r>
              <a:rPr sz="2000" b="1" spc="-170" dirty="0">
                <a:solidFill>
                  <a:srgbClr val="800080"/>
                </a:solidFill>
                <a:latin typeface="Arial"/>
                <a:cs typeface="Arial"/>
              </a:rPr>
              <a:t>(1.75%), </a:t>
            </a:r>
            <a:r>
              <a:rPr sz="2000" b="1" spc="-220" dirty="0">
                <a:solidFill>
                  <a:srgbClr val="800080"/>
                </a:solidFill>
                <a:latin typeface="Arial"/>
                <a:cs typeface="Arial"/>
              </a:rPr>
              <a:t>chromium </a:t>
            </a:r>
            <a:r>
              <a:rPr sz="2000" b="1" spc="-19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800080"/>
                </a:solidFill>
                <a:latin typeface="Arial"/>
                <a:cs typeface="Arial"/>
              </a:rPr>
              <a:t>(1.00%)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sz="2000" dirty="0">
                <a:solidFill>
                  <a:srgbClr val="800080"/>
                </a:solidFill>
                <a:latin typeface="Arial"/>
                <a:cs typeface="Arial"/>
              </a:rPr>
              <a:t>–	</a:t>
            </a:r>
            <a:r>
              <a:rPr sz="2000" b="1" spc="-225" dirty="0">
                <a:solidFill>
                  <a:srgbClr val="800080"/>
                </a:solidFill>
                <a:latin typeface="Arial"/>
                <a:cs typeface="Arial"/>
              </a:rPr>
              <a:t>33XX </a:t>
            </a:r>
            <a:r>
              <a:rPr sz="2000" b="1" spc="-200" dirty="0">
                <a:solidFill>
                  <a:srgbClr val="800080"/>
                </a:solidFill>
                <a:latin typeface="Arial"/>
                <a:cs typeface="Arial"/>
              </a:rPr>
              <a:t>– </a:t>
            </a:r>
            <a:r>
              <a:rPr sz="2000" b="1" spc="-180" dirty="0">
                <a:solidFill>
                  <a:srgbClr val="800080"/>
                </a:solidFill>
                <a:latin typeface="Arial"/>
                <a:cs typeface="Arial"/>
              </a:rPr>
              <a:t>Nickel </a:t>
            </a:r>
            <a:r>
              <a:rPr sz="2000" b="1" spc="-170" dirty="0">
                <a:solidFill>
                  <a:srgbClr val="800080"/>
                </a:solidFill>
                <a:latin typeface="Arial"/>
                <a:cs typeface="Arial"/>
              </a:rPr>
              <a:t>(3.50%), </a:t>
            </a:r>
            <a:r>
              <a:rPr sz="2000" b="1" spc="-220" dirty="0">
                <a:solidFill>
                  <a:srgbClr val="800080"/>
                </a:solidFill>
                <a:latin typeface="Arial"/>
                <a:cs typeface="Arial"/>
              </a:rPr>
              <a:t>chromium</a:t>
            </a:r>
            <a:r>
              <a:rPr sz="2000" b="1" spc="-1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800080"/>
                </a:solidFill>
                <a:latin typeface="Arial"/>
                <a:cs typeface="Arial"/>
              </a:rPr>
              <a:t>(1.50%)</a:t>
            </a:r>
            <a:endParaRPr sz="2000">
              <a:latin typeface="Arial"/>
              <a:cs typeface="Arial"/>
            </a:endParaRPr>
          </a:p>
          <a:p>
            <a:pPr marL="469265" lvl="1">
              <a:lnSpc>
                <a:spcPct val="100000"/>
              </a:lnSpc>
              <a:spcBef>
                <a:spcPts val="47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Invar</a:t>
            </a:r>
            <a:endParaRPr sz="2000">
              <a:latin typeface="Arial"/>
              <a:cs typeface="Arial"/>
            </a:endParaRPr>
          </a:p>
          <a:p>
            <a:pPr marL="926465" lvl="2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-185" dirty="0">
                <a:latin typeface="Arial"/>
                <a:cs typeface="Arial"/>
              </a:rPr>
              <a:t>contains </a:t>
            </a:r>
            <a:r>
              <a:rPr sz="2000" b="1" spc="-245" dirty="0">
                <a:latin typeface="Arial"/>
                <a:cs typeface="Arial"/>
              </a:rPr>
              <a:t>36%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Ni</a:t>
            </a:r>
            <a:endParaRPr sz="2000">
              <a:latin typeface="Arial"/>
              <a:cs typeface="Arial"/>
            </a:endParaRPr>
          </a:p>
          <a:p>
            <a:pPr marL="926465" lvl="2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-155" dirty="0">
                <a:latin typeface="Arial"/>
                <a:cs typeface="Arial"/>
              </a:rPr>
              <a:t>virtually </a:t>
            </a:r>
            <a:r>
              <a:rPr sz="2000" b="1" spc="-220" dirty="0">
                <a:latin typeface="Arial"/>
                <a:cs typeface="Arial"/>
              </a:rPr>
              <a:t>no </a:t>
            </a:r>
            <a:r>
              <a:rPr sz="2000" b="1" spc="-185" dirty="0">
                <a:latin typeface="Arial"/>
                <a:cs typeface="Arial"/>
              </a:rPr>
              <a:t>thermal</a:t>
            </a:r>
            <a:r>
              <a:rPr sz="2000" b="1" spc="-350" dirty="0">
                <a:latin typeface="Arial"/>
                <a:cs typeface="Arial"/>
              </a:rPr>
              <a:t> </a:t>
            </a:r>
            <a:r>
              <a:rPr sz="2000" b="1" spc="-204" dirty="0">
                <a:latin typeface="Arial"/>
                <a:cs typeface="Arial"/>
              </a:rPr>
              <a:t>expansion</a:t>
            </a:r>
            <a:endParaRPr sz="2000">
              <a:latin typeface="Arial"/>
              <a:cs typeface="Arial"/>
            </a:endParaRPr>
          </a:p>
          <a:p>
            <a:pPr marL="926465" lvl="2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-210" dirty="0">
                <a:latin typeface="Arial"/>
                <a:cs typeface="Arial"/>
              </a:rPr>
              <a:t>used </a:t>
            </a:r>
            <a:r>
              <a:rPr sz="2000" b="1" spc="-160" dirty="0">
                <a:latin typeface="Arial"/>
                <a:cs typeface="Arial"/>
              </a:rPr>
              <a:t>for </a:t>
            </a:r>
            <a:r>
              <a:rPr sz="2000" b="1" spc="-175" dirty="0">
                <a:latin typeface="Arial"/>
                <a:cs typeface="Arial"/>
              </a:rPr>
              <a:t>sensitive </a:t>
            </a:r>
            <a:r>
              <a:rPr sz="2000" b="1" spc="-204" dirty="0">
                <a:latin typeface="Arial"/>
                <a:cs typeface="Arial"/>
              </a:rPr>
              <a:t>measuring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-190" dirty="0">
                <a:latin typeface="Arial"/>
                <a:cs typeface="Arial"/>
              </a:rPr>
              <a:t>devices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602" y="588390"/>
            <a:ext cx="5692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25" dirty="0">
                <a:solidFill>
                  <a:srgbClr val="C0504D"/>
                </a:solidFill>
                <a:latin typeface="Arial"/>
                <a:cs typeface="Arial"/>
              </a:rPr>
              <a:t>Alloying </a:t>
            </a:r>
            <a:r>
              <a:rPr sz="3600" b="1" spc="-365" dirty="0">
                <a:solidFill>
                  <a:srgbClr val="C0504D"/>
                </a:solidFill>
                <a:latin typeface="Arial"/>
                <a:cs typeface="Arial"/>
              </a:rPr>
              <a:t>Elements </a:t>
            </a:r>
            <a:r>
              <a:rPr sz="3600" b="1" spc="-380" dirty="0">
                <a:solidFill>
                  <a:srgbClr val="C0504D"/>
                </a:solidFill>
                <a:latin typeface="Arial"/>
                <a:cs typeface="Arial"/>
              </a:rPr>
              <a:t>used </a:t>
            </a:r>
            <a:r>
              <a:rPr sz="3600" b="1" spc="-295" dirty="0">
                <a:solidFill>
                  <a:srgbClr val="C0504D"/>
                </a:solidFill>
                <a:latin typeface="Arial"/>
                <a:cs typeface="Arial"/>
              </a:rPr>
              <a:t>in</a:t>
            </a:r>
            <a:r>
              <a:rPr sz="3600" b="1" spc="-28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3600" b="1" spc="-310" dirty="0">
                <a:solidFill>
                  <a:srgbClr val="C0504D"/>
                </a:solidFill>
                <a:latin typeface="Arial"/>
                <a:cs typeface="Arial"/>
              </a:rPr>
              <a:t>Steel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380771"/>
            <a:ext cx="5245100" cy="37903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216150" algn="ctr">
              <a:lnSpc>
                <a:spcPct val="100000"/>
              </a:lnSpc>
              <a:spcBef>
                <a:spcPts val="365"/>
              </a:spcBef>
            </a:pPr>
            <a:r>
              <a:rPr sz="20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Chromium</a:t>
            </a:r>
            <a:r>
              <a:rPr sz="2000" b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(Cr)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b="1" spc="-150" dirty="0">
                <a:latin typeface="Arial"/>
                <a:cs typeface="Arial"/>
              </a:rPr>
              <a:t>Usually </a:t>
            </a:r>
            <a:r>
              <a:rPr sz="1600" b="1" spc="-170" dirty="0">
                <a:latin typeface="Arial"/>
                <a:cs typeface="Arial"/>
              </a:rPr>
              <a:t>&lt;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15" dirty="0">
                <a:latin typeface="Arial"/>
                <a:cs typeface="Arial"/>
              </a:rPr>
              <a:t>2%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401320" algn="l"/>
                <a:tab pos="401955" algn="l"/>
              </a:tabLst>
            </a:pPr>
            <a:r>
              <a:rPr sz="1600" b="1" spc="-150" dirty="0">
                <a:latin typeface="Arial"/>
                <a:cs typeface="Arial"/>
              </a:rPr>
              <a:t>increase </a:t>
            </a:r>
            <a:r>
              <a:rPr sz="1600" b="1" spc="-140" dirty="0">
                <a:latin typeface="Arial"/>
                <a:cs typeface="Arial"/>
              </a:rPr>
              <a:t>hardenability </a:t>
            </a:r>
            <a:r>
              <a:rPr sz="1600" b="1" spc="-175" dirty="0">
                <a:latin typeface="Arial"/>
                <a:cs typeface="Arial"/>
              </a:rPr>
              <a:t>and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strength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b="1" spc="-150" dirty="0">
                <a:latin typeface="Arial"/>
                <a:cs typeface="Arial"/>
              </a:rPr>
              <a:t>Offers corrosion resistance </a:t>
            </a:r>
            <a:r>
              <a:rPr sz="1600" b="1" spc="-170" dirty="0">
                <a:latin typeface="Arial"/>
                <a:cs typeface="Arial"/>
              </a:rPr>
              <a:t>by </a:t>
            </a:r>
            <a:r>
              <a:rPr sz="1600" b="1" spc="-160" dirty="0">
                <a:latin typeface="Arial"/>
                <a:cs typeface="Arial"/>
              </a:rPr>
              <a:t>forming </a:t>
            </a:r>
            <a:r>
              <a:rPr sz="1600" b="1" spc="-145" dirty="0">
                <a:latin typeface="Arial"/>
                <a:cs typeface="Arial"/>
              </a:rPr>
              <a:t>stable </a:t>
            </a:r>
            <a:r>
              <a:rPr sz="1600" b="1" spc="-155" dirty="0">
                <a:latin typeface="Arial"/>
                <a:cs typeface="Arial"/>
              </a:rPr>
              <a:t>oxide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surface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b="1" spc="-135" dirty="0">
                <a:latin typeface="Arial"/>
                <a:cs typeface="Arial"/>
              </a:rPr>
              <a:t>typically </a:t>
            </a:r>
            <a:r>
              <a:rPr sz="1600" b="1" spc="-170" dirty="0">
                <a:latin typeface="Arial"/>
                <a:cs typeface="Arial"/>
              </a:rPr>
              <a:t>used </a:t>
            </a:r>
            <a:r>
              <a:rPr sz="1600" b="1" spc="-135" dirty="0">
                <a:latin typeface="Arial"/>
                <a:cs typeface="Arial"/>
              </a:rPr>
              <a:t>in </a:t>
            </a:r>
            <a:r>
              <a:rPr sz="1600" b="1" spc="-160" dirty="0">
                <a:latin typeface="Arial"/>
                <a:cs typeface="Arial"/>
              </a:rPr>
              <a:t>combination </a:t>
            </a:r>
            <a:r>
              <a:rPr sz="1600" b="1" spc="-155" dirty="0">
                <a:latin typeface="Arial"/>
                <a:cs typeface="Arial"/>
              </a:rPr>
              <a:t>with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Ni </a:t>
            </a:r>
            <a:r>
              <a:rPr sz="1600" b="1" spc="-175" dirty="0">
                <a:latin typeface="Arial"/>
                <a:cs typeface="Arial"/>
              </a:rPr>
              <a:t>and </a:t>
            </a:r>
            <a:r>
              <a:rPr sz="1600" b="1" spc="-220" dirty="0">
                <a:latin typeface="Arial"/>
                <a:cs typeface="Arial"/>
              </a:rPr>
              <a:t>Mo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95"/>
              </a:spcBef>
              <a:tabLst>
                <a:tab pos="756285" algn="l"/>
              </a:tabLst>
            </a:pPr>
            <a:r>
              <a:rPr sz="1600" spc="-5" dirty="0">
                <a:solidFill>
                  <a:srgbClr val="800080"/>
                </a:solidFill>
                <a:latin typeface="Arial"/>
                <a:cs typeface="Arial"/>
              </a:rPr>
              <a:t>–	</a:t>
            </a:r>
            <a:r>
              <a:rPr sz="1600" b="1" spc="-180" dirty="0">
                <a:solidFill>
                  <a:srgbClr val="800080"/>
                </a:solidFill>
                <a:latin typeface="Arial"/>
                <a:cs typeface="Arial"/>
              </a:rPr>
              <a:t>30XX </a:t>
            </a:r>
            <a:r>
              <a:rPr sz="1600" b="1" spc="-165" dirty="0">
                <a:solidFill>
                  <a:srgbClr val="800080"/>
                </a:solidFill>
                <a:latin typeface="Arial"/>
                <a:cs typeface="Arial"/>
              </a:rPr>
              <a:t>– </a:t>
            </a:r>
            <a:r>
              <a:rPr sz="1600" b="1" spc="-145" dirty="0">
                <a:solidFill>
                  <a:srgbClr val="800080"/>
                </a:solidFill>
                <a:latin typeface="Arial"/>
                <a:cs typeface="Arial"/>
              </a:rPr>
              <a:t>Nickel (0.70%), </a:t>
            </a:r>
            <a:r>
              <a:rPr sz="1600" b="1" spc="-180" dirty="0">
                <a:solidFill>
                  <a:srgbClr val="800080"/>
                </a:solidFill>
                <a:latin typeface="Arial"/>
                <a:cs typeface="Arial"/>
              </a:rPr>
              <a:t>chromium</a:t>
            </a:r>
            <a:r>
              <a:rPr sz="1600" b="1" spc="-9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800080"/>
                </a:solidFill>
                <a:latin typeface="Arial"/>
                <a:cs typeface="Arial"/>
              </a:rPr>
              <a:t>(0.70%)</a:t>
            </a:r>
            <a:endParaRPr sz="16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1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400" b="1" spc="-145" dirty="0">
                <a:solidFill>
                  <a:srgbClr val="800080"/>
                </a:solidFill>
                <a:latin typeface="Arial"/>
                <a:cs typeface="Arial"/>
              </a:rPr>
              <a:t>5xxx </a:t>
            </a:r>
            <a:r>
              <a:rPr sz="1400" b="1" spc="-140" dirty="0">
                <a:solidFill>
                  <a:srgbClr val="800080"/>
                </a:solidFill>
                <a:latin typeface="Arial"/>
                <a:cs typeface="Arial"/>
              </a:rPr>
              <a:t>– </a:t>
            </a:r>
            <a:r>
              <a:rPr sz="1400" b="1" spc="-155" dirty="0">
                <a:solidFill>
                  <a:srgbClr val="800080"/>
                </a:solidFill>
                <a:latin typeface="Arial"/>
                <a:cs typeface="Arial"/>
              </a:rPr>
              <a:t>chromium</a:t>
            </a:r>
            <a:r>
              <a:rPr sz="1400" b="1" spc="-18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800080"/>
                </a:solidFill>
                <a:latin typeface="Arial"/>
                <a:cs typeface="Arial"/>
              </a:rPr>
              <a:t>alloys</a:t>
            </a:r>
            <a:endParaRPr sz="14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1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400" b="1" spc="-145" dirty="0">
                <a:solidFill>
                  <a:srgbClr val="800080"/>
                </a:solidFill>
                <a:latin typeface="Arial"/>
                <a:cs typeface="Arial"/>
              </a:rPr>
              <a:t>6xxx </a:t>
            </a:r>
            <a:r>
              <a:rPr sz="1400" b="1" spc="-140" dirty="0">
                <a:solidFill>
                  <a:srgbClr val="800080"/>
                </a:solidFill>
                <a:latin typeface="Arial"/>
                <a:cs typeface="Arial"/>
              </a:rPr>
              <a:t>– </a:t>
            </a:r>
            <a:r>
              <a:rPr sz="1400" b="1" spc="-145" dirty="0">
                <a:solidFill>
                  <a:srgbClr val="800080"/>
                </a:solidFill>
                <a:latin typeface="Arial"/>
                <a:cs typeface="Arial"/>
              </a:rPr>
              <a:t>chromium-vanadium</a:t>
            </a:r>
            <a:r>
              <a:rPr sz="1400" b="1" spc="-18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800080"/>
                </a:solidFill>
                <a:latin typeface="Arial"/>
                <a:cs typeface="Arial"/>
              </a:rPr>
              <a:t>alloys</a:t>
            </a:r>
            <a:endParaRPr sz="1400">
              <a:latin typeface="Arial"/>
              <a:cs typeface="Arial"/>
            </a:endParaRPr>
          </a:p>
          <a:p>
            <a:pPr marL="469900" lvl="1">
              <a:lnSpc>
                <a:spcPts val="1675"/>
              </a:lnSpc>
              <a:spcBef>
                <a:spcPts val="1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400" b="1" spc="-145" dirty="0">
                <a:solidFill>
                  <a:srgbClr val="800080"/>
                </a:solidFill>
                <a:latin typeface="Arial"/>
                <a:cs typeface="Arial"/>
              </a:rPr>
              <a:t>41xxx </a:t>
            </a:r>
            <a:r>
              <a:rPr sz="1400" b="1" spc="-140" dirty="0">
                <a:solidFill>
                  <a:srgbClr val="800080"/>
                </a:solidFill>
                <a:latin typeface="Arial"/>
                <a:cs typeface="Arial"/>
              </a:rPr>
              <a:t>– </a:t>
            </a:r>
            <a:r>
              <a:rPr sz="1400" b="1" spc="-150" dirty="0">
                <a:solidFill>
                  <a:srgbClr val="800080"/>
                </a:solidFill>
                <a:latin typeface="Arial"/>
                <a:cs typeface="Arial"/>
              </a:rPr>
              <a:t>chromium-molybdenum</a:t>
            </a:r>
            <a:r>
              <a:rPr sz="1400" b="1" spc="-19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400" b="1" spc="-120" dirty="0">
                <a:solidFill>
                  <a:srgbClr val="800080"/>
                </a:solidFill>
                <a:latin typeface="Arial"/>
                <a:cs typeface="Arial"/>
              </a:rPr>
              <a:t>alloys</a:t>
            </a:r>
            <a:endParaRPr sz="1400">
              <a:latin typeface="Arial"/>
              <a:cs typeface="Arial"/>
            </a:endParaRPr>
          </a:p>
          <a:p>
            <a:pPr marL="2215515" algn="ctr">
              <a:lnSpc>
                <a:spcPts val="2395"/>
              </a:lnSpc>
            </a:pPr>
            <a:r>
              <a:rPr sz="20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Molybdenum</a:t>
            </a:r>
            <a:r>
              <a:rPr sz="2000" b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(Mo)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b="1" spc="-150" dirty="0">
                <a:latin typeface="Arial"/>
                <a:cs typeface="Arial"/>
              </a:rPr>
              <a:t>Usually </a:t>
            </a:r>
            <a:r>
              <a:rPr sz="1600" b="1" spc="-170" dirty="0">
                <a:latin typeface="Arial"/>
                <a:cs typeface="Arial"/>
              </a:rPr>
              <a:t>&lt;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75" dirty="0">
                <a:latin typeface="Arial"/>
                <a:cs typeface="Arial"/>
              </a:rPr>
              <a:t>0.3%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401320" algn="l"/>
                <a:tab pos="401955" algn="l"/>
              </a:tabLst>
            </a:pPr>
            <a:r>
              <a:rPr sz="1600" b="1" spc="-150" dirty="0">
                <a:latin typeface="Arial"/>
                <a:cs typeface="Arial"/>
              </a:rPr>
              <a:t>increase </a:t>
            </a:r>
            <a:r>
              <a:rPr sz="1600" b="1" spc="-140" dirty="0">
                <a:latin typeface="Arial"/>
                <a:cs typeface="Arial"/>
              </a:rPr>
              <a:t>hardenability </a:t>
            </a:r>
            <a:r>
              <a:rPr sz="1600" b="1" spc="-175" dirty="0">
                <a:latin typeface="Arial"/>
                <a:cs typeface="Arial"/>
              </a:rPr>
              <a:t>and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strength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b="1" spc="-160" dirty="0">
                <a:latin typeface="Arial"/>
                <a:cs typeface="Arial"/>
              </a:rPr>
              <a:t>Mo-carbides </a:t>
            </a:r>
            <a:r>
              <a:rPr sz="1600" b="1" spc="-150" dirty="0">
                <a:latin typeface="Arial"/>
                <a:cs typeface="Arial"/>
              </a:rPr>
              <a:t>help increase </a:t>
            </a:r>
            <a:r>
              <a:rPr sz="1600" b="1" spc="-160" dirty="0">
                <a:latin typeface="Arial"/>
                <a:cs typeface="Arial"/>
              </a:rPr>
              <a:t>creep </a:t>
            </a:r>
            <a:r>
              <a:rPr sz="1600" b="1" spc="-150" dirty="0">
                <a:latin typeface="Arial"/>
                <a:cs typeface="Arial"/>
              </a:rPr>
              <a:t>resistance </a:t>
            </a:r>
            <a:r>
              <a:rPr sz="1600" b="1" spc="-135" dirty="0">
                <a:latin typeface="Arial"/>
                <a:cs typeface="Arial"/>
              </a:rPr>
              <a:t>at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elevated </a:t>
            </a:r>
            <a:r>
              <a:rPr sz="1600" b="1" spc="-175" dirty="0">
                <a:latin typeface="Arial"/>
                <a:cs typeface="Arial"/>
              </a:rPr>
              <a:t>temps</a:t>
            </a:r>
            <a:endParaRPr sz="16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1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b="1" spc="-135" dirty="0">
                <a:solidFill>
                  <a:srgbClr val="800080"/>
                </a:solidFill>
                <a:latin typeface="Arial"/>
                <a:cs typeface="Arial"/>
              </a:rPr>
              <a:t>typical </a:t>
            </a:r>
            <a:r>
              <a:rPr sz="1600" b="1" spc="-145" dirty="0">
                <a:solidFill>
                  <a:srgbClr val="800080"/>
                </a:solidFill>
                <a:latin typeface="Arial"/>
                <a:cs typeface="Arial"/>
              </a:rPr>
              <a:t>application </a:t>
            </a:r>
            <a:r>
              <a:rPr sz="1600" b="1" spc="-125" dirty="0">
                <a:solidFill>
                  <a:srgbClr val="800080"/>
                </a:solidFill>
                <a:latin typeface="Arial"/>
                <a:cs typeface="Arial"/>
              </a:rPr>
              <a:t>is </a:t>
            </a:r>
            <a:r>
              <a:rPr sz="1600" b="1" spc="-155" dirty="0">
                <a:solidFill>
                  <a:srgbClr val="800080"/>
                </a:solidFill>
                <a:latin typeface="Arial"/>
                <a:cs typeface="Arial"/>
              </a:rPr>
              <a:t>hot </a:t>
            </a:r>
            <a:r>
              <a:rPr sz="1600" b="1" spc="-165" dirty="0">
                <a:solidFill>
                  <a:srgbClr val="800080"/>
                </a:solidFill>
                <a:latin typeface="Arial"/>
                <a:cs typeface="Arial"/>
              </a:rPr>
              <a:t>working</a:t>
            </a:r>
            <a:r>
              <a:rPr sz="1600" b="1" spc="1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800080"/>
                </a:solidFill>
                <a:latin typeface="Arial"/>
                <a:cs typeface="Arial"/>
              </a:rPr>
              <a:t>tools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1416" y="618870"/>
            <a:ext cx="50596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85" dirty="0">
                <a:solidFill>
                  <a:srgbClr val="C0504D"/>
                </a:solidFill>
                <a:latin typeface="Arial"/>
                <a:cs typeface="Arial"/>
              </a:rPr>
              <a:t>Alloying </a:t>
            </a:r>
            <a:r>
              <a:rPr sz="3200" b="1" spc="-320" dirty="0">
                <a:solidFill>
                  <a:srgbClr val="C0504D"/>
                </a:solidFill>
                <a:latin typeface="Arial"/>
                <a:cs typeface="Arial"/>
              </a:rPr>
              <a:t>Elements </a:t>
            </a:r>
            <a:r>
              <a:rPr sz="3200" b="1" spc="-335" dirty="0">
                <a:solidFill>
                  <a:srgbClr val="C0504D"/>
                </a:solidFill>
                <a:latin typeface="Arial"/>
                <a:cs typeface="Arial"/>
              </a:rPr>
              <a:t>used </a:t>
            </a:r>
            <a:r>
              <a:rPr sz="3200" b="1" spc="-260" dirty="0">
                <a:solidFill>
                  <a:srgbClr val="C0504D"/>
                </a:solidFill>
                <a:latin typeface="Arial"/>
                <a:cs typeface="Arial"/>
              </a:rPr>
              <a:t>in</a:t>
            </a:r>
            <a:r>
              <a:rPr sz="3200" b="1" spc="15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3200" b="1" spc="-275" dirty="0">
                <a:solidFill>
                  <a:srgbClr val="C0504D"/>
                </a:solidFill>
                <a:latin typeface="Arial"/>
                <a:cs typeface="Arial"/>
              </a:rPr>
              <a:t>Steel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1870075"/>
            <a:ext cx="6969759" cy="45808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741930">
              <a:lnSpc>
                <a:spcPct val="100000"/>
              </a:lnSpc>
              <a:spcBef>
                <a:spcPts val="820"/>
              </a:spcBef>
            </a:pPr>
            <a:r>
              <a:rPr sz="3000" b="1" u="heavy" spc="-3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Vanadium</a:t>
            </a:r>
            <a:r>
              <a:rPr sz="30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2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(V)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275" dirty="0">
                <a:latin typeface="Arial"/>
                <a:cs typeface="Arial"/>
              </a:rPr>
              <a:t>Usually </a:t>
            </a:r>
            <a:r>
              <a:rPr sz="3000" b="1" spc="-315" dirty="0">
                <a:latin typeface="Arial"/>
                <a:cs typeface="Arial"/>
              </a:rPr>
              <a:t>0.03% </a:t>
            </a:r>
            <a:r>
              <a:rPr sz="3000" b="1" spc="-254" dirty="0">
                <a:latin typeface="Arial"/>
                <a:cs typeface="Arial"/>
              </a:rPr>
              <a:t>to</a:t>
            </a:r>
            <a:r>
              <a:rPr sz="3000" b="1" spc="-400" dirty="0">
                <a:latin typeface="Arial"/>
                <a:cs typeface="Arial"/>
              </a:rPr>
              <a:t> </a:t>
            </a:r>
            <a:r>
              <a:rPr sz="3000" b="1" spc="-315" dirty="0">
                <a:latin typeface="Arial"/>
                <a:cs typeface="Arial"/>
              </a:rPr>
              <a:t>0.25%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280" dirty="0">
                <a:latin typeface="Arial"/>
                <a:cs typeface="Arial"/>
              </a:rPr>
              <a:t>increase</a:t>
            </a:r>
            <a:r>
              <a:rPr sz="3000" b="1" spc="-190" dirty="0">
                <a:latin typeface="Arial"/>
                <a:cs typeface="Arial"/>
              </a:rPr>
              <a:t> </a:t>
            </a:r>
            <a:r>
              <a:rPr sz="3000" b="1" spc="-275" dirty="0">
                <a:latin typeface="Arial"/>
                <a:cs typeface="Arial"/>
              </a:rPr>
              <a:t>strength</a:t>
            </a:r>
            <a:endParaRPr sz="3000">
              <a:latin typeface="Arial"/>
              <a:cs typeface="Arial"/>
            </a:endParaRPr>
          </a:p>
          <a:p>
            <a:pPr marL="756285" marR="5080" lvl="1" indent="-287020">
              <a:lnSpc>
                <a:spcPts val="2810"/>
              </a:lnSpc>
              <a:spcBef>
                <a:spcPts val="98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u="heavy" spc="-24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</a:rPr>
              <a:t>without</a:t>
            </a:r>
            <a:r>
              <a:rPr sz="2600" b="1" spc="-240" dirty="0">
                <a:solidFill>
                  <a:srgbClr val="800080"/>
                </a:solidFill>
                <a:latin typeface="Arial"/>
                <a:cs typeface="Arial"/>
              </a:rPr>
              <a:t> loss </a:t>
            </a:r>
            <a:r>
              <a:rPr sz="2600" b="1" spc="-220" dirty="0">
                <a:solidFill>
                  <a:srgbClr val="800080"/>
                </a:solidFill>
                <a:latin typeface="Arial"/>
                <a:cs typeface="Arial"/>
              </a:rPr>
              <a:t>of </a:t>
            </a:r>
            <a:r>
              <a:rPr sz="2600" b="1" spc="-210" dirty="0">
                <a:solidFill>
                  <a:srgbClr val="800080"/>
                </a:solidFill>
                <a:latin typeface="Arial"/>
                <a:cs typeface="Arial"/>
              </a:rPr>
              <a:t>ductility, </a:t>
            </a:r>
            <a:r>
              <a:rPr sz="2600" b="1" spc="-215" dirty="0">
                <a:solidFill>
                  <a:srgbClr val="800080"/>
                </a:solidFill>
                <a:latin typeface="Arial"/>
                <a:cs typeface="Arial"/>
              </a:rPr>
              <a:t>elastic </a:t>
            </a:r>
            <a:r>
              <a:rPr sz="2600" b="1" spc="-190" dirty="0">
                <a:solidFill>
                  <a:srgbClr val="800080"/>
                </a:solidFill>
                <a:latin typeface="Arial"/>
                <a:cs typeface="Arial"/>
              </a:rPr>
              <a:t>limit, </a:t>
            </a:r>
            <a:r>
              <a:rPr sz="2600" b="1" spc="-220" dirty="0">
                <a:solidFill>
                  <a:srgbClr val="800080"/>
                </a:solidFill>
                <a:latin typeface="Arial"/>
                <a:cs typeface="Arial"/>
              </a:rPr>
              <a:t>yield </a:t>
            </a:r>
            <a:r>
              <a:rPr sz="2600" b="1" spc="-215" dirty="0">
                <a:solidFill>
                  <a:srgbClr val="800080"/>
                </a:solidFill>
                <a:latin typeface="Arial"/>
                <a:cs typeface="Arial"/>
              </a:rPr>
              <a:t>point,  </a:t>
            </a:r>
            <a:r>
              <a:rPr sz="2600" b="1" spc="-280" dirty="0">
                <a:solidFill>
                  <a:srgbClr val="800080"/>
                </a:solidFill>
                <a:latin typeface="Arial"/>
                <a:cs typeface="Arial"/>
              </a:rPr>
              <a:t>and </a:t>
            </a:r>
            <a:r>
              <a:rPr sz="2600" b="1" spc="-254" dirty="0">
                <a:solidFill>
                  <a:srgbClr val="800080"/>
                </a:solidFill>
                <a:latin typeface="Arial"/>
                <a:cs typeface="Arial"/>
              </a:rPr>
              <a:t>impact</a:t>
            </a:r>
            <a:r>
              <a:rPr sz="2600" b="1" spc="-4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600" b="1" spc="-240" dirty="0">
                <a:solidFill>
                  <a:srgbClr val="800080"/>
                </a:solidFill>
                <a:latin typeface="Arial"/>
                <a:cs typeface="Arial"/>
              </a:rPr>
              <a:t>strength</a:t>
            </a:r>
            <a:endParaRPr sz="2600">
              <a:latin typeface="Arial"/>
              <a:cs typeface="Arial"/>
            </a:endParaRPr>
          </a:p>
          <a:p>
            <a:pPr marL="2745105">
              <a:lnSpc>
                <a:spcPct val="100000"/>
              </a:lnSpc>
              <a:spcBef>
                <a:spcPts val="310"/>
              </a:spcBef>
            </a:pPr>
            <a:r>
              <a:rPr sz="3000" b="1" u="heavy" spc="-3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Tungsten</a:t>
            </a:r>
            <a:r>
              <a:rPr sz="3000"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2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(W)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285" dirty="0">
                <a:latin typeface="Arial"/>
                <a:cs typeface="Arial"/>
              </a:rPr>
              <a:t>helps </a:t>
            </a:r>
            <a:r>
              <a:rPr sz="3000" b="1" spc="-260" dirty="0">
                <a:latin typeface="Arial"/>
                <a:cs typeface="Arial"/>
              </a:rPr>
              <a:t>to </a:t>
            </a:r>
            <a:r>
              <a:rPr sz="3000" b="1" spc="-305" dirty="0">
                <a:latin typeface="Arial"/>
                <a:cs typeface="Arial"/>
              </a:rPr>
              <a:t>form </a:t>
            </a:r>
            <a:r>
              <a:rPr sz="3000" b="1" spc="-265" dirty="0">
                <a:latin typeface="Arial"/>
                <a:cs typeface="Arial"/>
              </a:rPr>
              <a:t>stable</a:t>
            </a:r>
            <a:r>
              <a:rPr sz="3000" b="1" spc="245" dirty="0">
                <a:latin typeface="Arial"/>
                <a:cs typeface="Arial"/>
              </a:rPr>
              <a:t> </a:t>
            </a:r>
            <a:r>
              <a:rPr sz="3000" b="1" spc="-285" dirty="0">
                <a:latin typeface="Arial"/>
                <a:cs typeface="Arial"/>
              </a:rPr>
              <a:t>carbides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285" dirty="0">
                <a:latin typeface="Arial"/>
                <a:cs typeface="Arial"/>
              </a:rPr>
              <a:t>increases </a:t>
            </a:r>
            <a:r>
              <a:rPr sz="3000" b="1" spc="-280" dirty="0">
                <a:latin typeface="Arial"/>
                <a:cs typeface="Arial"/>
              </a:rPr>
              <a:t>hot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spc="-305" dirty="0">
                <a:latin typeface="Arial"/>
                <a:cs typeface="Arial"/>
              </a:rPr>
              <a:t>hardness</a:t>
            </a:r>
            <a:endParaRPr sz="3000">
              <a:latin typeface="Arial"/>
              <a:cs typeface="Arial"/>
            </a:endParaRPr>
          </a:p>
          <a:p>
            <a:pPr marL="469265" lvl="1">
              <a:lnSpc>
                <a:spcPct val="100000"/>
              </a:lnSpc>
              <a:spcBef>
                <a:spcPts val="63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270" dirty="0">
                <a:solidFill>
                  <a:srgbClr val="800080"/>
                </a:solidFill>
                <a:latin typeface="Arial"/>
                <a:cs typeface="Arial"/>
              </a:rPr>
              <a:t>used </a:t>
            </a:r>
            <a:r>
              <a:rPr sz="2600" b="1" spc="-210" dirty="0">
                <a:solidFill>
                  <a:srgbClr val="800080"/>
                </a:solidFill>
                <a:latin typeface="Arial"/>
                <a:cs typeface="Arial"/>
              </a:rPr>
              <a:t>in </a:t>
            </a:r>
            <a:r>
              <a:rPr sz="2600" b="1" i="1" spc="-215" dirty="0">
                <a:solidFill>
                  <a:srgbClr val="800080"/>
                </a:solidFill>
                <a:latin typeface="Arial"/>
                <a:cs typeface="Arial"/>
              </a:rPr>
              <a:t>tool</a:t>
            </a:r>
            <a:r>
              <a:rPr sz="2600" b="1" i="1" spc="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600" b="1" i="1" spc="-225" dirty="0">
                <a:solidFill>
                  <a:srgbClr val="800080"/>
                </a:solidFill>
                <a:latin typeface="Arial"/>
                <a:cs typeface="Arial"/>
              </a:rPr>
              <a:t>steels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942" y="612774"/>
            <a:ext cx="4429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0" dirty="0">
                <a:solidFill>
                  <a:srgbClr val="C0504D"/>
                </a:solidFill>
                <a:latin typeface="Arial"/>
                <a:cs typeface="Arial"/>
              </a:rPr>
              <a:t>Alloying </a:t>
            </a:r>
            <a:r>
              <a:rPr sz="2800" b="1" spc="-285" dirty="0">
                <a:solidFill>
                  <a:srgbClr val="C0504D"/>
                </a:solidFill>
                <a:latin typeface="Arial"/>
                <a:cs typeface="Arial"/>
              </a:rPr>
              <a:t>Elements </a:t>
            </a:r>
            <a:r>
              <a:rPr sz="2800" b="1" spc="-300" dirty="0">
                <a:solidFill>
                  <a:srgbClr val="C0504D"/>
                </a:solidFill>
                <a:latin typeface="Arial"/>
                <a:cs typeface="Arial"/>
              </a:rPr>
              <a:t>used </a:t>
            </a:r>
            <a:r>
              <a:rPr sz="2800" b="1" spc="-229" dirty="0">
                <a:solidFill>
                  <a:srgbClr val="C0504D"/>
                </a:solidFill>
                <a:latin typeface="Arial"/>
                <a:cs typeface="Arial"/>
              </a:rPr>
              <a:t>in</a:t>
            </a:r>
            <a:r>
              <a:rPr sz="2800" b="1" spc="22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245" dirty="0">
                <a:solidFill>
                  <a:srgbClr val="C0504D"/>
                </a:solidFill>
                <a:latin typeface="Arial"/>
                <a:cs typeface="Arial"/>
              </a:rPr>
              <a:t>Steel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1724454"/>
            <a:ext cx="6513195" cy="441325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926715">
              <a:lnSpc>
                <a:spcPct val="100000"/>
              </a:lnSpc>
              <a:spcBef>
                <a:spcPts val="785"/>
              </a:spcBef>
            </a:pPr>
            <a:r>
              <a:rPr sz="2800" b="1" u="heavy" spc="-3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Copper</a:t>
            </a:r>
            <a:r>
              <a:rPr sz="2800" b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2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(Cu)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0" dirty="0">
                <a:latin typeface="Arial"/>
                <a:cs typeface="Arial"/>
              </a:rPr>
              <a:t>0.10% </a:t>
            </a:r>
            <a:r>
              <a:rPr sz="2400" b="1" spc="-204" dirty="0">
                <a:latin typeface="Arial"/>
                <a:cs typeface="Arial"/>
              </a:rPr>
              <a:t>to</a:t>
            </a:r>
            <a:r>
              <a:rPr sz="2400" b="1" spc="-400" dirty="0">
                <a:latin typeface="Arial"/>
                <a:cs typeface="Arial"/>
              </a:rPr>
              <a:t> </a:t>
            </a:r>
            <a:r>
              <a:rPr sz="2400" b="1" spc="-250" dirty="0">
                <a:latin typeface="Arial"/>
                <a:cs typeface="Arial"/>
              </a:rPr>
              <a:t>0.50%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25" dirty="0">
                <a:latin typeface="Arial"/>
                <a:cs typeface="Arial"/>
              </a:rPr>
              <a:t>increase </a:t>
            </a:r>
            <a:r>
              <a:rPr sz="2400" b="1" spc="-229" dirty="0">
                <a:latin typeface="Arial"/>
                <a:cs typeface="Arial"/>
              </a:rPr>
              <a:t>corrosion</a:t>
            </a:r>
            <a:r>
              <a:rPr sz="2400" b="1" spc="-430" dirty="0">
                <a:latin typeface="Arial"/>
                <a:cs typeface="Arial"/>
              </a:rPr>
              <a:t> </a:t>
            </a:r>
            <a:r>
              <a:rPr sz="2400" b="1" spc="-215" dirty="0">
                <a:latin typeface="Arial"/>
                <a:cs typeface="Arial"/>
              </a:rPr>
              <a:t>resistance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u="heavy" spc="-2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Reduced</a:t>
            </a:r>
            <a:r>
              <a:rPr sz="2400" b="1" spc="-265" dirty="0">
                <a:latin typeface="Arial"/>
                <a:cs typeface="Arial"/>
              </a:rPr>
              <a:t> </a:t>
            </a:r>
            <a:r>
              <a:rPr sz="2400" b="1" spc="-225" dirty="0">
                <a:latin typeface="Arial"/>
                <a:cs typeface="Arial"/>
              </a:rPr>
              <a:t>surface </a:t>
            </a:r>
            <a:r>
              <a:rPr sz="2400" b="1" spc="-200" dirty="0">
                <a:latin typeface="Arial"/>
                <a:cs typeface="Arial"/>
              </a:rPr>
              <a:t>quality </a:t>
            </a:r>
            <a:r>
              <a:rPr sz="2400" b="1" spc="-260" dirty="0">
                <a:latin typeface="Arial"/>
                <a:cs typeface="Arial"/>
              </a:rPr>
              <a:t>and </a:t>
            </a:r>
            <a:r>
              <a:rPr sz="2400" b="1" spc="-229" dirty="0">
                <a:latin typeface="Arial"/>
                <a:cs typeface="Arial"/>
              </a:rPr>
              <a:t>hot-working</a:t>
            </a:r>
            <a:r>
              <a:rPr sz="2400" b="1" spc="-430" dirty="0">
                <a:latin typeface="Arial"/>
                <a:cs typeface="Arial"/>
              </a:rPr>
              <a:t> </a:t>
            </a:r>
            <a:r>
              <a:rPr sz="2400" b="1" spc="-185" dirty="0">
                <a:latin typeface="Arial"/>
                <a:cs typeface="Arial"/>
              </a:rPr>
              <a:t>ability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4" dirty="0">
                <a:latin typeface="Arial"/>
                <a:cs typeface="Arial"/>
              </a:rPr>
              <a:t>used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95" dirty="0">
                <a:latin typeface="Arial"/>
                <a:cs typeface="Arial"/>
              </a:rPr>
              <a:t>in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45" dirty="0">
                <a:latin typeface="Arial"/>
                <a:cs typeface="Arial"/>
              </a:rPr>
              <a:t>low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45" dirty="0">
                <a:latin typeface="Arial"/>
                <a:cs typeface="Arial"/>
              </a:rPr>
              <a:t>carbon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35" dirty="0">
                <a:latin typeface="Arial"/>
                <a:cs typeface="Arial"/>
              </a:rPr>
              <a:t>sheet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steel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260" dirty="0">
                <a:latin typeface="Arial"/>
                <a:cs typeface="Arial"/>
              </a:rPr>
              <a:t>and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structural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steels</a:t>
            </a:r>
            <a:endParaRPr sz="2400">
              <a:latin typeface="Arial"/>
              <a:cs typeface="Arial"/>
            </a:endParaRPr>
          </a:p>
          <a:p>
            <a:pPr marL="3014980">
              <a:lnSpc>
                <a:spcPct val="100000"/>
              </a:lnSpc>
              <a:spcBef>
                <a:spcPts val="320"/>
              </a:spcBef>
            </a:pPr>
            <a:r>
              <a:rPr sz="2800" b="1" u="heavy" spc="-2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Silicon</a:t>
            </a:r>
            <a:r>
              <a:rPr sz="28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(Si)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4" dirty="0">
                <a:latin typeface="Arial"/>
                <a:cs typeface="Arial"/>
              </a:rPr>
              <a:t>About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320" dirty="0">
                <a:latin typeface="Arial"/>
                <a:cs typeface="Arial"/>
              </a:rPr>
              <a:t>2%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sz="2400" b="1" spc="-225" dirty="0">
                <a:latin typeface="Arial"/>
                <a:cs typeface="Arial"/>
              </a:rPr>
              <a:t>increase strength </a:t>
            </a:r>
            <a:r>
              <a:rPr sz="2400" b="1" u="heavy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without</a:t>
            </a:r>
            <a:r>
              <a:rPr sz="2400" b="1" spc="-220" dirty="0">
                <a:latin typeface="Arial"/>
                <a:cs typeface="Arial"/>
              </a:rPr>
              <a:t> loss </a:t>
            </a:r>
            <a:r>
              <a:rPr sz="2400" b="1" spc="-204" dirty="0">
                <a:latin typeface="Arial"/>
                <a:cs typeface="Arial"/>
              </a:rPr>
              <a:t>of</a:t>
            </a:r>
            <a:r>
              <a:rPr sz="2400" b="1" spc="-160" dirty="0">
                <a:latin typeface="Arial"/>
                <a:cs typeface="Arial"/>
              </a:rPr>
              <a:t> </a:t>
            </a:r>
            <a:r>
              <a:rPr sz="2400" b="1" spc="-185" dirty="0">
                <a:latin typeface="Arial"/>
                <a:cs typeface="Arial"/>
              </a:rPr>
              <a:t>ductility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4" dirty="0">
                <a:latin typeface="Arial"/>
                <a:cs typeface="Arial"/>
              </a:rPr>
              <a:t>used </a:t>
            </a:r>
            <a:r>
              <a:rPr sz="2400" b="1" spc="-195" dirty="0">
                <a:latin typeface="Arial"/>
                <a:cs typeface="Arial"/>
              </a:rPr>
              <a:t>in </a:t>
            </a:r>
            <a:r>
              <a:rPr sz="2400" b="1" spc="-204" dirty="0">
                <a:latin typeface="Arial"/>
                <a:cs typeface="Arial"/>
              </a:rPr>
              <a:t>structural </a:t>
            </a:r>
            <a:r>
              <a:rPr sz="2400" b="1" spc="-210" dirty="0">
                <a:latin typeface="Arial"/>
                <a:cs typeface="Arial"/>
              </a:rPr>
              <a:t>steels </a:t>
            </a:r>
            <a:r>
              <a:rPr sz="2400" b="1" spc="-260" dirty="0">
                <a:latin typeface="Arial"/>
                <a:cs typeface="Arial"/>
              </a:rPr>
              <a:t>and </a:t>
            </a:r>
            <a:r>
              <a:rPr sz="2400" b="1" spc="-225" dirty="0">
                <a:latin typeface="Arial"/>
                <a:cs typeface="Arial"/>
              </a:rPr>
              <a:t>spring</a:t>
            </a:r>
            <a:r>
              <a:rPr sz="2400" b="1" spc="-390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steels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4" dirty="0">
                <a:latin typeface="Arial"/>
                <a:cs typeface="Arial"/>
              </a:rPr>
              <a:t>enhances </a:t>
            </a:r>
            <a:r>
              <a:rPr sz="2400" b="1" spc="-240" dirty="0">
                <a:latin typeface="Arial"/>
                <a:cs typeface="Arial"/>
              </a:rPr>
              <a:t>magnetic</a:t>
            </a:r>
            <a:r>
              <a:rPr sz="2400" b="1" spc="-360" dirty="0">
                <a:latin typeface="Arial"/>
                <a:cs typeface="Arial"/>
              </a:rPr>
              <a:t> </a:t>
            </a:r>
            <a:r>
              <a:rPr sz="2400" b="1" spc="-215" dirty="0">
                <a:latin typeface="Arial"/>
                <a:cs typeface="Arial"/>
              </a:rPr>
              <a:t>properties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2689" y="871473"/>
            <a:ext cx="4429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0" dirty="0">
                <a:solidFill>
                  <a:srgbClr val="C0504D"/>
                </a:solidFill>
                <a:latin typeface="Arial"/>
                <a:cs typeface="Arial"/>
              </a:rPr>
              <a:t>Alloying </a:t>
            </a:r>
            <a:r>
              <a:rPr sz="2800" b="1" spc="-285" dirty="0">
                <a:solidFill>
                  <a:srgbClr val="C0504D"/>
                </a:solidFill>
                <a:latin typeface="Arial"/>
                <a:cs typeface="Arial"/>
              </a:rPr>
              <a:t>Elements </a:t>
            </a:r>
            <a:r>
              <a:rPr sz="2800" b="1" spc="-300" dirty="0">
                <a:solidFill>
                  <a:srgbClr val="C0504D"/>
                </a:solidFill>
                <a:latin typeface="Arial"/>
                <a:cs typeface="Arial"/>
              </a:rPr>
              <a:t>used </a:t>
            </a:r>
            <a:r>
              <a:rPr sz="2800" b="1" spc="-229" dirty="0">
                <a:solidFill>
                  <a:srgbClr val="C0504D"/>
                </a:solidFill>
                <a:latin typeface="Arial"/>
                <a:cs typeface="Arial"/>
              </a:rPr>
              <a:t>in</a:t>
            </a:r>
            <a:r>
              <a:rPr sz="2800" b="1" spc="22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245" dirty="0">
                <a:solidFill>
                  <a:srgbClr val="C0504D"/>
                </a:solidFill>
                <a:latin typeface="Arial"/>
                <a:cs typeface="Arial"/>
              </a:rPr>
              <a:t>Steel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3883" y="2113915"/>
            <a:ext cx="14662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u="heavy" spc="-3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Boron</a:t>
            </a:r>
            <a:r>
              <a:rPr sz="3000" b="1" u="heavy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2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(B)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2662554"/>
            <a:ext cx="7277734" cy="38671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4965" marR="508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  <a:tab pos="3741420" algn="l"/>
              </a:tabLst>
            </a:pPr>
            <a:r>
              <a:rPr sz="3000" b="1" spc="-245" dirty="0">
                <a:latin typeface="Arial"/>
                <a:cs typeface="Arial"/>
              </a:rPr>
              <a:t>for </a:t>
            </a:r>
            <a:r>
              <a:rPr sz="3000" b="1" spc="-305" dirty="0">
                <a:latin typeface="Arial"/>
                <a:cs typeface="Arial"/>
              </a:rPr>
              <a:t>low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spc="-305" dirty="0">
                <a:latin typeface="Arial"/>
                <a:cs typeface="Arial"/>
              </a:rPr>
              <a:t>carbon</a:t>
            </a:r>
            <a:r>
              <a:rPr sz="3000" b="1" spc="-145" dirty="0">
                <a:latin typeface="Arial"/>
                <a:cs typeface="Arial"/>
              </a:rPr>
              <a:t> </a:t>
            </a:r>
            <a:r>
              <a:rPr sz="3000" b="1" spc="-245" dirty="0">
                <a:latin typeface="Arial"/>
                <a:cs typeface="Arial"/>
              </a:rPr>
              <a:t>steels,	</a:t>
            </a:r>
            <a:r>
              <a:rPr sz="3000" b="1" spc="-315" dirty="0">
                <a:latin typeface="Arial"/>
                <a:cs typeface="Arial"/>
              </a:rPr>
              <a:t>can </a:t>
            </a:r>
            <a:r>
              <a:rPr sz="3000" b="1" spc="-245" dirty="0">
                <a:latin typeface="Arial"/>
                <a:cs typeface="Arial"/>
              </a:rPr>
              <a:t>drastically </a:t>
            </a:r>
            <a:r>
              <a:rPr sz="3000" b="1" spc="-280" dirty="0">
                <a:latin typeface="Arial"/>
                <a:cs typeface="Arial"/>
              </a:rPr>
              <a:t>increase  </a:t>
            </a:r>
            <a:r>
              <a:rPr sz="3000" b="1" spc="-265" dirty="0">
                <a:latin typeface="Arial"/>
                <a:cs typeface="Arial"/>
              </a:rPr>
              <a:t>hardenability</a:t>
            </a:r>
            <a:endParaRPr sz="3000">
              <a:latin typeface="Arial"/>
              <a:cs typeface="Arial"/>
            </a:endParaRPr>
          </a:p>
          <a:p>
            <a:pPr marL="354965" marR="911860" indent="-342900">
              <a:lnSpc>
                <a:spcPts val="3240"/>
              </a:lnSpc>
              <a:spcBef>
                <a:spcPts val="10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305" dirty="0">
                <a:latin typeface="Arial"/>
                <a:cs typeface="Arial"/>
              </a:rPr>
              <a:t>improves </a:t>
            </a:r>
            <a:r>
              <a:rPr sz="3000" b="1" spc="-280" dirty="0">
                <a:latin typeface="Arial"/>
                <a:cs typeface="Arial"/>
              </a:rPr>
              <a:t>machinablity </a:t>
            </a:r>
            <a:r>
              <a:rPr sz="3000" b="1" spc="-330" dirty="0">
                <a:latin typeface="Arial"/>
                <a:cs typeface="Arial"/>
              </a:rPr>
              <a:t>and </a:t>
            </a:r>
            <a:r>
              <a:rPr sz="3000" b="1" spc="-285" dirty="0">
                <a:latin typeface="Arial"/>
                <a:cs typeface="Arial"/>
              </a:rPr>
              <a:t>cold </a:t>
            </a:r>
            <a:r>
              <a:rPr sz="3000" b="1" spc="-290" dirty="0">
                <a:latin typeface="Arial"/>
                <a:cs typeface="Arial"/>
              </a:rPr>
              <a:t>forming  </a:t>
            </a:r>
            <a:r>
              <a:rPr sz="3000" b="1" spc="-280" dirty="0">
                <a:latin typeface="Arial"/>
                <a:cs typeface="Arial"/>
              </a:rPr>
              <a:t>capacity</a:t>
            </a:r>
            <a:endParaRPr sz="3000">
              <a:latin typeface="Arial"/>
              <a:cs typeface="Arial"/>
            </a:endParaRPr>
          </a:p>
          <a:p>
            <a:pPr marL="2663190">
              <a:lnSpc>
                <a:spcPct val="100000"/>
              </a:lnSpc>
              <a:spcBef>
                <a:spcPts val="310"/>
              </a:spcBef>
            </a:pPr>
            <a:r>
              <a:rPr sz="3000" b="1" u="heavy" spc="-3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Aluminum</a:t>
            </a:r>
            <a:r>
              <a:rPr sz="30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(Al)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270" dirty="0">
                <a:latin typeface="Arial"/>
                <a:cs typeface="Arial"/>
              </a:rPr>
              <a:t>deoxidizer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315" dirty="0">
                <a:latin typeface="Arial"/>
                <a:cs typeface="Arial"/>
              </a:rPr>
              <a:t>0.95% </a:t>
            </a:r>
            <a:r>
              <a:rPr sz="3000" b="1" spc="-254" dirty="0">
                <a:latin typeface="Arial"/>
                <a:cs typeface="Arial"/>
              </a:rPr>
              <a:t>to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spc="-315" dirty="0">
                <a:latin typeface="Arial"/>
                <a:cs typeface="Arial"/>
              </a:rPr>
              <a:t>1.30%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305" dirty="0">
                <a:latin typeface="Arial"/>
                <a:cs typeface="Arial"/>
              </a:rPr>
              <a:t>produce </a:t>
            </a:r>
            <a:r>
              <a:rPr sz="3000" b="1" spc="-245" dirty="0">
                <a:latin typeface="Arial"/>
                <a:cs typeface="Arial"/>
              </a:rPr>
              <a:t>Al-nitrides </a:t>
            </a:r>
            <a:r>
              <a:rPr sz="3000" b="1" spc="-285" dirty="0">
                <a:latin typeface="Arial"/>
                <a:cs typeface="Arial"/>
              </a:rPr>
              <a:t>during</a:t>
            </a:r>
            <a:r>
              <a:rPr sz="3000" b="1" dirty="0">
                <a:latin typeface="Arial"/>
                <a:cs typeface="Arial"/>
              </a:rPr>
              <a:t> </a:t>
            </a:r>
            <a:r>
              <a:rPr sz="3000" b="1" spc="-240" dirty="0">
                <a:latin typeface="Arial"/>
                <a:cs typeface="Arial"/>
              </a:rPr>
              <a:t>nitriding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9244" y="612774"/>
            <a:ext cx="2259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4" dirty="0">
                <a:solidFill>
                  <a:srgbClr val="C0504D"/>
                </a:solidFill>
                <a:latin typeface="Arial"/>
                <a:cs typeface="Arial"/>
              </a:rPr>
              <a:t>Selecting</a:t>
            </a:r>
            <a:r>
              <a:rPr sz="2800" b="1" spc="-21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250" dirty="0">
                <a:solidFill>
                  <a:srgbClr val="C0504D"/>
                </a:solidFill>
                <a:latin typeface="Arial"/>
                <a:cs typeface="Arial"/>
              </a:rPr>
              <a:t>Steels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3564"/>
            <a:ext cx="5216525" cy="40506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225" dirty="0">
                <a:latin typeface="Arial"/>
                <a:cs typeface="Arial"/>
              </a:rPr>
              <a:t>High-Strength </a:t>
            </a:r>
            <a:r>
              <a:rPr sz="2400" b="1" spc="-229" dirty="0">
                <a:latin typeface="Arial"/>
                <a:cs typeface="Arial"/>
              </a:rPr>
              <a:t>Low-Alloy </a:t>
            </a:r>
            <a:r>
              <a:rPr sz="2400" b="1" spc="-204" dirty="0">
                <a:latin typeface="Arial"/>
                <a:cs typeface="Arial"/>
              </a:rPr>
              <a:t>Structural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Steel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225" dirty="0">
                <a:latin typeface="Arial"/>
                <a:cs typeface="Arial"/>
              </a:rPr>
              <a:t>Microalloyed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Steel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235" dirty="0">
                <a:latin typeface="Arial"/>
                <a:cs typeface="Arial"/>
              </a:rPr>
              <a:t>Free-Machining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Steel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240" dirty="0">
                <a:latin typeface="Arial"/>
                <a:cs typeface="Arial"/>
              </a:rPr>
              <a:t>Bake-Hardenable </a:t>
            </a:r>
            <a:r>
              <a:rPr sz="2400" b="1" spc="-210" dirty="0">
                <a:latin typeface="Arial"/>
                <a:cs typeface="Arial"/>
              </a:rPr>
              <a:t>Steel</a:t>
            </a:r>
            <a:r>
              <a:rPr sz="2400" b="1" spc="-375" dirty="0">
                <a:latin typeface="Arial"/>
                <a:cs typeface="Arial"/>
              </a:rPr>
              <a:t> </a:t>
            </a:r>
            <a:r>
              <a:rPr sz="2400" b="1" spc="-240" dirty="0">
                <a:latin typeface="Arial"/>
                <a:cs typeface="Arial"/>
              </a:rPr>
              <a:t>Sheet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235" dirty="0">
                <a:latin typeface="Arial"/>
                <a:cs typeface="Arial"/>
              </a:rPr>
              <a:t>Precoated </a:t>
            </a:r>
            <a:r>
              <a:rPr sz="2400" b="1" spc="-210" dirty="0">
                <a:latin typeface="Arial"/>
                <a:cs typeface="Arial"/>
              </a:rPr>
              <a:t>Steel</a:t>
            </a:r>
            <a:r>
              <a:rPr sz="2400" b="1" spc="-415" dirty="0">
                <a:latin typeface="Arial"/>
                <a:cs typeface="Arial"/>
              </a:rPr>
              <a:t> </a:t>
            </a:r>
            <a:r>
              <a:rPr sz="2400" b="1" spc="-240" dirty="0">
                <a:latin typeface="Arial"/>
                <a:cs typeface="Arial"/>
              </a:rPr>
              <a:t>Sheet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95" dirty="0">
                <a:latin typeface="Arial"/>
                <a:cs typeface="Arial"/>
              </a:rPr>
              <a:t>Electrical </a:t>
            </a:r>
            <a:r>
              <a:rPr sz="2400" b="1" spc="-260" dirty="0">
                <a:latin typeface="Arial"/>
                <a:cs typeface="Arial"/>
              </a:rPr>
              <a:t>and </a:t>
            </a:r>
            <a:r>
              <a:rPr sz="2400" b="1" spc="-240" dirty="0">
                <a:latin typeface="Arial"/>
                <a:cs typeface="Arial"/>
              </a:rPr>
              <a:t>Magnetic</a:t>
            </a:r>
            <a:r>
              <a:rPr sz="2400" b="1" spc="-380" dirty="0">
                <a:latin typeface="Arial"/>
                <a:cs typeface="Arial"/>
              </a:rPr>
              <a:t> </a:t>
            </a:r>
            <a:r>
              <a:rPr sz="2400" b="1" spc="-220" dirty="0">
                <a:latin typeface="Arial"/>
                <a:cs typeface="Arial"/>
              </a:rPr>
              <a:t>Applications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245" dirty="0">
                <a:latin typeface="Arial"/>
                <a:cs typeface="Arial"/>
              </a:rPr>
              <a:t>Maraging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Steel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250" dirty="0">
                <a:latin typeface="Arial"/>
                <a:cs typeface="Arial"/>
              </a:rPr>
              <a:t>High-Temperature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Steel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215" dirty="0">
                <a:latin typeface="Arial"/>
                <a:cs typeface="Arial"/>
              </a:rPr>
              <a:t>Stainless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Steel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270" dirty="0">
                <a:latin typeface="Arial"/>
                <a:cs typeface="Arial"/>
              </a:rPr>
              <a:t>Tool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Steel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667" y="612774"/>
            <a:ext cx="35864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70" dirty="0">
                <a:solidFill>
                  <a:srgbClr val="C0504D"/>
                </a:solidFill>
                <a:latin typeface="Arial"/>
                <a:cs typeface="Arial"/>
              </a:rPr>
              <a:t>Corrosion </a:t>
            </a:r>
            <a:r>
              <a:rPr sz="2800" b="1" spc="-260" dirty="0">
                <a:solidFill>
                  <a:srgbClr val="C0504D"/>
                </a:solidFill>
                <a:latin typeface="Arial"/>
                <a:cs typeface="Arial"/>
              </a:rPr>
              <a:t>Resistant</a:t>
            </a:r>
            <a:r>
              <a:rPr sz="2800" b="1" spc="-4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245" dirty="0">
                <a:solidFill>
                  <a:srgbClr val="C0504D"/>
                </a:solidFill>
                <a:latin typeface="Arial"/>
                <a:cs typeface="Arial"/>
              </a:rPr>
              <a:t>Steel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1322577"/>
            <a:ext cx="6807200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70" dirty="0">
                <a:latin typeface="Arial"/>
                <a:cs typeface="Arial"/>
              </a:rPr>
              <a:t>Stainless Steels (Corrosion-Resistant </a:t>
            </a:r>
            <a:r>
              <a:rPr sz="2000" spc="-165" dirty="0">
                <a:latin typeface="Arial"/>
                <a:cs typeface="Arial"/>
              </a:rPr>
              <a:t>Steels) </a:t>
            </a:r>
            <a:r>
              <a:rPr sz="2000" spc="-200" dirty="0">
                <a:latin typeface="Arial"/>
                <a:cs typeface="Arial"/>
              </a:rPr>
              <a:t>– </a:t>
            </a:r>
            <a:r>
              <a:rPr sz="2000" spc="-170" dirty="0">
                <a:latin typeface="Arial"/>
                <a:cs typeface="Arial"/>
              </a:rPr>
              <a:t>contain </a:t>
            </a:r>
            <a:r>
              <a:rPr sz="2000" spc="-155" dirty="0">
                <a:latin typeface="Arial"/>
                <a:cs typeface="Arial"/>
              </a:rPr>
              <a:t>at </a:t>
            </a:r>
            <a:r>
              <a:rPr sz="2000" spc="-160" dirty="0">
                <a:latin typeface="Arial"/>
                <a:cs typeface="Arial"/>
              </a:rPr>
              <a:t>least </a:t>
            </a:r>
            <a:r>
              <a:rPr sz="2000" spc="-210" dirty="0">
                <a:latin typeface="Arial"/>
                <a:cs typeface="Arial"/>
              </a:rPr>
              <a:t>10.5%  Chromium</a:t>
            </a:r>
            <a:endParaRPr sz="2000">
              <a:latin typeface="Arial"/>
              <a:cs typeface="Arial"/>
            </a:endParaRPr>
          </a:p>
          <a:p>
            <a:pPr marL="469265" lvl="1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175" dirty="0">
                <a:solidFill>
                  <a:srgbClr val="FF5050"/>
                </a:solidFill>
                <a:latin typeface="Arial"/>
                <a:cs typeface="Arial"/>
              </a:rPr>
              <a:t>trade</a:t>
            </a:r>
            <a:r>
              <a:rPr sz="2000" b="1" spc="-114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000" b="1" spc="-235" dirty="0">
                <a:solidFill>
                  <a:srgbClr val="FF5050"/>
                </a:solidFill>
                <a:latin typeface="Arial"/>
                <a:cs typeface="Arial"/>
              </a:rPr>
              <a:t>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75" dirty="0">
                <a:latin typeface="Arial"/>
                <a:cs typeface="Arial"/>
              </a:rPr>
              <a:t>AISI </a:t>
            </a:r>
            <a:r>
              <a:rPr sz="2000" b="1" spc="-195" dirty="0">
                <a:latin typeface="Arial"/>
                <a:cs typeface="Arial"/>
              </a:rPr>
              <a:t>assigns </a:t>
            </a:r>
            <a:r>
              <a:rPr sz="2000" b="1" spc="-200" dirty="0">
                <a:latin typeface="Arial"/>
                <a:cs typeface="Arial"/>
              </a:rPr>
              <a:t>a 3 </a:t>
            </a:r>
            <a:r>
              <a:rPr sz="2000" b="1" spc="-155" dirty="0">
                <a:latin typeface="Arial"/>
                <a:cs typeface="Arial"/>
              </a:rPr>
              <a:t>digit</a:t>
            </a:r>
            <a:r>
              <a:rPr sz="2000" b="1" spc="175" dirty="0">
                <a:latin typeface="Arial"/>
                <a:cs typeface="Arial"/>
              </a:rPr>
              <a:t> </a:t>
            </a:r>
            <a:r>
              <a:rPr sz="2000" b="1" spc="-220" dirty="0">
                <a:latin typeface="Arial"/>
                <a:cs typeface="Arial"/>
              </a:rPr>
              <a:t>number</a:t>
            </a:r>
            <a:endParaRPr sz="2000">
              <a:latin typeface="Arial"/>
              <a:cs typeface="Arial"/>
            </a:endParaRPr>
          </a:p>
          <a:p>
            <a:pPr marL="469265" lvl="1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204" dirty="0">
                <a:solidFill>
                  <a:srgbClr val="800080"/>
                </a:solidFill>
                <a:latin typeface="Arial"/>
                <a:cs typeface="Arial"/>
              </a:rPr>
              <a:t>200 </a:t>
            </a:r>
            <a:r>
              <a:rPr sz="2000" b="1" spc="-215" dirty="0">
                <a:solidFill>
                  <a:srgbClr val="800080"/>
                </a:solidFill>
                <a:latin typeface="Arial"/>
                <a:cs typeface="Arial"/>
              </a:rPr>
              <a:t>and </a:t>
            </a:r>
            <a:r>
              <a:rPr sz="2000" b="1" spc="-204" dirty="0">
                <a:solidFill>
                  <a:srgbClr val="800080"/>
                </a:solidFill>
                <a:latin typeface="Arial"/>
                <a:cs typeface="Arial"/>
              </a:rPr>
              <a:t>300 </a:t>
            </a:r>
            <a:r>
              <a:rPr sz="2000" b="1" spc="-360" dirty="0">
                <a:solidFill>
                  <a:srgbClr val="800080"/>
                </a:solidFill>
                <a:latin typeface="Arial"/>
                <a:cs typeface="Arial"/>
              </a:rPr>
              <a:t>… </a:t>
            </a:r>
            <a:r>
              <a:rPr sz="2000" b="1" spc="-175" dirty="0">
                <a:solidFill>
                  <a:srgbClr val="800080"/>
                </a:solidFill>
                <a:latin typeface="Arial"/>
                <a:cs typeface="Arial"/>
              </a:rPr>
              <a:t>Austenitic Stainless</a:t>
            </a:r>
            <a:r>
              <a:rPr sz="2000" b="1" spc="17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800080"/>
                </a:solidFill>
                <a:latin typeface="Arial"/>
                <a:cs typeface="Arial"/>
              </a:rPr>
              <a:t>Steel</a:t>
            </a:r>
            <a:endParaRPr sz="2000">
              <a:latin typeface="Arial"/>
              <a:cs typeface="Arial"/>
            </a:endParaRPr>
          </a:p>
          <a:p>
            <a:pPr marL="926465" lvl="2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-204" dirty="0">
                <a:solidFill>
                  <a:srgbClr val="800080"/>
                </a:solidFill>
                <a:latin typeface="Arial"/>
                <a:cs typeface="Arial"/>
              </a:rPr>
              <a:t>nonmagnetic</a:t>
            </a:r>
            <a:endParaRPr sz="2000">
              <a:latin typeface="Arial"/>
              <a:cs typeface="Arial"/>
            </a:endParaRPr>
          </a:p>
          <a:p>
            <a:pPr marL="926465" lvl="2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-190" dirty="0">
                <a:solidFill>
                  <a:srgbClr val="800080"/>
                </a:solidFill>
                <a:latin typeface="Arial"/>
                <a:cs typeface="Arial"/>
              </a:rPr>
              <a:t>high</a:t>
            </a:r>
            <a:r>
              <a:rPr sz="2000" b="1" spc="-14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70" dirty="0">
                <a:solidFill>
                  <a:srgbClr val="800080"/>
                </a:solidFill>
                <a:latin typeface="Arial"/>
                <a:cs typeface="Arial"/>
              </a:rPr>
              <a:t>formability</a:t>
            </a:r>
            <a:endParaRPr sz="2000">
              <a:latin typeface="Arial"/>
              <a:cs typeface="Arial"/>
            </a:endParaRPr>
          </a:p>
          <a:p>
            <a:pPr marL="926465" lvl="2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-190" dirty="0">
                <a:solidFill>
                  <a:srgbClr val="800080"/>
                </a:solidFill>
                <a:latin typeface="Arial"/>
                <a:cs typeface="Arial"/>
              </a:rPr>
              <a:t>very high corrosion</a:t>
            </a:r>
            <a:r>
              <a:rPr sz="2000" b="1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800080"/>
                </a:solidFill>
                <a:latin typeface="Arial"/>
                <a:cs typeface="Arial"/>
              </a:rPr>
              <a:t>resistance</a:t>
            </a:r>
            <a:endParaRPr sz="2000">
              <a:latin typeface="Arial"/>
              <a:cs typeface="Arial"/>
            </a:endParaRPr>
          </a:p>
          <a:p>
            <a:pPr marL="926465" lvl="2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-180" dirty="0">
                <a:solidFill>
                  <a:srgbClr val="800080"/>
                </a:solidFill>
                <a:latin typeface="Arial"/>
                <a:cs typeface="Arial"/>
              </a:rPr>
              <a:t>twice the </a:t>
            </a:r>
            <a:r>
              <a:rPr sz="2000" b="1" spc="-190" dirty="0">
                <a:solidFill>
                  <a:srgbClr val="800080"/>
                </a:solidFill>
                <a:latin typeface="Arial"/>
                <a:cs typeface="Arial"/>
              </a:rPr>
              <a:t>cost </a:t>
            </a:r>
            <a:r>
              <a:rPr sz="2000" b="1" spc="-170" dirty="0">
                <a:solidFill>
                  <a:srgbClr val="800080"/>
                </a:solidFill>
                <a:latin typeface="Arial"/>
                <a:cs typeface="Arial"/>
              </a:rPr>
              <a:t>of </a:t>
            </a:r>
            <a:r>
              <a:rPr sz="2000" b="1" spc="-140" dirty="0">
                <a:solidFill>
                  <a:srgbClr val="800080"/>
                </a:solidFill>
                <a:latin typeface="Arial"/>
                <a:cs typeface="Arial"/>
              </a:rPr>
              <a:t>ferritic</a:t>
            </a:r>
            <a:r>
              <a:rPr sz="2000" b="1" spc="1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800080"/>
                </a:solidFill>
                <a:latin typeface="Arial"/>
                <a:cs typeface="Arial"/>
              </a:rPr>
              <a:t>S.S.</a:t>
            </a:r>
            <a:endParaRPr sz="2000">
              <a:latin typeface="Arial"/>
              <a:cs typeface="Arial"/>
            </a:endParaRPr>
          </a:p>
          <a:p>
            <a:pPr marL="469265" lvl="1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204" dirty="0">
                <a:solidFill>
                  <a:srgbClr val="800080"/>
                </a:solidFill>
                <a:latin typeface="Arial"/>
                <a:cs typeface="Arial"/>
              </a:rPr>
              <a:t>400 </a:t>
            </a:r>
            <a:r>
              <a:rPr sz="2000" b="1" spc="-360" dirty="0">
                <a:solidFill>
                  <a:srgbClr val="800080"/>
                </a:solidFill>
                <a:latin typeface="Arial"/>
                <a:cs typeface="Arial"/>
              </a:rPr>
              <a:t>… </a:t>
            </a:r>
            <a:r>
              <a:rPr sz="2000" b="1" spc="-155" dirty="0">
                <a:solidFill>
                  <a:srgbClr val="800080"/>
                </a:solidFill>
                <a:latin typeface="Arial"/>
                <a:cs typeface="Arial"/>
              </a:rPr>
              <a:t>Ferritic </a:t>
            </a:r>
            <a:r>
              <a:rPr sz="2000" b="1" spc="-180" dirty="0">
                <a:solidFill>
                  <a:srgbClr val="800080"/>
                </a:solidFill>
                <a:latin typeface="Arial"/>
                <a:cs typeface="Arial"/>
              </a:rPr>
              <a:t>or Martensitic </a:t>
            </a:r>
            <a:r>
              <a:rPr sz="2000" b="1" spc="-175" dirty="0">
                <a:solidFill>
                  <a:srgbClr val="800080"/>
                </a:solidFill>
                <a:latin typeface="Arial"/>
                <a:cs typeface="Arial"/>
              </a:rPr>
              <a:t>Stainless</a:t>
            </a:r>
            <a:r>
              <a:rPr sz="2000" b="1" spc="1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800080"/>
                </a:solidFill>
                <a:latin typeface="Arial"/>
                <a:cs typeface="Arial"/>
              </a:rPr>
              <a:t>Steel</a:t>
            </a:r>
            <a:endParaRPr sz="2000">
              <a:latin typeface="Arial"/>
              <a:cs typeface="Arial"/>
            </a:endParaRPr>
          </a:p>
          <a:p>
            <a:pPr marL="926465" lvl="2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-200" dirty="0">
                <a:solidFill>
                  <a:srgbClr val="800080"/>
                </a:solidFill>
                <a:latin typeface="Arial"/>
                <a:cs typeface="Arial"/>
              </a:rPr>
              <a:t>poor </a:t>
            </a:r>
            <a:r>
              <a:rPr sz="2000" b="1" spc="-160" dirty="0">
                <a:solidFill>
                  <a:srgbClr val="800080"/>
                </a:solidFill>
                <a:latin typeface="Arial"/>
                <a:cs typeface="Arial"/>
              </a:rPr>
              <a:t>ductility </a:t>
            </a:r>
            <a:r>
              <a:rPr sz="2000" b="1" spc="-215" dirty="0">
                <a:solidFill>
                  <a:srgbClr val="800080"/>
                </a:solidFill>
                <a:latin typeface="Arial"/>
                <a:cs typeface="Arial"/>
              </a:rPr>
              <a:t>and</a:t>
            </a:r>
            <a:r>
              <a:rPr sz="2000" b="1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70" dirty="0">
                <a:solidFill>
                  <a:srgbClr val="800080"/>
                </a:solidFill>
                <a:latin typeface="Arial"/>
                <a:cs typeface="Arial"/>
              </a:rPr>
              <a:t>formability</a:t>
            </a:r>
            <a:endParaRPr sz="2000">
              <a:latin typeface="Arial"/>
              <a:cs typeface="Arial"/>
            </a:endParaRPr>
          </a:p>
          <a:p>
            <a:pPr marL="926465" lvl="2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-190" dirty="0">
                <a:solidFill>
                  <a:srgbClr val="800080"/>
                </a:solidFill>
                <a:latin typeface="Arial"/>
                <a:cs typeface="Arial"/>
              </a:rPr>
              <a:t>lowest cost</a:t>
            </a:r>
            <a:r>
              <a:rPr sz="2000" b="1" spc="-6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800080"/>
                </a:solidFill>
                <a:latin typeface="Arial"/>
                <a:cs typeface="Arial"/>
              </a:rPr>
              <a:t>S.S.</a:t>
            </a:r>
            <a:endParaRPr sz="2000">
              <a:latin typeface="Arial"/>
              <a:cs typeface="Arial"/>
            </a:endParaRPr>
          </a:p>
          <a:p>
            <a:pPr marL="469265" lvl="1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204" dirty="0">
                <a:solidFill>
                  <a:srgbClr val="800080"/>
                </a:solidFill>
                <a:latin typeface="Arial"/>
                <a:cs typeface="Arial"/>
              </a:rPr>
              <a:t>500 </a:t>
            </a:r>
            <a:r>
              <a:rPr sz="2000" b="1" spc="-360" dirty="0">
                <a:solidFill>
                  <a:srgbClr val="800080"/>
                </a:solidFill>
                <a:latin typeface="Arial"/>
                <a:cs typeface="Arial"/>
              </a:rPr>
              <a:t>… </a:t>
            </a:r>
            <a:r>
              <a:rPr sz="2000" b="1" spc="-180" dirty="0">
                <a:solidFill>
                  <a:srgbClr val="800080"/>
                </a:solidFill>
                <a:latin typeface="Arial"/>
                <a:cs typeface="Arial"/>
              </a:rPr>
              <a:t>Martensitic </a:t>
            </a:r>
            <a:r>
              <a:rPr sz="2000" b="1" spc="-175" dirty="0">
                <a:solidFill>
                  <a:srgbClr val="800080"/>
                </a:solidFill>
                <a:latin typeface="Arial"/>
                <a:cs typeface="Arial"/>
              </a:rPr>
              <a:t>Stainless</a:t>
            </a:r>
            <a:r>
              <a:rPr sz="2000" b="1" spc="5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800080"/>
                </a:solidFill>
                <a:latin typeface="Arial"/>
                <a:cs typeface="Arial"/>
              </a:rPr>
              <a:t>Steel</a:t>
            </a:r>
            <a:endParaRPr sz="2000">
              <a:latin typeface="Arial"/>
              <a:cs typeface="Arial"/>
            </a:endParaRPr>
          </a:p>
          <a:p>
            <a:pPr marL="926465" lvl="2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-190" dirty="0">
                <a:solidFill>
                  <a:srgbClr val="800080"/>
                </a:solidFill>
                <a:latin typeface="Arial"/>
                <a:cs typeface="Arial"/>
              </a:rPr>
              <a:t>high</a:t>
            </a:r>
            <a:r>
              <a:rPr sz="2000" b="1" spc="-14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800080"/>
                </a:solidFill>
                <a:latin typeface="Arial"/>
                <a:cs typeface="Arial"/>
              </a:rPr>
              <a:t>strength</a:t>
            </a:r>
            <a:endParaRPr sz="2000">
              <a:latin typeface="Arial"/>
              <a:cs typeface="Arial"/>
            </a:endParaRPr>
          </a:p>
          <a:p>
            <a:pPr marL="926465" lvl="2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-170" dirty="0">
                <a:solidFill>
                  <a:srgbClr val="800080"/>
                </a:solidFill>
                <a:latin typeface="Arial"/>
                <a:cs typeface="Arial"/>
              </a:rPr>
              <a:t>1.5 </a:t>
            </a:r>
            <a:r>
              <a:rPr sz="2000" b="1" spc="-190" dirty="0">
                <a:solidFill>
                  <a:srgbClr val="800080"/>
                </a:solidFill>
                <a:latin typeface="Arial"/>
                <a:cs typeface="Arial"/>
              </a:rPr>
              <a:t>times </a:t>
            </a:r>
            <a:r>
              <a:rPr sz="2000" b="1" spc="-180" dirty="0">
                <a:solidFill>
                  <a:srgbClr val="800080"/>
                </a:solidFill>
                <a:latin typeface="Arial"/>
                <a:cs typeface="Arial"/>
              </a:rPr>
              <a:t>the </a:t>
            </a:r>
            <a:r>
              <a:rPr sz="2000" b="1" spc="-190" dirty="0">
                <a:solidFill>
                  <a:srgbClr val="800080"/>
                </a:solidFill>
                <a:latin typeface="Arial"/>
                <a:cs typeface="Arial"/>
              </a:rPr>
              <a:t>cost </a:t>
            </a:r>
            <a:r>
              <a:rPr sz="2000" b="1" spc="-170" dirty="0">
                <a:solidFill>
                  <a:srgbClr val="800080"/>
                </a:solidFill>
                <a:latin typeface="Arial"/>
                <a:cs typeface="Arial"/>
              </a:rPr>
              <a:t>of </a:t>
            </a:r>
            <a:r>
              <a:rPr sz="2000" b="1" spc="-140" dirty="0">
                <a:solidFill>
                  <a:srgbClr val="800080"/>
                </a:solidFill>
                <a:latin typeface="Arial"/>
                <a:cs typeface="Arial"/>
              </a:rPr>
              <a:t>ferritic</a:t>
            </a:r>
            <a:r>
              <a:rPr sz="2000" b="1" spc="204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800080"/>
                </a:solidFill>
                <a:latin typeface="Arial"/>
                <a:cs typeface="Arial"/>
              </a:rPr>
              <a:t>S.S.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45" y="273779"/>
            <a:ext cx="3000688" cy="3865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9228" y="179323"/>
            <a:ext cx="1941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Eutectoid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7440" y="813076"/>
            <a:ext cx="10160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i="1" spc="145" dirty="0"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8935" y="1091063"/>
            <a:ext cx="132080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185" dirty="0">
                <a:latin typeface="Times New Roman"/>
                <a:cs typeface="Times New Roman"/>
              </a:rPr>
              <a:t>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85341" y="864317"/>
            <a:ext cx="3376295" cy="393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349250" algn="l"/>
                <a:tab pos="2241550" algn="l"/>
                <a:tab pos="3107055" algn="l"/>
              </a:tabLst>
            </a:pPr>
            <a:r>
              <a:rPr sz="2400" i="1" spc="190" dirty="0">
                <a:latin typeface="Symbol"/>
                <a:cs typeface="Symbol"/>
              </a:rPr>
              <a:t></a:t>
            </a:r>
            <a:r>
              <a:rPr sz="2400" spc="190" dirty="0">
                <a:latin typeface="Times New Roman"/>
                <a:cs typeface="Times New Roman"/>
              </a:rPr>
              <a:t>	</a:t>
            </a:r>
            <a:r>
              <a:rPr sz="2200" spc="-185" dirty="0">
                <a:latin typeface="Symbol"/>
                <a:cs typeface="Symbol"/>
              </a:rPr>
              <a:t></a:t>
            </a:r>
            <a:r>
              <a:rPr sz="1950" spc="-277" baseline="51282" dirty="0">
                <a:latin typeface="Times New Roman"/>
                <a:cs typeface="Times New Roman"/>
              </a:rPr>
              <a:t>7</a:t>
            </a:r>
            <a:r>
              <a:rPr sz="2200" spc="-185" dirty="0">
                <a:latin typeface="Symbol"/>
                <a:cs typeface="Symbol"/>
              </a:rPr>
              <a:t></a:t>
            </a:r>
            <a:r>
              <a:rPr sz="1950" spc="-277" baseline="51282" dirty="0">
                <a:latin typeface="Times New Roman"/>
                <a:cs typeface="Times New Roman"/>
              </a:rPr>
              <a:t>27</a:t>
            </a:r>
            <a:r>
              <a:rPr sz="2200" spc="-185" dirty="0">
                <a:latin typeface="Symbol"/>
                <a:cs typeface="Symbol"/>
              </a:rPr>
              <a:t></a:t>
            </a:r>
            <a:r>
              <a:rPr sz="1950" i="1" spc="-277" baseline="51282" dirty="0">
                <a:latin typeface="Times New Roman"/>
                <a:cs typeface="Times New Roman"/>
              </a:rPr>
              <a:t>C </a:t>
            </a:r>
            <a:r>
              <a:rPr sz="1950" i="1" spc="-97" baseline="51282" dirty="0">
                <a:latin typeface="Times New Roman"/>
                <a:cs typeface="Times New Roman"/>
              </a:rPr>
              <a:t> </a:t>
            </a:r>
            <a:r>
              <a:rPr sz="2200" spc="655" dirty="0">
                <a:latin typeface="Symbol"/>
                <a:cs typeface="Symbol"/>
              </a:rPr>
              <a:t>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400" i="1" spc="295" dirty="0">
                <a:latin typeface="Symbol"/>
                <a:cs typeface="Symbol"/>
              </a:rPr>
              <a:t></a:t>
            </a:r>
            <a:r>
              <a:rPr sz="2400" spc="295" dirty="0">
                <a:latin typeface="Times New Roman"/>
                <a:cs typeface="Times New Roman"/>
              </a:rPr>
              <a:t>	</a:t>
            </a:r>
            <a:r>
              <a:rPr sz="2200" spc="365" dirty="0">
                <a:latin typeface="Symbol"/>
                <a:cs typeface="Symbol"/>
              </a:rPr>
              <a:t></a:t>
            </a:r>
            <a:r>
              <a:rPr sz="2200" spc="385" dirty="0">
                <a:latin typeface="Times New Roman"/>
                <a:cs typeface="Times New Roman"/>
              </a:rPr>
              <a:t> </a:t>
            </a:r>
            <a:r>
              <a:rPr sz="2200" i="1" spc="330" dirty="0">
                <a:latin typeface="Times New Roman"/>
                <a:cs typeface="Times New Roman"/>
              </a:rPr>
              <a:t>Fe	</a:t>
            </a:r>
            <a:r>
              <a:rPr sz="2200" i="1" spc="445" dirty="0">
                <a:latin typeface="Times New Roman"/>
                <a:cs typeface="Times New Roman"/>
              </a:rPr>
              <a:t>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8828" y="1095502"/>
            <a:ext cx="398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cool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91200" y="1600200"/>
            <a:ext cx="2057400" cy="228600"/>
          </a:xfrm>
          <a:custGeom>
            <a:avLst/>
            <a:gdLst/>
            <a:ahLst/>
            <a:cxnLst/>
            <a:rect l="l" t="t" r="r" b="b"/>
            <a:pathLst>
              <a:path w="2057400" h="228600">
                <a:moveTo>
                  <a:pt x="2057400" y="0"/>
                </a:moveTo>
                <a:lnTo>
                  <a:pt x="2024335" y="67501"/>
                </a:lnTo>
                <a:lnTo>
                  <a:pt x="1987228" y="92244"/>
                </a:lnTo>
                <a:lnTo>
                  <a:pt x="1940161" y="108472"/>
                </a:lnTo>
                <a:lnTo>
                  <a:pt x="1885950" y="114300"/>
                </a:lnTo>
                <a:lnTo>
                  <a:pt x="1200150" y="114300"/>
                </a:lnTo>
                <a:lnTo>
                  <a:pt x="1145938" y="120127"/>
                </a:lnTo>
                <a:lnTo>
                  <a:pt x="1098871" y="136355"/>
                </a:lnTo>
                <a:lnTo>
                  <a:pt x="1061764" y="161098"/>
                </a:lnTo>
                <a:lnTo>
                  <a:pt x="1037435" y="192475"/>
                </a:lnTo>
                <a:lnTo>
                  <a:pt x="1028700" y="228600"/>
                </a:lnTo>
                <a:lnTo>
                  <a:pt x="1019964" y="192475"/>
                </a:lnTo>
                <a:lnTo>
                  <a:pt x="995635" y="161098"/>
                </a:lnTo>
                <a:lnTo>
                  <a:pt x="958528" y="136355"/>
                </a:lnTo>
                <a:lnTo>
                  <a:pt x="911461" y="120127"/>
                </a:lnTo>
                <a:lnTo>
                  <a:pt x="857250" y="114300"/>
                </a:lnTo>
                <a:lnTo>
                  <a:pt x="171450" y="114300"/>
                </a:lnTo>
                <a:lnTo>
                  <a:pt x="117238" y="108472"/>
                </a:lnTo>
                <a:lnTo>
                  <a:pt x="70171" y="92244"/>
                </a:lnTo>
                <a:lnTo>
                  <a:pt x="33064" y="67501"/>
                </a:lnTo>
                <a:lnTo>
                  <a:pt x="8735" y="36124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94175" y="1362202"/>
            <a:ext cx="3027045" cy="870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9685" algn="r">
              <a:lnSpc>
                <a:spcPct val="100000"/>
              </a:lnSpc>
              <a:spcBef>
                <a:spcPts val="95"/>
              </a:spcBef>
              <a:tabLst>
                <a:tab pos="1828800" algn="l"/>
                <a:tab pos="2590800" algn="l"/>
              </a:tabLst>
            </a:pPr>
            <a:r>
              <a:rPr sz="1600" spc="-5" dirty="0">
                <a:latin typeface="Arial"/>
                <a:cs typeface="Arial"/>
              </a:rPr>
              <a:t>0.77	0.02	6.67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ar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82412" y="2776095"/>
            <a:ext cx="2905837" cy="3548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7340" y="4158339"/>
            <a:ext cx="353060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spc="-5" dirty="0">
                <a:latin typeface="Arial"/>
                <a:cs typeface="Arial"/>
              </a:rPr>
              <a:t>Red </a:t>
            </a:r>
            <a:r>
              <a:rPr sz="1800" spc="-25" dirty="0">
                <a:latin typeface="Arial"/>
                <a:cs typeface="Arial"/>
              </a:rPr>
              <a:t>Tie </a:t>
            </a:r>
            <a:r>
              <a:rPr sz="1800" spc="-5" dirty="0">
                <a:latin typeface="Arial"/>
                <a:cs typeface="Arial"/>
              </a:rPr>
              <a:t>Line below eutectoid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Amount of </a:t>
            </a:r>
            <a:r>
              <a:rPr sz="1800" spc="-10" dirty="0">
                <a:latin typeface="Arial"/>
                <a:cs typeface="Arial"/>
              </a:rPr>
              <a:t>phases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Pearlite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4162" y="2234945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80">
                <a:moveTo>
                  <a:pt x="0" y="0"/>
                </a:moveTo>
                <a:lnTo>
                  <a:pt x="2468880" y="0"/>
                </a:lnTo>
              </a:path>
            </a:pathLst>
          </a:custGeom>
          <a:ln w="19812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0619" y="2234183"/>
            <a:ext cx="146304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20562" y="5519563"/>
            <a:ext cx="1591945" cy="0"/>
          </a:xfrm>
          <a:custGeom>
            <a:avLst/>
            <a:gdLst/>
            <a:ahLst/>
            <a:cxnLst/>
            <a:rect l="l" t="t" r="r" b="b"/>
            <a:pathLst>
              <a:path w="1591945">
                <a:moveTo>
                  <a:pt x="0" y="0"/>
                </a:moveTo>
                <a:lnTo>
                  <a:pt x="1591890" y="0"/>
                </a:lnTo>
              </a:path>
            </a:pathLst>
          </a:custGeom>
          <a:ln w="14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90892" y="5519563"/>
            <a:ext cx="650875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258" y="0"/>
                </a:lnTo>
              </a:path>
            </a:pathLst>
          </a:custGeom>
          <a:ln w="14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1405" y="6482545"/>
            <a:ext cx="1597025" cy="0"/>
          </a:xfrm>
          <a:custGeom>
            <a:avLst/>
            <a:gdLst/>
            <a:ahLst/>
            <a:cxnLst/>
            <a:rect l="l" t="t" r="r" b="b"/>
            <a:pathLst>
              <a:path w="1597025">
                <a:moveTo>
                  <a:pt x="0" y="0"/>
                </a:moveTo>
                <a:lnTo>
                  <a:pt x="1596949" y="0"/>
                </a:lnTo>
              </a:path>
            </a:pathLst>
          </a:custGeom>
          <a:ln w="14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7386" y="6482545"/>
            <a:ext cx="650875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258" y="0"/>
                </a:lnTo>
              </a:path>
            </a:pathLst>
          </a:custGeom>
          <a:ln w="14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7099" y="5614097"/>
            <a:ext cx="8826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5" dirty="0">
                <a:latin typeface="Times New Roman"/>
                <a:cs typeface="Times New Roman"/>
              </a:rPr>
              <a:t>3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79613" y="6261754"/>
            <a:ext cx="86550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50" spc="10" dirty="0">
                <a:latin typeface="Symbol"/>
                <a:cs typeface="Symbol"/>
              </a:rPr>
              <a:t></a:t>
            </a:r>
            <a:r>
              <a:rPr sz="2350" spc="10" dirty="0">
                <a:latin typeface="Times New Roman"/>
                <a:cs typeface="Times New Roman"/>
              </a:rPr>
              <a:t> 0</a:t>
            </a:r>
            <a:r>
              <a:rPr sz="2350" spc="-210" dirty="0">
                <a:latin typeface="Times New Roman"/>
                <a:cs typeface="Times New Roman"/>
              </a:rPr>
              <a:t> </a:t>
            </a:r>
            <a:r>
              <a:rPr sz="2350" spc="35" dirty="0">
                <a:latin typeface="Times New Roman"/>
                <a:cs typeface="Times New Roman"/>
              </a:rPr>
              <a:t>.89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80213" y="6541391"/>
            <a:ext cx="256603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85645" algn="l"/>
              </a:tabLst>
            </a:pPr>
            <a:r>
              <a:rPr sz="2350" spc="10" dirty="0">
                <a:latin typeface="Times New Roman"/>
                <a:cs typeface="Times New Roman"/>
              </a:rPr>
              <a:t>6 </a:t>
            </a:r>
            <a:r>
              <a:rPr sz="2350" spc="40" dirty="0">
                <a:latin typeface="Times New Roman"/>
                <a:cs typeface="Times New Roman"/>
              </a:rPr>
              <a:t>.67 </a:t>
            </a:r>
            <a:r>
              <a:rPr sz="2350" spc="10" dirty="0">
                <a:latin typeface="Symbol"/>
                <a:cs typeface="Symbol"/>
              </a:rPr>
              <a:t>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0</a:t>
            </a:r>
            <a:r>
              <a:rPr sz="2350" spc="-380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.02	</a:t>
            </a:r>
            <a:r>
              <a:rPr sz="2350" spc="10" dirty="0">
                <a:latin typeface="Times New Roman"/>
                <a:cs typeface="Times New Roman"/>
              </a:rPr>
              <a:t>6</a:t>
            </a:r>
            <a:r>
              <a:rPr sz="2350" spc="-430" dirty="0">
                <a:latin typeface="Times New Roman"/>
                <a:cs typeface="Times New Roman"/>
              </a:rPr>
              <a:t> </a:t>
            </a:r>
            <a:r>
              <a:rPr sz="2350" spc="35" dirty="0">
                <a:latin typeface="Times New Roman"/>
                <a:cs typeface="Times New Roman"/>
              </a:rPr>
              <a:t>.65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77343" y="6035684"/>
            <a:ext cx="2562860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82470" algn="l"/>
              </a:tabLst>
            </a:pPr>
            <a:r>
              <a:rPr sz="2350" spc="10" dirty="0">
                <a:latin typeface="Times New Roman"/>
                <a:cs typeface="Times New Roman"/>
              </a:rPr>
              <a:t>6 </a:t>
            </a:r>
            <a:r>
              <a:rPr sz="2350" spc="40" dirty="0">
                <a:latin typeface="Times New Roman"/>
                <a:cs typeface="Times New Roman"/>
              </a:rPr>
              <a:t>.67 </a:t>
            </a:r>
            <a:r>
              <a:rPr sz="2350" spc="10" dirty="0">
                <a:latin typeface="Symbol"/>
                <a:cs typeface="Symbol"/>
              </a:rPr>
              <a:t>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0</a:t>
            </a:r>
            <a:r>
              <a:rPr sz="2350" spc="-375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.77	</a:t>
            </a:r>
            <a:r>
              <a:rPr sz="2350" spc="10" dirty="0">
                <a:latin typeface="Times New Roman"/>
                <a:cs typeface="Times New Roman"/>
              </a:rPr>
              <a:t>5</a:t>
            </a:r>
            <a:r>
              <a:rPr sz="2350" spc="-430" dirty="0">
                <a:latin typeface="Times New Roman"/>
                <a:cs typeface="Times New Roman"/>
              </a:rPr>
              <a:t> </a:t>
            </a:r>
            <a:r>
              <a:rPr sz="2350" spc="35" dirty="0">
                <a:latin typeface="Times New Roman"/>
                <a:cs typeface="Times New Roman"/>
              </a:rPr>
              <a:t>.90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74165" y="6261754"/>
            <a:ext cx="216725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88185" algn="l"/>
              </a:tabLst>
            </a:pPr>
            <a:r>
              <a:rPr sz="2350" spc="10" dirty="0">
                <a:latin typeface="Symbol"/>
                <a:cs typeface="Symbol"/>
              </a:rPr>
              <a:t></a:t>
            </a:r>
            <a:r>
              <a:rPr sz="2350" spc="10" dirty="0">
                <a:latin typeface="Times New Roman"/>
                <a:cs typeface="Times New Roman"/>
              </a:rPr>
              <a:t>	</a:t>
            </a:r>
            <a:r>
              <a:rPr sz="2350" spc="10" dirty="0">
                <a:latin typeface="Symbol"/>
                <a:cs typeface="Symbol"/>
              </a:rPr>
              <a:t>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22823" y="5297924"/>
            <a:ext cx="86550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50" spc="10" dirty="0">
                <a:latin typeface="Symbol"/>
                <a:cs typeface="Symbol"/>
              </a:rPr>
              <a:t></a:t>
            </a:r>
            <a:r>
              <a:rPr sz="2350" spc="10" dirty="0">
                <a:latin typeface="Times New Roman"/>
                <a:cs typeface="Times New Roman"/>
              </a:rPr>
              <a:t> 0</a:t>
            </a:r>
            <a:r>
              <a:rPr sz="2350" spc="-204" dirty="0">
                <a:latin typeface="Times New Roman"/>
                <a:cs typeface="Times New Roman"/>
              </a:rPr>
              <a:t> </a:t>
            </a:r>
            <a:r>
              <a:rPr sz="2350" spc="35" dirty="0">
                <a:latin typeface="Times New Roman"/>
                <a:cs typeface="Times New Roman"/>
              </a:rPr>
              <a:t>.11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26470" y="5577551"/>
            <a:ext cx="2562860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82470" algn="l"/>
              </a:tabLst>
            </a:pPr>
            <a:r>
              <a:rPr sz="2350" spc="10" dirty="0">
                <a:latin typeface="Times New Roman"/>
                <a:cs typeface="Times New Roman"/>
              </a:rPr>
              <a:t>6 </a:t>
            </a:r>
            <a:r>
              <a:rPr sz="2350" spc="40" dirty="0">
                <a:latin typeface="Times New Roman"/>
                <a:cs typeface="Times New Roman"/>
              </a:rPr>
              <a:t>.67 </a:t>
            </a:r>
            <a:r>
              <a:rPr sz="2350" spc="10" dirty="0">
                <a:latin typeface="Symbol"/>
                <a:cs typeface="Symbol"/>
              </a:rPr>
              <a:t>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0</a:t>
            </a:r>
            <a:r>
              <a:rPr sz="2350" spc="-375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.02	</a:t>
            </a:r>
            <a:r>
              <a:rPr sz="2350" spc="10" dirty="0">
                <a:latin typeface="Times New Roman"/>
                <a:cs typeface="Times New Roman"/>
              </a:rPr>
              <a:t>6</a:t>
            </a:r>
            <a:r>
              <a:rPr sz="2350" spc="-430" dirty="0">
                <a:latin typeface="Times New Roman"/>
                <a:cs typeface="Times New Roman"/>
              </a:rPr>
              <a:t> </a:t>
            </a:r>
            <a:r>
              <a:rPr sz="2350" spc="35" dirty="0">
                <a:latin typeface="Times New Roman"/>
                <a:cs typeface="Times New Roman"/>
              </a:rPr>
              <a:t>.65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26470" y="5072701"/>
            <a:ext cx="2562860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82470" algn="l"/>
              </a:tabLst>
            </a:pPr>
            <a:r>
              <a:rPr sz="2350" spc="10" dirty="0">
                <a:latin typeface="Times New Roman"/>
                <a:cs typeface="Times New Roman"/>
              </a:rPr>
              <a:t>0 </a:t>
            </a:r>
            <a:r>
              <a:rPr sz="2350" spc="40" dirty="0">
                <a:latin typeface="Times New Roman"/>
                <a:cs typeface="Times New Roman"/>
              </a:rPr>
              <a:t>.77 </a:t>
            </a:r>
            <a:r>
              <a:rPr sz="2350" spc="10" dirty="0">
                <a:latin typeface="Symbol"/>
                <a:cs typeface="Symbol"/>
              </a:rPr>
              <a:t>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0</a:t>
            </a:r>
            <a:r>
              <a:rPr sz="2350" spc="-375" dirty="0">
                <a:latin typeface="Times New Roman"/>
                <a:cs typeface="Times New Roman"/>
              </a:rPr>
              <a:t> </a:t>
            </a:r>
            <a:r>
              <a:rPr sz="2350" spc="40" dirty="0">
                <a:latin typeface="Times New Roman"/>
                <a:cs typeface="Times New Roman"/>
              </a:rPr>
              <a:t>.02	</a:t>
            </a:r>
            <a:r>
              <a:rPr sz="2350" spc="10" dirty="0">
                <a:latin typeface="Times New Roman"/>
                <a:cs typeface="Times New Roman"/>
              </a:rPr>
              <a:t>0</a:t>
            </a:r>
            <a:r>
              <a:rPr sz="2350" spc="-430" dirty="0">
                <a:latin typeface="Times New Roman"/>
                <a:cs typeface="Times New Roman"/>
              </a:rPr>
              <a:t> </a:t>
            </a:r>
            <a:r>
              <a:rPr sz="2350" spc="35" dirty="0">
                <a:latin typeface="Times New Roman"/>
                <a:cs typeface="Times New Roman"/>
              </a:rPr>
              <a:t>.75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24002" y="5297924"/>
            <a:ext cx="2161540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82470" algn="l"/>
              </a:tabLst>
            </a:pPr>
            <a:r>
              <a:rPr sz="2350" spc="10" dirty="0">
                <a:latin typeface="Symbol"/>
                <a:cs typeface="Symbol"/>
              </a:rPr>
              <a:t></a:t>
            </a:r>
            <a:r>
              <a:rPr sz="2350" spc="10" dirty="0">
                <a:latin typeface="Times New Roman"/>
                <a:cs typeface="Times New Roman"/>
              </a:rPr>
              <a:t>	</a:t>
            </a:r>
            <a:r>
              <a:rPr sz="2350" spc="10" dirty="0">
                <a:latin typeface="Symbol"/>
                <a:cs typeface="Symbol"/>
              </a:rPr>
              <a:t>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3024" y="6351004"/>
            <a:ext cx="731520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525" i="1" spc="7" baseline="16548" dirty="0">
                <a:latin typeface="Times New Roman"/>
                <a:cs typeface="Times New Roman"/>
              </a:rPr>
              <a:t>f</a:t>
            </a:r>
            <a:r>
              <a:rPr sz="3525" i="1" spc="-442" baseline="16548" dirty="0">
                <a:latin typeface="Times New Roman"/>
                <a:cs typeface="Times New Roman"/>
              </a:rPr>
              <a:t> </a:t>
            </a:r>
            <a:r>
              <a:rPr sz="1350" i="1" spc="45" dirty="0">
                <a:latin typeface="Times New Roman"/>
                <a:cs typeface="Times New Roman"/>
              </a:rPr>
              <a:t>Ferrite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3024" y="5387176"/>
            <a:ext cx="508000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525" i="1" spc="7" baseline="16548" dirty="0">
                <a:latin typeface="Times New Roman"/>
                <a:cs typeface="Times New Roman"/>
              </a:rPr>
              <a:t>f </a:t>
            </a:r>
            <a:r>
              <a:rPr sz="1350" i="1" spc="20" dirty="0">
                <a:latin typeface="Times New Roman"/>
                <a:cs typeface="Times New Roman"/>
              </a:rPr>
              <a:t>F</a:t>
            </a:r>
            <a:r>
              <a:rPr sz="1350" i="1" spc="-45" dirty="0">
                <a:latin typeface="Times New Roman"/>
                <a:cs typeface="Times New Roman"/>
              </a:rPr>
              <a:t> </a:t>
            </a:r>
            <a:r>
              <a:rPr sz="1350" i="1" spc="25" dirty="0">
                <a:latin typeface="Times New Roman"/>
                <a:cs typeface="Times New Roman"/>
              </a:rPr>
              <a:t>C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5420" y="223215"/>
            <a:ext cx="1395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10" dirty="0">
                <a:solidFill>
                  <a:srgbClr val="C0504D"/>
                </a:solidFill>
                <a:latin typeface="Arial"/>
                <a:cs typeface="Arial"/>
              </a:rPr>
              <a:t>Tool</a:t>
            </a:r>
            <a:r>
              <a:rPr sz="2800" b="1" spc="-229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245" dirty="0">
                <a:solidFill>
                  <a:srgbClr val="C0504D"/>
                </a:solidFill>
                <a:latin typeface="Arial"/>
                <a:cs typeface="Arial"/>
              </a:rPr>
              <a:t>Steel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244854"/>
            <a:ext cx="7189470" cy="3823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50" dirty="0">
                <a:latin typeface="Arial"/>
                <a:cs typeface="Arial"/>
              </a:rPr>
              <a:t>Refers </a:t>
            </a:r>
            <a:r>
              <a:rPr sz="2800" spc="-215" dirty="0">
                <a:latin typeface="Arial"/>
                <a:cs typeface="Arial"/>
              </a:rPr>
              <a:t>to </a:t>
            </a:r>
            <a:r>
              <a:rPr sz="2800" spc="-285" dirty="0">
                <a:latin typeface="Arial"/>
                <a:cs typeface="Arial"/>
              </a:rPr>
              <a:t>a </a:t>
            </a:r>
            <a:r>
              <a:rPr sz="2800" spc="-220" dirty="0">
                <a:latin typeface="Arial"/>
                <a:cs typeface="Arial"/>
              </a:rPr>
              <a:t>variety </a:t>
            </a:r>
            <a:r>
              <a:rPr sz="2800" spc="-215" dirty="0">
                <a:latin typeface="Arial"/>
                <a:cs typeface="Arial"/>
              </a:rPr>
              <a:t>of</a:t>
            </a:r>
            <a:r>
              <a:rPr sz="2800" spc="-2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u="heavy" spc="-2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carbon</a:t>
            </a:r>
            <a:r>
              <a:rPr sz="2800" spc="-26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2800" spc="-290" dirty="0">
                <a:latin typeface="Arial"/>
                <a:cs typeface="Arial"/>
              </a:rPr>
              <a:t>and</a:t>
            </a:r>
            <a:r>
              <a:rPr sz="2800" spc="-29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2800" u="heavy" spc="-2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alloy</a:t>
            </a:r>
            <a:r>
              <a:rPr sz="2800" spc="-21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 </a:t>
            </a:r>
            <a:r>
              <a:rPr sz="2800" u="heavy" spc="-2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steels</a:t>
            </a:r>
            <a:r>
              <a:rPr sz="2800" spc="-22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 </a:t>
            </a:r>
            <a:r>
              <a:rPr sz="2800" spc="-215" dirty="0">
                <a:latin typeface="Arial"/>
                <a:cs typeface="Arial"/>
              </a:rPr>
              <a:t>that </a:t>
            </a:r>
            <a:r>
              <a:rPr sz="2800" spc="-250" dirty="0">
                <a:latin typeface="Arial"/>
                <a:cs typeface="Arial"/>
              </a:rPr>
              <a:t>are  </a:t>
            </a:r>
            <a:r>
              <a:rPr sz="2800" spc="-210" dirty="0">
                <a:latin typeface="Arial"/>
                <a:cs typeface="Arial"/>
              </a:rPr>
              <a:t>particularly </a:t>
            </a:r>
            <a:r>
              <a:rPr sz="2800" spc="-225" dirty="0">
                <a:latin typeface="Arial"/>
                <a:cs typeface="Arial"/>
              </a:rPr>
              <a:t>well-suited </a:t>
            </a:r>
            <a:r>
              <a:rPr sz="2800" spc="-215" dirty="0">
                <a:latin typeface="Arial"/>
                <a:cs typeface="Arial"/>
              </a:rPr>
              <a:t>to </a:t>
            </a:r>
            <a:r>
              <a:rPr sz="2800" spc="-285" dirty="0">
                <a:latin typeface="Arial"/>
                <a:cs typeface="Arial"/>
              </a:rPr>
              <a:t>be </a:t>
            </a:r>
            <a:r>
              <a:rPr sz="2800" spc="-320" dirty="0">
                <a:latin typeface="Arial"/>
                <a:cs typeface="Arial"/>
              </a:rPr>
              <a:t>made </a:t>
            </a:r>
            <a:r>
              <a:rPr sz="2800" spc="-210" dirty="0">
                <a:latin typeface="Arial"/>
                <a:cs typeface="Arial"/>
              </a:rPr>
              <a:t>into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 </a:t>
            </a:r>
            <a:r>
              <a:rPr sz="2800" u="heavy" spc="-2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tools</a:t>
            </a:r>
            <a:r>
              <a:rPr sz="2800" spc="-2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4965" marR="116205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25" dirty="0">
                <a:latin typeface="Arial"/>
                <a:cs typeface="Arial"/>
              </a:rPr>
              <a:t>Characteristics </a:t>
            </a:r>
            <a:r>
              <a:rPr sz="2800" spc="-240" dirty="0">
                <a:latin typeface="Arial"/>
                <a:cs typeface="Arial"/>
              </a:rPr>
              <a:t>include </a:t>
            </a:r>
            <a:r>
              <a:rPr sz="2800" spc="-250" dirty="0">
                <a:latin typeface="Arial"/>
                <a:cs typeface="Arial"/>
              </a:rPr>
              <a:t>high </a:t>
            </a:r>
            <a:r>
              <a:rPr sz="2800" spc="-254" dirty="0">
                <a:latin typeface="Arial"/>
                <a:cs typeface="Arial"/>
              </a:rPr>
              <a:t>hardness, </a:t>
            </a:r>
            <a:r>
              <a:rPr sz="2800" spc="-235" dirty="0">
                <a:latin typeface="Arial"/>
                <a:cs typeface="Arial"/>
              </a:rPr>
              <a:t>resistance </a:t>
            </a:r>
            <a:r>
              <a:rPr sz="2800" spc="-220" dirty="0">
                <a:latin typeface="Arial"/>
                <a:cs typeface="Arial"/>
              </a:rPr>
              <a:t>to </a:t>
            </a:r>
            <a:r>
              <a:rPr sz="2800" u="heavy" spc="-2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2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abrasion</a:t>
            </a:r>
            <a:r>
              <a:rPr sz="2800" spc="-25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 </a:t>
            </a:r>
            <a:r>
              <a:rPr sz="2800" spc="-220" dirty="0">
                <a:latin typeface="Arial"/>
                <a:cs typeface="Arial"/>
              </a:rPr>
              <a:t>(excellent </a:t>
            </a:r>
            <a:r>
              <a:rPr sz="2800" spc="-235" dirty="0">
                <a:latin typeface="Arial"/>
                <a:cs typeface="Arial"/>
              </a:rPr>
              <a:t>wear), </a:t>
            </a:r>
            <a:r>
              <a:rPr sz="2800" spc="-285" dirty="0">
                <a:latin typeface="Arial"/>
                <a:cs typeface="Arial"/>
              </a:rPr>
              <a:t>an </a:t>
            </a:r>
            <a:r>
              <a:rPr sz="2800" spc="-195" dirty="0">
                <a:latin typeface="Arial"/>
                <a:cs typeface="Arial"/>
              </a:rPr>
              <a:t>ability </a:t>
            </a:r>
            <a:r>
              <a:rPr sz="2800" spc="-215" dirty="0">
                <a:latin typeface="Arial"/>
                <a:cs typeface="Arial"/>
              </a:rPr>
              <a:t>to </a:t>
            </a:r>
            <a:r>
              <a:rPr sz="2800" spc="-245" dirty="0">
                <a:latin typeface="Arial"/>
                <a:cs typeface="Arial"/>
              </a:rPr>
              <a:t>hold </a:t>
            </a:r>
            <a:r>
              <a:rPr sz="2800" spc="-285" dirty="0">
                <a:latin typeface="Arial"/>
                <a:cs typeface="Arial"/>
              </a:rPr>
              <a:t>a </a:t>
            </a:r>
            <a:r>
              <a:rPr sz="2800" spc="-220" dirty="0">
                <a:latin typeface="Arial"/>
                <a:cs typeface="Arial"/>
              </a:rPr>
              <a:t>cutting  </a:t>
            </a:r>
            <a:r>
              <a:rPr sz="2800" spc="-260" dirty="0">
                <a:latin typeface="Arial"/>
                <a:cs typeface="Arial"/>
              </a:rPr>
              <a:t>edge, </a:t>
            </a:r>
            <a:r>
              <a:rPr sz="2800" spc="-235" dirty="0">
                <a:latin typeface="Arial"/>
                <a:cs typeface="Arial"/>
              </a:rPr>
              <a:t>resistance </a:t>
            </a:r>
            <a:r>
              <a:rPr sz="2800" spc="-215" dirty="0">
                <a:latin typeface="Arial"/>
                <a:cs typeface="Arial"/>
              </a:rPr>
              <a:t>to </a:t>
            </a:r>
            <a:r>
              <a:rPr sz="2800" spc="-250" dirty="0">
                <a:latin typeface="Arial"/>
                <a:cs typeface="Arial"/>
              </a:rPr>
              <a:t>deformation </a:t>
            </a:r>
            <a:r>
              <a:rPr sz="2800" spc="-215" dirty="0">
                <a:latin typeface="Arial"/>
                <a:cs typeface="Arial"/>
              </a:rPr>
              <a:t>at </a:t>
            </a:r>
            <a:r>
              <a:rPr sz="2800" spc="-245" dirty="0">
                <a:latin typeface="Arial"/>
                <a:cs typeface="Arial"/>
              </a:rPr>
              <a:t>elevated  </a:t>
            </a:r>
            <a:r>
              <a:rPr sz="2800" spc="-254" dirty="0">
                <a:latin typeface="Arial"/>
                <a:cs typeface="Arial"/>
              </a:rPr>
              <a:t>temperatures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235" dirty="0">
                <a:latin typeface="Arial"/>
                <a:cs typeface="Arial"/>
              </a:rPr>
              <a:t>(red-hardness).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15" dirty="0">
                <a:latin typeface="Arial"/>
                <a:cs typeface="Arial"/>
              </a:rPr>
              <a:t>Tool </a:t>
            </a:r>
            <a:r>
              <a:rPr sz="2800" spc="-220" dirty="0">
                <a:latin typeface="Arial"/>
                <a:cs typeface="Arial"/>
              </a:rPr>
              <a:t>steel </a:t>
            </a:r>
            <a:r>
              <a:rPr sz="2800" spc="-250" dirty="0">
                <a:latin typeface="Arial"/>
                <a:cs typeface="Arial"/>
              </a:rPr>
              <a:t>are </a:t>
            </a:r>
            <a:r>
              <a:rPr sz="2800" spc="-235" dirty="0">
                <a:latin typeface="Arial"/>
                <a:cs typeface="Arial"/>
              </a:rPr>
              <a:t>generally </a:t>
            </a:r>
            <a:r>
              <a:rPr sz="2800" spc="-280" dirty="0">
                <a:latin typeface="Arial"/>
                <a:cs typeface="Arial"/>
              </a:rPr>
              <a:t>used </a:t>
            </a:r>
            <a:r>
              <a:rPr sz="2800" spc="-200" dirty="0">
                <a:latin typeface="Arial"/>
                <a:cs typeface="Arial"/>
              </a:rPr>
              <a:t>in </a:t>
            </a:r>
            <a:r>
              <a:rPr sz="2800" spc="-285" dirty="0">
                <a:latin typeface="Arial"/>
                <a:cs typeface="Arial"/>
              </a:rPr>
              <a:t>a</a:t>
            </a:r>
            <a:r>
              <a:rPr sz="2800" spc="-2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u="heavy" spc="-2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heat-treated</a:t>
            </a:r>
            <a:r>
              <a:rPr sz="2800" spc="-254" dirty="0">
                <a:solidFill>
                  <a:srgbClr val="0000FF"/>
                </a:solidFill>
                <a:latin typeface="Arial"/>
                <a:cs typeface="Arial"/>
                <a:hlinkClick r:id="rId7"/>
              </a:rPr>
              <a:t> </a:t>
            </a:r>
            <a:r>
              <a:rPr sz="2800" spc="-215" dirty="0">
                <a:latin typeface="Arial"/>
                <a:cs typeface="Arial"/>
              </a:rPr>
              <a:t>state.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65" dirty="0">
                <a:latin typeface="Arial"/>
                <a:cs typeface="Arial"/>
              </a:rPr>
              <a:t>High carbon </a:t>
            </a:r>
            <a:r>
              <a:rPr sz="2800" spc="-245" dirty="0">
                <a:latin typeface="Arial"/>
                <a:cs typeface="Arial"/>
              </a:rPr>
              <a:t>content </a:t>
            </a:r>
            <a:r>
              <a:rPr sz="2800" spc="-285" dirty="0">
                <a:latin typeface="Arial"/>
                <a:cs typeface="Arial"/>
              </a:rPr>
              <a:t>– </a:t>
            </a:r>
            <a:r>
              <a:rPr sz="2800" spc="-240" dirty="0">
                <a:latin typeface="Arial"/>
                <a:cs typeface="Arial"/>
              </a:rPr>
              <a:t>very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brittle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609" y="276860"/>
            <a:ext cx="1395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10" dirty="0">
                <a:solidFill>
                  <a:srgbClr val="C0504D"/>
                </a:solidFill>
                <a:latin typeface="Arial"/>
                <a:cs typeface="Arial"/>
              </a:rPr>
              <a:t>Tool</a:t>
            </a:r>
            <a:r>
              <a:rPr sz="2800" b="1" spc="-22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245" dirty="0">
                <a:solidFill>
                  <a:srgbClr val="C0504D"/>
                </a:solidFill>
                <a:latin typeface="Arial"/>
                <a:cs typeface="Arial"/>
              </a:rPr>
              <a:t>Steel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6050" y="897000"/>
          <a:ext cx="5200650" cy="5891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200"/>
                <a:gridCol w="1727200"/>
                <a:gridCol w="1727200"/>
              </a:tblGrid>
              <a:tr h="293370">
                <a:tc gridSpan="3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spc="-155" dirty="0">
                          <a:latin typeface="Arial"/>
                          <a:cs typeface="Arial"/>
                        </a:rPr>
                        <a:t>AISI-SAE </a:t>
                      </a:r>
                      <a:r>
                        <a:rPr sz="1600" spc="-125" dirty="0">
                          <a:latin typeface="Arial"/>
                          <a:cs typeface="Arial"/>
                        </a:rPr>
                        <a:t>tool </a:t>
                      </a:r>
                      <a:r>
                        <a:rPr sz="1600" spc="-130" dirty="0">
                          <a:latin typeface="Arial"/>
                          <a:cs typeface="Arial"/>
                        </a:rPr>
                        <a:t>steel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40" dirty="0">
                          <a:latin typeface="Arial"/>
                          <a:cs typeface="Arial"/>
                        </a:rPr>
                        <a:t>grades[1]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7337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600" spc="-140" dirty="0">
                          <a:latin typeface="Arial"/>
                          <a:cs typeface="Arial"/>
                        </a:rPr>
                        <a:t>Defining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40" dirty="0">
                          <a:latin typeface="Arial"/>
                          <a:cs typeface="Arial"/>
                        </a:rPr>
                        <a:t>property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600" spc="-155" dirty="0">
                          <a:latin typeface="Arial"/>
                          <a:cs typeface="Arial"/>
                        </a:rPr>
                        <a:t>AISI-SAE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5" dirty="0">
                          <a:latin typeface="Arial"/>
                          <a:cs typeface="Arial"/>
                        </a:rPr>
                        <a:t>grade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marR="6051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spc="-125" dirty="0">
                          <a:latin typeface="Arial"/>
                          <a:cs typeface="Arial"/>
                        </a:rPr>
                        <a:t>Significant  </a:t>
                      </a:r>
                      <a:r>
                        <a:rPr sz="1600" spc="-130" dirty="0">
                          <a:latin typeface="Arial"/>
                          <a:cs typeface="Arial"/>
                        </a:rPr>
                        <a:t>characteristics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369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spc="-150" dirty="0">
                          <a:latin typeface="Arial"/>
                          <a:cs typeface="Arial"/>
                        </a:rPr>
                        <a:t>Water-hardening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49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600" spc="-145" dirty="0">
                          <a:latin typeface="Arial"/>
                          <a:cs typeface="Arial"/>
                        </a:rPr>
                        <a:t>Cold-working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spc="-140" dirty="0">
                          <a:latin typeface="Arial"/>
                          <a:cs typeface="Arial"/>
                        </a:rPr>
                        <a:t>Oil-hardening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72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marR="6235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r-h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rde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g;  </a:t>
                      </a:r>
                      <a:r>
                        <a:rPr sz="1600" spc="-180" dirty="0">
                          <a:latin typeface="Arial"/>
                          <a:cs typeface="Arial"/>
                        </a:rPr>
                        <a:t>medium</a:t>
                      </a:r>
                      <a:r>
                        <a:rPr sz="16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25" dirty="0">
                          <a:latin typeface="Arial"/>
                          <a:cs typeface="Arial"/>
                        </a:rPr>
                        <a:t>alloy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73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marR="3670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spc="-150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1600" spc="-145" dirty="0">
                          <a:latin typeface="Arial"/>
                          <a:cs typeface="Arial"/>
                        </a:rPr>
                        <a:t>carbon; high  </a:t>
                      </a:r>
                      <a:r>
                        <a:rPr sz="1600" spc="-165" dirty="0">
                          <a:latin typeface="Arial"/>
                          <a:cs typeface="Arial"/>
                        </a:rPr>
                        <a:t>chromium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369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spc="-165" dirty="0">
                          <a:latin typeface="Arial"/>
                          <a:cs typeface="Arial"/>
                        </a:rPr>
                        <a:t>Shock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25" dirty="0">
                          <a:latin typeface="Arial"/>
                          <a:cs typeface="Arial"/>
                        </a:rPr>
                        <a:t>resisting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49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0" dirty="0">
                          <a:latin typeface="Arial"/>
                          <a:cs typeface="Arial"/>
                        </a:rPr>
                        <a:t>High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65" dirty="0">
                          <a:latin typeface="Arial"/>
                          <a:cs typeface="Arial"/>
                        </a:rPr>
                        <a:t>speed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spc="-160" dirty="0">
                          <a:latin typeface="Arial"/>
                          <a:cs typeface="Arial"/>
                        </a:rPr>
                        <a:t>Tungsten</a:t>
                      </a:r>
                      <a:r>
                        <a:rPr sz="16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60" dirty="0">
                          <a:latin typeface="Arial"/>
                          <a:cs typeface="Arial"/>
                        </a:rPr>
                        <a:t>base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spc="-170" dirty="0">
                          <a:latin typeface="Arial"/>
                          <a:cs typeface="Arial"/>
                        </a:rPr>
                        <a:t>Molybdenum</a:t>
                      </a:r>
                      <a:r>
                        <a:rPr sz="16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60" dirty="0">
                          <a:latin typeface="Arial"/>
                          <a:cs typeface="Arial"/>
                        </a:rPr>
                        <a:t>base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27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600" spc="-145" dirty="0">
                          <a:latin typeface="Arial"/>
                          <a:cs typeface="Arial"/>
                        </a:rPr>
                        <a:t>Hot-working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marR="2743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60" dirty="0">
                          <a:latin typeface="Arial"/>
                          <a:cs typeface="Arial"/>
                        </a:rPr>
                        <a:t>H1-H19: </a:t>
                      </a:r>
                      <a:r>
                        <a:rPr sz="1600" spc="-165" dirty="0">
                          <a:latin typeface="Arial"/>
                          <a:cs typeface="Arial"/>
                        </a:rPr>
                        <a:t>chromium  </a:t>
                      </a:r>
                      <a:r>
                        <a:rPr sz="1600" spc="-160" dirty="0">
                          <a:latin typeface="Arial"/>
                          <a:cs typeface="Arial"/>
                        </a:rPr>
                        <a:t>base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9530" marR="272415">
                        <a:lnSpc>
                          <a:spcPct val="100000"/>
                        </a:lnSpc>
                      </a:pPr>
                      <a:r>
                        <a:rPr sz="1600" spc="-160" dirty="0">
                          <a:latin typeface="Arial"/>
                          <a:cs typeface="Arial"/>
                        </a:rPr>
                        <a:t>H20-H39: </a:t>
                      </a:r>
                      <a:r>
                        <a:rPr sz="1600" spc="-145" dirty="0">
                          <a:latin typeface="Arial"/>
                          <a:cs typeface="Arial"/>
                        </a:rPr>
                        <a:t>tungsten  </a:t>
                      </a:r>
                      <a:r>
                        <a:rPr sz="1600" spc="-160" dirty="0">
                          <a:latin typeface="Arial"/>
                          <a:cs typeface="Arial"/>
                        </a:rPr>
                        <a:t>base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600" spc="-160" dirty="0">
                          <a:latin typeface="Arial"/>
                          <a:cs typeface="Arial"/>
                        </a:rPr>
                        <a:t>H40-H59: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600" spc="-170" dirty="0">
                          <a:latin typeface="Arial"/>
                          <a:cs typeface="Arial"/>
                        </a:rPr>
                        <a:t>molybdenum</a:t>
                      </a:r>
                      <a:r>
                        <a:rPr sz="16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65" dirty="0">
                          <a:latin typeface="Arial"/>
                          <a:cs typeface="Arial"/>
                        </a:rPr>
                        <a:t>base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433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25" dirty="0">
                          <a:latin typeface="Arial"/>
                          <a:cs typeface="Arial"/>
                        </a:rPr>
                        <a:t>Plastic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65" dirty="0">
                          <a:latin typeface="Arial"/>
                          <a:cs typeface="Arial"/>
                        </a:rPr>
                        <a:t>mold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420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600" spc="-140" dirty="0">
                          <a:latin typeface="Arial"/>
                          <a:cs typeface="Arial"/>
                        </a:rPr>
                        <a:t>Special</a:t>
                      </a:r>
                      <a:r>
                        <a:rPr sz="16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0" dirty="0">
                          <a:latin typeface="Arial"/>
                          <a:cs typeface="Arial"/>
                        </a:rPr>
                        <a:t>purpose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80" dirty="0">
                          <a:latin typeface="Arial"/>
                          <a:cs typeface="Arial"/>
                        </a:rPr>
                        <a:t>Low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25" dirty="0">
                          <a:latin typeface="Arial"/>
                          <a:cs typeface="Arial"/>
                        </a:rPr>
                        <a:t>alloy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4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60" dirty="0">
                          <a:latin typeface="Arial"/>
                          <a:cs typeface="Arial"/>
                        </a:rPr>
                        <a:t>Carbon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40" dirty="0">
                          <a:latin typeface="Arial"/>
                          <a:cs typeface="Arial"/>
                        </a:rPr>
                        <a:t>tungsten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413628" y="1902332"/>
            <a:ext cx="3284854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70" dirty="0">
                <a:latin typeface="Arial"/>
                <a:cs typeface="Arial"/>
              </a:rPr>
              <a:t>Classification</a:t>
            </a:r>
            <a:endParaRPr sz="200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</a:pPr>
            <a:r>
              <a:rPr sz="2000" b="1" spc="-170" dirty="0">
                <a:latin typeface="Arial"/>
                <a:cs typeface="Arial"/>
              </a:rPr>
              <a:t>Letters pertain to significant  characteristic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000" b="1" spc="-210" dirty="0">
                <a:latin typeface="Arial"/>
                <a:cs typeface="Arial"/>
              </a:rPr>
              <a:t>W,O,A,D,S,T,M,H,P,L,F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000" b="1" spc="-165" dirty="0">
                <a:latin typeface="Arial"/>
                <a:cs typeface="Arial"/>
              </a:rPr>
              <a:t>E.g. </a:t>
            </a:r>
            <a:r>
              <a:rPr sz="2000" b="1" spc="-260" dirty="0">
                <a:latin typeface="Arial"/>
                <a:cs typeface="Arial"/>
              </a:rPr>
              <a:t>A </a:t>
            </a:r>
            <a:r>
              <a:rPr sz="2000" b="1" spc="-155" dirty="0">
                <a:latin typeface="Arial"/>
                <a:cs typeface="Arial"/>
              </a:rPr>
              <a:t>is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Air-Hardening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000" b="1" spc="-229" dirty="0">
                <a:latin typeface="Arial"/>
                <a:cs typeface="Arial"/>
              </a:rPr>
              <a:t>medium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alloy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69900" marR="40640">
              <a:lnSpc>
                <a:spcPct val="100000"/>
              </a:lnSpc>
              <a:spcBef>
                <a:spcPts val="5"/>
              </a:spcBef>
            </a:pPr>
            <a:r>
              <a:rPr sz="2000" b="1" spc="-225" dirty="0">
                <a:latin typeface="Arial"/>
                <a:cs typeface="Arial"/>
              </a:rPr>
              <a:t>Numbers </a:t>
            </a:r>
            <a:r>
              <a:rPr sz="2000" b="1" spc="-170" dirty="0">
                <a:latin typeface="Arial"/>
                <a:cs typeface="Arial"/>
              </a:rPr>
              <a:t>pertain to </a:t>
            </a:r>
            <a:r>
              <a:rPr sz="2000" b="1" spc="-175" dirty="0">
                <a:latin typeface="Arial"/>
                <a:cs typeface="Arial"/>
              </a:rPr>
              <a:t>material  </a:t>
            </a:r>
            <a:r>
              <a:rPr sz="2000" b="1" spc="-185" dirty="0">
                <a:latin typeface="Arial"/>
                <a:cs typeface="Arial"/>
              </a:rPr>
              <a:t>type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000" b="1" spc="-200" dirty="0">
                <a:latin typeface="Arial"/>
                <a:cs typeface="Arial"/>
              </a:rPr>
              <a:t>1 </a:t>
            </a:r>
            <a:r>
              <a:rPr sz="2000" b="1" spc="-175" dirty="0">
                <a:latin typeface="Arial"/>
                <a:cs typeface="Arial"/>
              </a:rPr>
              <a:t>thru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200" dirty="0"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000" b="1" spc="-165" dirty="0">
                <a:latin typeface="Arial"/>
                <a:cs typeface="Arial"/>
              </a:rPr>
              <a:t>E.g. </a:t>
            </a:r>
            <a:r>
              <a:rPr sz="2000" b="1" spc="-200" dirty="0">
                <a:latin typeface="Arial"/>
                <a:cs typeface="Arial"/>
              </a:rPr>
              <a:t>2 </a:t>
            </a:r>
            <a:r>
              <a:rPr sz="2000" b="1" spc="-155" dirty="0">
                <a:latin typeface="Arial"/>
                <a:cs typeface="Arial"/>
              </a:rPr>
              <a:t>is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Cold-work</a:t>
            </a:r>
            <a:endParaRPr sz="2000">
              <a:latin typeface="Arial"/>
              <a:cs typeface="Arial"/>
            </a:endParaRPr>
          </a:p>
          <a:p>
            <a:pPr marL="469900" marR="77470">
              <a:lnSpc>
                <a:spcPct val="100000"/>
              </a:lnSpc>
            </a:pPr>
            <a:r>
              <a:rPr sz="2000" b="1" spc="-240" dirty="0">
                <a:latin typeface="Arial"/>
                <a:cs typeface="Arial"/>
              </a:rPr>
              <a:t>An </a:t>
            </a:r>
            <a:r>
              <a:rPr sz="2000" b="1" spc="-229" dirty="0">
                <a:latin typeface="Arial"/>
                <a:cs typeface="Arial"/>
              </a:rPr>
              <a:t>A2 </a:t>
            </a:r>
            <a:r>
              <a:rPr sz="2000" b="1" spc="-155" dirty="0">
                <a:latin typeface="Arial"/>
                <a:cs typeface="Arial"/>
              </a:rPr>
              <a:t>is </a:t>
            </a:r>
            <a:r>
              <a:rPr sz="2000" b="1" spc="-215" dirty="0">
                <a:latin typeface="Arial"/>
                <a:cs typeface="Arial"/>
              </a:rPr>
              <a:t>an </a:t>
            </a:r>
            <a:r>
              <a:rPr sz="2000" b="1" spc="-180" dirty="0">
                <a:latin typeface="Arial"/>
                <a:cs typeface="Arial"/>
              </a:rPr>
              <a:t>Air-Hardenable,  </a:t>
            </a:r>
            <a:r>
              <a:rPr sz="2000" b="1" spc="-200" dirty="0">
                <a:latin typeface="Arial"/>
                <a:cs typeface="Arial"/>
              </a:rPr>
              <a:t>Cold-worked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material.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0627"/>
            <a:ext cx="78479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06FC0"/>
                </a:solidFill>
              </a:rPr>
              <a:t>Effect </a:t>
            </a:r>
            <a:r>
              <a:rPr sz="3000" dirty="0">
                <a:solidFill>
                  <a:srgbClr val="006FC0"/>
                </a:solidFill>
              </a:rPr>
              <a:t>of Minor Alloying on </a:t>
            </a:r>
            <a:r>
              <a:rPr sz="3000" spc="-5" dirty="0">
                <a:solidFill>
                  <a:srgbClr val="006FC0"/>
                </a:solidFill>
              </a:rPr>
              <a:t>Properties </a:t>
            </a:r>
            <a:r>
              <a:rPr sz="3000" dirty="0">
                <a:solidFill>
                  <a:srgbClr val="006FC0"/>
                </a:solidFill>
              </a:rPr>
              <a:t>of</a:t>
            </a:r>
            <a:r>
              <a:rPr sz="3000" spc="-240" dirty="0">
                <a:solidFill>
                  <a:srgbClr val="006FC0"/>
                </a:solidFill>
              </a:rPr>
              <a:t> </a:t>
            </a:r>
            <a:r>
              <a:rPr sz="3000" spc="-5" dirty="0">
                <a:solidFill>
                  <a:srgbClr val="006FC0"/>
                </a:solidFill>
              </a:rPr>
              <a:t>Steels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76200" y="762000"/>
            <a:ext cx="8961120" cy="6035040"/>
          </a:xfrm>
          <a:custGeom>
            <a:avLst/>
            <a:gdLst/>
            <a:ahLst/>
            <a:cxnLst/>
            <a:rect l="l" t="t" r="r" b="b"/>
            <a:pathLst>
              <a:path w="8961120" h="6035040">
                <a:moveTo>
                  <a:pt x="0" y="6035040"/>
                </a:moveTo>
                <a:lnTo>
                  <a:pt x="8961120" y="6035040"/>
                </a:lnTo>
                <a:lnTo>
                  <a:pt x="8961120" y="0"/>
                </a:lnTo>
                <a:lnTo>
                  <a:pt x="0" y="0"/>
                </a:lnTo>
                <a:lnTo>
                  <a:pt x="0" y="603504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939" y="790702"/>
            <a:ext cx="82041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90" dirty="0">
                <a:latin typeface="Arial"/>
                <a:cs typeface="Arial"/>
              </a:rPr>
              <a:t>S</a:t>
            </a:r>
            <a:r>
              <a:rPr sz="1500" spc="-110" dirty="0">
                <a:latin typeface="Arial"/>
                <a:cs typeface="Arial"/>
              </a:rPr>
              <a:t>ul</a:t>
            </a:r>
            <a:r>
              <a:rPr sz="1500" spc="-70" dirty="0">
                <a:latin typeface="Arial"/>
                <a:cs typeface="Arial"/>
              </a:rPr>
              <a:t>f</a:t>
            </a:r>
            <a:r>
              <a:rPr sz="1500" spc="-110" dirty="0">
                <a:latin typeface="Arial"/>
                <a:cs typeface="Arial"/>
              </a:rPr>
              <a:t>ur: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761" y="686562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622"/>
            <a:ext cx="9094572" cy="6760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471" y="76144"/>
            <a:ext cx="3703175" cy="4846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4919" y="851995"/>
            <a:ext cx="3648124" cy="3110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" y="5342382"/>
            <a:ext cx="3562350" cy="77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2700" spc="-7" baseline="13888" dirty="0">
                <a:latin typeface="Arial"/>
                <a:cs typeface="Arial"/>
              </a:rPr>
              <a:t>f</a:t>
            </a:r>
            <a:r>
              <a:rPr sz="1200" spc="-5" dirty="0">
                <a:latin typeface="Arial"/>
                <a:cs typeface="Arial"/>
              </a:rPr>
              <a:t>pearlite </a:t>
            </a:r>
            <a:r>
              <a:rPr sz="2700" spc="-7" baseline="13888" dirty="0">
                <a:latin typeface="Arial"/>
                <a:cs typeface="Arial"/>
              </a:rPr>
              <a:t>below </a:t>
            </a:r>
            <a:r>
              <a:rPr sz="2700" spc="7" baseline="13888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E </a:t>
            </a:r>
            <a:r>
              <a:rPr sz="2700" baseline="13888" dirty="0">
                <a:latin typeface="Arial"/>
                <a:cs typeface="Arial"/>
              </a:rPr>
              <a:t>= f</a:t>
            </a:r>
            <a:r>
              <a:rPr sz="1200" dirty="0">
                <a:latin typeface="Arial"/>
                <a:cs typeface="Arial"/>
              </a:rPr>
              <a:t>austenite </a:t>
            </a:r>
            <a:r>
              <a:rPr sz="2700" spc="-7" baseline="13888" dirty="0">
                <a:latin typeface="Arial"/>
                <a:cs typeface="Arial"/>
              </a:rPr>
              <a:t>above</a:t>
            </a:r>
            <a:r>
              <a:rPr sz="2700" spc="-480" baseline="13888" dirty="0">
                <a:latin typeface="Arial"/>
                <a:cs typeface="Arial"/>
              </a:rPr>
              <a:t> </a:t>
            </a:r>
            <a:r>
              <a:rPr sz="2700" spc="7" baseline="13888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95"/>
              </a:spcBef>
            </a:pPr>
            <a:r>
              <a:rPr sz="1800" spc="-15" dirty="0">
                <a:latin typeface="Arial"/>
                <a:cs typeface="Arial"/>
              </a:rPr>
              <a:t>Tie-Line </a:t>
            </a:r>
            <a:r>
              <a:rPr sz="1800" spc="-5" dirty="0">
                <a:latin typeface="Arial"/>
                <a:cs typeface="Arial"/>
              </a:rPr>
              <a:t>above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eutectoid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093358"/>
            <a:ext cx="14560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temperature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3954" y="6226251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30701" y="4939497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099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6369" y="4939497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713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5736" y="5492607"/>
            <a:ext cx="918210" cy="0"/>
          </a:xfrm>
          <a:custGeom>
            <a:avLst/>
            <a:gdLst/>
            <a:ahLst/>
            <a:cxnLst/>
            <a:rect l="l" t="t" r="r" b="b"/>
            <a:pathLst>
              <a:path w="918210">
                <a:moveTo>
                  <a:pt x="0" y="0"/>
                </a:moveTo>
                <a:lnTo>
                  <a:pt x="917594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1421" y="5492607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8055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2987" y="6045223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099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88655" y="6045223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713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07529" y="6598333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560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43488" y="6598333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713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63143" y="6465475"/>
            <a:ext cx="50927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 0</a:t>
            </a:r>
            <a:r>
              <a:rPr sz="1350" spc="-11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.06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05587" y="6626346"/>
            <a:ext cx="148907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9350" algn="l"/>
              </a:tabLst>
            </a:pPr>
            <a:r>
              <a:rPr sz="1350" spc="-5" dirty="0">
                <a:latin typeface="Times New Roman"/>
                <a:cs typeface="Times New Roman"/>
              </a:rPr>
              <a:t>6 </a:t>
            </a:r>
            <a:r>
              <a:rPr sz="1350" spc="20" dirty="0">
                <a:latin typeface="Times New Roman"/>
                <a:cs typeface="Times New Roman"/>
              </a:rPr>
              <a:t>.67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45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.02	</a:t>
            </a:r>
            <a:r>
              <a:rPr sz="1350" spc="-5" dirty="0">
                <a:latin typeface="Times New Roman"/>
                <a:cs typeface="Times New Roman"/>
              </a:rPr>
              <a:t>6</a:t>
            </a:r>
            <a:r>
              <a:rPr sz="1350" spc="-25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.65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08899" y="6336385"/>
            <a:ext cx="148463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4905" algn="l"/>
              </a:tabLst>
            </a:pPr>
            <a:r>
              <a:rPr sz="1350" spc="-5" dirty="0">
                <a:latin typeface="Times New Roman"/>
                <a:cs typeface="Times New Roman"/>
              </a:rPr>
              <a:t>0 </a:t>
            </a:r>
            <a:r>
              <a:rPr sz="1350" spc="20" dirty="0">
                <a:latin typeface="Times New Roman"/>
                <a:cs typeface="Times New Roman"/>
              </a:rPr>
              <a:t>.38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.02	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5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.36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31415" y="6465475"/>
            <a:ext cx="125539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8080" algn="l"/>
              </a:tabLst>
            </a:pP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	</a:t>
            </a:r>
            <a:r>
              <a:rPr sz="1350" spc="-5" dirty="0">
                <a:latin typeface="Symbol"/>
                <a:cs typeface="Symbol"/>
              </a:rPr>
              <a:t>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51044" y="6073236"/>
            <a:ext cx="148907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9350" algn="l"/>
              </a:tabLst>
            </a:pPr>
            <a:r>
              <a:rPr sz="1350" spc="-5" dirty="0">
                <a:latin typeface="Times New Roman"/>
                <a:cs typeface="Times New Roman"/>
              </a:rPr>
              <a:t>6 </a:t>
            </a:r>
            <a:r>
              <a:rPr sz="1350" spc="20" dirty="0">
                <a:latin typeface="Times New Roman"/>
                <a:cs typeface="Times New Roman"/>
              </a:rPr>
              <a:t>.67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50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.02	</a:t>
            </a:r>
            <a:r>
              <a:rPr sz="1350" spc="-5" dirty="0">
                <a:latin typeface="Times New Roman"/>
                <a:cs typeface="Times New Roman"/>
              </a:rPr>
              <a:t>6</a:t>
            </a:r>
            <a:r>
              <a:rPr sz="1350" spc="-25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.65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8393" y="5462539"/>
            <a:ext cx="2384425" cy="55181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0"/>
              </a:spcBef>
              <a:tabLst>
                <a:tab pos="1174750" algn="l"/>
              </a:tabLst>
            </a:pPr>
            <a:r>
              <a:rPr sz="1350" spc="-5" dirty="0">
                <a:latin typeface="Times New Roman"/>
                <a:cs typeface="Times New Roman"/>
              </a:rPr>
              <a:t>0 </a:t>
            </a:r>
            <a:r>
              <a:rPr sz="1350" spc="20" dirty="0">
                <a:latin typeface="Times New Roman"/>
                <a:cs typeface="Times New Roman"/>
              </a:rPr>
              <a:t>.77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50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.02	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.75</a:t>
            </a:r>
            <a:endParaRPr sz="1350">
              <a:latin typeface="Times New Roman"/>
              <a:cs typeface="Times New Roman"/>
            </a:endParaRPr>
          </a:p>
          <a:p>
            <a:pPr marL="130175">
              <a:lnSpc>
                <a:spcPct val="100000"/>
              </a:lnSpc>
              <a:spcBef>
                <a:spcPts val="455"/>
              </a:spcBef>
            </a:pPr>
            <a:r>
              <a:rPr sz="2025" spc="-7" baseline="-41152" dirty="0">
                <a:latin typeface="Symbol"/>
                <a:cs typeface="Symbol"/>
              </a:rPr>
              <a:t></a:t>
            </a:r>
            <a:r>
              <a:rPr sz="2025" spc="-7" baseline="-41152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6 </a:t>
            </a:r>
            <a:r>
              <a:rPr sz="1350" spc="20" dirty="0">
                <a:latin typeface="Times New Roman"/>
                <a:cs typeface="Times New Roman"/>
              </a:rPr>
              <a:t>.67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-5" dirty="0">
                <a:latin typeface="Times New Roman"/>
                <a:cs typeface="Times New Roman"/>
              </a:rPr>
              <a:t> 0 </a:t>
            </a:r>
            <a:r>
              <a:rPr sz="1350" spc="20" dirty="0">
                <a:latin typeface="Times New Roman"/>
                <a:cs typeface="Times New Roman"/>
              </a:rPr>
              <a:t>.38 </a:t>
            </a:r>
            <a:r>
              <a:rPr sz="2025" spc="-7" baseline="-41152" dirty="0">
                <a:latin typeface="Symbol"/>
                <a:cs typeface="Symbol"/>
              </a:rPr>
              <a:t></a:t>
            </a:r>
            <a:r>
              <a:rPr sz="2025" spc="-7" baseline="-41152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6 </a:t>
            </a:r>
            <a:r>
              <a:rPr sz="1350" spc="20" dirty="0">
                <a:latin typeface="Times New Roman"/>
                <a:cs typeface="Times New Roman"/>
              </a:rPr>
              <a:t>.29 </a:t>
            </a:r>
            <a:r>
              <a:rPr sz="2025" spc="-7" baseline="-41152" dirty="0">
                <a:latin typeface="Symbol"/>
                <a:cs typeface="Symbol"/>
              </a:rPr>
              <a:t></a:t>
            </a:r>
            <a:r>
              <a:rPr sz="2025" spc="352" baseline="-41152" dirty="0">
                <a:latin typeface="Times New Roman"/>
                <a:cs typeface="Times New Roman"/>
              </a:rPr>
              <a:t> </a:t>
            </a:r>
            <a:r>
              <a:rPr sz="2025" spc="-7" baseline="-41152" dirty="0">
                <a:latin typeface="Times New Roman"/>
                <a:cs typeface="Times New Roman"/>
              </a:rPr>
              <a:t>0 </a:t>
            </a:r>
            <a:r>
              <a:rPr sz="2025" spc="30" baseline="-41152" dirty="0">
                <a:latin typeface="Times New Roman"/>
                <a:cs typeface="Times New Roman"/>
              </a:rPr>
              <a:t>.94</a:t>
            </a:r>
            <a:endParaRPr sz="2025" baseline="-41152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83795" y="5230181"/>
            <a:ext cx="229171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25" spc="-7" baseline="-41152" dirty="0">
                <a:latin typeface="Symbol"/>
                <a:cs typeface="Symbol"/>
              </a:rPr>
              <a:t></a:t>
            </a:r>
            <a:r>
              <a:rPr sz="2025" spc="-7" baseline="-41152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 </a:t>
            </a:r>
            <a:r>
              <a:rPr sz="1350" spc="20" dirty="0">
                <a:latin typeface="Times New Roman"/>
                <a:cs typeface="Times New Roman"/>
              </a:rPr>
              <a:t>.38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-5" dirty="0">
                <a:latin typeface="Times New Roman"/>
                <a:cs typeface="Times New Roman"/>
              </a:rPr>
              <a:t> 0 </a:t>
            </a:r>
            <a:r>
              <a:rPr sz="1350" spc="20" dirty="0">
                <a:latin typeface="Times New Roman"/>
                <a:cs typeface="Times New Roman"/>
              </a:rPr>
              <a:t>.02 </a:t>
            </a:r>
            <a:r>
              <a:rPr sz="2025" spc="-7" baseline="-41152" dirty="0">
                <a:latin typeface="Symbol"/>
                <a:cs typeface="Symbol"/>
              </a:rPr>
              <a:t></a:t>
            </a:r>
            <a:r>
              <a:rPr sz="2025" spc="-7" baseline="-41152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 </a:t>
            </a:r>
            <a:r>
              <a:rPr sz="1350" spc="20" dirty="0">
                <a:latin typeface="Times New Roman"/>
                <a:cs typeface="Times New Roman"/>
              </a:rPr>
              <a:t>.36 </a:t>
            </a:r>
            <a:r>
              <a:rPr sz="2025" spc="-7" baseline="-41152" dirty="0">
                <a:latin typeface="Symbol"/>
                <a:cs typeface="Symbol"/>
              </a:rPr>
              <a:t></a:t>
            </a:r>
            <a:r>
              <a:rPr sz="2025" spc="-7" baseline="-41152" dirty="0">
                <a:latin typeface="Times New Roman"/>
                <a:cs typeface="Times New Roman"/>
              </a:rPr>
              <a:t> 0</a:t>
            </a:r>
            <a:r>
              <a:rPr sz="2025" spc="-157" baseline="-41152" dirty="0">
                <a:latin typeface="Times New Roman"/>
                <a:cs typeface="Times New Roman"/>
              </a:rPr>
              <a:t> </a:t>
            </a:r>
            <a:r>
              <a:rPr sz="2025" spc="30" baseline="-41152" dirty="0">
                <a:latin typeface="Times New Roman"/>
                <a:cs typeface="Times New Roman"/>
              </a:rPr>
              <a:t>.48</a:t>
            </a:r>
            <a:endParaRPr sz="2025" baseline="-41152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28758" y="4967032"/>
            <a:ext cx="148907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9350" algn="l"/>
              </a:tabLst>
            </a:pPr>
            <a:r>
              <a:rPr sz="1350" spc="-5" dirty="0">
                <a:latin typeface="Times New Roman"/>
                <a:cs typeface="Times New Roman"/>
              </a:rPr>
              <a:t>0 </a:t>
            </a:r>
            <a:r>
              <a:rPr sz="1350" spc="20" dirty="0">
                <a:latin typeface="Times New Roman"/>
                <a:cs typeface="Times New Roman"/>
              </a:rPr>
              <a:t>.77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50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.02	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5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.75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30398" y="4677634"/>
            <a:ext cx="148590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6175" algn="l"/>
              </a:tabLst>
            </a:pPr>
            <a:r>
              <a:rPr sz="1350" spc="-5" dirty="0">
                <a:latin typeface="Times New Roman"/>
                <a:cs typeface="Times New Roman"/>
              </a:rPr>
              <a:t>0 </a:t>
            </a:r>
            <a:r>
              <a:rPr sz="1350" spc="20" dirty="0">
                <a:latin typeface="Times New Roman"/>
                <a:cs typeface="Times New Roman"/>
              </a:rPr>
              <a:t>.77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50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.38	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5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.39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54160" y="4806741"/>
            <a:ext cx="224091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8080" algn="l"/>
                <a:tab pos="1743710" algn="l"/>
              </a:tabLst>
            </a:pP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	</a:t>
            </a: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	</a:t>
            </a: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 0</a:t>
            </a:r>
            <a:r>
              <a:rPr sz="1350" spc="-12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.52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45025" y="6035581"/>
            <a:ext cx="65849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spc="30" dirty="0">
                <a:latin typeface="Times New Roman"/>
                <a:cs typeface="Times New Roman"/>
              </a:rPr>
              <a:t>Total </a:t>
            </a:r>
            <a:r>
              <a:rPr sz="750" spc="15" dirty="0">
                <a:latin typeface="Symbol"/>
                <a:cs typeface="Symbol"/>
              </a:rPr>
              <a:t>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i="1" spc="30" dirty="0">
                <a:latin typeface="Times New Roman"/>
                <a:cs typeface="Times New Roman"/>
              </a:rPr>
              <a:t>ferrite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66950" y="5482488"/>
            <a:ext cx="36131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spc="45" dirty="0">
                <a:latin typeface="Times New Roman"/>
                <a:cs typeface="Times New Roman"/>
              </a:rPr>
              <a:t>p</a:t>
            </a:r>
            <a:r>
              <a:rPr sz="750" i="1" dirty="0">
                <a:latin typeface="Times New Roman"/>
                <a:cs typeface="Times New Roman"/>
              </a:rPr>
              <a:t>e</a:t>
            </a:r>
            <a:r>
              <a:rPr sz="750" i="1" spc="45" dirty="0">
                <a:latin typeface="Times New Roman"/>
                <a:cs typeface="Times New Roman"/>
              </a:rPr>
              <a:t>ar</a:t>
            </a:r>
            <a:r>
              <a:rPr sz="750" i="1" spc="40" dirty="0">
                <a:latin typeface="Times New Roman"/>
                <a:cs typeface="Times New Roman"/>
              </a:rPr>
              <a:t>lit</a:t>
            </a:r>
            <a:r>
              <a:rPr sz="750" i="1" spc="15" dirty="0">
                <a:latin typeface="Times New Roman"/>
                <a:cs typeface="Times New Roman"/>
              </a:rPr>
              <a:t>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56742" y="6517114"/>
            <a:ext cx="109220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25" i="1" spc="-7" baseline="16460" dirty="0">
                <a:latin typeface="Times New Roman"/>
                <a:cs typeface="Times New Roman"/>
              </a:rPr>
              <a:t>f </a:t>
            </a:r>
            <a:r>
              <a:rPr sz="750" i="1" spc="25" dirty="0">
                <a:latin typeface="Times New Roman"/>
                <a:cs typeface="Times New Roman"/>
              </a:rPr>
              <a:t>eutectoid </a:t>
            </a:r>
            <a:r>
              <a:rPr sz="750" spc="15" dirty="0">
                <a:latin typeface="Symbol"/>
                <a:cs typeface="Symbol"/>
              </a:rPr>
              <a:t></a:t>
            </a:r>
            <a:r>
              <a:rPr sz="750" spc="-120" dirty="0">
                <a:latin typeface="Times New Roman"/>
                <a:cs typeface="Times New Roman"/>
              </a:rPr>
              <a:t> </a:t>
            </a:r>
            <a:r>
              <a:rPr sz="750" i="1" spc="25" dirty="0">
                <a:latin typeface="Times New Roman"/>
                <a:cs typeface="Times New Roman"/>
              </a:rPr>
              <a:t>Cementite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82142" y="5912877"/>
            <a:ext cx="7302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i="1" spc="-5" dirty="0">
                <a:latin typeface="Times New Roman"/>
                <a:cs typeface="Times New Roman"/>
              </a:rPr>
              <a:t>f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82142" y="5359766"/>
            <a:ext cx="7302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i="1" spc="-5" dirty="0">
                <a:latin typeface="Times New Roman"/>
                <a:cs typeface="Times New Roman"/>
              </a:rPr>
              <a:t>f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56742" y="4858315"/>
            <a:ext cx="114998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25" i="1" spc="-7" baseline="16460" dirty="0">
                <a:latin typeface="Times New Roman"/>
                <a:cs typeface="Times New Roman"/>
              </a:rPr>
              <a:t>f </a:t>
            </a:r>
            <a:r>
              <a:rPr sz="750" i="1" spc="30" dirty="0">
                <a:latin typeface="Times New Roman"/>
                <a:cs typeface="Times New Roman"/>
              </a:rPr>
              <a:t>proeutecto id </a:t>
            </a:r>
            <a:r>
              <a:rPr sz="750" spc="15" dirty="0">
                <a:latin typeface="Symbol"/>
                <a:cs typeface="Symbol"/>
              </a:rPr>
              <a:t>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i="1" spc="30" dirty="0">
                <a:latin typeface="Times New Roman"/>
                <a:cs typeface="Times New Roman"/>
              </a:rPr>
              <a:t>ferrite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7585709" y="138176"/>
            <a:ext cx="1307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Pro</a:t>
            </a:r>
            <a:r>
              <a:rPr sz="1800" spc="-15" dirty="0"/>
              <a:t>e</a:t>
            </a:r>
            <a:r>
              <a:rPr sz="1800" spc="-5" dirty="0"/>
              <a:t>ut</a:t>
            </a:r>
            <a:r>
              <a:rPr sz="1800" spc="-15" dirty="0"/>
              <a:t>e</a:t>
            </a:r>
            <a:r>
              <a:rPr sz="1800" spc="-5" dirty="0"/>
              <a:t>ctoid  Ferrite</a:t>
            </a:r>
            <a:endParaRPr sz="1800"/>
          </a:p>
        </p:txBody>
      </p:sp>
      <p:sp>
        <p:nvSpPr>
          <p:cNvPr id="32" name="object 32"/>
          <p:cNvSpPr txBox="1"/>
          <p:nvPr/>
        </p:nvSpPr>
        <p:spPr>
          <a:xfrm>
            <a:off x="5261228" y="232994"/>
            <a:ext cx="798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709030" y="683641"/>
            <a:ext cx="406400" cy="1069340"/>
          </a:xfrm>
          <a:custGeom>
            <a:avLst/>
            <a:gdLst/>
            <a:ahLst/>
            <a:cxnLst/>
            <a:rect l="l" t="t" r="r" b="b"/>
            <a:pathLst>
              <a:path w="406400" h="1069339">
                <a:moveTo>
                  <a:pt x="316611" y="993139"/>
                </a:moveTo>
                <a:lnTo>
                  <a:pt x="312674" y="993521"/>
                </a:lnTo>
                <a:lnTo>
                  <a:pt x="308102" y="998855"/>
                </a:lnTo>
                <a:lnTo>
                  <a:pt x="308483" y="1002919"/>
                </a:lnTo>
                <a:lnTo>
                  <a:pt x="311150" y="1005205"/>
                </a:lnTo>
                <a:lnTo>
                  <a:pt x="386969" y="1068959"/>
                </a:lnTo>
                <a:lnTo>
                  <a:pt x="388781" y="1059307"/>
                </a:lnTo>
                <a:lnTo>
                  <a:pt x="376809" y="1059307"/>
                </a:lnTo>
                <a:lnTo>
                  <a:pt x="368925" y="1037234"/>
                </a:lnTo>
                <a:lnTo>
                  <a:pt x="319278" y="995426"/>
                </a:lnTo>
                <a:lnTo>
                  <a:pt x="316611" y="993139"/>
                </a:lnTo>
                <a:close/>
              </a:path>
              <a:path w="406400" h="1069339">
                <a:moveTo>
                  <a:pt x="368925" y="1037234"/>
                </a:moveTo>
                <a:lnTo>
                  <a:pt x="376809" y="1059307"/>
                </a:lnTo>
                <a:lnTo>
                  <a:pt x="385938" y="1056005"/>
                </a:lnTo>
                <a:lnTo>
                  <a:pt x="376555" y="1056005"/>
                </a:lnTo>
                <a:lnTo>
                  <a:pt x="378539" y="1045330"/>
                </a:lnTo>
                <a:lnTo>
                  <a:pt x="368925" y="1037234"/>
                </a:lnTo>
                <a:close/>
              </a:path>
              <a:path w="406400" h="1069339">
                <a:moveTo>
                  <a:pt x="396748" y="963549"/>
                </a:moveTo>
                <a:lnTo>
                  <a:pt x="393319" y="965835"/>
                </a:lnTo>
                <a:lnTo>
                  <a:pt x="380852" y="1032887"/>
                </a:lnTo>
                <a:lnTo>
                  <a:pt x="388747" y="1054989"/>
                </a:lnTo>
                <a:lnTo>
                  <a:pt x="376809" y="1059307"/>
                </a:lnTo>
                <a:lnTo>
                  <a:pt x="388781" y="1059307"/>
                </a:lnTo>
                <a:lnTo>
                  <a:pt x="405892" y="968121"/>
                </a:lnTo>
                <a:lnTo>
                  <a:pt x="403606" y="964819"/>
                </a:lnTo>
                <a:lnTo>
                  <a:pt x="396748" y="963549"/>
                </a:lnTo>
                <a:close/>
              </a:path>
              <a:path w="406400" h="1069339">
                <a:moveTo>
                  <a:pt x="378539" y="1045330"/>
                </a:moveTo>
                <a:lnTo>
                  <a:pt x="376555" y="1056005"/>
                </a:lnTo>
                <a:lnTo>
                  <a:pt x="386842" y="1052322"/>
                </a:lnTo>
                <a:lnTo>
                  <a:pt x="378539" y="1045330"/>
                </a:lnTo>
                <a:close/>
              </a:path>
              <a:path w="406400" h="1069339">
                <a:moveTo>
                  <a:pt x="380852" y="1032887"/>
                </a:moveTo>
                <a:lnTo>
                  <a:pt x="378539" y="1045330"/>
                </a:lnTo>
                <a:lnTo>
                  <a:pt x="386842" y="1052322"/>
                </a:lnTo>
                <a:lnTo>
                  <a:pt x="376555" y="1056005"/>
                </a:lnTo>
                <a:lnTo>
                  <a:pt x="385938" y="1056005"/>
                </a:lnTo>
                <a:lnTo>
                  <a:pt x="388747" y="1054989"/>
                </a:lnTo>
                <a:lnTo>
                  <a:pt x="380852" y="1032887"/>
                </a:lnTo>
                <a:close/>
              </a:path>
              <a:path w="406400" h="1069339">
                <a:moveTo>
                  <a:pt x="11938" y="0"/>
                </a:moveTo>
                <a:lnTo>
                  <a:pt x="0" y="4318"/>
                </a:lnTo>
                <a:lnTo>
                  <a:pt x="368925" y="1037234"/>
                </a:lnTo>
                <a:lnTo>
                  <a:pt x="378539" y="1045330"/>
                </a:lnTo>
                <a:lnTo>
                  <a:pt x="380852" y="1032887"/>
                </a:lnTo>
                <a:lnTo>
                  <a:pt x="119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65441" y="758951"/>
            <a:ext cx="465455" cy="827405"/>
          </a:xfrm>
          <a:custGeom>
            <a:avLst/>
            <a:gdLst/>
            <a:ahLst/>
            <a:cxnLst/>
            <a:rect l="l" t="t" r="r" b="b"/>
            <a:pathLst>
              <a:path w="465454" h="827405">
                <a:moveTo>
                  <a:pt x="9778" y="721360"/>
                </a:moveTo>
                <a:lnTo>
                  <a:pt x="6223" y="721360"/>
                </a:lnTo>
                <a:lnTo>
                  <a:pt x="2666" y="721487"/>
                </a:lnTo>
                <a:lnTo>
                  <a:pt x="0" y="724408"/>
                </a:lnTo>
                <a:lnTo>
                  <a:pt x="0" y="727963"/>
                </a:lnTo>
                <a:lnTo>
                  <a:pt x="2158" y="827024"/>
                </a:lnTo>
                <a:lnTo>
                  <a:pt x="15614" y="819023"/>
                </a:lnTo>
                <a:lnTo>
                  <a:pt x="13842" y="819023"/>
                </a:lnTo>
                <a:lnTo>
                  <a:pt x="2666" y="812926"/>
                </a:lnTo>
                <a:lnTo>
                  <a:pt x="14097" y="792328"/>
                </a:lnTo>
                <a:lnTo>
                  <a:pt x="12708" y="727963"/>
                </a:lnTo>
                <a:lnTo>
                  <a:pt x="12700" y="724153"/>
                </a:lnTo>
                <a:lnTo>
                  <a:pt x="9778" y="721360"/>
                </a:lnTo>
                <a:close/>
              </a:path>
              <a:path w="465454" h="827405">
                <a:moveTo>
                  <a:pt x="14097" y="792328"/>
                </a:moveTo>
                <a:lnTo>
                  <a:pt x="2666" y="812926"/>
                </a:lnTo>
                <a:lnTo>
                  <a:pt x="13842" y="819023"/>
                </a:lnTo>
                <a:lnTo>
                  <a:pt x="15604" y="815848"/>
                </a:lnTo>
                <a:lnTo>
                  <a:pt x="14604" y="815848"/>
                </a:lnTo>
                <a:lnTo>
                  <a:pt x="4952" y="810513"/>
                </a:lnTo>
                <a:lnTo>
                  <a:pt x="14369" y="804924"/>
                </a:lnTo>
                <a:lnTo>
                  <a:pt x="14097" y="792328"/>
                </a:lnTo>
                <a:close/>
              </a:path>
              <a:path w="465454" h="827405">
                <a:moveTo>
                  <a:pt x="83819" y="763651"/>
                </a:moveTo>
                <a:lnTo>
                  <a:pt x="80899" y="765428"/>
                </a:lnTo>
                <a:lnTo>
                  <a:pt x="25251" y="798463"/>
                </a:lnTo>
                <a:lnTo>
                  <a:pt x="13842" y="819023"/>
                </a:lnTo>
                <a:lnTo>
                  <a:pt x="15614" y="819023"/>
                </a:lnTo>
                <a:lnTo>
                  <a:pt x="87375" y="776351"/>
                </a:lnTo>
                <a:lnTo>
                  <a:pt x="90297" y="774573"/>
                </a:lnTo>
                <a:lnTo>
                  <a:pt x="91312" y="770636"/>
                </a:lnTo>
                <a:lnTo>
                  <a:pt x="89534" y="767714"/>
                </a:lnTo>
                <a:lnTo>
                  <a:pt x="87756" y="764667"/>
                </a:lnTo>
                <a:lnTo>
                  <a:pt x="83819" y="763651"/>
                </a:lnTo>
                <a:close/>
              </a:path>
              <a:path w="465454" h="827405">
                <a:moveTo>
                  <a:pt x="14369" y="804924"/>
                </a:moveTo>
                <a:lnTo>
                  <a:pt x="4952" y="810513"/>
                </a:lnTo>
                <a:lnTo>
                  <a:pt x="14604" y="815848"/>
                </a:lnTo>
                <a:lnTo>
                  <a:pt x="14369" y="804924"/>
                </a:lnTo>
                <a:close/>
              </a:path>
              <a:path w="465454" h="827405">
                <a:moveTo>
                  <a:pt x="25251" y="798463"/>
                </a:moveTo>
                <a:lnTo>
                  <a:pt x="14369" y="804924"/>
                </a:lnTo>
                <a:lnTo>
                  <a:pt x="14604" y="815848"/>
                </a:lnTo>
                <a:lnTo>
                  <a:pt x="15604" y="815848"/>
                </a:lnTo>
                <a:lnTo>
                  <a:pt x="25251" y="798463"/>
                </a:lnTo>
                <a:close/>
              </a:path>
              <a:path w="465454" h="827405">
                <a:moveTo>
                  <a:pt x="453770" y="0"/>
                </a:moveTo>
                <a:lnTo>
                  <a:pt x="14097" y="792328"/>
                </a:lnTo>
                <a:lnTo>
                  <a:pt x="14369" y="804924"/>
                </a:lnTo>
                <a:lnTo>
                  <a:pt x="25251" y="798463"/>
                </a:lnTo>
                <a:lnTo>
                  <a:pt x="464947" y="6096"/>
                </a:lnTo>
                <a:lnTo>
                  <a:pt x="4537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56428" y="3970731"/>
            <a:ext cx="33356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Microsructure of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hypoeutectoid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steel, 0.38 </a:t>
            </a:r>
            <a:r>
              <a:rPr sz="1800" spc="-15" dirty="0">
                <a:latin typeface="Arial"/>
                <a:cs typeface="Arial"/>
              </a:rPr>
              <a:t>wt%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73" y="0"/>
            <a:ext cx="8857503" cy="6808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59" y="84294"/>
            <a:ext cx="3684401" cy="4686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8923" y="761885"/>
            <a:ext cx="2950525" cy="3352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" y="4732096"/>
            <a:ext cx="3577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7" baseline="13888" dirty="0">
                <a:latin typeface="Arial"/>
                <a:cs typeface="Arial"/>
              </a:rPr>
              <a:t>F</a:t>
            </a:r>
            <a:r>
              <a:rPr sz="1200" spc="-5" dirty="0">
                <a:latin typeface="Arial"/>
                <a:cs typeface="Arial"/>
              </a:rPr>
              <a:t>proeutectoid cementite</a:t>
            </a:r>
            <a:r>
              <a:rPr sz="2700" spc="-7" baseline="13888" dirty="0">
                <a:latin typeface="Arial"/>
                <a:cs typeface="Arial"/>
              </a:rPr>
              <a:t>=f</a:t>
            </a:r>
            <a:r>
              <a:rPr sz="1200" spc="-5" dirty="0">
                <a:latin typeface="Arial"/>
                <a:cs typeface="Arial"/>
              </a:rPr>
              <a:t>cementite </a:t>
            </a:r>
            <a:r>
              <a:rPr sz="2700" spc="-7" baseline="13888" dirty="0">
                <a:latin typeface="Arial"/>
                <a:cs typeface="Arial"/>
              </a:rPr>
              <a:t>above</a:t>
            </a:r>
            <a:r>
              <a:rPr sz="2700" spc="-75" baseline="13888" dirty="0">
                <a:latin typeface="Arial"/>
                <a:cs typeface="Arial"/>
              </a:rPr>
              <a:t> </a:t>
            </a:r>
            <a:r>
              <a:rPr sz="2700" spc="7" baseline="13888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7976" y="5740778"/>
            <a:ext cx="977265" cy="0"/>
          </a:xfrm>
          <a:custGeom>
            <a:avLst/>
            <a:gdLst/>
            <a:ahLst/>
            <a:cxnLst/>
            <a:rect l="l" t="t" r="r" b="b"/>
            <a:pathLst>
              <a:path w="977264">
                <a:moveTo>
                  <a:pt x="0" y="0"/>
                </a:moveTo>
                <a:lnTo>
                  <a:pt x="977076" y="0"/>
                </a:lnTo>
              </a:path>
            </a:pathLst>
          </a:custGeom>
          <a:ln w="10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7812" y="5740778"/>
            <a:ext cx="455295" cy="0"/>
          </a:xfrm>
          <a:custGeom>
            <a:avLst/>
            <a:gdLst/>
            <a:ahLst/>
            <a:cxnLst/>
            <a:rect l="l" t="t" r="r" b="b"/>
            <a:pathLst>
              <a:path w="455295">
                <a:moveTo>
                  <a:pt x="0" y="0"/>
                </a:moveTo>
                <a:lnTo>
                  <a:pt x="454832" y="0"/>
                </a:lnTo>
              </a:path>
            </a:pathLst>
          </a:custGeom>
          <a:ln w="10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55893" y="5583015"/>
            <a:ext cx="60833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30" dirty="0">
                <a:latin typeface="Symbol"/>
                <a:cs typeface="Symbol"/>
              </a:rPr>
              <a:t>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0.10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37888" y="5583015"/>
            <a:ext cx="14160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30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08259" y="5777037"/>
            <a:ext cx="165481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47775" algn="l"/>
              </a:tabLst>
            </a:pPr>
            <a:r>
              <a:rPr sz="1600" spc="170" dirty="0">
                <a:latin typeface="Times New Roman"/>
                <a:cs typeface="Times New Roman"/>
              </a:rPr>
              <a:t>6</a:t>
            </a:r>
            <a:r>
              <a:rPr sz="1600" spc="85" dirty="0">
                <a:latin typeface="Times New Roman"/>
                <a:cs typeface="Times New Roman"/>
              </a:rPr>
              <a:t>.</a:t>
            </a:r>
            <a:r>
              <a:rPr sz="1600" spc="15" dirty="0">
                <a:latin typeface="Times New Roman"/>
                <a:cs typeface="Times New Roman"/>
              </a:rPr>
              <a:t>6</a:t>
            </a:r>
            <a:r>
              <a:rPr sz="1600" spc="30" dirty="0">
                <a:latin typeface="Times New Roman"/>
                <a:cs typeface="Times New Roman"/>
              </a:rPr>
              <a:t>7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Symbol"/>
                <a:cs typeface="Symbol"/>
              </a:rPr>
              <a:t>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170" dirty="0">
                <a:latin typeface="Times New Roman"/>
                <a:cs typeface="Times New Roman"/>
              </a:rPr>
              <a:t>0</a:t>
            </a:r>
            <a:r>
              <a:rPr sz="1600" spc="80" dirty="0">
                <a:latin typeface="Times New Roman"/>
                <a:cs typeface="Times New Roman"/>
              </a:rPr>
              <a:t>.</a:t>
            </a:r>
            <a:r>
              <a:rPr sz="1600" spc="30" dirty="0">
                <a:latin typeface="Times New Roman"/>
                <a:cs typeface="Times New Roman"/>
              </a:rPr>
              <a:t>8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70" dirty="0">
                <a:latin typeface="Times New Roman"/>
                <a:cs typeface="Times New Roman"/>
              </a:rPr>
              <a:t>5</a:t>
            </a:r>
            <a:r>
              <a:rPr sz="1600" spc="85" dirty="0">
                <a:latin typeface="Times New Roman"/>
                <a:cs typeface="Times New Roman"/>
              </a:rPr>
              <a:t>.</a:t>
            </a:r>
            <a:r>
              <a:rPr sz="1600" spc="15" dirty="0">
                <a:latin typeface="Times New Roman"/>
                <a:cs typeface="Times New Roman"/>
              </a:rPr>
              <a:t>87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0172" y="5427105"/>
            <a:ext cx="156654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62380" algn="l"/>
              </a:tabLst>
            </a:pPr>
            <a:r>
              <a:rPr sz="1600" spc="170" dirty="0">
                <a:latin typeface="Times New Roman"/>
                <a:cs typeface="Times New Roman"/>
              </a:rPr>
              <a:t>1</a:t>
            </a:r>
            <a:r>
              <a:rPr sz="1600" spc="85" dirty="0">
                <a:latin typeface="Times New Roman"/>
                <a:cs typeface="Times New Roman"/>
              </a:rPr>
              <a:t>.</a:t>
            </a:r>
            <a:r>
              <a:rPr sz="1600" spc="30" dirty="0">
                <a:latin typeface="Times New Roman"/>
                <a:cs typeface="Times New Roman"/>
              </a:rPr>
              <a:t>4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Symbol"/>
                <a:cs typeface="Symbol"/>
              </a:rPr>
              <a:t>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170" dirty="0">
                <a:latin typeface="Times New Roman"/>
                <a:cs typeface="Times New Roman"/>
              </a:rPr>
              <a:t>0</a:t>
            </a:r>
            <a:r>
              <a:rPr sz="1600" spc="80" dirty="0">
                <a:latin typeface="Times New Roman"/>
                <a:cs typeface="Times New Roman"/>
              </a:rPr>
              <a:t>.</a:t>
            </a:r>
            <a:r>
              <a:rPr sz="1600" spc="30" dirty="0">
                <a:latin typeface="Times New Roman"/>
                <a:cs typeface="Times New Roman"/>
              </a:rPr>
              <a:t>8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70" dirty="0">
                <a:latin typeface="Times New Roman"/>
                <a:cs typeface="Times New Roman"/>
              </a:rPr>
              <a:t>0</a:t>
            </a:r>
            <a:r>
              <a:rPr sz="1600" spc="80" dirty="0">
                <a:latin typeface="Times New Roman"/>
                <a:cs typeface="Times New Roman"/>
              </a:rPr>
              <a:t>.</a:t>
            </a:r>
            <a:r>
              <a:rPr sz="1600" spc="30" dirty="0"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9070" y="5583015"/>
            <a:ext cx="14160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30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83" y="5645150"/>
            <a:ext cx="143256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400" i="1" spc="22" baseline="17361" dirty="0">
                <a:latin typeface="Times New Roman"/>
                <a:cs typeface="Times New Roman"/>
              </a:rPr>
              <a:t>f </a:t>
            </a:r>
            <a:r>
              <a:rPr sz="950" i="1" spc="15" dirty="0">
                <a:latin typeface="Times New Roman"/>
                <a:cs typeface="Times New Roman"/>
              </a:rPr>
              <a:t>proeutecto </a:t>
            </a:r>
            <a:r>
              <a:rPr sz="950" i="1" spc="25" dirty="0">
                <a:latin typeface="Times New Roman"/>
                <a:cs typeface="Times New Roman"/>
              </a:rPr>
              <a:t>id</a:t>
            </a:r>
            <a:r>
              <a:rPr sz="950" i="1" spc="135" dirty="0">
                <a:latin typeface="Times New Roman"/>
                <a:cs typeface="Times New Roman"/>
              </a:rPr>
              <a:t> </a:t>
            </a:r>
            <a:r>
              <a:rPr sz="950" i="1" spc="15" dirty="0">
                <a:latin typeface="Times New Roman"/>
                <a:cs typeface="Times New Roman"/>
              </a:rPr>
              <a:t>cementite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623809" y="26923"/>
            <a:ext cx="1309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Proeutectoid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sz="1800" spc="-5" dirty="0"/>
              <a:t>Cementite</a:t>
            </a:r>
            <a:endParaRPr sz="1800"/>
          </a:p>
        </p:txBody>
      </p:sp>
      <p:sp>
        <p:nvSpPr>
          <p:cNvPr id="14" name="object 14"/>
          <p:cNvSpPr txBox="1"/>
          <p:nvPr/>
        </p:nvSpPr>
        <p:spPr>
          <a:xfrm>
            <a:off x="5566028" y="156794"/>
            <a:ext cx="798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13830" y="607441"/>
            <a:ext cx="406400" cy="1069340"/>
          </a:xfrm>
          <a:custGeom>
            <a:avLst/>
            <a:gdLst/>
            <a:ahLst/>
            <a:cxnLst/>
            <a:rect l="l" t="t" r="r" b="b"/>
            <a:pathLst>
              <a:path w="406400" h="1069339">
                <a:moveTo>
                  <a:pt x="316611" y="993139"/>
                </a:moveTo>
                <a:lnTo>
                  <a:pt x="312674" y="993521"/>
                </a:lnTo>
                <a:lnTo>
                  <a:pt x="308102" y="998855"/>
                </a:lnTo>
                <a:lnTo>
                  <a:pt x="308483" y="1002919"/>
                </a:lnTo>
                <a:lnTo>
                  <a:pt x="311150" y="1005205"/>
                </a:lnTo>
                <a:lnTo>
                  <a:pt x="386969" y="1068959"/>
                </a:lnTo>
                <a:lnTo>
                  <a:pt x="388781" y="1059307"/>
                </a:lnTo>
                <a:lnTo>
                  <a:pt x="376809" y="1059307"/>
                </a:lnTo>
                <a:lnTo>
                  <a:pt x="368925" y="1037234"/>
                </a:lnTo>
                <a:lnTo>
                  <a:pt x="319278" y="995426"/>
                </a:lnTo>
                <a:lnTo>
                  <a:pt x="316611" y="993139"/>
                </a:lnTo>
                <a:close/>
              </a:path>
              <a:path w="406400" h="1069339">
                <a:moveTo>
                  <a:pt x="368925" y="1037234"/>
                </a:moveTo>
                <a:lnTo>
                  <a:pt x="376809" y="1059307"/>
                </a:lnTo>
                <a:lnTo>
                  <a:pt x="385938" y="1056005"/>
                </a:lnTo>
                <a:lnTo>
                  <a:pt x="376555" y="1056005"/>
                </a:lnTo>
                <a:lnTo>
                  <a:pt x="378539" y="1045330"/>
                </a:lnTo>
                <a:lnTo>
                  <a:pt x="368925" y="1037234"/>
                </a:lnTo>
                <a:close/>
              </a:path>
              <a:path w="406400" h="1069339">
                <a:moveTo>
                  <a:pt x="396748" y="963549"/>
                </a:moveTo>
                <a:lnTo>
                  <a:pt x="393319" y="965835"/>
                </a:lnTo>
                <a:lnTo>
                  <a:pt x="380852" y="1032887"/>
                </a:lnTo>
                <a:lnTo>
                  <a:pt x="388747" y="1054989"/>
                </a:lnTo>
                <a:lnTo>
                  <a:pt x="376809" y="1059307"/>
                </a:lnTo>
                <a:lnTo>
                  <a:pt x="388781" y="1059307"/>
                </a:lnTo>
                <a:lnTo>
                  <a:pt x="405892" y="968121"/>
                </a:lnTo>
                <a:lnTo>
                  <a:pt x="403606" y="964819"/>
                </a:lnTo>
                <a:lnTo>
                  <a:pt x="396748" y="963549"/>
                </a:lnTo>
                <a:close/>
              </a:path>
              <a:path w="406400" h="1069339">
                <a:moveTo>
                  <a:pt x="378539" y="1045330"/>
                </a:moveTo>
                <a:lnTo>
                  <a:pt x="376555" y="1056005"/>
                </a:lnTo>
                <a:lnTo>
                  <a:pt x="386842" y="1052322"/>
                </a:lnTo>
                <a:lnTo>
                  <a:pt x="378539" y="1045330"/>
                </a:lnTo>
                <a:close/>
              </a:path>
              <a:path w="406400" h="1069339">
                <a:moveTo>
                  <a:pt x="380852" y="1032887"/>
                </a:moveTo>
                <a:lnTo>
                  <a:pt x="378539" y="1045330"/>
                </a:lnTo>
                <a:lnTo>
                  <a:pt x="386842" y="1052322"/>
                </a:lnTo>
                <a:lnTo>
                  <a:pt x="376555" y="1056005"/>
                </a:lnTo>
                <a:lnTo>
                  <a:pt x="385938" y="1056005"/>
                </a:lnTo>
                <a:lnTo>
                  <a:pt x="388747" y="1054989"/>
                </a:lnTo>
                <a:lnTo>
                  <a:pt x="380852" y="1032887"/>
                </a:lnTo>
                <a:close/>
              </a:path>
              <a:path w="406400" h="1069339">
                <a:moveTo>
                  <a:pt x="11938" y="0"/>
                </a:moveTo>
                <a:lnTo>
                  <a:pt x="0" y="4318"/>
                </a:lnTo>
                <a:lnTo>
                  <a:pt x="368925" y="1037234"/>
                </a:lnTo>
                <a:lnTo>
                  <a:pt x="378539" y="1045330"/>
                </a:lnTo>
                <a:lnTo>
                  <a:pt x="380852" y="1032887"/>
                </a:lnTo>
                <a:lnTo>
                  <a:pt x="119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29448" y="648334"/>
            <a:ext cx="439420" cy="1028065"/>
          </a:xfrm>
          <a:custGeom>
            <a:avLst/>
            <a:gdLst/>
            <a:ahLst/>
            <a:cxnLst/>
            <a:rect l="l" t="t" r="r" b="b"/>
            <a:pathLst>
              <a:path w="439420" h="1028064">
                <a:moveTo>
                  <a:pt x="9398" y="922147"/>
                </a:moveTo>
                <a:lnTo>
                  <a:pt x="2412" y="923163"/>
                </a:lnTo>
                <a:lnTo>
                  <a:pt x="0" y="926338"/>
                </a:lnTo>
                <a:lnTo>
                  <a:pt x="14350" y="1027938"/>
                </a:lnTo>
                <a:lnTo>
                  <a:pt x="26429" y="1018666"/>
                </a:lnTo>
                <a:lnTo>
                  <a:pt x="25019" y="1018666"/>
                </a:lnTo>
                <a:lnTo>
                  <a:pt x="13207" y="1013840"/>
                </a:lnTo>
                <a:lnTo>
                  <a:pt x="22108" y="992065"/>
                </a:lnTo>
                <a:lnTo>
                  <a:pt x="12573" y="924560"/>
                </a:lnTo>
                <a:lnTo>
                  <a:pt x="9398" y="922147"/>
                </a:lnTo>
                <a:close/>
              </a:path>
              <a:path w="439420" h="1028064">
                <a:moveTo>
                  <a:pt x="22108" y="992065"/>
                </a:moveTo>
                <a:lnTo>
                  <a:pt x="13207" y="1013840"/>
                </a:lnTo>
                <a:lnTo>
                  <a:pt x="25019" y="1018666"/>
                </a:lnTo>
                <a:lnTo>
                  <a:pt x="26368" y="1015364"/>
                </a:lnTo>
                <a:lnTo>
                  <a:pt x="25400" y="1015364"/>
                </a:lnTo>
                <a:lnTo>
                  <a:pt x="15240" y="1011301"/>
                </a:lnTo>
                <a:lnTo>
                  <a:pt x="23887" y="1004660"/>
                </a:lnTo>
                <a:lnTo>
                  <a:pt x="22108" y="992065"/>
                </a:lnTo>
                <a:close/>
              </a:path>
              <a:path w="439420" h="1028064">
                <a:moveTo>
                  <a:pt x="88010" y="955420"/>
                </a:moveTo>
                <a:lnTo>
                  <a:pt x="33876" y="996990"/>
                </a:lnTo>
                <a:lnTo>
                  <a:pt x="25019" y="1018666"/>
                </a:lnTo>
                <a:lnTo>
                  <a:pt x="26429" y="1018666"/>
                </a:lnTo>
                <a:lnTo>
                  <a:pt x="95757" y="965453"/>
                </a:lnTo>
                <a:lnTo>
                  <a:pt x="96266" y="961516"/>
                </a:lnTo>
                <a:lnTo>
                  <a:pt x="91948" y="955928"/>
                </a:lnTo>
                <a:lnTo>
                  <a:pt x="88010" y="955420"/>
                </a:lnTo>
                <a:close/>
              </a:path>
              <a:path w="439420" h="1028064">
                <a:moveTo>
                  <a:pt x="23887" y="1004660"/>
                </a:moveTo>
                <a:lnTo>
                  <a:pt x="15240" y="1011301"/>
                </a:lnTo>
                <a:lnTo>
                  <a:pt x="25400" y="1015364"/>
                </a:lnTo>
                <a:lnTo>
                  <a:pt x="23887" y="1004660"/>
                </a:lnTo>
                <a:close/>
              </a:path>
              <a:path w="439420" h="1028064">
                <a:moveTo>
                  <a:pt x="33876" y="996990"/>
                </a:moveTo>
                <a:lnTo>
                  <a:pt x="23887" y="1004660"/>
                </a:lnTo>
                <a:lnTo>
                  <a:pt x="25400" y="1015364"/>
                </a:lnTo>
                <a:lnTo>
                  <a:pt x="26368" y="1015364"/>
                </a:lnTo>
                <a:lnTo>
                  <a:pt x="33876" y="996990"/>
                </a:lnTo>
                <a:close/>
              </a:path>
              <a:path w="439420" h="1028064">
                <a:moveTo>
                  <a:pt x="427608" y="0"/>
                </a:moveTo>
                <a:lnTo>
                  <a:pt x="22108" y="992065"/>
                </a:lnTo>
                <a:lnTo>
                  <a:pt x="23887" y="1004660"/>
                </a:lnTo>
                <a:lnTo>
                  <a:pt x="33876" y="996990"/>
                </a:lnTo>
                <a:lnTo>
                  <a:pt x="439293" y="4825"/>
                </a:lnTo>
                <a:lnTo>
                  <a:pt x="4276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04941" y="4939497"/>
            <a:ext cx="920750" cy="0"/>
          </a:xfrm>
          <a:custGeom>
            <a:avLst/>
            <a:gdLst/>
            <a:ahLst/>
            <a:cxnLst/>
            <a:rect l="l" t="t" r="r" b="b"/>
            <a:pathLst>
              <a:path w="920750">
                <a:moveTo>
                  <a:pt x="0" y="0"/>
                </a:moveTo>
                <a:lnTo>
                  <a:pt x="920237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43359" y="4939497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512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26307" y="5492607"/>
            <a:ext cx="920750" cy="0"/>
          </a:xfrm>
          <a:custGeom>
            <a:avLst/>
            <a:gdLst/>
            <a:ahLst/>
            <a:cxnLst/>
            <a:rect l="l" t="t" r="r" b="b"/>
            <a:pathLst>
              <a:path w="920750">
                <a:moveTo>
                  <a:pt x="0" y="0"/>
                </a:moveTo>
                <a:lnTo>
                  <a:pt x="920203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65118" y="5492607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416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7011" y="6045223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333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62525" y="6045223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7929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87852" y="6598333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315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23349" y="6598333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512" y="0"/>
                </a:lnTo>
              </a:path>
            </a:pathLst>
          </a:custGeom>
          <a:ln w="86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39834" y="6465475"/>
            <a:ext cx="50927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 0</a:t>
            </a:r>
            <a:r>
              <a:rPr sz="1350" spc="-11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.21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47142" y="6465475"/>
            <a:ext cx="120014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5" dirty="0">
                <a:latin typeface="Symbol"/>
                <a:cs typeface="Symbol"/>
              </a:rPr>
              <a:t>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85916" y="6626346"/>
            <a:ext cx="148717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8080" algn="l"/>
              </a:tabLst>
            </a:pPr>
            <a:r>
              <a:rPr sz="1350" spc="-5" dirty="0">
                <a:latin typeface="Times New Roman"/>
                <a:cs typeface="Times New Roman"/>
              </a:rPr>
              <a:t>6 </a:t>
            </a:r>
            <a:r>
              <a:rPr sz="1350" spc="20" dirty="0">
                <a:latin typeface="Times New Roman"/>
                <a:cs typeface="Times New Roman"/>
              </a:rPr>
              <a:t>.67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50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.02	</a:t>
            </a:r>
            <a:r>
              <a:rPr sz="1350" spc="-5" dirty="0">
                <a:latin typeface="Times New Roman"/>
                <a:cs typeface="Times New Roman"/>
              </a:rPr>
              <a:t>6</a:t>
            </a:r>
            <a:r>
              <a:rPr sz="1350" spc="-25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.65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11645" y="6465475"/>
            <a:ext cx="120014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5" dirty="0">
                <a:latin typeface="Symbol"/>
                <a:cs typeface="Symbol"/>
              </a:rPr>
              <a:t>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60405" y="5912877"/>
            <a:ext cx="115633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 </a:t>
            </a:r>
            <a:r>
              <a:rPr sz="2025" spc="-7" baseline="41152" dirty="0">
                <a:latin typeface="Times New Roman"/>
                <a:cs typeface="Times New Roman"/>
              </a:rPr>
              <a:t>5 </a:t>
            </a:r>
            <a:r>
              <a:rPr sz="2025" spc="30" baseline="41152" dirty="0">
                <a:latin typeface="Times New Roman"/>
                <a:cs typeface="Times New Roman"/>
              </a:rPr>
              <a:t>.27 </a:t>
            </a: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 0</a:t>
            </a:r>
            <a:r>
              <a:rPr sz="1350" spc="25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.79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25075" y="6015633"/>
            <a:ext cx="1538605" cy="55181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1149350" algn="l"/>
              </a:tabLst>
            </a:pPr>
            <a:r>
              <a:rPr sz="1350" spc="-5" dirty="0">
                <a:latin typeface="Times New Roman"/>
                <a:cs typeface="Times New Roman"/>
              </a:rPr>
              <a:t>6 </a:t>
            </a:r>
            <a:r>
              <a:rPr sz="1350" spc="20" dirty="0">
                <a:latin typeface="Times New Roman"/>
                <a:cs typeface="Times New Roman"/>
              </a:rPr>
              <a:t>.67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45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0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.02	</a:t>
            </a:r>
            <a:r>
              <a:rPr sz="1350" spc="-5" dirty="0">
                <a:latin typeface="Times New Roman"/>
                <a:cs typeface="Times New Roman"/>
              </a:rPr>
              <a:t>6</a:t>
            </a:r>
            <a:r>
              <a:rPr sz="1350" spc="-225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.65</a:t>
            </a:r>
            <a:endParaRPr sz="1350">
              <a:latin typeface="Times New Roman"/>
              <a:cs typeface="Times New Roman"/>
            </a:endParaRPr>
          </a:p>
          <a:p>
            <a:pPr marL="116839">
              <a:lnSpc>
                <a:spcPct val="100000"/>
              </a:lnSpc>
              <a:spcBef>
                <a:spcPts val="455"/>
              </a:spcBef>
              <a:tabLst>
                <a:tab pos="1198880" algn="l"/>
              </a:tabLst>
            </a:pPr>
            <a:r>
              <a:rPr sz="1350" spc="-5" dirty="0">
                <a:latin typeface="Times New Roman"/>
                <a:cs typeface="Times New Roman"/>
              </a:rPr>
              <a:t>1 </a:t>
            </a:r>
            <a:r>
              <a:rPr sz="1350" spc="30" dirty="0">
                <a:latin typeface="Times New Roman"/>
                <a:cs typeface="Times New Roman"/>
              </a:rPr>
              <a:t>.4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-114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.02	</a:t>
            </a:r>
            <a:r>
              <a:rPr sz="1350" spc="-5" dirty="0">
                <a:latin typeface="Times New Roman"/>
                <a:cs typeface="Times New Roman"/>
              </a:rPr>
              <a:t>1</a:t>
            </a:r>
            <a:r>
              <a:rPr sz="1350" spc="-25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.38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85916" y="5783291"/>
            <a:ext cx="78549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5" dirty="0">
                <a:latin typeface="Times New Roman"/>
                <a:cs typeface="Times New Roman"/>
              </a:rPr>
              <a:t>6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.67</a:t>
            </a:r>
            <a:r>
              <a:rPr sz="1350" spc="170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-110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1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spc="30" dirty="0">
                <a:latin typeface="Times New Roman"/>
                <a:cs typeface="Times New Roman"/>
              </a:rPr>
              <a:t>.4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50394" y="5912877"/>
            <a:ext cx="120014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5" dirty="0">
                <a:latin typeface="Symbol"/>
                <a:cs typeface="Symbol"/>
              </a:rPr>
              <a:t>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86886" y="5230181"/>
            <a:ext cx="142494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5215" algn="l"/>
              </a:tabLst>
            </a:pPr>
            <a:r>
              <a:rPr sz="1350" spc="-5" dirty="0">
                <a:latin typeface="Times New Roman"/>
                <a:cs typeface="Times New Roman"/>
              </a:rPr>
              <a:t>6 </a:t>
            </a:r>
            <a:r>
              <a:rPr sz="1350" spc="20" dirty="0">
                <a:latin typeface="Times New Roman"/>
                <a:cs typeface="Times New Roman"/>
              </a:rPr>
              <a:t>.67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-105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1</a:t>
            </a:r>
            <a:r>
              <a:rPr sz="1350" spc="-200" dirty="0">
                <a:latin typeface="Times New Roman"/>
                <a:cs typeface="Times New Roman"/>
              </a:rPr>
              <a:t> </a:t>
            </a:r>
            <a:r>
              <a:rPr sz="1350" spc="30" dirty="0">
                <a:latin typeface="Times New Roman"/>
                <a:cs typeface="Times New Roman"/>
              </a:rPr>
              <a:t>.4	</a:t>
            </a:r>
            <a:r>
              <a:rPr sz="1350" spc="-5" dirty="0">
                <a:latin typeface="Times New Roman"/>
                <a:cs typeface="Times New Roman"/>
              </a:rPr>
              <a:t>5</a:t>
            </a:r>
            <a:r>
              <a:rPr sz="1350" spc="-25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.27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49689" y="5359766"/>
            <a:ext cx="2244090" cy="391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40"/>
              </a:lnSpc>
              <a:spcBef>
                <a:spcPts val="95"/>
              </a:spcBef>
              <a:tabLst>
                <a:tab pos="1151255" algn="l"/>
                <a:tab pos="1746885" algn="l"/>
              </a:tabLst>
            </a:pP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	</a:t>
            </a: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	</a:t>
            </a: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 0</a:t>
            </a:r>
            <a:r>
              <a:rPr sz="1350" spc="-11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.89</a:t>
            </a:r>
            <a:endParaRPr sz="1350">
              <a:latin typeface="Times New Roman"/>
              <a:cs typeface="Times New Roman"/>
            </a:endParaRPr>
          </a:p>
          <a:p>
            <a:pPr marL="187325">
              <a:lnSpc>
                <a:spcPts val="1440"/>
              </a:lnSpc>
              <a:tabLst>
                <a:tab pos="1323975" algn="l"/>
              </a:tabLst>
            </a:pPr>
            <a:r>
              <a:rPr sz="1350" spc="-5" dirty="0">
                <a:latin typeface="Times New Roman"/>
                <a:cs typeface="Times New Roman"/>
              </a:rPr>
              <a:t>6 </a:t>
            </a:r>
            <a:r>
              <a:rPr sz="1350" spc="20" dirty="0">
                <a:latin typeface="Times New Roman"/>
                <a:cs typeface="Times New Roman"/>
              </a:rPr>
              <a:t>.67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45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0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.77	</a:t>
            </a:r>
            <a:r>
              <a:rPr sz="1350" spc="-5" dirty="0">
                <a:latin typeface="Times New Roman"/>
                <a:cs typeface="Times New Roman"/>
              </a:rPr>
              <a:t>5</a:t>
            </a:r>
            <a:r>
              <a:rPr sz="1350" spc="-21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.90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41752" y="4806741"/>
            <a:ext cx="115252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 </a:t>
            </a:r>
            <a:r>
              <a:rPr sz="2025" spc="-7" baseline="41152" dirty="0">
                <a:latin typeface="Times New Roman"/>
                <a:cs typeface="Times New Roman"/>
              </a:rPr>
              <a:t>0 </a:t>
            </a:r>
            <a:r>
              <a:rPr sz="2025" spc="30" baseline="41152" dirty="0">
                <a:latin typeface="Times New Roman"/>
                <a:cs typeface="Times New Roman"/>
              </a:rPr>
              <a:t>.63 </a:t>
            </a: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 0</a:t>
            </a:r>
            <a:r>
              <a:rPr sz="135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.11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02577" y="4967032"/>
            <a:ext cx="148780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7445" algn="l"/>
              </a:tabLst>
            </a:pPr>
            <a:r>
              <a:rPr sz="1350" spc="-5" dirty="0">
                <a:latin typeface="Times New Roman"/>
                <a:cs typeface="Times New Roman"/>
              </a:rPr>
              <a:t>6 </a:t>
            </a:r>
            <a:r>
              <a:rPr sz="1350" spc="20" dirty="0">
                <a:latin typeface="Times New Roman"/>
                <a:cs typeface="Times New Roman"/>
              </a:rPr>
              <a:t>.67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45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195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.77	</a:t>
            </a:r>
            <a:r>
              <a:rPr sz="1350" spc="-5" dirty="0">
                <a:latin typeface="Times New Roman"/>
                <a:cs typeface="Times New Roman"/>
              </a:rPr>
              <a:t>5</a:t>
            </a:r>
            <a:r>
              <a:rPr sz="1350" spc="-254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.90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46043" y="4677634"/>
            <a:ext cx="78549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5" dirty="0">
                <a:latin typeface="Times New Roman"/>
                <a:cs typeface="Times New Roman"/>
              </a:rPr>
              <a:t>1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spc="30" dirty="0">
                <a:latin typeface="Times New Roman"/>
                <a:cs typeface="Times New Roman"/>
              </a:rPr>
              <a:t>.4</a:t>
            </a:r>
            <a:r>
              <a:rPr sz="1350" spc="25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25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</a:t>
            </a:r>
            <a:r>
              <a:rPr sz="1350" spc="-21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.77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28323" y="4806741"/>
            <a:ext cx="120014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5" dirty="0">
                <a:latin typeface="Symbol"/>
                <a:cs typeface="Symbol"/>
              </a:rPr>
              <a:t>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85250" y="6035581"/>
            <a:ext cx="76390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spc="30" dirty="0">
                <a:latin typeface="Times New Roman"/>
                <a:cs typeface="Times New Roman"/>
              </a:rPr>
              <a:t>Total </a:t>
            </a:r>
            <a:r>
              <a:rPr sz="750" spc="15" dirty="0">
                <a:latin typeface="Symbol"/>
                <a:cs typeface="Symbol"/>
              </a:rPr>
              <a:t>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i="1" spc="25" dirty="0">
                <a:latin typeface="Times New Roman"/>
                <a:cs typeface="Times New Roman"/>
              </a:rPr>
              <a:t>cementite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07189" y="4929890"/>
            <a:ext cx="112014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spc="30" dirty="0">
                <a:latin typeface="Times New Roman"/>
                <a:cs typeface="Times New Roman"/>
              </a:rPr>
              <a:t>proeutecto id </a:t>
            </a:r>
            <a:r>
              <a:rPr sz="750" spc="15" dirty="0">
                <a:latin typeface="Symbol"/>
                <a:cs typeface="Symbol"/>
              </a:rPr>
              <a:t>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i="1" spc="25" dirty="0">
                <a:latin typeface="Times New Roman"/>
                <a:cs typeface="Times New Roman"/>
              </a:rPr>
              <a:t>cementite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97346" y="6517114"/>
            <a:ext cx="96710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25" i="1" spc="-7" baseline="16460" dirty="0">
                <a:latin typeface="Times New Roman"/>
                <a:cs typeface="Times New Roman"/>
              </a:rPr>
              <a:t>f </a:t>
            </a:r>
            <a:r>
              <a:rPr sz="750" i="1" spc="25" dirty="0">
                <a:latin typeface="Times New Roman"/>
                <a:cs typeface="Times New Roman"/>
              </a:rPr>
              <a:t>eutectoid </a:t>
            </a:r>
            <a:r>
              <a:rPr sz="750" spc="15" dirty="0">
                <a:latin typeface="Symbol"/>
                <a:cs typeface="Symbol"/>
              </a:rPr>
              <a:t>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i="1" spc="30" dirty="0">
                <a:latin typeface="Times New Roman"/>
                <a:cs typeface="Times New Roman"/>
              </a:rPr>
              <a:t>ferrite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22746" y="5912877"/>
            <a:ext cx="7302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i="1" spc="-5" dirty="0">
                <a:latin typeface="Times New Roman"/>
                <a:cs typeface="Times New Roman"/>
              </a:rPr>
              <a:t>f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97346" y="5410914"/>
            <a:ext cx="49657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25" i="1" spc="-7" baseline="16460" dirty="0">
                <a:latin typeface="Times New Roman"/>
                <a:cs typeface="Times New Roman"/>
              </a:rPr>
              <a:t>f</a:t>
            </a:r>
            <a:r>
              <a:rPr sz="2025" i="1" spc="-135" baseline="16460" dirty="0">
                <a:latin typeface="Times New Roman"/>
                <a:cs typeface="Times New Roman"/>
              </a:rPr>
              <a:t> </a:t>
            </a:r>
            <a:r>
              <a:rPr sz="750" i="1" spc="35" dirty="0">
                <a:latin typeface="Times New Roman"/>
                <a:cs typeface="Times New Roman"/>
              </a:rPr>
              <a:t>pearlite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22746" y="4806741"/>
            <a:ext cx="7302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i="1" spc="-5" dirty="0">
                <a:latin typeface="Times New Roman"/>
                <a:cs typeface="Times New Roman"/>
              </a:rPr>
              <a:t>f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27475" y="4142613"/>
            <a:ext cx="5194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Microstructure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a hypereutectoid steel, </a:t>
            </a:r>
            <a:r>
              <a:rPr sz="1800" dirty="0">
                <a:latin typeface="Arial"/>
                <a:cs typeface="Arial"/>
              </a:rPr>
              <a:t>1.4 </a:t>
            </a:r>
            <a:r>
              <a:rPr sz="1800" spc="-15" dirty="0">
                <a:latin typeface="Arial"/>
                <a:cs typeface="Arial"/>
              </a:rPr>
              <a:t>wt%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643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05130"/>
            <a:ext cx="3475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20" dirty="0"/>
              <a:t>Phases </a:t>
            </a:r>
            <a:r>
              <a:rPr sz="3200" spc="-229" dirty="0"/>
              <a:t>in </a:t>
            </a:r>
            <a:r>
              <a:rPr sz="3200" spc="-320" dirty="0"/>
              <a:t>Fe-C</a:t>
            </a:r>
            <a:r>
              <a:rPr sz="3200" spc="-15" dirty="0"/>
              <a:t> </a:t>
            </a:r>
            <a:r>
              <a:rPr sz="3200" spc="-305" dirty="0"/>
              <a:t>system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1994" y="1199136"/>
          <a:ext cx="7482205" cy="1910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8840"/>
                <a:gridCol w="836930"/>
                <a:gridCol w="5767070"/>
              </a:tblGrid>
              <a:tr h="336894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800" spc="-190" dirty="0">
                          <a:latin typeface="Arial"/>
                          <a:cs typeface="Arial"/>
                        </a:rPr>
                        <a:t>Phase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2045"/>
                        </a:lnSpc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Symbol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2045"/>
                        </a:lnSpc>
                      </a:pPr>
                      <a:r>
                        <a:rPr sz="1800" spc="-150" dirty="0"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0368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spc="-155" dirty="0"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spc="-150" dirty="0">
                          <a:latin typeface="Arial"/>
                          <a:cs typeface="Arial"/>
                        </a:rPr>
                        <a:t>Liquid solution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Fe and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35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</a:tr>
              <a:tr h="41256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800" spc="-120" dirty="0">
                          <a:latin typeface="Symbol"/>
                          <a:cs typeface="Symbol"/>
                        </a:rPr>
                        <a:t>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-Ferrite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800" dirty="0">
                          <a:latin typeface="Symbol"/>
                          <a:cs typeface="Symbol"/>
                        </a:rPr>
                        <a:t></a:t>
                      </a:r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Interstitial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solid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solution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235" dirty="0">
                          <a:latin typeface="Arial"/>
                          <a:cs typeface="Arial"/>
                        </a:rPr>
                        <a:t>C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130" dirty="0">
                          <a:latin typeface="Symbol"/>
                          <a:cs typeface="Symbol"/>
                        </a:rPr>
                        <a:t>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-Fe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(high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temperature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bcc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phase)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7945" marB="0"/>
                </a:tc>
              </a:tr>
              <a:tr h="4114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spc="-155" dirty="0">
                          <a:latin typeface="Arial"/>
                          <a:cs typeface="Arial"/>
                        </a:rPr>
                        <a:t>Austenite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dirty="0">
                          <a:latin typeface="Symbol"/>
                          <a:cs typeface="Symbol"/>
                        </a:rPr>
                        <a:t></a:t>
                      </a:r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Interstitial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solid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solution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235" dirty="0">
                          <a:latin typeface="Arial"/>
                          <a:cs typeface="Arial"/>
                        </a:rPr>
                        <a:t>C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125" dirty="0">
                          <a:latin typeface="Symbol"/>
                          <a:cs typeface="Symbol"/>
                        </a:rPr>
                        <a:t>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-Fe 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(FCC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phase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Fe)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</a:tr>
              <a:tr h="345768">
                <a:tc>
                  <a:txBody>
                    <a:bodyPr/>
                    <a:lstStyle/>
                    <a:p>
                      <a:pPr marL="31750">
                        <a:lnSpc>
                          <a:spcPts val="2095"/>
                        </a:lnSpc>
                        <a:spcBef>
                          <a:spcPts val="525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Ferrite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2095"/>
                        </a:lnSpc>
                        <a:spcBef>
                          <a:spcPts val="525"/>
                        </a:spcBef>
                      </a:pPr>
                      <a:r>
                        <a:rPr sz="1800" dirty="0">
                          <a:latin typeface="Symbol"/>
                          <a:cs typeface="Symbol"/>
                        </a:rPr>
                        <a:t></a:t>
                      </a:r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2095"/>
                        </a:lnSpc>
                        <a:spcBef>
                          <a:spcPts val="525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Interstitial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solid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solution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235" dirty="0">
                          <a:latin typeface="Arial"/>
                          <a:cs typeface="Arial"/>
                        </a:rPr>
                        <a:t>C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125" dirty="0">
                          <a:latin typeface="Symbol"/>
                          <a:cs typeface="Symbol"/>
                        </a:rPr>
                        <a:t>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-Fe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(room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temperature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bcc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phase)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41044" y="3504057"/>
            <a:ext cx="8775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latin typeface="Arial"/>
                <a:cs typeface="Arial"/>
              </a:rPr>
              <a:t>Ce</a:t>
            </a:r>
            <a:r>
              <a:rPr sz="1800" spc="-285" dirty="0">
                <a:latin typeface="Arial"/>
                <a:cs typeface="Arial"/>
              </a:rPr>
              <a:t>m</a:t>
            </a:r>
            <a:r>
              <a:rPr sz="1800" spc="-190" dirty="0">
                <a:latin typeface="Arial"/>
                <a:cs typeface="Arial"/>
              </a:rPr>
              <a:t>e</a:t>
            </a:r>
            <a:r>
              <a:rPr sz="1800" spc="-195" dirty="0">
                <a:latin typeface="Arial"/>
                <a:cs typeface="Arial"/>
              </a:rPr>
              <a:t>n</a:t>
            </a:r>
            <a:r>
              <a:rPr sz="1800" spc="-90" dirty="0">
                <a:latin typeface="Arial"/>
                <a:cs typeface="Arial"/>
              </a:rPr>
              <a:t>t</a:t>
            </a:r>
            <a:r>
              <a:rPr sz="1800" spc="-85" dirty="0">
                <a:latin typeface="Arial"/>
                <a:cs typeface="Arial"/>
              </a:rPr>
              <a:t>i</a:t>
            </a:r>
            <a:r>
              <a:rPr sz="1800" spc="-135" dirty="0"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8958" y="3504057"/>
            <a:ext cx="499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latin typeface="Arial"/>
                <a:cs typeface="Arial"/>
              </a:rPr>
              <a:t>Fe</a:t>
            </a:r>
            <a:r>
              <a:rPr sz="1800" spc="-284" baseline="-20833" dirty="0">
                <a:latin typeface="Arial"/>
                <a:cs typeface="Arial"/>
              </a:rPr>
              <a:t>3</a:t>
            </a:r>
            <a:r>
              <a:rPr sz="1800" spc="-19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0175" y="2954908"/>
            <a:ext cx="4918075" cy="11233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180"/>
              </a:spcBef>
            </a:pPr>
            <a:r>
              <a:rPr sz="1800" spc="-150" dirty="0">
                <a:latin typeface="Arial"/>
                <a:cs typeface="Arial"/>
              </a:rPr>
              <a:t>Soft </a:t>
            </a:r>
            <a:r>
              <a:rPr sz="1800" spc="-190" dirty="0">
                <a:latin typeface="Arial"/>
                <a:cs typeface="Arial"/>
              </a:rPr>
              <a:t>and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Ductile</a:t>
            </a:r>
            <a:endParaRPr sz="1800">
              <a:latin typeface="Arial"/>
              <a:cs typeface="Arial"/>
            </a:endParaRPr>
          </a:p>
          <a:p>
            <a:pPr marL="927100" marR="5080" indent="-914400">
              <a:lnSpc>
                <a:spcPct val="100000"/>
              </a:lnSpc>
              <a:spcBef>
                <a:spcPts val="1085"/>
              </a:spcBef>
            </a:pPr>
            <a:r>
              <a:rPr sz="1800" spc="-140" dirty="0">
                <a:latin typeface="Arial"/>
                <a:cs typeface="Arial"/>
              </a:rPr>
              <a:t>Intermetallic </a:t>
            </a:r>
            <a:r>
              <a:rPr sz="1800" spc="-200" dirty="0">
                <a:latin typeface="Arial"/>
                <a:cs typeface="Arial"/>
              </a:rPr>
              <a:t>compound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90" dirty="0">
                <a:latin typeface="Arial"/>
                <a:cs typeface="Arial"/>
              </a:rPr>
              <a:t>Fe and </a:t>
            </a:r>
            <a:r>
              <a:rPr sz="1800" spc="-235" dirty="0">
                <a:latin typeface="Arial"/>
                <a:cs typeface="Arial"/>
              </a:rPr>
              <a:t>C </a:t>
            </a:r>
            <a:r>
              <a:rPr sz="1800" spc="-160" dirty="0">
                <a:latin typeface="Arial"/>
                <a:cs typeface="Arial"/>
              </a:rPr>
              <a:t>(orthorhombic </a:t>
            </a:r>
            <a:r>
              <a:rPr sz="1800" spc="-165" dirty="0">
                <a:latin typeface="Arial"/>
                <a:cs typeface="Arial"/>
              </a:rPr>
              <a:t>system)  </a:t>
            </a:r>
            <a:r>
              <a:rPr sz="1800" spc="-180" dirty="0">
                <a:latin typeface="Arial"/>
                <a:cs typeface="Arial"/>
              </a:rPr>
              <a:t>Hard </a:t>
            </a:r>
            <a:r>
              <a:rPr sz="1800" spc="-190" dirty="0">
                <a:latin typeface="Arial"/>
                <a:cs typeface="Arial"/>
              </a:rPr>
              <a:t>and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Brittle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1738</Words>
  <Application>Microsoft Office PowerPoint</Application>
  <PresentationFormat>On-screen Show (4:3)</PresentationFormat>
  <Paragraphs>385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 727C     Fe C</vt:lpstr>
      <vt:lpstr>Slide 4</vt:lpstr>
      <vt:lpstr>Proeutectoid  Ferrite</vt:lpstr>
      <vt:lpstr>Slide 6</vt:lpstr>
      <vt:lpstr>Proeutectoid Cementite</vt:lpstr>
      <vt:lpstr>Slide 8</vt:lpstr>
      <vt:lpstr>Phases in Fe-C system</vt:lpstr>
      <vt:lpstr>Slide 10</vt:lpstr>
      <vt:lpstr>Proeutectoid Ferrite Vs Proeutectoid Cementite</vt:lpstr>
      <vt:lpstr>Mechanical Properties as a function of Carbon</vt:lpstr>
      <vt:lpstr>Classification of Steels</vt:lpstr>
      <vt:lpstr>Classification of Steels</vt:lpstr>
      <vt:lpstr>Slide 15</vt:lpstr>
      <vt:lpstr>AISI/SAE most common, also have Unified Numbering  System (UNS) and ASTM</vt:lpstr>
      <vt:lpstr>Plain Carbon Steel</vt:lpstr>
      <vt:lpstr>Alloy Steel</vt:lpstr>
      <vt:lpstr>Alloy Steel</vt:lpstr>
      <vt:lpstr>Alloy Steel</vt:lpstr>
      <vt:lpstr>Alloying Elements used in Steel</vt:lpstr>
      <vt:lpstr>Sulfur (S)</vt:lpstr>
      <vt:lpstr>Alloying Elements used in Steel</vt:lpstr>
      <vt:lpstr>Alloying Elements used in Steel</vt:lpstr>
      <vt:lpstr>Alloying Elements used in Steel</vt:lpstr>
      <vt:lpstr>Alloying Elements used in Steel</vt:lpstr>
      <vt:lpstr>Boron (B)</vt:lpstr>
      <vt:lpstr>Selecting Steels</vt:lpstr>
      <vt:lpstr>Corrosion Resistant Steel</vt:lpstr>
      <vt:lpstr>Tool Steel</vt:lpstr>
      <vt:lpstr>Tool Steel</vt:lpstr>
      <vt:lpstr>Effect of Minor Alloying on Properties of Steels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Swapnil</dc:creator>
  <cp:lastModifiedBy>gauravavasthi</cp:lastModifiedBy>
  <cp:revision>1</cp:revision>
  <dcterms:created xsi:type="dcterms:W3CDTF">2018-08-14T08:55:38Z</dcterms:created>
  <dcterms:modified xsi:type="dcterms:W3CDTF">2018-08-14T08:58:00Z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2018-08-14T00:00:00Z</vt:filetime>
  </property>
</Properties>
</file>