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44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8/14/2018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8/14/2018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8/14/2018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888235" y="90932"/>
            <a:ext cx="5367528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006FC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24840" y="2076665"/>
            <a:ext cx="8145145" cy="34404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8/14/2018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380" y="51307"/>
            <a:ext cx="4577080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dirty="0"/>
              <a:t>Why Phase</a:t>
            </a:r>
            <a:r>
              <a:rPr sz="3500" spc="-60" dirty="0"/>
              <a:t> </a:t>
            </a:r>
            <a:r>
              <a:rPr sz="3500" dirty="0"/>
              <a:t>Diagrams?</a:t>
            </a:r>
            <a:endParaRPr sz="3500"/>
          </a:p>
        </p:txBody>
      </p:sp>
      <p:sp>
        <p:nvSpPr>
          <p:cNvPr id="3" name="object 3"/>
          <p:cNvSpPr/>
          <p:nvPr/>
        </p:nvSpPr>
        <p:spPr>
          <a:xfrm>
            <a:off x="152400" y="808101"/>
            <a:ext cx="8839200" cy="5897880"/>
          </a:xfrm>
          <a:custGeom>
            <a:avLst/>
            <a:gdLst/>
            <a:ahLst/>
            <a:cxnLst/>
            <a:rect l="l" t="t" r="r" b="b"/>
            <a:pathLst>
              <a:path w="8839200" h="5897880">
                <a:moveTo>
                  <a:pt x="0" y="5897499"/>
                </a:moveTo>
                <a:lnTo>
                  <a:pt x="8839200" y="5897499"/>
                </a:lnTo>
                <a:lnTo>
                  <a:pt x="8839200" y="0"/>
                </a:lnTo>
                <a:lnTo>
                  <a:pt x="0" y="0"/>
                </a:lnTo>
                <a:lnTo>
                  <a:pt x="0" y="5897499"/>
                </a:lnTo>
                <a:close/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1140" y="835279"/>
            <a:ext cx="8607425" cy="4719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3098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190" dirty="0">
                <a:latin typeface="Arial"/>
                <a:cs typeface="Arial"/>
              </a:rPr>
              <a:t>Properties </a:t>
            </a:r>
            <a:r>
              <a:rPr sz="2200" spc="-170" dirty="0">
                <a:latin typeface="Arial"/>
                <a:cs typeface="Arial"/>
              </a:rPr>
              <a:t>of </a:t>
            </a:r>
            <a:r>
              <a:rPr sz="2200" spc="-190" dirty="0">
                <a:latin typeface="Arial"/>
                <a:cs typeface="Arial"/>
              </a:rPr>
              <a:t>the </a:t>
            </a:r>
            <a:r>
              <a:rPr sz="2200" spc="-185" dirty="0">
                <a:latin typeface="Arial"/>
                <a:cs typeface="Arial"/>
              </a:rPr>
              <a:t>material </a:t>
            </a:r>
            <a:r>
              <a:rPr sz="2200" spc="-200" dirty="0">
                <a:latin typeface="Arial"/>
                <a:cs typeface="Arial"/>
              </a:rPr>
              <a:t>are </a:t>
            </a:r>
            <a:r>
              <a:rPr sz="2200" spc="-220" dirty="0">
                <a:latin typeface="Arial"/>
                <a:cs typeface="Arial"/>
              </a:rPr>
              <a:t>dependent </a:t>
            </a:r>
            <a:r>
              <a:rPr sz="2200" spc="-225" dirty="0">
                <a:latin typeface="Arial"/>
                <a:cs typeface="Arial"/>
              </a:rPr>
              <a:t>on </a:t>
            </a:r>
            <a:r>
              <a:rPr sz="2200" spc="-240" dirty="0">
                <a:latin typeface="Arial"/>
                <a:cs typeface="Arial"/>
              </a:rPr>
              <a:t>Number, </a:t>
            </a:r>
            <a:r>
              <a:rPr sz="2200" spc="-215" dirty="0">
                <a:latin typeface="Arial"/>
                <a:cs typeface="Arial"/>
              </a:rPr>
              <a:t>amount, </a:t>
            </a:r>
            <a:r>
              <a:rPr sz="2200" spc="-195" dirty="0">
                <a:latin typeface="Arial"/>
                <a:cs typeface="Arial"/>
              </a:rPr>
              <a:t>type </a:t>
            </a:r>
            <a:r>
              <a:rPr sz="2200" spc="-229" dirty="0">
                <a:latin typeface="Arial"/>
                <a:cs typeface="Arial"/>
              </a:rPr>
              <a:t>and </a:t>
            </a:r>
            <a:r>
              <a:rPr sz="2200" spc="-204" dirty="0">
                <a:latin typeface="Arial"/>
                <a:cs typeface="Arial"/>
              </a:rPr>
              <a:t>form </a:t>
            </a:r>
            <a:r>
              <a:rPr sz="2200" spc="-175" dirty="0">
                <a:latin typeface="Arial"/>
                <a:cs typeface="Arial"/>
              </a:rPr>
              <a:t>of  </a:t>
            </a:r>
            <a:r>
              <a:rPr sz="2200" spc="-190" dirty="0">
                <a:latin typeface="Arial"/>
                <a:cs typeface="Arial"/>
              </a:rPr>
              <a:t>the </a:t>
            </a:r>
            <a:r>
              <a:rPr sz="2200" spc="-225" dirty="0">
                <a:latin typeface="Arial"/>
                <a:cs typeface="Arial"/>
              </a:rPr>
              <a:t>phases</a:t>
            </a:r>
            <a:r>
              <a:rPr sz="2200" spc="-45" dirty="0">
                <a:latin typeface="Arial"/>
                <a:cs typeface="Arial"/>
              </a:rPr>
              <a:t> </a:t>
            </a:r>
            <a:r>
              <a:rPr sz="2200" spc="-190" dirty="0">
                <a:latin typeface="Arial"/>
                <a:cs typeface="Arial"/>
              </a:rPr>
              <a:t>present.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210" dirty="0">
                <a:latin typeface="Arial"/>
                <a:cs typeface="Arial"/>
              </a:rPr>
              <a:t>Study </a:t>
            </a:r>
            <a:r>
              <a:rPr sz="2200" spc="-170" dirty="0">
                <a:latin typeface="Arial"/>
                <a:cs typeface="Arial"/>
              </a:rPr>
              <a:t>of </a:t>
            </a:r>
            <a:r>
              <a:rPr sz="2200" spc="-225" dirty="0">
                <a:latin typeface="Arial"/>
                <a:cs typeface="Arial"/>
              </a:rPr>
              <a:t>phase </a:t>
            </a:r>
            <a:r>
              <a:rPr sz="2200" spc="-180" dirty="0">
                <a:latin typeface="Arial"/>
                <a:cs typeface="Arial"/>
              </a:rPr>
              <a:t>relationships </a:t>
            </a:r>
            <a:r>
              <a:rPr sz="2200" spc="-240" dirty="0">
                <a:latin typeface="Arial"/>
                <a:cs typeface="Arial"/>
              </a:rPr>
              <a:t>becomes </a:t>
            </a:r>
            <a:r>
              <a:rPr sz="2200" spc="-195" dirty="0">
                <a:latin typeface="Arial"/>
                <a:cs typeface="Arial"/>
              </a:rPr>
              <a:t>very</a:t>
            </a:r>
            <a:r>
              <a:rPr sz="2200" dirty="0">
                <a:latin typeface="Arial"/>
                <a:cs typeface="Arial"/>
              </a:rPr>
              <a:t> </a:t>
            </a:r>
            <a:r>
              <a:rPr sz="2200" spc="-185" dirty="0">
                <a:latin typeface="Arial"/>
                <a:cs typeface="Arial"/>
              </a:rPr>
              <a:t>important.</a:t>
            </a:r>
            <a:endParaRPr sz="2200">
              <a:latin typeface="Arial"/>
              <a:cs typeface="Arial"/>
            </a:endParaRPr>
          </a:p>
          <a:p>
            <a:pPr marL="355600" marR="506095" indent="-342900">
              <a:lnSpc>
                <a:spcPct val="100000"/>
              </a:lnSpc>
              <a:spcBef>
                <a:spcPts val="530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190" dirty="0">
                <a:latin typeface="Arial"/>
                <a:cs typeface="Arial"/>
              </a:rPr>
              <a:t>Factors </a:t>
            </a:r>
            <a:r>
              <a:rPr sz="2200" spc="-180" dirty="0">
                <a:latin typeface="Arial"/>
                <a:cs typeface="Arial"/>
              </a:rPr>
              <a:t>affecting </a:t>
            </a:r>
            <a:r>
              <a:rPr sz="2200" spc="-190" dirty="0">
                <a:latin typeface="Arial"/>
                <a:cs typeface="Arial"/>
              </a:rPr>
              <a:t>the </a:t>
            </a:r>
            <a:r>
              <a:rPr sz="2200" spc="-180" dirty="0">
                <a:latin typeface="Arial"/>
                <a:cs typeface="Arial"/>
              </a:rPr>
              <a:t>state </a:t>
            </a:r>
            <a:r>
              <a:rPr sz="2200" spc="-170" dirty="0">
                <a:latin typeface="Arial"/>
                <a:cs typeface="Arial"/>
              </a:rPr>
              <a:t>of </a:t>
            </a:r>
            <a:r>
              <a:rPr sz="2200" spc="-185" dirty="0">
                <a:latin typeface="Arial"/>
                <a:cs typeface="Arial"/>
              </a:rPr>
              <a:t>material </a:t>
            </a:r>
            <a:r>
              <a:rPr sz="2200" spc="-229" dirty="0">
                <a:latin typeface="Arial"/>
                <a:cs typeface="Arial"/>
              </a:rPr>
              <a:t>depend </a:t>
            </a:r>
            <a:r>
              <a:rPr sz="2200" spc="-225" dirty="0">
                <a:latin typeface="Arial"/>
                <a:cs typeface="Arial"/>
              </a:rPr>
              <a:t>on </a:t>
            </a:r>
            <a:r>
              <a:rPr sz="2200" spc="-190" dirty="0">
                <a:latin typeface="Arial"/>
                <a:cs typeface="Arial"/>
              </a:rPr>
              <a:t>conditions </a:t>
            </a:r>
            <a:r>
              <a:rPr sz="2200" spc="-155" dirty="0">
                <a:latin typeface="Arial"/>
                <a:cs typeface="Arial"/>
              </a:rPr>
              <a:t>like </a:t>
            </a:r>
            <a:r>
              <a:rPr sz="2200" spc="-195" dirty="0">
                <a:latin typeface="Arial"/>
                <a:cs typeface="Arial"/>
              </a:rPr>
              <a:t>composition,  </a:t>
            </a:r>
            <a:r>
              <a:rPr sz="2200" spc="-229" dirty="0">
                <a:latin typeface="Arial"/>
                <a:cs typeface="Arial"/>
              </a:rPr>
              <a:t>temp and</a:t>
            </a:r>
            <a:r>
              <a:rPr sz="2200" spc="-10" dirty="0">
                <a:latin typeface="Arial"/>
                <a:cs typeface="Arial"/>
              </a:rPr>
              <a:t> </a:t>
            </a:r>
            <a:r>
              <a:rPr sz="2200" spc="-195" dirty="0">
                <a:latin typeface="Arial"/>
                <a:cs typeface="Arial"/>
              </a:rPr>
              <a:t>pressure.</a:t>
            </a:r>
            <a:endParaRPr sz="2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30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190" dirty="0">
                <a:latin typeface="Arial"/>
                <a:cs typeface="Arial"/>
              </a:rPr>
              <a:t>Equilibrium diagram/Constitutional </a:t>
            </a:r>
            <a:r>
              <a:rPr sz="2200" spc="-210" dirty="0">
                <a:latin typeface="Arial"/>
                <a:cs typeface="Arial"/>
              </a:rPr>
              <a:t>diagrams/Phase </a:t>
            </a:r>
            <a:r>
              <a:rPr sz="2200" spc="-215" dirty="0">
                <a:latin typeface="Arial"/>
                <a:cs typeface="Arial"/>
              </a:rPr>
              <a:t>diagram </a:t>
            </a:r>
            <a:r>
              <a:rPr sz="2200" spc="-150" dirty="0">
                <a:latin typeface="Arial"/>
                <a:cs typeface="Arial"/>
              </a:rPr>
              <a:t>is </a:t>
            </a:r>
            <a:r>
              <a:rPr sz="2200" spc="-225" dirty="0">
                <a:latin typeface="Arial"/>
                <a:cs typeface="Arial"/>
              </a:rPr>
              <a:t>a </a:t>
            </a:r>
            <a:r>
              <a:rPr sz="2200" spc="-265" dirty="0">
                <a:latin typeface="Arial"/>
                <a:cs typeface="Arial"/>
              </a:rPr>
              <a:t>map </a:t>
            </a:r>
            <a:r>
              <a:rPr sz="2200" spc="-210" dirty="0">
                <a:latin typeface="Arial"/>
                <a:cs typeface="Arial"/>
              </a:rPr>
              <a:t>which </a:t>
            </a:r>
            <a:r>
              <a:rPr sz="2200" spc="-195" dirty="0">
                <a:latin typeface="Arial"/>
                <a:cs typeface="Arial"/>
              </a:rPr>
              <a:t>gives  </a:t>
            </a:r>
            <a:r>
              <a:rPr sz="2200" spc="-180" dirty="0">
                <a:latin typeface="Arial"/>
                <a:cs typeface="Arial"/>
              </a:rPr>
              <a:t>relationship </a:t>
            </a:r>
            <a:r>
              <a:rPr sz="2200" spc="-225" dirty="0">
                <a:latin typeface="Arial"/>
                <a:cs typeface="Arial"/>
              </a:rPr>
              <a:t>between phases </a:t>
            </a:r>
            <a:r>
              <a:rPr sz="2200" spc="-160" dirty="0">
                <a:latin typeface="Arial"/>
                <a:cs typeface="Arial"/>
              </a:rPr>
              <a:t>in </a:t>
            </a:r>
            <a:r>
              <a:rPr sz="2200" spc="-185" dirty="0">
                <a:latin typeface="Arial"/>
                <a:cs typeface="Arial"/>
              </a:rPr>
              <a:t>equilibrium </a:t>
            </a:r>
            <a:r>
              <a:rPr sz="2200" spc="-160" dirty="0">
                <a:latin typeface="Arial"/>
                <a:cs typeface="Arial"/>
              </a:rPr>
              <a:t>in </a:t>
            </a:r>
            <a:r>
              <a:rPr sz="2200" spc="-215" dirty="0">
                <a:latin typeface="Arial"/>
                <a:cs typeface="Arial"/>
              </a:rPr>
              <a:t>system as </a:t>
            </a:r>
            <a:r>
              <a:rPr sz="2200" spc="-225" dirty="0">
                <a:latin typeface="Arial"/>
                <a:cs typeface="Arial"/>
              </a:rPr>
              <a:t>a </a:t>
            </a:r>
            <a:r>
              <a:rPr sz="2200" spc="-180" dirty="0">
                <a:latin typeface="Arial"/>
                <a:cs typeface="Arial"/>
              </a:rPr>
              <a:t>function </a:t>
            </a:r>
            <a:r>
              <a:rPr sz="2200" spc="-170" dirty="0">
                <a:latin typeface="Arial"/>
                <a:cs typeface="Arial"/>
              </a:rPr>
              <a:t>of </a:t>
            </a:r>
            <a:r>
              <a:rPr sz="2200" spc="-204" dirty="0">
                <a:latin typeface="Arial"/>
                <a:cs typeface="Arial"/>
              </a:rPr>
              <a:t>temp,  </a:t>
            </a:r>
            <a:r>
              <a:rPr sz="2200" spc="-200" dirty="0">
                <a:latin typeface="Arial"/>
                <a:cs typeface="Arial"/>
              </a:rPr>
              <a:t>composition </a:t>
            </a:r>
            <a:r>
              <a:rPr sz="2200" spc="-229" dirty="0">
                <a:latin typeface="Arial"/>
                <a:cs typeface="Arial"/>
              </a:rPr>
              <a:t>and</a:t>
            </a:r>
            <a:r>
              <a:rPr sz="2200" spc="-30" dirty="0">
                <a:latin typeface="Arial"/>
                <a:cs typeface="Arial"/>
              </a:rPr>
              <a:t> </a:t>
            </a:r>
            <a:r>
              <a:rPr sz="2200" spc="-190" dirty="0">
                <a:latin typeface="Arial"/>
                <a:cs typeface="Arial"/>
              </a:rPr>
              <a:t>pressure.</a:t>
            </a:r>
            <a:endParaRPr sz="2200">
              <a:latin typeface="Arial"/>
              <a:cs typeface="Arial"/>
            </a:endParaRPr>
          </a:p>
          <a:p>
            <a:pPr marL="355600" marR="401320" indent="-342900" algn="just">
              <a:lnSpc>
                <a:spcPct val="100000"/>
              </a:lnSpc>
              <a:spcBef>
                <a:spcPts val="530"/>
              </a:spcBef>
              <a:buChar char="•"/>
              <a:tabLst>
                <a:tab pos="355600" algn="l"/>
              </a:tabLst>
            </a:pPr>
            <a:r>
              <a:rPr sz="2200" spc="-114" dirty="0">
                <a:latin typeface="Arial"/>
                <a:cs typeface="Arial"/>
              </a:rPr>
              <a:t>It </a:t>
            </a:r>
            <a:r>
              <a:rPr sz="2200" spc="-220" dirty="0">
                <a:latin typeface="Arial"/>
                <a:cs typeface="Arial"/>
              </a:rPr>
              <a:t>can </a:t>
            </a:r>
            <a:r>
              <a:rPr sz="2200" spc="-190" dirty="0">
                <a:latin typeface="Arial"/>
                <a:cs typeface="Arial"/>
              </a:rPr>
              <a:t>give </a:t>
            </a:r>
            <a:r>
              <a:rPr sz="2200" spc="-215" dirty="0">
                <a:latin typeface="Arial"/>
                <a:cs typeface="Arial"/>
              </a:rPr>
              <a:t>us </a:t>
            </a:r>
            <a:r>
              <a:rPr sz="2200" spc="-190" dirty="0">
                <a:latin typeface="Arial"/>
                <a:cs typeface="Arial"/>
              </a:rPr>
              <a:t>the </a:t>
            </a:r>
            <a:r>
              <a:rPr sz="2200" spc="-180" dirty="0">
                <a:latin typeface="Arial"/>
                <a:cs typeface="Arial"/>
              </a:rPr>
              <a:t>blueprints </a:t>
            </a:r>
            <a:r>
              <a:rPr sz="2200" spc="-170" dirty="0">
                <a:latin typeface="Arial"/>
                <a:cs typeface="Arial"/>
              </a:rPr>
              <a:t>of </a:t>
            </a:r>
            <a:r>
              <a:rPr sz="2200" spc="-190" dirty="0">
                <a:latin typeface="Arial"/>
                <a:cs typeface="Arial"/>
              </a:rPr>
              <a:t>the </a:t>
            </a:r>
            <a:r>
              <a:rPr sz="2200" spc="-175" dirty="0">
                <a:latin typeface="Arial"/>
                <a:cs typeface="Arial"/>
              </a:rPr>
              <a:t>alloy </a:t>
            </a:r>
            <a:r>
              <a:rPr sz="2200" spc="-215" dirty="0">
                <a:latin typeface="Arial"/>
                <a:cs typeface="Arial"/>
              </a:rPr>
              <a:t>system </a:t>
            </a:r>
            <a:r>
              <a:rPr sz="2200" spc="-229" dirty="0">
                <a:latin typeface="Arial"/>
                <a:cs typeface="Arial"/>
              </a:rPr>
              <a:t>and </a:t>
            </a:r>
            <a:r>
              <a:rPr sz="2200" spc="-190" dirty="0">
                <a:latin typeface="Arial"/>
                <a:cs typeface="Arial"/>
              </a:rPr>
              <a:t>the kind </a:t>
            </a:r>
            <a:r>
              <a:rPr sz="2200" spc="-175" dirty="0">
                <a:latin typeface="Arial"/>
                <a:cs typeface="Arial"/>
              </a:rPr>
              <a:t>of </a:t>
            </a:r>
            <a:r>
              <a:rPr sz="2200" spc="-200" dirty="0">
                <a:latin typeface="Arial"/>
                <a:cs typeface="Arial"/>
              </a:rPr>
              <a:t>heat </a:t>
            </a:r>
            <a:r>
              <a:rPr sz="2200" spc="-195" dirty="0">
                <a:latin typeface="Arial"/>
                <a:cs typeface="Arial"/>
              </a:rPr>
              <a:t>treatment  </a:t>
            </a:r>
            <a:r>
              <a:rPr sz="2200" spc="-229" dirty="0">
                <a:latin typeface="Arial"/>
                <a:cs typeface="Arial"/>
              </a:rPr>
              <a:t>needed </a:t>
            </a:r>
            <a:r>
              <a:rPr sz="2200" spc="-170" dirty="0">
                <a:latin typeface="Arial"/>
                <a:cs typeface="Arial"/>
              </a:rPr>
              <a:t>to </a:t>
            </a:r>
            <a:r>
              <a:rPr sz="2200" spc="-210" dirty="0">
                <a:latin typeface="Arial"/>
                <a:cs typeface="Arial"/>
              </a:rPr>
              <a:t>develop </a:t>
            </a:r>
            <a:r>
              <a:rPr sz="2200" spc="-165" dirty="0">
                <a:latin typeface="Arial"/>
                <a:cs typeface="Arial"/>
              </a:rPr>
              <a:t>their </a:t>
            </a:r>
            <a:r>
              <a:rPr sz="2200" spc="-185" dirty="0">
                <a:latin typeface="Arial"/>
                <a:cs typeface="Arial"/>
              </a:rPr>
              <a:t>properties </a:t>
            </a:r>
            <a:r>
              <a:rPr sz="2200" spc="-170" dirty="0">
                <a:latin typeface="Arial"/>
                <a:cs typeface="Arial"/>
              </a:rPr>
              <a:t>to </a:t>
            </a:r>
            <a:r>
              <a:rPr sz="2200" spc="-190" dirty="0">
                <a:latin typeface="Arial"/>
                <a:cs typeface="Arial"/>
              </a:rPr>
              <a:t>the </a:t>
            </a:r>
            <a:r>
              <a:rPr sz="2200" spc="-195" dirty="0">
                <a:latin typeface="Arial"/>
                <a:cs typeface="Arial"/>
              </a:rPr>
              <a:t>best </a:t>
            </a:r>
            <a:r>
              <a:rPr sz="2200" spc="-175" dirty="0">
                <a:latin typeface="Arial"/>
                <a:cs typeface="Arial"/>
              </a:rPr>
              <a:t>effect </a:t>
            </a:r>
            <a:r>
              <a:rPr sz="2200" spc="-229" dirty="0">
                <a:latin typeface="Arial"/>
                <a:cs typeface="Arial"/>
              </a:rPr>
              <a:t>and </a:t>
            </a:r>
            <a:r>
              <a:rPr sz="2200" spc="-210" dirty="0">
                <a:latin typeface="Arial"/>
                <a:cs typeface="Arial"/>
              </a:rPr>
              <a:t>which </a:t>
            </a:r>
            <a:r>
              <a:rPr sz="2200" spc="-204" dirty="0">
                <a:latin typeface="Arial"/>
                <a:cs typeface="Arial"/>
              </a:rPr>
              <a:t>heat </a:t>
            </a:r>
            <a:r>
              <a:rPr sz="2200" spc="-195" dirty="0">
                <a:latin typeface="Arial"/>
                <a:cs typeface="Arial"/>
              </a:rPr>
              <a:t>treatment  </a:t>
            </a:r>
            <a:r>
              <a:rPr sz="2200" spc="-204" dirty="0">
                <a:latin typeface="Arial"/>
                <a:cs typeface="Arial"/>
              </a:rPr>
              <a:t>should </a:t>
            </a:r>
            <a:r>
              <a:rPr sz="2200" spc="-229" dirty="0">
                <a:latin typeface="Arial"/>
                <a:cs typeface="Arial"/>
              </a:rPr>
              <a:t>be</a:t>
            </a:r>
            <a:r>
              <a:rPr sz="2200" spc="-20" dirty="0">
                <a:latin typeface="Arial"/>
                <a:cs typeface="Arial"/>
              </a:rPr>
              <a:t> </a:t>
            </a:r>
            <a:r>
              <a:rPr sz="2200" spc="-200" dirty="0">
                <a:latin typeface="Arial"/>
                <a:cs typeface="Arial"/>
              </a:rPr>
              <a:t>avoided.</a:t>
            </a:r>
            <a:endParaRPr sz="22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530"/>
              </a:spcBef>
              <a:buChar char="•"/>
              <a:tabLst>
                <a:tab pos="355600" algn="l"/>
              </a:tabLst>
            </a:pPr>
            <a:r>
              <a:rPr sz="2200" spc="-114" dirty="0">
                <a:latin typeface="Arial"/>
                <a:cs typeface="Arial"/>
              </a:rPr>
              <a:t>It </a:t>
            </a:r>
            <a:r>
              <a:rPr sz="2200" spc="-195" dirty="0">
                <a:latin typeface="Arial"/>
                <a:cs typeface="Arial"/>
              </a:rPr>
              <a:t>gives </a:t>
            </a:r>
            <a:r>
              <a:rPr sz="2200" spc="-215" dirty="0">
                <a:latin typeface="Arial"/>
                <a:cs typeface="Arial"/>
              </a:rPr>
              <a:t>us </a:t>
            </a:r>
            <a:r>
              <a:rPr sz="2200" spc="-190" dirty="0">
                <a:latin typeface="Arial"/>
                <a:cs typeface="Arial"/>
              </a:rPr>
              <a:t>the </a:t>
            </a:r>
            <a:r>
              <a:rPr sz="2200" spc="-220" dirty="0">
                <a:latin typeface="Arial"/>
                <a:cs typeface="Arial"/>
              </a:rPr>
              <a:t>most </a:t>
            </a:r>
            <a:r>
              <a:rPr sz="2200" spc="-185" dirty="0">
                <a:latin typeface="Arial"/>
                <a:cs typeface="Arial"/>
              </a:rPr>
              <a:t>stable states </a:t>
            </a:r>
            <a:r>
              <a:rPr sz="2200" spc="-175" dirty="0">
                <a:latin typeface="Arial"/>
                <a:cs typeface="Arial"/>
              </a:rPr>
              <a:t>of </a:t>
            </a:r>
            <a:r>
              <a:rPr sz="2200" spc="-225" dirty="0">
                <a:latin typeface="Arial"/>
                <a:cs typeface="Arial"/>
              </a:rPr>
              <a:t>a </a:t>
            </a:r>
            <a:r>
              <a:rPr sz="2200" spc="-180" dirty="0">
                <a:latin typeface="Arial"/>
                <a:cs typeface="Arial"/>
              </a:rPr>
              <a:t>metal/alloy </a:t>
            </a:r>
            <a:r>
              <a:rPr sz="2200" spc="-140" dirty="0">
                <a:latin typeface="Arial"/>
                <a:cs typeface="Arial"/>
              </a:rPr>
              <a:t>i.e. </a:t>
            </a:r>
            <a:r>
              <a:rPr sz="2200" spc="-225" dirty="0">
                <a:latin typeface="Arial"/>
                <a:cs typeface="Arial"/>
              </a:rPr>
              <a:t>phases </a:t>
            </a:r>
            <a:r>
              <a:rPr sz="2200" spc="-210" dirty="0">
                <a:latin typeface="Arial"/>
                <a:cs typeface="Arial"/>
              </a:rPr>
              <a:t>which</a:t>
            </a:r>
            <a:r>
              <a:rPr sz="2200" spc="145" dirty="0">
                <a:latin typeface="Arial"/>
                <a:cs typeface="Arial"/>
              </a:rPr>
              <a:t> </a:t>
            </a:r>
            <a:r>
              <a:rPr sz="2200" spc="-225" dirty="0">
                <a:latin typeface="Arial"/>
                <a:cs typeface="Arial"/>
              </a:rPr>
              <a:t>have </a:t>
            </a:r>
            <a:r>
              <a:rPr sz="2200" spc="-195" dirty="0">
                <a:latin typeface="Arial"/>
                <a:cs typeface="Arial"/>
              </a:rPr>
              <a:t>lowest</a:t>
            </a:r>
            <a:endParaRPr sz="2200">
              <a:latin typeface="Arial"/>
              <a:cs typeface="Arial"/>
            </a:endParaRPr>
          </a:p>
          <a:p>
            <a:pPr marL="355600" algn="just">
              <a:lnSpc>
                <a:spcPct val="100000"/>
              </a:lnSpc>
            </a:pPr>
            <a:r>
              <a:rPr sz="2200" spc="-175" dirty="0">
                <a:latin typeface="Arial"/>
                <a:cs typeface="Arial"/>
              </a:rPr>
              <a:t>free </a:t>
            </a:r>
            <a:r>
              <a:rPr sz="2200" spc="-210" dirty="0">
                <a:latin typeface="Arial"/>
                <a:cs typeface="Arial"/>
              </a:rPr>
              <a:t>energy </a:t>
            </a:r>
            <a:r>
              <a:rPr sz="2200" spc="-215" dirty="0">
                <a:latin typeface="Arial"/>
                <a:cs typeface="Arial"/>
              </a:rPr>
              <a:t>under </a:t>
            </a:r>
            <a:r>
              <a:rPr sz="2200" spc="-195" dirty="0">
                <a:latin typeface="Arial"/>
                <a:cs typeface="Arial"/>
              </a:rPr>
              <a:t>very </a:t>
            </a:r>
            <a:r>
              <a:rPr sz="2200" spc="-210" dirty="0">
                <a:latin typeface="Arial"/>
                <a:cs typeface="Arial"/>
              </a:rPr>
              <a:t>slow</a:t>
            </a:r>
            <a:r>
              <a:rPr sz="2200" spc="-165" dirty="0">
                <a:latin typeface="Arial"/>
                <a:cs typeface="Arial"/>
              </a:rPr>
              <a:t> </a:t>
            </a:r>
            <a:r>
              <a:rPr sz="2200" spc="-185" dirty="0">
                <a:latin typeface="Arial"/>
                <a:cs typeface="Arial"/>
              </a:rPr>
              <a:t>cooling/heating.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00" y="676275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7888" y="90932"/>
            <a:ext cx="63474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Conclusions from Equilibrium</a:t>
            </a:r>
            <a:r>
              <a:rPr spc="-60" dirty="0"/>
              <a:t> </a:t>
            </a:r>
            <a:r>
              <a:rPr dirty="0"/>
              <a:t>Cooling</a:t>
            </a:r>
          </a:p>
        </p:txBody>
      </p:sp>
      <p:sp>
        <p:nvSpPr>
          <p:cNvPr id="3" name="object 3"/>
          <p:cNvSpPr/>
          <p:nvPr/>
        </p:nvSpPr>
        <p:spPr>
          <a:xfrm>
            <a:off x="152400" y="762000"/>
            <a:ext cx="8839200" cy="5943600"/>
          </a:xfrm>
          <a:custGeom>
            <a:avLst/>
            <a:gdLst/>
            <a:ahLst/>
            <a:cxnLst/>
            <a:rect l="l" t="t" r="r" b="b"/>
            <a:pathLst>
              <a:path w="8839200" h="5943600">
                <a:moveTo>
                  <a:pt x="0" y="5943600"/>
                </a:moveTo>
                <a:lnTo>
                  <a:pt x="8839200" y="5943600"/>
                </a:lnTo>
                <a:lnTo>
                  <a:pt x="8839200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42239" y="790702"/>
            <a:ext cx="8850630" cy="5897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0" marR="140335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443865" algn="l"/>
                <a:tab pos="444500" algn="l"/>
              </a:tabLst>
            </a:pPr>
            <a:r>
              <a:rPr sz="1800" spc="-150" dirty="0">
                <a:latin typeface="Arial"/>
                <a:cs typeface="Arial"/>
              </a:rPr>
              <a:t>Solid </a:t>
            </a:r>
            <a:r>
              <a:rPr sz="1800" spc="-145" dirty="0">
                <a:latin typeface="Arial"/>
                <a:cs typeface="Arial"/>
              </a:rPr>
              <a:t>solution </a:t>
            </a:r>
            <a:r>
              <a:rPr sz="1800" spc="-160" dirty="0">
                <a:latin typeface="Arial"/>
                <a:cs typeface="Arial"/>
              </a:rPr>
              <a:t>freezes </a:t>
            </a:r>
            <a:r>
              <a:rPr sz="1800" spc="-165" dirty="0">
                <a:latin typeface="Arial"/>
                <a:cs typeface="Arial"/>
              </a:rPr>
              <a:t>over </a:t>
            </a:r>
            <a:r>
              <a:rPr sz="1800" spc="-185" dirty="0">
                <a:latin typeface="Arial"/>
                <a:cs typeface="Arial"/>
              </a:rPr>
              <a:t>a </a:t>
            </a:r>
            <a:r>
              <a:rPr sz="1800" spc="-170" dirty="0">
                <a:latin typeface="Arial"/>
                <a:cs typeface="Arial"/>
              </a:rPr>
              <a:t>range </a:t>
            </a:r>
            <a:r>
              <a:rPr sz="1800" spc="-140" dirty="0">
                <a:latin typeface="Arial"/>
                <a:cs typeface="Arial"/>
              </a:rPr>
              <a:t>of </a:t>
            </a:r>
            <a:r>
              <a:rPr sz="1800" spc="-170" dirty="0">
                <a:latin typeface="Arial"/>
                <a:cs typeface="Arial"/>
              </a:rPr>
              <a:t>temp. </a:t>
            </a:r>
            <a:r>
              <a:rPr sz="1800" spc="-190" dirty="0">
                <a:latin typeface="Arial"/>
                <a:cs typeface="Arial"/>
              </a:rPr>
              <a:t>As </a:t>
            </a:r>
            <a:r>
              <a:rPr sz="1800" spc="-185" dirty="0">
                <a:latin typeface="Arial"/>
                <a:cs typeface="Arial"/>
              </a:rPr>
              <a:t>temp </a:t>
            </a:r>
            <a:r>
              <a:rPr sz="1800" spc="-165" dirty="0">
                <a:latin typeface="Arial"/>
                <a:cs typeface="Arial"/>
              </a:rPr>
              <a:t>decrease, </a:t>
            </a:r>
            <a:r>
              <a:rPr sz="1800" spc="-190" dirty="0">
                <a:latin typeface="Arial"/>
                <a:cs typeface="Arial"/>
              </a:rPr>
              <a:t>amount </a:t>
            </a:r>
            <a:r>
              <a:rPr sz="1800" spc="-140" dirty="0">
                <a:latin typeface="Arial"/>
                <a:cs typeface="Arial"/>
              </a:rPr>
              <a:t>of solid </a:t>
            </a:r>
            <a:r>
              <a:rPr sz="1800" spc="-150" dirty="0">
                <a:latin typeface="Arial"/>
                <a:cs typeface="Arial"/>
              </a:rPr>
              <a:t>increase, </a:t>
            </a:r>
            <a:r>
              <a:rPr sz="1800" spc="-190" dirty="0">
                <a:latin typeface="Arial"/>
                <a:cs typeface="Arial"/>
              </a:rPr>
              <a:t>amount </a:t>
            </a:r>
            <a:r>
              <a:rPr sz="1800" spc="-140" dirty="0">
                <a:latin typeface="Arial"/>
                <a:cs typeface="Arial"/>
              </a:rPr>
              <a:t>of  </a:t>
            </a:r>
            <a:r>
              <a:rPr sz="1800" spc="-135" dirty="0">
                <a:latin typeface="Arial"/>
                <a:cs typeface="Arial"/>
              </a:rPr>
              <a:t>liquid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65" dirty="0">
                <a:latin typeface="Arial"/>
                <a:cs typeface="Arial"/>
              </a:rPr>
              <a:t>decreases.</a:t>
            </a:r>
            <a:endParaRPr sz="1800">
              <a:latin typeface="Arial"/>
              <a:cs typeface="Arial"/>
            </a:endParaRPr>
          </a:p>
          <a:p>
            <a:pPr marL="444500" marR="1073785" indent="-342900">
              <a:lnSpc>
                <a:spcPct val="100000"/>
              </a:lnSpc>
              <a:spcBef>
                <a:spcPts val="430"/>
              </a:spcBef>
              <a:buChar char="•"/>
              <a:tabLst>
                <a:tab pos="443865" algn="l"/>
                <a:tab pos="444500" algn="l"/>
              </a:tabLst>
            </a:pPr>
            <a:r>
              <a:rPr sz="1800" spc="-190" dirty="0">
                <a:latin typeface="Arial"/>
                <a:cs typeface="Arial"/>
              </a:rPr>
              <a:t>As </a:t>
            </a:r>
            <a:r>
              <a:rPr sz="1800" spc="-185" dirty="0">
                <a:latin typeface="Arial"/>
                <a:cs typeface="Arial"/>
              </a:rPr>
              <a:t>tempp </a:t>
            </a:r>
            <a:r>
              <a:rPr sz="1800" spc="-170" dirty="0">
                <a:latin typeface="Arial"/>
                <a:cs typeface="Arial"/>
              </a:rPr>
              <a:t>drops </a:t>
            </a:r>
            <a:r>
              <a:rPr sz="1800" spc="-165" dirty="0">
                <a:latin typeface="Arial"/>
                <a:cs typeface="Arial"/>
              </a:rPr>
              <a:t>from </a:t>
            </a:r>
            <a:r>
              <a:rPr sz="1800" spc="-200" dirty="0">
                <a:latin typeface="Arial"/>
                <a:cs typeface="Arial"/>
              </a:rPr>
              <a:t>T </a:t>
            </a:r>
            <a:r>
              <a:rPr sz="1800" spc="-135" dirty="0">
                <a:latin typeface="Arial"/>
                <a:cs typeface="Arial"/>
              </a:rPr>
              <a:t>to </a:t>
            </a:r>
            <a:r>
              <a:rPr sz="1800" spc="-140" dirty="0">
                <a:latin typeface="Arial"/>
                <a:cs typeface="Arial"/>
              </a:rPr>
              <a:t>T</a:t>
            </a:r>
            <a:r>
              <a:rPr sz="1800" spc="-209" baseline="-20833" dirty="0">
                <a:latin typeface="Arial"/>
                <a:cs typeface="Arial"/>
              </a:rPr>
              <a:t>3</a:t>
            </a:r>
            <a:r>
              <a:rPr sz="1800" spc="-140" dirty="0">
                <a:latin typeface="Arial"/>
                <a:cs typeface="Arial"/>
              </a:rPr>
              <a:t>, </a:t>
            </a:r>
            <a:r>
              <a:rPr sz="1800" spc="-165" dirty="0">
                <a:latin typeface="Arial"/>
                <a:cs typeface="Arial"/>
              </a:rPr>
              <a:t>composition </a:t>
            </a:r>
            <a:r>
              <a:rPr sz="1800" spc="-140" dirty="0">
                <a:latin typeface="Arial"/>
                <a:cs typeface="Arial"/>
              </a:rPr>
              <a:t>of </a:t>
            </a:r>
            <a:r>
              <a:rPr sz="1800" spc="-135" dirty="0">
                <a:latin typeface="Arial"/>
                <a:cs typeface="Arial"/>
              </a:rPr>
              <a:t>liquid </a:t>
            </a:r>
            <a:r>
              <a:rPr sz="1800" spc="-150" dirty="0">
                <a:latin typeface="Arial"/>
                <a:cs typeface="Arial"/>
              </a:rPr>
              <a:t>varies </a:t>
            </a:r>
            <a:r>
              <a:rPr sz="1800" spc="-165" dirty="0">
                <a:latin typeface="Arial"/>
                <a:cs typeface="Arial"/>
              </a:rPr>
              <a:t>along </a:t>
            </a:r>
            <a:r>
              <a:rPr sz="1800" spc="-145" dirty="0">
                <a:latin typeface="Arial"/>
                <a:cs typeface="Arial"/>
              </a:rPr>
              <a:t>liquidus </a:t>
            </a:r>
            <a:r>
              <a:rPr sz="1800" spc="-114" dirty="0">
                <a:latin typeface="Arial"/>
                <a:cs typeface="Arial"/>
              </a:rPr>
              <a:t>i.e. </a:t>
            </a:r>
            <a:r>
              <a:rPr sz="1800" spc="-165" dirty="0">
                <a:latin typeface="Arial"/>
                <a:cs typeface="Arial"/>
              </a:rPr>
              <a:t>from </a:t>
            </a:r>
            <a:r>
              <a:rPr sz="1800" spc="-220" dirty="0">
                <a:latin typeface="Arial"/>
                <a:cs typeface="Arial"/>
              </a:rPr>
              <a:t>X </a:t>
            </a:r>
            <a:r>
              <a:rPr sz="1800" spc="-135" dirty="0">
                <a:latin typeface="Arial"/>
                <a:cs typeface="Arial"/>
              </a:rPr>
              <a:t>to X</a:t>
            </a:r>
            <a:r>
              <a:rPr sz="1800" spc="-202" baseline="-20833" dirty="0">
                <a:latin typeface="Arial"/>
                <a:cs typeface="Arial"/>
              </a:rPr>
              <a:t>3</a:t>
            </a:r>
            <a:r>
              <a:rPr sz="1800" spc="-135" dirty="0">
                <a:latin typeface="Arial"/>
                <a:cs typeface="Arial"/>
              </a:rPr>
              <a:t>.  </a:t>
            </a:r>
            <a:r>
              <a:rPr sz="1800" spc="-170" dirty="0">
                <a:latin typeface="Arial"/>
                <a:cs typeface="Arial"/>
              </a:rPr>
              <a:t>Composition </a:t>
            </a:r>
            <a:r>
              <a:rPr sz="1800" spc="-140" dirty="0">
                <a:latin typeface="Arial"/>
                <a:cs typeface="Arial"/>
              </a:rPr>
              <a:t>of solid </a:t>
            </a:r>
            <a:r>
              <a:rPr sz="1800" spc="-150" dirty="0">
                <a:latin typeface="Arial"/>
                <a:cs typeface="Arial"/>
              </a:rPr>
              <a:t>varies </a:t>
            </a:r>
            <a:r>
              <a:rPr sz="1800" spc="-165" dirty="0">
                <a:latin typeface="Arial"/>
                <a:cs typeface="Arial"/>
              </a:rPr>
              <a:t>along </a:t>
            </a:r>
            <a:r>
              <a:rPr sz="1800" spc="-150" dirty="0">
                <a:latin typeface="Arial"/>
                <a:cs typeface="Arial"/>
              </a:rPr>
              <a:t>solidus </a:t>
            </a:r>
            <a:r>
              <a:rPr sz="1800" spc="-114" dirty="0">
                <a:latin typeface="Arial"/>
                <a:cs typeface="Arial"/>
              </a:rPr>
              <a:t>i.e. </a:t>
            </a:r>
            <a:r>
              <a:rPr sz="1800" spc="-165" dirty="0">
                <a:latin typeface="Arial"/>
                <a:cs typeface="Arial"/>
              </a:rPr>
              <a:t>from </a:t>
            </a:r>
            <a:r>
              <a:rPr sz="1800" spc="-220" dirty="0">
                <a:latin typeface="Arial"/>
                <a:cs typeface="Arial"/>
              </a:rPr>
              <a:t>Y </a:t>
            </a:r>
            <a:r>
              <a:rPr sz="1800" spc="-135" dirty="0">
                <a:latin typeface="Arial"/>
                <a:cs typeface="Arial"/>
              </a:rPr>
              <a:t>to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135" dirty="0">
                <a:latin typeface="Arial"/>
                <a:cs typeface="Arial"/>
              </a:rPr>
              <a:t>Y</a:t>
            </a:r>
            <a:r>
              <a:rPr sz="1800" spc="-202" baseline="-20833" dirty="0">
                <a:latin typeface="Arial"/>
                <a:cs typeface="Arial"/>
              </a:rPr>
              <a:t>3</a:t>
            </a:r>
            <a:r>
              <a:rPr sz="1800" spc="-135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444500" marR="269240" indent="-342900">
              <a:lnSpc>
                <a:spcPct val="100000"/>
              </a:lnSpc>
              <a:spcBef>
                <a:spcPts val="430"/>
              </a:spcBef>
              <a:buChar char="•"/>
              <a:tabLst>
                <a:tab pos="443865" algn="l"/>
                <a:tab pos="444500" algn="l"/>
              </a:tabLst>
            </a:pPr>
            <a:r>
              <a:rPr sz="1800" spc="-190" dirty="0">
                <a:latin typeface="Arial"/>
                <a:cs typeface="Arial"/>
              </a:rPr>
              <a:t>As </a:t>
            </a:r>
            <a:r>
              <a:rPr sz="1800" spc="-185" dirty="0">
                <a:latin typeface="Arial"/>
                <a:cs typeface="Arial"/>
              </a:rPr>
              <a:t>temp </a:t>
            </a:r>
            <a:r>
              <a:rPr sz="1800" spc="-155" dirty="0">
                <a:latin typeface="Arial"/>
                <a:cs typeface="Arial"/>
              </a:rPr>
              <a:t>drops, </a:t>
            </a:r>
            <a:r>
              <a:rPr sz="1800" spc="-190" dirty="0">
                <a:latin typeface="Arial"/>
                <a:cs typeface="Arial"/>
              </a:rPr>
              <a:t>more and more </a:t>
            </a:r>
            <a:r>
              <a:rPr sz="1800" spc="-140" dirty="0">
                <a:latin typeface="Arial"/>
                <a:cs typeface="Arial"/>
              </a:rPr>
              <a:t>solid </a:t>
            </a:r>
            <a:r>
              <a:rPr sz="1800" spc="-155" dirty="0">
                <a:latin typeface="Arial"/>
                <a:cs typeface="Arial"/>
              </a:rPr>
              <a:t>forms, there </a:t>
            </a:r>
            <a:r>
              <a:rPr sz="1800" spc="-185" dirty="0">
                <a:latin typeface="Arial"/>
                <a:cs typeface="Arial"/>
              </a:rPr>
              <a:t>must be a </a:t>
            </a:r>
            <a:r>
              <a:rPr sz="1800" spc="-165" dirty="0">
                <a:latin typeface="Arial"/>
                <a:cs typeface="Arial"/>
              </a:rPr>
              <a:t>continuous </a:t>
            </a:r>
            <a:r>
              <a:rPr sz="1800" spc="-185" dirty="0">
                <a:latin typeface="Arial"/>
                <a:cs typeface="Arial"/>
              </a:rPr>
              <a:t>change </a:t>
            </a:r>
            <a:r>
              <a:rPr sz="1800" spc="-140" dirty="0">
                <a:latin typeface="Arial"/>
                <a:cs typeface="Arial"/>
              </a:rPr>
              <a:t>of </a:t>
            </a:r>
            <a:r>
              <a:rPr sz="1800" spc="-165" dirty="0">
                <a:latin typeface="Arial"/>
                <a:cs typeface="Arial"/>
              </a:rPr>
              <a:t>composition  </a:t>
            </a:r>
            <a:r>
              <a:rPr sz="1800" spc="-150" dirty="0">
                <a:latin typeface="Arial"/>
                <a:cs typeface="Arial"/>
              </a:rPr>
              <a:t>taking </a:t>
            </a:r>
            <a:r>
              <a:rPr sz="1800" spc="-160" dirty="0">
                <a:latin typeface="Arial"/>
                <a:cs typeface="Arial"/>
              </a:rPr>
              <a:t>place </a:t>
            </a:r>
            <a:r>
              <a:rPr sz="1800" spc="-130" dirty="0">
                <a:latin typeface="Arial"/>
                <a:cs typeface="Arial"/>
              </a:rPr>
              <a:t>in </a:t>
            </a:r>
            <a:r>
              <a:rPr sz="1800" spc="-155" dirty="0">
                <a:latin typeface="Arial"/>
                <a:cs typeface="Arial"/>
              </a:rPr>
              <a:t>the </a:t>
            </a:r>
            <a:r>
              <a:rPr sz="1800" spc="-160" dirty="0">
                <a:latin typeface="Arial"/>
                <a:cs typeface="Arial"/>
              </a:rPr>
              <a:t>already </a:t>
            </a:r>
            <a:r>
              <a:rPr sz="1800" spc="-175" dirty="0">
                <a:latin typeface="Arial"/>
                <a:cs typeface="Arial"/>
              </a:rPr>
              <a:t>formed </a:t>
            </a:r>
            <a:r>
              <a:rPr sz="1800" spc="-135" dirty="0">
                <a:latin typeface="Arial"/>
                <a:cs typeface="Arial"/>
              </a:rPr>
              <a:t>solid, </a:t>
            </a:r>
            <a:r>
              <a:rPr sz="1800" spc="-180" dirty="0">
                <a:latin typeface="Arial"/>
                <a:cs typeface="Arial"/>
              </a:rPr>
              <a:t>because </a:t>
            </a:r>
            <a:r>
              <a:rPr sz="1800" spc="-155" dirty="0">
                <a:latin typeface="Arial"/>
                <a:cs typeface="Arial"/>
              </a:rPr>
              <a:t>the </a:t>
            </a:r>
            <a:r>
              <a:rPr sz="1800" spc="-165" dirty="0">
                <a:latin typeface="Arial"/>
                <a:cs typeface="Arial"/>
              </a:rPr>
              <a:t>composition </a:t>
            </a:r>
            <a:r>
              <a:rPr sz="1800" spc="-140" dirty="0">
                <a:latin typeface="Arial"/>
                <a:cs typeface="Arial"/>
              </a:rPr>
              <a:t>of </a:t>
            </a:r>
            <a:r>
              <a:rPr sz="1800" spc="-155" dirty="0">
                <a:latin typeface="Arial"/>
                <a:cs typeface="Arial"/>
              </a:rPr>
              <a:t>the </a:t>
            </a:r>
            <a:r>
              <a:rPr sz="1800" spc="-140" dirty="0">
                <a:latin typeface="Arial"/>
                <a:cs typeface="Arial"/>
              </a:rPr>
              <a:t>solid </a:t>
            </a:r>
            <a:r>
              <a:rPr sz="1800" spc="-180" dirty="0">
                <a:latin typeface="Arial"/>
                <a:cs typeface="Arial"/>
              </a:rPr>
              <a:t>changes </a:t>
            </a:r>
            <a:r>
              <a:rPr sz="1800" spc="-165" dirty="0">
                <a:latin typeface="Arial"/>
                <a:cs typeface="Arial"/>
              </a:rPr>
              <a:t>from </a:t>
            </a:r>
            <a:r>
              <a:rPr sz="1800" spc="-150" dirty="0">
                <a:latin typeface="Arial"/>
                <a:cs typeface="Arial"/>
              </a:rPr>
              <a:t>nuclei  </a:t>
            </a:r>
            <a:r>
              <a:rPr sz="1800" spc="-135" dirty="0">
                <a:latin typeface="Arial"/>
                <a:cs typeface="Arial"/>
              </a:rPr>
              <a:t>to </a:t>
            </a:r>
            <a:r>
              <a:rPr sz="1800" spc="-155" dirty="0">
                <a:latin typeface="Arial"/>
                <a:cs typeface="Arial"/>
              </a:rPr>
              <a:t>dendrite </a:t>
            </a:r>
            <a:r>
              <a:rPr sz="1800" spc="-135" dirty="0">
                <a:latin typeface="Arial"/>
                <a:cs typeface="Arial"/>
              </a:rPr>
              <a:t>to </a:t>
            </a:r>
            <a:r>
              <a:rPr sz="1800" spc="-155" dirty="0">
                <a:latin typeface="Arial"/>
                <a:cs typeface="Arial"/>
              </a:rPr>
              <a:t>the </a:t>
            </a:r>
            <a:r>
              <a:rPr sz="1800" spc="-175" dirty="0">
                <a:latin typeface="Arial"/>
                <a:cs typeface="Arial"/>
              </a:rPr>
              <a:t>extended </a:t>
            </a:r>
            <a:r>
              <a:rPr sz="1800" spc="-145" dirty="0">
                <a:latin typeface="Arial"/>
                <a:cs typeface="Arial"/>
              </a:rPr>
              <a:t>dendrite. </a:t>
            </a:r>
            <a:r>
              <a:rPr sz="1800" spc="-160" dirty="0">
                <a:latin typeface="Arial"/>
                <a:cs typeface="Arial"/>
              </a:rPr>
              <a:t>This </a:t>
            </a:r>
            <a:r>
              <a:rPr sz="1800" spc="-180" dirty="0">
                <a:latin typeface="Arial"/>
                <a:cs typeface="Arial"/>
              </a:rPr>
              <a:t>can </a:t>
            </a:r>
            <a:r>
              <a:rPr sz="1800" spc="-165" dirty="0">
                <a:latin typeface="Arial"/>
                <a:cs typeface="Arial"/>
              </a:rPr>
              <a:t>occur </a:t>
            </a:r>
            <a:r>
              <a:rPr sz="1800" spc="-85" dirty="0">
                <a:latin typeface="Arial"/>
                <a:cs typeface="Arial"/>
              </a:rPr>
              <a:t>if </a:t>
            </a:r>
            <a:r>
              <a:rPr sz="1800" spc="-145" dirty="0">
                <a:latin typeface="Arial"/>
                <a:cs typeface="Arial"/>
              </a:rPr>
              <a:t>diffusion </a:t>
            </a:r>
            <a:r>
              <a:rPr sz="1800" spc="-160" dirty="0">
                <a:latin typeface="Arial"/>
                <a:cs typeface="Arial"/>
              </a:rPr>
              <a:t>takes place continuously, </a:t>
            </a:r>
            <a:r>
              <a:rPr sz="1800" spc="-180" dirty="0">
                <a:latin typeface="Arial"/>
                <a:cs typeface="Arial"/>
              </a:rPr>
              <a:t>where </a:t>
            </a:r>
            <a:r>
              <a:rPr sz="1800" spc="-155" dirty="0">
                <a:latin typeface="Arial"/>
                <a:cs typeface="Arial"/>
              </a:rPr>
              <a:t>Ni  </a:t>
            </a:r>
            <a:r>
              <a:rPr sz="1800" spc="-200" dirty="0">
                <a:latin typeface="Arial"/>
                <a:cs typeface="Arial"/>
              </a:rPr>
              <a:t>moves </a:t>
            </a:r>
            <a:r>
              <a:rPr sz="1800" spc="-165" dirty="0">
                <a:latin typeface="Arial"/>
                <a:cs typeface="Arial"/>
              </a:rPr>
              <a:t>from </a:t>
            </a:r>
            <a:r>
              <a:rPr sz="1800" spc="-155" dirty="0">
                <a:latin typeface="Arial"/>
                <a:cs typeface="Arial"/>
              </a:rPr>
              <a:t>centre </a:t>
            </a:r>
            <a:r>
              <a:rPr sz="1800" spc="-135" dirty="0">
                <a:latin typeface="Arial"/>
                <a:cs typeface="Arial"/>
              </a:rPr>
              <a:t>to </a:t>
            </a:r>
            <a:r>
              <a:rPr sz="1800" spc="-170" dirty="0">
                <a:latin typeface="Arial"/>
                <a:cs typeface="Arial"/>
              </a:rPr>
              <a:t>outwards </a:t>
            </a:r>
            <a:r>
              <a:rPr sz="1800" spc="-190" dirty="0">
                <a:latin typeface="Arial"/>
                <a:cs typeface="Arial"/>
              </a:rPr>
              <a:t>and </a:t>
            </a:r>
            <a:r>
              <a:rPr sz="1800" spc="-210" dirty="0">
                <a:latin typeface="Arial"/>
                <a:cs typeface="Arial"/>
              </a:rPr>
              <a:t>Cu </a:t>
            </a:r>
            <a:r>
              <a:rPr sz="1800" spc="-204" dirty="0">
                <a:latin typeface="Arial"/>
                <a:cs typeface="Arial"/>
              </a:rPr>
              <a:t>move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155" dirty="0">
                <a:latin typeface="Arial"/>
                <a:cs typeface="Arial"/>
              </a:rPr>
              <a:t>inwards.</a:t>
            </a:r>
            <a:endParaRPr sz="1800">
              <a:latin typeface="Arial"/>
              <a:cs typeface="Arial"/>
            </a:endParaRPr>
          </a:p>
          <a:p>
            <a:pPr marL="444500" marR="106680" indent="-342900">
              <a:lnSpc>
                <a:spcPct val="100000"/>
              </a:lnSpc>
              <a:spcBef>
                <a:spcPts val="434"/>
              </a:spcBef>
              <a:buChar char="•"/>
              <a:tabLst>
                <a:tab pos="443865" algn="l"/>
                <a:tab pos="444500" algn="l"/>
              </a:tabLst>
            </a:pPr>
            <a:r>
              <a:rPr sz="1800" spc="-190" dirty="0">
                <a:latin typeface="Arial"/>
                <a:cs typeface="Arial"/>
              </a:rPr>
              <a:t>The </a:t>
            </a:r>
            <a:r>
              <a:rPr sz="1800" spc="-170" dirty="0">
                <a:latin typeface="Arial"/>
                <a:cs typeface="Arial"/>
              </a:rPr>
              <a:t>importance </a:t>
            </a:r>
            <a:r>
              <a:rPr sz="1800" spc="-140" dirty="0">
                <a:latin typeface="Arial"/>
                <a:cs typeface="Arial"/>
              </a:rPr>
              <a:t>of </a:t>
            </a:r>
            <a:r>
              <a:rPr sz="1800" spc="-145" dirty="0">
                <a:latin typeface="Arial"/>
                <a:cs typeface="Arial"/>
              </a:rPr>
              <a:t>diffusion </a:t>
            </a:r>
            <a:r>
              <a:rPr sz="1800" spc="-140" dirty="0">
                <a:latin typeface="Arial"/>
                <a:cs typeface="Arial"/>
              </a:rPr>
              <a:t>of </a:t>
            </a:r>
            <a:r>
              <a:rPr sz="1800" spc="-185" dirty="0">
                <a:latin typeface="Arial"/>
                <a:cs typeface="Arial"/>
              </a:rPr>
              <a:t>atoms </a:t>
            </a:r>
            <a:r>
              <a:rPr sz="1800" spc="-195" dirty="0">
                <a:latin typeface="Arial"/>
                <a:cs typeface="Arial"/>
              </a:rPr>
              <a:t>becomes </a:t>
            </a:r>
            <a:r>
              <a:rPr sz="1800" spc="-190" dirty="0">
                <a:latin typeface="Arial"/>
                <a:cs typeface="Arial"/>
              </a:rPr>
              <a:t>more </a:t>
            </a:r>
            <a:r>
              <a:rPr sz="1800" spc="-155" dirty="0">
                <a:latin typeface="Arial"/>
                <a:cs typeface="Arial"/>
              </a:rPr>
              <a:t>clear, </a:t>
            </a:r>
            <a:r>
              <a:rPr sz="1800" spc="-200" dirty="0">
                <a:latin typeface="Arial"/>
                <a:cs typeface="Arial"/>
              </a:rPr>
              <a:t>when </a:t>
            </a:r>
            <a:r>
              <a:rPr sz="1800" spc="-155" dirty="0">
                <a:latin typeface="Arial"/>
                <a:cs typeface="Arial"/>
              </a:rPr>
              <a:t>the </a:t>
            </a:r>
            <a:r>
              <a:rPr sz="1800" spc="-140" dirty="0">
                <a:latin typeface="Arial"/>
                <a:cs typeface="Arial"/>
              </a:rPr>
              <a:t>alloy </a:t>
            </a:r>
            <a:r>
              <a:rPr sz="1800" spc="-145" dirty="0">
                <a:latin typeface="Arial"/>
                <a:cs typeface="Arial"/>
              </a:rPr>
              <a:t>attains </a:t>
            </a:r>
            <a:r>
              <a:rPr sz="1800" spc="-185" dirty="0">
                <a:latin typeface="Arial"/>
                <a:cs typeface="Arial"/>
              </a:rPr>
              <a:t>temp </a:t>
            </a:r>
            <a:r>
              <a:rPr sz="1800" spc="-120" dirty="0">
                <a:latin typeface="Arial"/>
                <a:cs typeface="Arial"/>
              </a:rPr>
              <a:t>T</a:t>
            </a:r>
            <a:r>
              <a:rPr sz="1800" spc="-179" baseline="-20833" dirty="0">
                <a:latin typeface="Arial"/>
                <a:cs typeface="Arial"/>
              </a:rPr>
              <a:t>3</a:t>
            </a:r>
            <a:r>
              <a:rPr sz="1800" spc="-120" dirty="0">
                <a:latin typeface="Arial"/>
                <a:cs typeface="Arial"/>
              </a:rPr>
              <a:t>, </a:t>
            </a:r>
            <a:r>
              <a:rPr sz="1800" spc="-200" dirty="0">
                <a:latin typeface="Arial"/>
                <a:cs typeface="Arial"/>
              </a:rPr>
              <a:t>when </a:t>
            </a:r>
            <a:r>
              <a:rPr sz="1800" spc="-130" dirty="0">
                <a:latin typeface="Arial"/>
                <a:cs typeface="Arial"/>
              </a:rPr>
              <a:t>last  </a:t>
            </a:r>
            <a:r>
              <a:rPr sz="1800" spc="-150" dirty="0">
                <a:latin typeface="Arial"/>
                <a:cs typeface="Arial"/>
              </a:rPr>
              <a:t>traces </a:t>
            </a:r>
            <a:r>
              <a:rPr sz="1800" spc="-140" dirty="0">
                <a:latin typeface="Arial"/>
                <a:cs typeface="Arial"/>
              </a:rPr>
              <a:t>of </a:t>
            </a:r>
            <a:r>
              <a:rPr sz="1800" spc="-135" dirty="0">
                <a:latin typeface="Arial"/>
                <a:cs typeface="Arial"/>
              </a:rPr>
              <a:t>liquid </a:t>
            </a:r>
            <a:r>
              <a:rPr sz="1800" spc="-185" dirty="0">
                <a:latin typeface="Arial"/>
                <a:cs typeface="Arial"/>
              </a:rPr>
              <a:t>(38%Ni-62%Cu) </a:t>
            </a:r>
            <a:r>
              <a:rPr sz="1800" spc="-130" dirty="0">
                <a:latin typeface="Arial"/>
                <a:cs typeface="Arial"/>
              </a:rPr>
              <a:t>solidify </a:t>
            </a:r>
            <a:r>
              <a:rPr sz="1800" spc="-140" dirty="0">
                <a:latin typeface="Arial"/>
                <a:cs typeface="Arial"/>
              </a:rPr>
              <a:t>at </a:t>
            </a:r>
            <a:r>
              <a:rPr sz="1800" spc="-155" dirty="0">
                <a:latin typeface="Arial"/>
                <a:cs typeface="Arial"/>
              </a:rPr>
              <a:t>the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35" dirty="0">
                <a:latin typeface="Arial"/>
                <a:cs typeface="Arial"/>
              </a:rPr>
              <a:t>crystal</a:t>
            </a:r>
            <a:endParaRPr sz="1800">
              <a:latin typeface="Arial"/>
              <a:cs typeface="Arial"/>
            </a:endParaRPr>
          </a:p>
          <a:p>
            <a:pPr marL="467359" marR="3625850">
              <a:lnSpc>
                <a:spcPct val="120000"/>
              </a:lnSpc>
              <a:spcBef>
                <a:spcPts val="5"/>
              </a:spcBef>
            </a:pPr>
            <a:r>
              <a:rPr sz="1800" spc="-170" dirty="0">
                <a:latin typeface="Arial"/>
                <a:cs typeface="Arial"/>
              </a:rPr>
              <a:t>boundaries </a:t>
            </a:r>
            <a:r>
              <a:rPr sz="1800" spc="-190" dirty="0">
                <a:latin typeface="Arial"/>
                <a:cs typeface="Arial"/>
              </a:rPr>
              <a:t>and </a:t>
            </a:r>
            <a:r>
              <a:rPr sz="1800" spc="-160" dirty="0">
                <a:latin typeface="Arial"/>
                <a:cs typeface="Arial"/>
              </a:rPr>
              <a:t>get </a:t>
            </a:r>
            <a:r>
              <a:rPr sz="1800" spc="-165" dirty="0">
                <a:latin typeface="Arial"/>
                <a:cs typeface="Arial"/>
              </a:rPr>
              <a:t>immediately </a:t>
            </a:r>
            <a:r>
              <a:rPr sz="1800" spc="-175" dirty="0">
                <a:latin typeface="Arial"/>
                <a:cs typeface="Arial"/>
              </a:rPr>
              <a:t>absorbed by </a:t>
            </a:r>
            <a:r>
              <a:rPr sz="1800" spc="-145" dirty="0">
                <a:latin typeface="Arial"/>
                <a:cs typeface="Arial"/>
              </a:rPr>
              <a:t>diffusion </a:t>
            </a:r>
            <a:r>
              <a:rPr sz="1800" spc="-175" dirty="0">
                <a:latin typeface="Arial"/>
                <a:cs typeface="Arial"/>
              </a:rPr>
              <a:t>so  </a:t>
            </a:r>
            <a:r>
              <a:rPr sz="1800" spc="-140" dirty="0">
                <a:latin typeface="Arial"/>
                <a:cs typeface="Arial"/>
              </a:rPr>
              <a:t>that solid </a:t>
            </a:r>
            <a:r>
              <a:rPr sz="1800" spc="-175" dirty="0">
                <a:latin typeface="Arial"/>
                <a:cs typeface="Arial"/>
              </a:rPr>
              <a:t>as </a:t>
            </a:r>
            <a:r>
              <a:rPr sz="1800" spc="-185" dirty="0">
                <a:latin typeface="Arial"/>
                <a:cs typeface="Arial"/>
              </a:rPr>
              <a:t>a </a:t>
            </a:r>
            <a:r>
              <a:rPr sz="1800" spc="-175" dirty="0">
                <a:latin typeface="Arial"/>
                <a:cs typeface="Arial"/>
              </a:rPr>
              <a:t>whole </a:t>
            </a:r>
            <a:r>
              <a:rPr sz="1800" spc="-195" dirty="0">
                <a:latin typeface="Arial"/>
                <a:cs typeface="Arial"/>
              </a:rPr>
              <a:t>becomes homogeneous </a:t>
            </a:r>
            <a:r>
              <a:rPr sz="1800" spc="-190" dirty="0">
                <a:latin typeface="Arial"/>
                <a:cs typeface="Arial"/>
              </a:rPr>
              <a:t>and </a:t>
            </a:r>
            <a:r>
              <a:rPr sz="1800" spc="-140" dirty="0">
                <a:latin typeface="Arial"/>
                <a:cs typeface="Arial"/>
              </a:rPr>
              <a:t>of  </a:t>
            </a:r>
            <a:r>
              <a:rPr sz="1800" spc="-165" dirty="0">
                <a:latin typeface="Arial"/>
                <a:cs typeface="Arial"/>
              </a:rPr>
              <a:t>composition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90" dirty="0">
                <a:latin typeface="Arial"/>
                <a:cs typeface="Arial"/>
              </a:rPr>
              <a:t>70%Ni-30%Cu.</a:t>
            </a:r>
            <a:endParaRPr sz="1800">
              <a:latin typeface="Arial"/>
              <a:cs typeface="Arial"/>
            </a:endParaRPr>
          </a:p>
          <a:p>
            <a:pPr marL="467359" marR="3640454" indent="-365760">
              <a:lnSpc>
                <a:spcPct val="120000"/>
              </a:lnSpc>
              <a:buChar char="•"/>
              <a:tabLst>
                <a:tab pos="443865" algn="l"/>
                <a:tab pos="444500" algn="l"/>
              </a:tabLst>
            </a:pPr>
            <a:r>
              <a:rPr sz="1800" spc="-160" dirty="0">
                <a:latin typeface="Arial"/>
                <a:cs typeface="Arial"/>
              </a:rPr>
              <a:t>Variation </a:t>
            </a:r>
            <a:r>
              <a:rPr sz="1800" spc="-130" dirty="0">
                <a:latin typeface="Arial"/>
                <a:cs typeface="Arial"/>
              </a:rPr>
              <a:t>in </a:t>
            </a:r>
            <a:r>
              <a:rPr sz="1800" spc="-150" dirty="0">
                <a:latin typeface="Arial"/>
                <a:cs typeface="Arial"/>
              </a:rPr>
              <a:t>properties </a:t>
            </a:r>
            <a:r>
              <a:rPr sz="1800" spc="-140" dirty="0">
                <a:latin typeface="Arial"/>
                <a:cs typeface="Arial"/>
              </a:rPr>
              <a:t>of </a:t>
            </a:r>
            <a:r>
              <a:rPr sz="1800" spc="-135" dirty="0">
                <a:latin typeface="Arial"/>
                <a:cs typeface="Arial"/>
              </a:rPr>
              <a:t>industrial </a:t>
            </a:r>
            <a:r>
              <a:rPr sz="1800" spc="-165" dirty="0">
                <a:latin typeface="Arial"/>
                <a:cs typeface="Arial"/>
              </a:rPr>
              <a:t>Cu-Ni </a:t>
            </a:r>
            <a:r>
              <a:rPr sz="1800" spc="-145" dirty="0">
                <a:latin typeface="Arial"/>
                <a:cs typeface="Arial"/>
              </a:rPr>
              <a:t>alloys </a:t>
            </a:r>
            <a:r>
              <a:rPr sz="1800" spc="-175" dirty="0">
                <a:latin typeface="Arial"/>
                <a:cs typeface="Arial"/>
              </a:rPr>
              <a:t>as </a:t>
            </a:r>
            <a:r>
              <a:rPr sz="1800" spc="-155" dirty="0">
                <a:latin typeface="Arial"/>
                <a:cs typeface="Arial"/>
              </a:rPr>
              <a:t>the  </a:t>
            </a:r>
            <a:r>
              <a:rPr sz="1800" spc="-165" dirty="0">
                <a:latin typeface="Arial"/>
                <a:cs typeface="Arial"/>
              </a:rPr>
              <a:t>chemical compositions </a:t>
            </a:r>
            <a:r>
              <a:rPr sz="1800" spc="-140" dirty="0">
                <a:latin typeface="Arial"/>
                <a:cs typeface="Arial"/>
              </a:rPr>
              <a:t>of </a:t>
            </a:r>
            <a:r>
              <a:rPr sz="1800" spc="-155" dirty="0">
                <a:latin typeface="Arial"/>
                <a:cs typeface="Arial"/>
              </a:rPr>
              <a:t>the </a:t>
            </a:r>
            <a:r>
              <a:rPr sz="1800" spc="-140" dirty="0">
                <a:latin typeface="Arial"/>
                <a:cs typeface="Arial"/>
              </a:rPr>
              <a:t>solid </a:t>
            </a:r>
            <a:r>
              <a:rPr sz="1800" spc="-150" dirty="0">
                <a:latin typeface="Arial"/>
                <a:cs typeface="Arial"/>
              </a:rPr>
              <a:t>solution </a:t>
            </a:r>
            <a:r>
              <a:rPr sz="1800" spc="-180" dirty="0">
                <a:latin typeface="Arial"/>
                <a:cs typeface="Arial"/>
              </a:rPr>
              <a:t>changes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spc="-165" dirty="0">
                <a:latin typeface="Arial"/>
                <a:cs typeface="Arial"/>
              </a:rPr>
              <a:t>from</a:t>
            </a:r>
            <a:endParaRPr sz="1800">
              <a:latin typeface="Arial"/>
              <a:cs typeface="Arial"/>
            </a:endParaRPr>
          </a:p>
          <a:p>
            <a:pPr marL="467359">
              <a:lnSpc>
                <a:spcPct val="100000"/>
              </a:lnSpc>
              <a:spcBef>
                <a:spcPts val="434"/>
              </a:spcBef>
            </a:pPr>
            <a:r>
              <a:rPr sz="1800" spc="-215" dirty="0">
                <a:latin typeface="Arial"/>
                <a:cs typeface="Arial"/>
              </a:rPr>
              <a:t>100% </a:t>
            </a:r>
            <a:r>
              <a:rPr sz="1800" spc="-210" dirty="0">
                <a:latin typeface="Arial"/>
                <a:cs typeface="Arial"/>
              </a:rPr>
              <a:t>Cu </a:t>
            </a:r>
            <a:r>
              <a:rPr sz="1800" spc="-135" dirty="0">
                <a:latin typeface="Arial"/>
                <a:cs typeface="Arial"/>
              </a:rPr>
              <a:t>to </a:t>
            </a:r>
            <a:r>
              <a:rPr sz="1800" spc="-215" dirty="0">
                <a:latin typeface="Arial"/>
                <a:cs typeface="Arial"/>
              </a:rPr>
              <a:t>100%</a:t>
            </a:r>
            <a:r>
              <a:rPr sz="1800" spc="-330" dirty="0">
                <a:latin typeface="Arial"/>
                <a:cs typeface="Arial"/>
              </a:rPr>
              <a:t> </a:t>
            </a:r>
            <a:r>
              <a:rPr sz="1800" spc="-135" dirty="0">
                <a:latin typeface="Arial"/>
                <a:cs typeface="Arial"/>
              </a:rPr>
              <a:t>Ni.</a:t>
            </a:r>
            <a:endParaRPr sz="1800">
              <a:latin typeface="Arial"/>
              <a:cs typeface="Arial"/>
            </a:endParaRPr>
          </a:p>
          <a:p>
            <a:pPr marL="467359" marR="3353435" indent="-365760" algn="just">
              <a:lnSpc>
                <a:spcPct val="120000"/>
              </a:lnSpc>
              <a:buChar char="•"/>
              <a:tabLst>
                <a:tab pos="444500" algn="l"/>
              </a:tabLst>
            </a:pPr>
            <a:r>
              <a:rPr sz="1800" spc="-155" dirty="0">
                <a:latin typeface="Arial"/>
                <a:cs typeface="Arial"/>
              </a:rPr>
              <a:t>Properties </a:t>
            </a:r>
            <a:r>
              <a:rPr sz="1800" spc="-175" dirty="0">
                <a:latin typeface="Arial"/>
                <a:cs typeface="Arial"/>
              </a:rPr>
              <a:t>such as </a:t>
            </a:r>
            <a:r>
              <a:rPr sz="1800" spc="-140" dirty="0">
                <a:latin typeface="Arial"/>
                <a:cs typeface="Arial"/>
              </a:rPr>
              <a:t>tensile </a:t>
            </a:r>
            <a:r>
              <a:rPr sz="1800" spc="-145" dirty="0">
                <a:latin typeface="Arial"/>
                <a:cs typeface="Arial"/>
              </a:rPr>
              <a:t>strength, </a:t>
            </a:r>
            <a:r>
              <a:rPr sz="1800" spc="-165" dirty="0">
                <a:latin typeface="Arial"/>
                <a:cs typeface="Arial"/>
              </a:rPr>
              <a:t>hardness, </a:t>
            </a:r>
            <a:r>
              <a:rPr sz="1800" spc="-140" dirty="0">
                <a:latin typeface="Arial"/>
                <a:cs typeface="Arial"/>
              </a:rPr>
              <a:t>yield </a:t>
            </a:r>
            <a:r>
              <a:rPr sz="1800" spc="-145" dirty="0">
                <a:latin typeface="Arial"/>
                <a:cs typeface="Arial"/>
              </a:rPr>
              <a:t>strength,  </a:t>
            </a:r>
            <a:r>
              <a:rPr sz="1800" spc="-135" dirty="0">
                <a:latin typeface="Arial"/>
                <a:cs typeface="Arial"/>
              </a:rPr>
              <a:t>electrical </a:t>
            </a:r>
            <a:r>
              <a:rPr sz="1800" spc="-125" dirty="0">
                <a:latin typeface="Arial"/>
                <a:cs typeface="Arial"/>
              </a:rPr>
              <a:t>resistivity </a:t>
            </a:r>
            <a:r>
              <a:rPr sz="1800" spc="-195" dirty="0">
                <a:latin typeface="Arial"/>
                <a:cs typeface="Arial"/>
              </a:rPr>
              <a:t>show </a:t>
            </a:r>
            <a:r>
              <a:rPr sz="1800" spc="-185" dirty="0">
                <a:latin typeface="Arial"/>
                <a:cs typeface="Arial"/>
              </a:rPr>
              <a:t>a </a:t>
            </a:r>
            <a:r>
              <a:rPr sz="1800" spc="-195" dirty="0">
                <a:latin typeface="Arial"/>
                <a:cs typeface="Arial"/>
              </a:rPr>
              <a:t>maximum, </a:t>
            </a:r>
            <a:r>
              <a:rPr sz="1800" spc="-150" dirty="0">
                <a:latin typeface="Arial"/>
                <a:cs typeface="Arial"/>
              </a:rPr>
              <a:t>while </a:t>
            </a:r>
            <a:r>
              <a:rPr sz="1800" spc="-125" dirty="0">
                <a:latin typeface="Arial"/>
                <a:cs typeface="Arial"/>
              </a:rPr>
              <a:t>ductility </a:t>
            </a:r>
            <a:r>
              <a:rPr sz="1800" spc="-190" dirty="0">
                <a:latin typeface="Arial"/>
                <a:cs typeface="Arial"/>
              </a:rPr>
              <a:t>shows </a:t>
            </a:r>
            <a:r>
              <a:rPr sz="1800" spc="-185" dirty="0">
                <a:latin typeface="Arial"/>
                <a:cs typeface="Arial"/>
              </a:rPr>
              <a:t>a  minimum.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00" y="676275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43575" y="3594100"/>
            <a:ext cx="3400425" cy="32638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7029" y="51307"/>
            <a:ext cx="4872990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dirty="0"/>
              <a:t>Coring in Solid</a:t>
            </a:r>
            <a:r>
              <a:rPr sz="3500" spc="-70" dirty="0"/>
              <a:t> </a:t>
            </a:r>
            <a:r>
              <a:rPr sz="3500" dirty="0"/>
              <a:t>Solutions</a:t>
            </a:r>
            <a:endParaRPr sz="3500"/>
          </a:p>
        </p:txBody>
      </p:sp>
      <p:sp>
        <p:nvSpPr>
          <p:cNvPr id="3" name="object 3"/>
          <p:cNvSpPr/>
          <p:nvPr/>
        </p:nvSpPr>
        <p:spPr>
          <a:xfrm>
            <a:off x="152400" y="808037"/>
            <a:ext cx="8839200" cy="1173480"/>
          </a:xfrm>
          <a:custGeom>
            <a:avLst/>
            <a:gdLst/>
            <a:ahLst/>
            <a:cxnLst/>
            <a:rect l="l" t="t" r="r" b="b"/>
            <a:pathLst>
              <a:path w="8839200" h="1173480">
                <a:moveTo>
                  <a:pt x="0" y="1173162"/>
                </a:moveTo>
                <a:lnTo>
                  <a:pt x="8839200" y="1173162"/>
                </a:lnTo>
                <a:lnTo>
                  <a:pt x="8839200" y="0"/>
                </a:lnTo>
                <a:lnTo>
                  <a:pt x="0" y="0"/>
                </a:lnTo>
                <a:lnTo>
                  <a:pt x="0" y="1173162"/>
                </a:lnTo>
                <a:close/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3840" y="836803"/>
            <a:ext cx="8350250" cy="10490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2265" marR="5080" indent="-342265">
              <a:lnSpc>
                <a:spcPct val="100000"/>
              </a:lnSpc>
              <a:spcBef>
                <a:spcPts val="95"/>
              </a:spcBef>
              <a:buChar char="•"/>
              <a:tabLst>
                <a:tab pos="342265" algn="l"/>
                <a:tab pos="342900" algn="l"/>
              </a:tabLst>
            </a:pPr>
            <a:r>
              <a:rPr sz="1600" spc="-160" dirty="0">
                <a:latin typeface="Arial"/>
                <a:cs typeface="Arial"/>
              </a:rPr>
              <a:t>Under </a:t>
            </a:r>
            <a:r>
              <a:rPr sz="1600" spc="-135" dirty="0">
                <a:latin typeface="Arial"/>
                <a:cs typeface="Arial"/>
              </a:rPr>
              <a:t>actual </a:t>
            </a:r>
            <a:r>
              <a:rPr sz="1600" spc="-120" dirty="0">
                <a:latin typeface="Arial"/>
                <a:cs typeface="Arial"/>
              </a:rPr>
              <a:t>industrial </a:t>
            </a:r>
            <a:r>
              <a:rPr sz="1600" spc="-130" dirty="0">
                <a:latin typeface="Arial"/>
                <a:cs typeface="Arial"/>
              </a:rPr>
              <a:t>conditions, rate </a:t>
            </a:r>
            <a:r>
              <a:rPr sz="1600" spc="-125" dirty="0">
                <a:latin typeface="Arial"/>
                <a:cs typeface="Arial"/>
              </a:rPr>
              <a:t>of </a:t>
            </a:r>
            <a:r>
              <a:rPr sz="1600" spc="-120" dirty="0">
                <a:latin typeface="Arial"/>
                <a:cs typeface="Arial"/>
              </a:rPr>
              <a:t>solidification </a:t>
            </a:r>
            <a:r>
              <a:rPr sz="1600" spc="-110" dirty="0">
                <a:latin typeface="Arial"/>
                <a:cs typeface="Arial"/>
              </a:rPr>
              <a:t>is </a:t>
            </a:r>
            <a:r>
              <a:rPr sz="1600" spc="-175" dirty="0">
                <a:latin typeface="Arial"/>
                <a:cs typeface="Arial"/>
              </a:rPr>
              <a:t>way </a:t>
            </a:r>
            <a:r>
              <a:rPr sz="1600" spc="-125" dirty="0">
                <a:latin typeface="Arial"/>
                <a:cs typeface="Arial"/>
              </a:rPr>
              <a:t>faster </a:t>
            </a:r>
            <a:r>
              <a:rPr sz="1600" spc="-145" dirty="0">
                <a:latin typeface="Arial"/>
                <a:cs typeface="Arial"/>
              </a:rPr>
              <a:t>than </a:t>
            </a:r>
            <a:r>
              <a:rPr sz="1600" spc="-130" dirty="0">
                <a:latin typeface="Arial"/>
                <a:cs typeface="Arial"/>
              </a:rPr>
              <a:t>rate </a:t>
            </a:r>
            <a:r>
              <a:rPr sz="1600" spc="-125" dirty="0">
                <a:latin typeface="Arial"/>
                <a:cs typeface="Arial"/>
              </a:rPr>
              <a:t>of diffusion, </a:t>
            </a:r>
            <a:r>
              <a:rPr sz="1600" spc="-155" dirty="0">
                <a:latin typeface="Arial"/>
                <a:cs typeface="Arial"/>
              </a:rPr>
              <a:t>so </a:t>
            </a:r>
            <a:r>
              <a:rPr sz="1600" spc="-160" dirty="0">
                <a:latin typeface="Arial"/>
                <a:cs typeface="Arial"/>
              </a:rPr>
              <a:t>system </a:t>
            </a:r>
            <a:r>
              <a:rPr sz="1600" spc="-165" dirty="0">
                <a:latin typeface="Arial"/>
                <a:cs typeface="Arial"/>
              </a:rPr>
              <a:t>does </a:t>
            </a:r>
            <a:r>
              <a:rPr sz="1600" spc="-135" dirty="0">
                <a:latin typeface="Arial"/>
                <a:cs typeface="Arial"/>
              </a:rPr>
              <a:t>not  </a:t>
            </a:r>
            <a:r>
              <a:rPr sz="1600" spc="-125" dirty="0">
                <a:latin typeface="Arial"/>
                <a:cs typeface="Arial"/>
              </a:rPr>
              <a:t>attain </a:t>
            </a:r>
            <a:r>
              <a:rPr sz="1600" spc="-135" dirty="0">
                <a:latin typeface="Arial"/>
                <a:cs typeface="Arial"/>
              </a:rPr>
              <a:t>uniformity </a:t>
            </a:r>
            <a:r>
              <a:rPr sz="1600" spc="-165" dirty="0">
                <a:latin typeface="Arial"/>
                <a:cs typeface="Arial"/>
              </a:rPr>
              <a:t>and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130" dirty="0">
                <a:latin typeface="Arial"/>
                <a:cs typeface="Arial"/>
              </a:rPr>
              <a:t>equilibrium.</a:t>
            </a:r>
            <a:endParaRPr sz="1600">
              <a:latin typeface="Arial"/>
              <a:cs typeface="Arial"/>
            </a:endParaRPr>
          </a:p>
          <a:p>
            <a:pPr marL="342265" marR="104775" indent="-342265">
              <a:lnSpc>
                <a:spcPct val="100000"/>
              </a:lnSpc>
              <a:spcBef>
                <a:spcPts val="384"/>
              </a:spcBef>
              <a:buChar char="•"/>
              <a:tabLst>
                <a:tab pos="342265" algn="l"/>
                <a:tab pos="342900" algn="l"/>
              </a:tabLst>
            </a:pPr>
            <a:r>
              <a:rPr sz="1600" spc="-140" dirty="0">
                <a:latin typeface="Arial"/>
                <a:cs typeface="Arial"/>
              </a:rPr>
              <a:t>This </a:t>
            </a:r>
            <a:r>
              <a:rPr sz="1600" spc="-130" dirty="0">
                <a:latin typeface="Arial"/>
                <a:cs typeface="Arial"/>
              </a:rPr>
              <a:t>variation </a:t>
            </a:r>
            <a:r>
              <a:rPr sz="1600" spc="-125" dirty="0">
                <a:latin typeface="Arial"/>
                <a:cs typeface="Arial"/>
              </a:rPr>
              <a:t>of </a:t>
            </a:r>
            <a:r>
              <a:rPr sz="1600" spc="-170" dirty="0">
                <a:latin typeface="Arial"/>
                <a:cs typeface="Arial"/>
              </a:rPr>
              <a:t>more </a:t>
            </a:r>
            <a:r>
              <a:rPr sz="1600" spc="-190" dirty="0">
                <a:latin typeface="Arial"/>
                <a:cs typeface="Arial"/>
              </a:rPr>
              <a:t>Cu </a:t>
            </a:r>
            <a:r>
              <a:rPr sz="1600" spc="-145" dirty="0">
                <a:latin typeface="Arial"/>
                <a:cs typeface="Arial"/>
              </a:rPr>
              <a:t>than </a:t>
            </a:r>
            <a:r>
              <a:rPr sz="1600" spc="-135" dirty="0">
                <a:latin typeface="Arial"/>
                <a:cs typeface="Arial"/>
              </a:rPr>
              <a:t>equilibrium </a:t>
            </a:r>
            <a:r>
              <a:rPr sz="1600" spc="-140" dirty="0">
                <a:latin typeface="Arial"/>
                <a:cs typeface="Arial"/>
              </a:rPr>
              <a:t>content </a:t>
            </a:r>
            <a:r>
              <a:rPr sz="1600" spc="-150" dirty="0">
                <a:latin typeface="Arial"/>
                <a:cs typeface="Arial"/>
              </a:rPr>
              <a:t>from </a:t>
            </a:r>
            <a:r>
              <a:rPr sz="1600" spc="-140" dirty="0">
                <a:latin typeface="Arial"/>
                <a:cs typeface="Arial"/>
              </a:rPr>
              <a:t>the </a:t>
            </a:r>
            <a:r>
              <a:rPr sz="1600" spc="-145" dirty="0">
                <a:latin typeface="Arial"/>
                <a:cs typeface="Arial"/>
              </a:rPr>
              <a:t>core </a:t>
            </a:r>
            <a:r>
              <a:rPr sz="1600" spc="-125" dirty="0">
                <a:latin typeface="Arial"/>
                <a:cs typeface="Arial"/>
              </a:rPr>
              <a:t>of </a:t>
            </a:r>
            <a:r>
              <a:rPr sz="1600" spc="-140" dirty="0">
                <a:latin typeface="Arial"/>
                <a:cs typeface="Arial"/>
              </a:rPr>
              <a:t>the </a:t>
            </a:r>
            <a:r>
              <a:rPr sz="1600" spc="-135" dirty="0">
                <a:latin typeface="Arial"/>
                <a:cs typeface="Arial"/>
              </a:rPr>
              <a:t>dendrite </a:t>
            </a:r>
            <a:r>
              <a:rPr sz="1600" spc="-125" dirty="0">
                <a:latin typeface="Arial"/>
                <a:cs typeface="Arial"/>
              </a:rPr>
              <a:t>to </a:t>
            </a:r>
            <a:r>
              <a:rPr sz="1600" spc="-140" dirty="0">
                <a:latin typeface="Arial"/>
                <a:cs typeface="Arial"/>
              </a:rPr>
              <a:t>the </a:t>
            </a:r>
            <a:r>
              <a:rPr sz="1600" spc="-125" dirty="0">
                <a:latin typeface="Arial"/>
                <a:cs typeface="Arial"/>
              </a:rPr>
              <a:t>interdendritic </a:t>
            </a:r>
            <a:r>
              <a:rPr sz="1600" spc="-160" dirty="0">
                <a:latin typeface="Arial"/>
                <a:cs typeface="Arial"/>
              </a:rPr>
              <a:t>space </a:t>
            </a:r>
            <a:r>
              <a:rPr sz="1600" spc="-114" dirty="0">
                <a:latin typeface="Arial"/>
                <a:cs typeface="Arial"/>
              </a:rPr>
              <a:t>is  </a:t>
            </a:r>
            <a:r>
              <a:rPr sz="1600" spc="-135" dirty="0">
                <a:latin typeface="Arial"/>
                <a:cs typeface="Arial"/>
              </a:rPr>
              <a:t>called </a:t>
            </a:r>
            <a:r>
              <a:rPr sz="1600" spc="-130" dirty="0">
                <a:latin typeface="Arial"/>
                <a:cs typeface="Arial"/>
              </a:rPr>
              <a:t>dendritic-segregation, </a:t>
            </a:r>
            <a:r>
              <a:rPr sz="1600" spc="-150" dirty="0">
                <a:latin typeface="Arial"/>
                <a:cs typeface="Arial"/>
              </a:rPr>
              <a:t>which </a:t>
            </a:r>
            <a:r>
              <a:rPr sz="1600" spc="-165" dirty="0">
                <a:latin typeface="Arial"/>
                <a:cs typeface="Arial"/>
              </a:rPr>
              <a:t>on a </a:t>
            </a:r>
            <a:r>
              <a:rPr sz="1600" spc="-145" dirty="0">
                <a:latin typeface="Arial"/>
                <a:cs typeface="Arial"/>
              </a:rPr>
              <a:t>microscopic </a:t>
            </a:r>
            <a:r>
              <a:rPr sz="1600" spc="-140" dirty="0">
                <a:latin typeface="Arial"/>
                <a:cs typeface="Arial"/>
              </a:rPr>
              <a:t>scale </a:t>
            </a:r>
            <a:r>
              <a:rPr sz="1600" spc="-114" dirty="0">
                <a:latin typeface="Arial"/>
                <a:cs typeface="Arial"/>
              </a:rPr>
              <a:t>is </a:t>
            </a:r>
            <a:r>
              <a:rPr sz="1600" spc="-135" dirty="0">
                <a:latin typeface="Arial"/>
                <a:cs typeface="Arial"/>
              </a:rPr>
              <a:t>called</a:t>
            </a:r>
            <a:r>
              <a:rPr sz="1600" spc="100" dirty="0">
                <a:latin typeface="Arial"/>
                <a:cs typeface="Arial"/>
              </a:rPr>
              <a:t> </a:t>
            </a:r>
            <a:r>
              <a:rPr sz="1600" spc="-130" dirty="0">
                <a:latin typeface="Arial"/>
                <a:cs typeface="Arial"/>
              </a:rPr>
              <a:t>coring.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00" y="676275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8600" y="2133600"/>
            <a:ext cx="5691251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943600" y="2133600"/>
            <a:ext cx="3200400" cy="4495800"/>
          </a:xfrm>
          <a:prstGeom prst="rect">
            <a:avLst/>
          </a:prstGeom>
          <a:ln w="12700">
            <a:solidFill>
              <a:srgbClr val="4F81BC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25"/>
              </a:spcBef>
            </a:pPr>
            <a:r>
              <a:rPr sz="1600" spc="-155" dirty="0">
                <a:latin typeface="Arial"/>
                <a:cs typeface="Arial"/>
              </a:rPr>
              <a:t>Problem </a:t>
            </a:r>
            <a:r>
              <a:rPr sz="1600" spc="-160" dirty="0">
                <a:latin typeface="Arial"/>
                <a:cs typeface="Arial"/>
              </a:rPr>
              <a:t>can </a:t>
            </a:r>
            <a:r>
              <a:rPr sz="1600" spc="-165" dirty="0">
                <a:latin typeface="Arial"/>
                <a:cs typeface="Arial"/>
              </a:rPr>
              <a:t>be </a:t>
            </a:r>
            <a:r>
              <a:rPr sz="1600" spc="-145" dirty="0">
                <a:latin typeface="Arial"/>
                <a:cs typeface="Arial"/>
              </a:rPr>
              <a:t>solved</a:t>
            </a:r>
            <a:r>
              <a:rPr sz="1600" spc="80" dirty="0">
                <a:latin typeface="Arial"/>
                <a:cs typeface="Arial"/>
              </a:rPr>
              <a:t> </a:t>
            </a:r>
            <a:r>
              <a:rPr sz="1600" spc="-165" dirty="0">
                <a:latin typeface="Arial"/>
                <a:cs typeface="Arial"/>
              </a:rPr>
              <a:t>by,</a:t>
            </a:r>
            <a:endParaRPr sz="1600">
              <a:latin typeface="Arial"/>
              <a:cs typeface="Arial"/>
            </a:endParaRPr>
          </a:p>
          <a:p>
            <a:pPr marL="434975" marR="208279" indent="-342900">
              <a:lnSpc>
                <a:spcPct val="100000"/>
              </a:lnSpc>
              <a:spcBef>
                <a:spcPts val="384"/>
              </a:spcBef>
              <a:buChar char="•"/>
              <a:tabLst>
                <a:tab pos="434975" algn="l"/>
                <a:tab pos="435609" algn="l"/>
              </a:tabLst>
            </a:pPr>
            <a:r>
              <a:rPr sz="1600" spc="-175" dirty="0">
                <a:solidFill>
                  <a:srgbClr val="FF0000"/>
                </a:solidFill>
                <a:latin typeface="Arial"/>
                <a:cs typeface="Arial"/>
              </a:rPr>
              <a:t>Use </a:t>
            </a:r>
            <a:r>
              <a:rPr sz="1600" spc="-125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1600" spc="-150" dirty="0">
                <a:solidFill>
                  <a:srgbClr val="FF0000"/>
                </a:solidFill>
                <a:latin typeface="Arial"/>
                <a:cs typeface="Arial"/>
              </a:rPr>
              <a:t>slow </a:t>
            </a:r>
            <a:r>
              <a:rPr sz="1600" spc="-140" dirty="0">
                <a:solidFill>
                  <a:srgbClr val="FF0000"/>
                </a:solidFill>
                <a:latin typeface="Arial"/>
                <a:cs typeface="Arial"/>
              </a:rPr>
              <a:t>cooling </a:t>
            </a:r>
            <a:r>
              <a:rPr sz="1600" spc="-130" dirty="0">
                <a:solidFill>
                  <a:srgbClr val="FF0000"/>
                </a:solidFill>
                <a:latin typeface="Arial"/>
                <a:cs typeface="Arial"/>
              </a:rPr>
              <a:t>rates </a:t>
            </a:r>
            <a:r>
              <a:rPr sz="1600" spc="-105" dirty="0">
                <a:latin typeface="Arial"/>
                <a:cs typeface="Arial"/>
              </a:rPr>
              <a:t>i.e. </a:t>
            </a:r>
            <a:r>
              <a:rPr sz="1600" spc="-140" dirty="0">
                <a:latin typeface="Arial"/>
                <a:cs typeface="Arial"/>
              </a:rPr>
              <a:t>close  </a:t>
            </a:r>
            <a:r>
              <a:rPr sz="1600" spc="-125" dirty="0">
                <a:latin typeface="Arial"/>
                <a:cs typeface="Arial"/>
              </a:rPr>
              <a:t>to </a:t>
            </a:r>
            <a:r>
              <a:rPr sz="1600" spc="-135" dirty="0">
                <a:latin typeface="Arial"/>
                <a:cs typeface="Arial"/>
              </a:rPr>
              <a:t>equilibrium cooling </a:t>
            </a:r>
            <a:r>
              <a:rPr sz="1600" spc="-130" dirty="0">
                <a:latin typeface="Arial"/>
                <a:cs typeface="Arial"/>
              </a:rPr>
              <a:t>rates </a:t>
            </a:r>
            <a:r>
              <a:rPr sz="1600" spc="-140" dirty="0">
                <a:latin typeface="Arial"/>
                <a:cs typeface="Arial"/>
              </a:rPr>
              <a:t>(Not  </a:t>
            </a:r>
            <a:r>
              <a:rPr sz="1600" spc="-145" dirty="0">
                <a:latin typeface="Arial"/>
                <a:cs typeface="Arial"/>
              </a:rPr>
              <a:t>favored </a:t>
            </a:r>
            <a:r>
              <a:rPr sz="1600" spc="-135" dirty="0">
                <a:latin typeface="Arial"/>
                <a:cs typeface="Arial"/>
              </a:rPr>
              <a:t>generally </a:t>
            </a:r>
            <a:r>
              <a:rPr sz="1600" spc="-160" dirty="0">
                <a:latin typeface="Arial"/>
                <a:cs typeface="Arial"/>
              </a:rPr>
              <a:t>because </a:t>
            </a:r>
            <a:r>
              <a:rPr sz="1600" spc="-150" dirty="0">
                <a:latin typeface="Arial"/>
                <a:cs typeface="Arial"/>
              </a:rPr>
              <a:t>coarse  </a:t>
            </a:r>
            <a:r>
              <a:rPr sz="1600" spc="-145" dirty="0">
                <a:latin typeface="Arial"/>
                <a:cs typeface="Arial"/>
              </a:rPr>
              <a:t>grained </a:t>
            </a:r>
            <a:r>
              <a:rPr sz="1600" spc="-135" dirty="0">
                <a:latin typeface="Arial"/>
                <a:cs typeface="Arial"/>
              </a:rPr>
              <a:t>castings </a:t>
            </a:r>
            <a:r>
              <a:rPr sz="1600" spc="-145" dirty="0">
                <a:latin typeface="Arial"/>
                <a:cs typeface="Arial"/>
              </a:rPr>
              <a:t>are </a:t>
            </a:r>
            <a:r>
              <a:rPr sz="1600" spc="-120" dirty="0">
                <a:latin typeface="Arial"/>
                <a:cs typeface="Arial"/>
              </a:rPr>
              <a:t>inferior in  </a:t>
            </a:r>
            <a:r>
              <a:rPr sz="1600" spc="-130" dirty="0">
                <a:latin typeface="Arial"/>
                <a:cs typeface="Arial"/>
              </a:rPr>
              <a:t>properties).</a:t>
            </a:r>
            <a:endParaRPr sz="1600">
              <a:latin typeface="Arial"/>
              <a:cs typeface="Arial"/>
            </a:endParaRPr>
          </a:p>
          <a:p>
            <a:pPr marL="92075">
              <a:lnSpc>
                <a:spcPct val="100000"/>
              </a:lnSpc>
              <a:spcBef>
                <a:spcPts val="384"/>
              </a:spcBef>
              <a:buChar char="•"/>
              <a:tabLst>
                <a:tab pos="434975" algn="l"/>
                <a:tab pos="435609" algn="l"/>
              </a:tabLst>
            </a:pPr>
            <a:r>
              <a:rPr sz="1600" spc="-155" dirty="0">
                <a:solidFill>
                  <a:srgbClr val="FF0000"/>
                </a:solidFill>
                <a:latin typeface="Arial"/>
                <a:cs typeface="Arial"/>
              </a:rPr>
              <a:t>Homogenization </a:t>
            </a:r>
            <a:r>
              <a:rPr sz="1600" spc="-125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1600" spc="-145" dirty="0">
                <a:solidFill>
                  <a:srgbClr val="FF0000"/>
                </a:solidFill>
                <a:latin typeface="Arial"/>
                <a:cs typeface="Arial"/>
              </a:rPr>
              <a:t>cored</a:t>
            </a:r>
            <a:r>
              <a:rPr sz="1600" spc="-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40" dirty="0">
                <a:solidFill>
                  <a:srgbClr val="FF0000"/>
                </a:solidFill>
                <a:latin typeface="Arial"/>
                <a:cs typeface="Arial"/>
              </a:rPr>
              <a:t>castings</a:t>
            </a:r>
            <a:endParaRPr sz="1600">
              <a:latin typeface="Arial"/>
              <a:cs typeface="Arial"/>
            </a:endParaRPr>
          </a:p>
          <a:p>
            <a:pPr marL="434975" marR="167005">
              <a:lnSpc>
                <a:spcPct val="100000"/>
              </a:lnSpc>
            </a:pPr>
            <a:r>
              <a:rPr sz="1600" spc="-105" dirty="0">
                <a:latin typeface="Arial"/>
                <a:cs typeface="Arial"/>
              </a:rPr>
              <a:t>i.e. </a:t>
            </a:r>
            <a:r>
              <a:rPr sz="1600" spc="-150" dirty="0">
                <a:latin typeface="Arial"/>
                <a:cs typeface="Arial"/>
              </a:rPr>
              <a:t>prolonged </a:t>
            </a:r>
            <a:r>
              <a:rPr sz="1600" spc="-145" dirty="0">
                <a:latin typeface="Arial"/>
                <a:cs typeface="Arial"/>
              </a:rPr>
              <a:t>annealing </a:t>
            </a:r>
            <a:r>
              <a:rPr sz="1600" spc="-140" dirty="0">
                <a:latin typeface="Arial"/>
                <a:cs typeface="Arial"/>
              </a:rPr>
              <a:t>treatment  </a:t>
            </a:r>
            <a:r>
              <a:rPr sz="1600" spc="-125" dirty="0">
                <a:latin typeface="Arial"/>
                <a:cs typeface="Arial"/>
              </a:rPr>
              <a:t>at </a:t>
            </a:r>
            <a:r>
              <a:rPr sz="1600" spc="-145" dirty="0">
                <a:latin typeface="Arial"/>
                <a:cs typeface="Arial"/>
              </a:rPr>
              <a:t>high </a:t>
            </a:r>
            <a:r>
              <a:rPr sz="1600" spc="-165" dirty="0">
                <a:latin typeface="Arial"/>
                <a:cs typeface="Arial"/>
              </a:rPr>
              <a:t>temp </a:t>
            </a:r>
            <a:r>
              <a:rPr sz="1600" spc="-155" dirty="0">
                <a:latin typeface="Arial"/>
                <a:cs typeface="Arial"/>
              </a:rPr>
              <a:t>so </a:t>
            </a:r>
            <a:r>
              <a:rPr sz="1600" spc="-125" dirty="0">
                <a:latin typeface="Arial"/>
                <a:cs typeface="Arial"/>
              </a:rPr>
              <a:t>that </a:t>
            </a:r>
            <a:r>
              <a:rPr sz="1600" spc="-130" dirty="0">
                <a:latin typeface="Arial"/>
                <a:cs typeface="Arial"/>
              </a:rPr>
              <a:t>diffusion </a:t>
            </a:r>
            <a:r>
              <a:rPr sz="1600" spc="-125" dirty="0">
                <a:latin typeface="Arial"/>
                <a:cs typeface="Arial"/>
              </a:rPr>
              <a:t>within  alloy </a:t>
            </a:r>
            <a:r>
              <a:rPr sz="1600" spc="-145" dirty="0">
                <a:latin typeface="Arial"/>
                <a:cs typeface="Arial"/>
              </a:rPr>
              <a:t>takes </a:t>
            </a:r>
            <a:r>
              <a:rPr sz="1600" spc="-135" dirty="0">
                <a:latin typeface="Arial"/>
                <a:cs typeface="Arial"/>
              </a:rPr>
              <a:t>place. </a:t>
            </a:r>
            <a:r>
              <a:rPr sz="1600" spc="-225" dirty="0">
                <a:latin typeface="Arial"/>
                <a:cs typeface="Arial"/>
              </a:rPr>
              <a:t>Temp </a:t>
            </a:r>
            <a:r>
              <a:rPr sz="1600" spc="-110" dirty="0">
                <a:latin typeface="Arial"/>
                <a:cs typeface="Arial"/>
              </a:rPr>
              <a:t>is </a:t>
            </a:r>
            <a:r>
              <a:rPr sz="1600" spc="-160" dirty="0">
                <a:latin typeface="Arial"/>
                <a:cs typeface="Arial"/>
              </a:rPr>
              <a:t>chosen  </a:t>
            </a:r>
            <a:r>
              <a:rPr sz="1600" spc="-125" dirty="0">
                <a:latin typeface="Arial"/>
                <a:cs typeface="Arial"/>
              </a:rPr>
              <a:t>carefully to </a:t>
            </a:r>
            <a:r>
              <a:rPr sz="1600" spc="-145" dirty="0">
                <a:latin typeface="Arial"/>
                <a:cs typeface="Arial"/>
              </a:rPr>
              <a:t>avoid </a:t>
            </a:r>
            <a:r>
              <a:rPr sz="1600" spc="-130" dirty="0">
                <a:latin typeface="Arial"/>
                <a:cs typeface="Arial"/>
              </a:rPr>
              <a:t>“burning”, </a:t>
            </a:r>
            <a:r>
              <a:rPr sz="1600" spc="-155" dirty="0">
                <a:latin typeface="Arial"/>
                <a:cs typeface="Arial"/>
              </a:rPr>
              <a:t>which  </a:t>
            </a:r>
            <a:r>
              <a:rPr sz="1600" spc="-145" dirty="0">
                <a:latin typeface="Arial"/>
                <a:cs typeface="Arial"/>
              </a:rPr>
              <a:t>occurs </a:t>
            </a:r>
            <a:r>
              <a:rPr sz="1600" spc="-150" dirty="0">
                <a:latin typeface="Arial"/>
                <a:cs typeface="Arial"/>
              </a:rPr>
              <a:t>near </a:t>
            </a:r>
            <a:r>
              <a:rPr sz="1600" spc="-135" dirty="0">
                <a:latin typeface="Arial"/>
                <a:cs typeface="Arial"/>
              </a:rPr>
              <a:t>solidus </a:t>
            </a:r>
            <a:r>
              <a:rPr sz="1600" spc="-165" dirty="0">
                <a:latin typeface="Arial"/>
                <a:cs typeface="Arial"/>
              </a:rPr>
              <a:t>temp </a:t>
            </a:r>
            <a:r>
              <a:rPr sz="1600" spc="-180" dirty="0">
                <a:latin typeface="Arial"/>
                <a:cs typeface="Arial"/>
              </a:rPr>
              <a:t>when  </a:t>
            </a:r>
            <a:r>
              <a:rPr sz="1600" spc="-135" dirty="0">
                <a:latin typeface="Arial"/>
                <a:cs typeface="Arial"/>
              </a:rPr>
              <a:t>grain </a:t>
            </a:r>
            <a:r>
              <a:rPr sz="1600" spc="-150" dirty="0">
                <a:latin typeface="Arial"/>
                <a:cs typeface="Arial"/>
              </a:rPr>
              <a:t>boundaries </a:t>
            </a:r>
            <a:r>
              <a:rPr sz="1600" spc="-145" dirty="0">
                <a:latin typeface="Arial"/>
                <a:cs typeface="Arial"/>
              </a:rPr>
              <a:t>melt </a:t>
            </a:r>
            <a:r>
              <a:rPr sz="1600" spc="-120" dirty="0">
                <a:latin typeface="Arial"/>
                <a:cs typeface="Arial"/>
              </a:rPr>
              <a:t>locally </a:t>
            </a:r>
            <a:r>
              <a:rPr sz="1600" spc="-165" dirty="0">
                <a:latin typeface="Arial"/>
                <a:cs typeface="Arial"/>
              </a:rPr>
              <a:t>and  </a:t>
            </a:r>
            <a:r>
              <a:rPr sz="1600" spc="-135" dirty="0">
                <a:latin typeface="Arial"/>
                <a:cs typeface="Arial"/>
              </a:rPr>
              <a:t>oxidation </a:t>
            </a:r>
            <a:r>
              <a:rPr sz="1600" spc="-145" dirty="0">
                <a:latin typeface="Arial"/>
                <a:cs typeface="Arial"/>
              </a:rPr>
              <a:t>takes </a:t>
            </a:r>
            <a:r>
              <a:rPr sz="1600" spc="-135" dirty="0">
                <a:latin typeface="Arial"/>
                <a:cs typeface="Arial"/>
              </a:rPr>
              <a:t>place. </a:t>
            </a:r>
            <a:r>
              <a:rPr sz="1600" spc="-140" dirty="0">
                <a:latin typeface="Arial"/>
                <a:cs typeface="Arial"/>
              </a:rPr>
              <a:t>Burnt </a:t>
            </a:r>
            <a:r>
              <a:rPr sz="1600" spc="-125" dirty="0">
                <a:latin typeface="Arial"/>
                <a:cs typeface="Arial"/>
              </a:rPr>
              <a:t>alloy </a:t>
            </a:r>
            <a:r>
              <a:rPr sz="1600" spc="-114" dirty="0">
                <a:latin typeface="Arial"/>
                <a:cs typeface="Arial"/>
              </a:rPr>
              <a:t>is  </a:t>
            </a:r>
            <a:r>
              <a:rPr sz="1600" spc="-150" dirty="0">
                <a:latin typeface="Arial"/>
                <a:cs typeface="Arial"/>
              </a:rPr>
              <a:t>permanently </a:t>
            </a:r>
            <a:r>
              <a:rPr sz="1600" spc="-175" dirty="0">
                <a:latin typeface="Arial"/>
                <a:cs typeface="Arial"/>
              </a:rPr>
              <a:t>damaged </a:t>
            </a:r>
            <a:r>
              <a:rPr sz="1600" spc="-165" dirty="0">
                <a:latin typeface="Arial"/>
                <a:cs typeface="Arial"/>
              </a:rPr>
              <a:t>and </a:t>
            </a:r>
            <a:r>
              <a:rPr sz="1600" spc="-160" dirty="0">
                <a:latin typeface="Arial"/>
                <a:cs typeface="Arial"/>
              </a:rPr>
              <a:t>can </a:t>
            </a:r>
            <a:r>
              <a:rPr sz="1600" spc="-135" dirty="0">
                <a:latin typeface="Arial"/>
                <a:cs typeface="Arial"/>
              </a:rPr>
              <a:t>not  </a:t>
            </a:r>
            <a:r>
              <a:rPr sz="1600" spc="-165" dirty="0">
                <a:latin typeface="Arial"/>
                <a:cs typeface="Arial"/>
              </a:rPr>
              <a:t>be </a:t>
            </a:r>
            <a:r>
              <a:rPr sz="1600" spc="-150" dirty="0">
                <a:latin typeface="Arial"/>
                <a:cs typeface="Arial"/>
              </a:rPr>
              <a:t>salvaged </a:t>
            </a:r>
            <a:r>
              <a:rPr sz="1600" spc="-160" dirty="0">
                <a:latin typeface="Arial"/>
                <a:cs typeface="Arial"/>
              </a:rPr>
              <a:t>by </a:t>
            </a:r>
            <a:r>
              <a:rPr sz="1600" spc="-165" dirty="0">
                <a:latin typeface="Arial"/>
                <a:cs typeface="Arial"/>
              </a:rPr>
              <a:t>any  </a:t>
            </a:r>
            <a:r>
              <a:rPr sz="1600" spc="-145" dirty="0">
                <a:latin typeface="Arial"/>
                <a:cs typeface="Arial"/>
              </a:rPr>
              <a:t>heat/mechanical </a:t>
            </a:r>
            <a:r>
              <a:rPr sz="1600" spc="-135" dirty="0">
                <a:latin typeface="Arial"/>
                <a:cs typeface="Arial"/>
              </a:rPr>
              <a:t>treatment.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38908" y="51307"/>
            <a:ext cx="5267960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50" dirty="0"/>
              <a:t>Type </a:t>
            </a:r>
            <a:r>
              <a:rPr sz="3500" dirty="0"/>
              <a:t>– II Eutectic</a:t>
            </a:r>
            <a:r>
              <a:rPr sz="3500" spc="-20" dirty="0"/>
              <a:t> </a:t>
            </a:r>
            <a:r>
              <a:rPr sz="3500" dirty="0"/>
              <a:t>Systems</a:t>
            </a:r>
            <a:endParaRPr sz="3500"/>
          </a:p>
        </p:txBody>
      </p:sp>
      <p:sp>
        <p:nvSpPr>
          <p:cNvPr id="3" name="object 3"/>
          <p:cNvSpPr txBox="1"/>
          <p:nvPr/>
        </p:nvSpPr>
        <p:spPr>
          <a:xfrm>
            <a:off x="152400" y="762000"/>
            <a:ext cx="8839200" cy="838200"/>
          </a:xfrm>
          <a:prstGeom prst="rect">
            <a:avLst/>
          </a:prstGeom>
          <a:ln w="12700">
            <a:solidFill>
              <a:srgbClr val="4F81BC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434340" indent="-342900">
              <a:lnSpc>
                <a:spcPct val="100000"/>
              </a:lnSpc>
              <a:spcBef>
                <a:spcPts val="320"/>
              </a:spcBef>
              <a:buChar char="•"/>
              <a:tabLst>
                <a:tab pos="433705" algn="l"/>
                <a:tab pos="434340" algn="l"/>
              </a:tabLst>
            </a:pPr>
            <a:r>
              <a:rPr sz="1600" spc="-210" dirty="0">
                <a:latin typeface="Arial"/>
                <a:cs typeface="Arial"/>
              </a:rPr>
              <a:t>Two </a:t>
            </a:r>
            <a:r>
              <a:rPr sz="1600" spc="-165" dirty="0">
                <a:latin typeface="Arial"/>
                <a:cs typeface="Arial"/>
              </a:rPr>
              <a:t>components </a:t>
            </a:r>
            <a:r>
              <a:rPr sz="1600" spc="-145" dirty="0">
                <a:latin typeface="Arial"/>
                <a:cs typeface="Arial"/>
              </a:rPr>
              <a:t>are completely </a:t>
            </a:r>
            <a:r>
              <a:rPr sz="1600" spc="-135" dirty="0">
                <a:latin typeface="Arial"/>
                <a:cs typeface="Arial"/>
              </a:rPr>
              <a:t>soluble </a:t>
            </a:r>
            <a:r>
              <a:rPr sz="1600" spc="-120" dirty="0">
                <a:latin typeface="Arial"/>
                <a:cs typeface="Arial"/>
              </a:rPr>
              <a:t>in liquid </a:t>
            </a:r>
            <a:r>
              <a:rPr sz="1600" spc="-130" dirty="0">
                <a:latin typeface="Arial"/>
                <a:cs typeface="Arial"/>
              </a:rPr>
              <a:t>state </a:t>
            </a:r>
            <a:r>
              <a:rPr sz="1600" spc="-165" dirty="0">
                <a:latin typeface="Arial"/>
                <a:cs typeface="Arial"/>
              </a:rPr>
              <a:t>and </a:t>
            </a:r>
            <a:r>
              <a:rPr sz="1600" spc="-145" dirty="0">
                <a:latin typeface="Arial"/>
                <a:cs typeface="Arial"/>
              </a:rPr>
              <a:t>are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45" dirty="0">
                <a:latin typeface="Arial"/>
                <a:cs typeface="Arial"/>
              </a:rPr>
              <a:t>completely </a:t>
            </a:r>
            <a:r>
              <a:rPr sz="1600" spc="-135" dirty="0">
                <a:latin typeface="Arial"/>
                <a:cs typeface="Arial"/>
              </a:rPr>
              <a:t>insoluble </a:t>
            </a:r>
            <a:r>
              <a:rPr sz="1600" spc="-120" dirty="0">
                <a:latin typeface="Arial"/>
                <a:cs typeface="Arial"/>
              </a:rPr>
              <a:t>in </a:t>
            </a:r>
            <a:r>
              <a:rPr sz="1600" spc="-125" dirty="0">
                <a:latin typeface="Arial"/>
                <a:cs typeface="Arial"/>
              </a:rPr>
              <a:t>solid </a:t>
            </a:r>
            <a:r>
              <a:rPr sz="1600" spc="-120" dirty="0">
                <a:latin typeface="Arial"/>
                <a:cs typeface="Arial"/>
              </a:rPr>
              <a:t>state.</a:t>
            </a:r>
            <a:endParaRPr sz="1600">
              <a:latin typeface="Arial"/>
              <a:cs typeface="Arial"/>
            </a:endParaRPr>
          </a:p>
          <a:p>
            <a:pPr marL="434340" marR="213360" indent="-342900">
              <a:lnSpc>
                <a:spcPct val="100000"/>
              </a:lnSpc>
              <a:spcBef>
                <a:spcPts val="385"/>
              </a:spcBef>
              <a:buChar char="•"/>
              <a:tabLst>
                <a:tab pos="433705" algn="l"/>
                <a:tab pos="434340" algn="l"/>
              </a:tabLst>
            </a:pPr>
            <a:r>
              <a:rPr sz="1600" spc="-125" dirty="0">
                <a:latin typeface="Arial"/>
                <a:cs typeface="Arial"/>
              </a:rPr>
              <a:t>Practically </a:t>
            </a:r>
            <a:r>
              <a:rPr sz="1600" spc="-120" dirty="0">
                <a:latin typeface="Arial"/>
                <a:cs typeface="Arial"/>
              </a:rPr>
              <a:t>insolubility in </a:t>
            </a:r>
            <a:r>
              <a:rPr sz="1600" spc="-125" dirty="0">
                <a:latin typeface="Arial"/>
                <a:cs typeface="Arial"/>
              </a:rPr>
              <a:t>solid </a:t>
            </a:r>
            <a:r>
              <a:rPr sz="1600" spc="-130" dirty="0">
                <a:latin typeface="Arial"/>
                <a:cs typeface="Arial"/>
              </a:rPr>
              <a:t>state </a:t>
            </a:r>
            <a:r>
              <a:rPr sz="1600" spc="-114" dirty="0">
                <a:latin typeface="Arial"/>
                <a:cs typeface="Arial"/>
              </a:rPr>
              <a:t>is </a:t>
            </a:r>
            <a:r>
              <a:rPr sz="1600" spc="-130" dirty="0">
                <a:latin typeface="Arial"/>
                <a:cs typeface="Arial"/>
              </a:rPr>
              <a:t>non-existent, </a:t>
            </a:r>
            <a:r>
              <a:rPr sz="1600" spc="-125" dirty="0">
                <a:latin typeface="Arial"/>
                <a:cs typeface="Arial"/>
              </a:rPr>
              <a:t>particularly </a:t>
            </a:r>
            <a:r>
              <a:rPr sz="1600" spc="-175" dirty="0">
                <a:latin typeface="Arial"/>
                <a:cs typeface="Arial"/>
              </a:rPr>
              <a:t>when </a:t>
            </a:r>
            <a:r>
              <a:rPr sz="1600" spc="-140" dirty="0">
                <a:latin typeface="Arial"/>
                <a:cs typeface="Arial"/>
              </a:rPr>
              <a:t>they </a:t>
            </a:r>
            <a:r>
              <a:rPr sz="1600" spc="-145" dirty="0">
                <a:latin typeface="Arial"/>
                <a:cs typeface="Arial"/>
              </a:rPr>
              <a:t>are </a:t>
            </a:r>
            <a:r>
              <a:rPr sz="1600" spc="-135" dirty="0">
                <a:latin typeface="Arial"/>
                <a:cs typeface="Arial"/>
              </a:rPr>
              <a:t>soluble </a:t>
            </a:r>
            <a:r>
              <a:rPr sz="1600" spc="-120" dirty="0">
                <a:latin typeface="Arial"/>
                <a:cs typeface="Arial"/>
              </a:rPr>
              <a:t>in liquid </a:t>
            </a:r>
            <a:r>
              <a:rPr sz="1600" spc="-125" dirty="0">
                <a:latin typeface="Arial"/>
                <a:cs typeface="Arial"/>
              </a:rPr>
              <a:t>state. </a:t>
            </a:r>
            <a:r>
              <a:rPr sz="1600" spc="-165" dirty="0">
                <a:latin typeface="Arial"/>
                <a:cs typeface="Arial"/>
              </a:rPr>
              <a:t>However, </a:t>
            </a:r>
            <a:r>
              <a:rPr sz="1600" spc="-120" dirty="0">
                <a:latin typeface="Arial"/>
                <a:cs typeface="Arial"/>
              </a:rPr>
              <a:t>in  </a:t>
            </a:r>
            <a:r>
              <a:rPr sz="1600" spc="-180" dirty="0">
                <a:latin typeface="Arial"/>
                <a:cs typeface="Arial"/>
              </a:rPr>
              <a:t>some </a:t>
            </a:r>
            <a:r>
              <a:rPr sz="1600" spc="-145" dirty="0">
                <a:latin typeface="Arial"/>
                <a:cs typeface="Arial"/>
              </a:rPr>
              <a:t>cases, </a:t>
            </a:r>
            <a:r>
              <a:rPr sz="1600" spc="-120" dirty="0">
                <a:latin typeface="Arial"/>
                <a:cs typeface="Arial"/>
              </a:rPr>
              <a:t>solubility in </a:t>
            </a:r>
            <a:r>
              <a:rPr sz="1600" spc="-125" dirty="0">
                <a:latin typeface="Arial"/>
                <a:cs typeface="Arial"/>
              </a:rPr>
              <a:t>solid </a:t>
            </a:r>
            <a:r>
              <a:rPr sz="1600" spc="-130" dirty="0">
                <a:latin typeface="Arial"/>
                <a:cs typeface="Arial"/>
              </a:rPr>
              <a:t>state </a:t>
            </a:r>
            <a:r>
              <a:rPr sz="1600" spc="-114" dirty="0">
                <a:latin typeface="Arial"/>
                <a:cs typeface="Arial"/>
              </a:rPr>
              <a:t>is </a:t>
            </a:r>
            <a:r>
              <a:rPr sz="1600" spc="-160" dirty="0">
                <a:latin typeface="Arial"/>
                <a:cs typeface="Arial"/>
              </a:rPr>
              <a:t>so </a:t>
            </a:r>
            <a:r>
              <a:rPr sz="1600" spc="-155" dirty="0">
                <a:latin typeface="Arial"/>
                <a:cs typeface="Arial"/>
              </a:rPr>
              <a:t>low </a:t>
            </a:r>
            <a:r>
              <a:rPr sz="1600" spc="-125" dirty="0">
                <a:latin typeface="Arial"/>
                <a:cs typeface="Arial"/>
              </a:rPr>
              <a:t>that </a:t>
            </a:r>
            <a:r>
              <a:rPr sz="1600" spc="-80" dirty="0">
                <a:latin typeface="Arial"/>
                <a:cs typeface="Arial"/>
              </a:rPr>
              <a:t>it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160" dirty="0">
                <a:latin typeface="Arial"/>
                <a:cs typeface="Arial"/>
              </a:rPr>
              <a:t>can </a:t>
            </a:r>
            <a:r>
              <a:rPr sz="1600" spc="-165" dirty="0">
                <a:latin typeface="Arial"/>
                <a:cs typeface="Arial"/>
              </a:rPr>
              <a:t>be </a:t>
            </a:r>
            <a:r>
              <a:rPr sz="1600" spc="-145" dirty="0">
                <a:latin typeface="Arial"/>
                <a:cs typeface="Arial"/>
              </a:rPr>
              <a:t>considered </a:t>
            </a:r>
            <a:r>
              <a:rPr sz="1600" spc="-160" dirty="0">
                <a:latin typeface="Arial"/>
                <a:cs typeface="Arial"/>
              </a:rPr>
              <a:t>as </a:t>
            </a:r>
            <a:r>
              <a:rPr sz="1600" spc="-130" dirty="0">
                <a:latin typeface="Arial"/>
                <a:cs typeface="Arial"/>
              </a:rPr>
              <a:t>insoluble.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000" y="676275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8" y="1736725"/>
            <a:ext cx="4799584" cy="51212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76800" y="1676398"/>
            <a:ext cx="4234180" cy="5121275"/>
          </a:xfrm>
          <a:custGeom>
            <a:avLst/>
            <a:gdLst/>
            <a:ahLst/>
            <a:cxnLst/>
            <a:rect l="l" t="t" r="r" b="b"/>
            <a:pathLst>
              <a:path w="4234180" h="5121275">
                <a:moveTo>
                  <a:pt x="0" y="5121275"/>
                </a:moveTo>
                <a:lnTo>
                  <a:pt x="4233926" y="5121275"/>
                </a:lnTo>
                <a:lnTo>
                  <a:pt x="4233926" y="0"/>
                </a:lnTo>
                <a:lnTo>
                  <a:pt x="0" y="0"/>
                </a:lnTo>
                <a:lnTo>
                  <a:pt x="0" y="5121275"/>
                </a:lnTo>
                <a:close/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956175" y="1705101"/>
            <a:ext cx="4070985" cy="3927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270510" indent="-343535" algn="just">
              <a:lnSpc>
                <a:spcPct val="100000"/>
              </a:lnSpc>
              <a:spcBef>
                <a:spcPts val="95"/>
              </a:spcBef>
              <a:buChar char="•"/>
              <a:tabLst>
                <a:tab pos="356235" algn="l"/>
              </a:tabLst>
            </a:pPr>
            <a:r>
              <a:rPr sz="1600" spc="-130" dirty="0">
                <a:latin typeface="Arial"/>
                <a:cs typeface="Arial"/>
              </a:rPr>
              <a:t>Eutectic </a:t>
            </a:r>
            <a:r>
              <a:rPr sz="1600" spc="-110" dirty="0">
                <a:latin typeface="Arial"/>
                <a:cs typeface="Arial"/>
              </a:rPr>
              <a:t>is </a:t>
            </a:r>
            <a:r>
              <a:rPr sz="1600" spc="-140" dirty="0">
                <a:latin typeface="Arial"/>
                <a:cs typeface="Arial"/>
              </a:rPr>
              <a:t>derived </a:t>
            </a:r>
            <a:r>
              <a:rPr sz="1600" spc="-150" dirty="0">
                <a:latin typeface="Arial"/>
                <a:cs typeface="Arial"/>
              </a:rPr>
              <a:t>from </a:t>
            </a:r>
            <a:r>
              <a:rPr sz="1600" spc="-165" dirty="0">
                <a:latin typeface="Arial"/>
                <a:cs typeface="Arial"/>
              </a:rPr>
              <a:t>Greek </a:t>
            </a:r>
            <a:r>
              <a:rPr sz="1600" spc="-160" dirty="0">
                <a:latin typeface="Arial"/>
                <a:cs typeface="Arial"/>
              </a:rPr>
              <a:t>word </a:t>
            </a:r>
            <a:r>
              <a:rPr sz="1600" spc="-135" dirty="0">
                <a:latin typeface="Arial"/>
                <a:cs typeface="Arial"/>
              </a:rPr>
              <a:t>“Eutektos”  </a:t>
            </a:r>
            <a:r>
              <a:rPr sz="1600" spc="-165" dirty="0">
                <a:latin typeface="Arial"/>
                <a:cs typeface="Arial"/>
              </a:rPr>
              <a:t>meaning </a:t>
            </a:r>
            <a:r>
              <a:rPr sz="1600" spc="-160" dirty="0">
                <a:latin typeface="Arial"/>
                <a:cs typeface="Arial"/>
              </a:rPr>
              <a:t>„capable </a:t>
            </a:r>
            <a:r>
              <a:rPr sz="1600" spc="-125" dirty="0">
                <a:latin typeface="Arial"/>
                <a:cs typeface="Arial"/>
              </a:rPr>
              <a:t>of </a:t>
            </a:r>
            <a:r>
              <a:rPr sz="1600" spc="-150" dirty="0">
                <a:latin typeface="Arial"/>
                <a:cs typeface="Arial"/>
              </a:rPr>
              <a:t>melted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40" dirty="0">
                <a:latin typeface="Arial"/>
                <a:cs typeface="Arial"/>
              </a:rPr>
              <a:t>easily‟.</a:t>
            </a:r>
            <a:endParaRPr sz="1600">
              <a:latin typeface="Arial"/>
              <a:cs typeface="Arial"/>
            </a:endParaRPr>
          </a:p>
          <a:p>
            <a:pPr marL="355600" marR="273685" indent="-343535" algn="just">
              <a:lnSpc>
                <a:spcPct val="100600"/>
              </a:lnSpc>
              <a:spcBef>
                <a:spcPts val="375"/>
              </a:spcBef>
              <a:buChar char="•"/>
              <a:tabLst>
                <a:tab pos="356235" algn="l"/>
              </a:tabLst>
            </a:pPr>
            <a:r>
              <a:rPr sz="1600" spc="-170" dirty="0">
                <a:latin typeface="Arial"/>
                <a:cs typeface="Arial"/>
              </a:rPr>
              <a:t>The </a:t>
            </a:r>
            <a:r>
              <a:rPr sz="1600" spc="-125" dirty="0">
                <a:latin typeface="Arial"/>
                <a:cs typeface="Arial"/>
              </a:rPr>
              <a:t>alloy </a:t>
            </a:r>
            <a:r>
              <a:rPr sz="1600" spc="-165" dirty="0">
                <a:latin typeface="Arial"/>
                <a:cs typeface="Arial"/>
              </a:rPr>
              <a:t>(60%Bi-40%Cd) </a:t>
            </a:r>
            <a:r>
              <a:rPr sz="1600" spc="-130" dirty="0">
                <a:latin typeface="Arial"/>
                <a:cs typeface="Arial"/>
              </a:rPr>
              <a:t>called eutectic </a:t>
            </a:r>
            <a:r>
              <a:rPr sz="1600" spc="-125" dirty="0">
                <a:latin typeface="Arial"/>
                <a:cs typeface="Arial"/>
              </a:rPr>
              <a:t>alloy  </a:t>
            </a:r>
            <a:r>
              <a:rPr sz="1600" spc="-170" dirty="0">
                <a:latin typeface="Arial"/>
                <a:cs typeface="Arial"/>
              </a:rPr>
              <a:t>shows </a:t>
            </a:r>
            <a:r>
              <a:rPr sz="1600" spc="-125" dirty="0">
                <a:latin typeface="Arial"/>
                <a:cs typeface="Arial"/>
              </a:rPr>
              <a:t>that </a:t>
            </a:r>
            <a:r>
              <a:rPr sz="1600" spc="-120" dirty="0">
                <a:latin typeface="Arial"/>
                <a:cs typeface="Arial"/>
              </a:rPr>
              <a:t>solidification </a:t>
            </a:r>
            <a:r>
              <a:rPr sz="1600" spc="-145" dirty="0">
                <a:latin typeface="Arial"/>
                <a:cs typeface="Arial"/>
              </a:rPr>
              <a:t>takes place </a:t>
            </a:r>
            <a:r>
              <a:rPr sz="1600" spc="-125" dirty="0">
                <a:latin typeface="Arial"/>
                <a:cs typeface="Arial"/>
              </a:rPr>
              <a:t>at </a:t>
            </a:r>
            <a:r>
              <a:rPr sz="1600" spc="-165" dirty="0">
                <a:latin typeface="Arial"/>
                <a:cs typeface="Arial"/>
              </a:rPr>
              <a:t>a </a:t>
            </a:r>
            <a:r>
              <a:rPr sz="1600" spc="-135" dirty="0">
                <a:latin typeface="Arial"/>
                <a:cs typeface="Arial"/>
              </a:rPr>
              <a:t>single  </a:t>
            </a:r>
            <a:r>
              <a:rPr sz="1600" spc="-165" dirty="0">
                <a:latin typeface="Arial"/>
                <a:cs typeface="Arial"/>
              </a:rPr>
              <a:t>temp </a:t>
            </a:r>
            <a:r>
              <a:rPr sz="1600" spc="-125" dirty="0">
                <a:latin typeface="Arial"/>
                <a:cs typeface="Arial"/>
              </a:rPr>
              <a:t>of </a:t>
            </a:r>
            <a:r>
              <a:rPr sz="1600" spc="-135" dirty="0">
                <a:latin typeface="Arial"/>
                <a:cs typeface="Arial"/>
              </a:rPr>
              <a:t>144</a:t>
            </a:r>
            <a:r>
              <a:rPr sz="1600" spc="-135" dirty="0">
                <a:latin typeface="MS PGothic"/>
                <a:cs typeface="MS PGothic"/>
              </a:rPr>
              <a:t>°</a:t>
            </a:r>
            <a:r>
              <a:rPr sz="1600" spc="-135" dirty="0">
                <a:latin typeface="Arial"/>
                <a:cs typeface="Arial"/>
              </a:rPr>
              <a:t>C, </a:t>
            </a:r>
            <a:r>
              <a:rPr sz="1600" spc="-130" dirty="0">
                <a:latin typeface="Arial"/>
                <a:cs typeface="Arial"/>
              </a:rPr>
              <a:t>eutectic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145" dirty="0">
                <a:latin typeface="Arial"/>
                <a:cs typeface="Arial"/>
              </a:rPr>
              <a:t>temp.</a:t>
            </a:r>
            <a:endParaRPr sz="1600">
              <a:latin typeface="Arial"/>
              <a:cs typeface="Arial"/>
            </a:endParaRPr>
          </a:p>
          <a:p>
            <a:pPr marL="355600" marR="5080" indent="-343535" algn="just">
              <a:lnSpc>
                <a:spcPct val="100000"/>
              </a:lnSpc>
              <a:spcBef>
                <a:spcPts val="360"/>
              </a:spcBef>
              <a:buChar char="•"/>
              <a:tabLst>
                <a:tab pos="356235" algn="l"/>
              </a:tabLst>
            </a:pPr>
            <a:r>
              <a:rPr sz="1600" spc="-145" dirty="0">
                <a:latin typeface="Arial"/>
                <a:cs typeface="Arial"/>
              </a:rPr>
              <a:t>Cooling curve </a:t>
            </a:r>
            <a:r>
              <a:rPr sz="1600" spc="-125" dirty="0">
                <a:latin typeface="Arial"/>
                <a:cs typeface="Arial"/>
              </a:rPr>
              <a:t>of </a:t>
            </a:r>
            <a:r>
              <a:rPr sz="1600" spc="-130" dirty="0">
                <a:latin typeface="Arial"/>
                <a:cs typeface="Arial"/>
              </a:rPr>
              <a:t>eutectic </a:t>
            </a:r>
            <a:r>
              <a:rPr sz="1600" spc="-125" dirty="0">
                <a:latin typeface="Arial"/>
                <a:cs typeface="Arial"/>
              </a:rPr>
              <a:t>alloy </a:t>
            </a:r>
            <a:r>
              <a:rPr sz="1600" spc="-155" dirty="0">
                <a:latin typeface="Arial"/>
                <a:cs typeface="Arial"/>
              </a:rPr>
              <a:t>resembles </a:t>
            </a:r>
            <a:r>
              <a:rPr sz="1600" spc="-125" dirty="0">
                <a:latin typeface="Arial"/>
                <a:cs typeface="Arial"/>
              </a:rPr>
              <a:t>that of </a:t>
            </a:r>
            <a:r>
              <a:rPr sz="1600" spc="-165" dirty="0">
                <a:latin typeface="Arial"/>
                <a:cs typeface="Arial"/>
              </a:rPr>
              <a:t>a  </a:t>
            </a:r>
            <a:r>
              <a:rPr sz="1600" spc="-150" dirty="0">
                <a:latin typeface="Arial"/>
                <a:cs typeface="Arial"/>
              </a:rPr>
              <a:t>pure </a:t>
            </a:r>
            <a:r>
              <a:rPr sz="1600" spc="-135" dirty="0">
                <a:latin typeface="Arial"/>
                <a:cs typeface="Arial"/>
              </a:rPr>
              <a:t>metal, but </a:t>
            </a:r>
            <a:r>
              <a:rPr sz="1600" spc="-145" dirty="0">
                <a:latin typeface="Arial"/>
                <a:cs typeface="Arial"/>
              </a:rPr>
              <a:t>product </a:t>
            </a:r>
            <a:r>
              <a:rPr sz="1600" spc="-140" dirty="0">
                <a:latin typeface="Arial"/>
                <a:cs typeface="Arial"/>
              </a:rPr>
              <a:t>contains </a:t>
            </a:r>
            <a:r>
              <a:rPr sz="1600" spc="-155" dirty="0">
                <a:latin typeface="Arial"/>
                <a:cs typeface="Arial"/>
              </a:rPr>
              <a:t>two </a:t>
            </a:r>
            <a:r>
              <a:rPr sz="1600" spc="-135" dirty="0">
                <a:latin typeface="Arial"/>
                <a:cs typeface="Arial"/>
              </a:rPr>
              <a:t>solid-phases.</a:t>
            </a:r>
            <a:endParaRPr sz="16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385"/>
              </a:spcBef>
              <a:buChar char="•"/>
              <a:tabLst>
                <a:tab pos="356235" algn="l"/>
              </a:tabLst>
            </a:pPr>
            <a:r>
              <a:rPr sz="1600" spc="-220" dirty="0">
                <a:latin typeface="Arial"/>
                <a:cs typeface="Arial"/>
              </a:rPr>
              <a:t>OPQ </a:t>
            </a:r>
            <a:r>
              <a:rPr sz="1600" spc="-165" dirty="0">
                <a:latin typeface="Arial"/>
                <a:cs typeface="Arial"/>
              </a:rPr>
              <a:t>– </a:t>
            </a:r>
            <a:r>
              <a:rPr sz="1600" spc="-130" dirty="0">
                <a:latin typeface="Arial"/>
                <a:cs typeface="Arial"/>
              </a:rPr>
              <a:t>liquidus </a:t>
            </a:r>
            <a:r>
              <a:rPr sz="1600" spc="-110" dirty="0">
                <a:latin typeface="Arial"/>
                <a:cs typeface="Arial"/>
              </a:rPr>
              <a:t>line, </a:t>
            </a:r>
            <a:r>
              <a:rPr sz="1600" spc="-195" dirty="0">
                <a:latin typeface="Arial"/>
                <a:cs typeface="Arial"/>
              </a:rPr>
              <a:t>P </a:t>
            </a:r>
            <a:r>
              <a:rPr sz="1600" spc="-165" dirty="0">
                <a:latin typeface="Arial"/>
                <a:cs typeface="Arial"/>
              </a:rPr>
              <a:t>– </a:t>
            </a:r>
            <a:r>
              <a:rPr sz="1600" spc="-130" dirty="0">
                <a:latin typeface="Arial"/>
                <a:cs typeface="Arial"/>
              </a:rPr>
              <a:t>eutectic </a:t>
            </a:r>
            <a:r>
              <a:rPr sz="1600" spc="-125" dirty="0">
                <a:latin typeface="Arial"/>
                <a:cs typeface="Arial"/>
              </a:rPr>
              <a:t>point, </a:t>
            </a:r>
            <a:r>
              <a:rPr sz="1600" spc="-215" dirty="0">
                <a:latin typeface="Arial"/>
                <a:cs typeface="Arial"/>
              </a:rPr>
              <a:t>OSPRQ</a:t>
            </a:r>
            <a:r>
              <a:rPr sz="1600" spc="-40" dirty="0">
                <a:latin typeface="Arial"/>
                <a:cs typeface="Arial"/>
              </a:rPr>
              <a:t> </a:t>
            </a:r>
            <a:r>
              <a:rPr sz="1600" spc="-165" dirty="0">
                <a:latin typeface="Arial"/>
                <a:cs typeface="Arial"/>
              </a:rPr>
              <a:t>–</a:t>
            </a:r>
            <a:endParaRPr sz="1600">
              <a:latin typeface="Arial"/>
              <a:cs typeface="Arial"/>
            </a:endParaRPr>
          </a:p>
          <a:p>
            <a:pPr marL="355600" algn="just">
              <a:lnSpc>
                <a:spcPct val="100000"/>
              </a:lnSpc>
            </a:pPr>
            <a:r>
              <a:rPr sz="1600" spc="-135" dirty="0">
                <a:latin typeface="Arial"/>
                <a:cs typeface="Arial"/>
              </a:rPr>
              <a:t>solidus</a:t>
            </a:r>
            <a:r>
              <a:rPr sz="1600" spc="-110" dirty="0">
                <a:latin typeface="Arial"/>
                <a:cs typeface="Arial"/>
              </a:rPr>
              <a:t> </a:t>
            </a:r>
            <a:r>
              <a:rPr sz="1600" spc="-114" dirty="0">
                <a:latin typeface="Arial"/>
                <a:cs typeface="Arial"/>
              </a:rPr>
              <a:t>line.</a:t>
            </a:r>
            <a:endParaRPr sz="1600">
              <a:latin typeface="Arial"/>
              <a:cs typeface="Arial"/>
            </a:endParaRPr>
          </a:p>
          <a:p>
            <a:pPr marL="355600" marR="76200" indent="-343535">
              <a:lnSpc>
                <a:spcPct val="100000"/>
              </a:lnSpc>
              <a:spcBef>
                <a:spcPts val="385"/>
              </a:spcBef>
              <a:buChar char="•"/>
              <a:tabLst>
                <a:tab pos="355600" algn="l"/>
                <a:tab pos="356235" algn="l"/>
              </a:tabLst>
            </a:pPr>
            <a:r>
              <a:rPr sz="1600" spc="-130" dirty="0">
                <a:latin typeface="Arial"/>
                <a:cs typeface="Arial"/>
              </a:rPr>
              <a:t>Alloy </a:t>
            </a:r>
            <a:r>
              <a:rPr sz="1600" spc="-125" dirty="0">
                <a:latin typeface="Arial"/>
                <a:cs typeface="Arial"/>
              </a:rPr>
              <a:t>to </a:t>
            </a:r>
            <a:r>
              <a:rPr sz="1600" spc="-140" dirty="0">
                <a:latin typeface="Arial"/>
                <a:cs typeface="Arial"/>
              </a:rPr>
              <a:t>the </a:t>
            </a:r>
            <a:r>
              <a:rPr sz="1600" spc="-105" dirty="0">
                <a:latin typeface="Arial"/>
                <a:cs typeface="Arial"/>
              </a:rPr>
              <a:t>left </a:t>
            </a:r>
            <a:r>
              <a:rPr sz="1600" spc="-125" dirty="0">
                <a:latin typeface="Arial"/>
                <a:cs typeface="Arial"/>
              </a:rPr>
              <a:t>of </a:t>
            </a:r>
            <a:r>
              <a:rPr sz="1600" spc="-195" dirty="0">
                <a:latin typeface="Arial"/>
                <a:cs typeface="Arial"/>
              </a:rPr>
              <a:t>P </a:t>
            </a:r>
            <a:r>
              <a:rPr sz="1600" spc="-165" dirty="0">
                <a:latin typeface="Arial"/>
                <a:cs typeface="Arial"/>
              </a:rPr>
              <a:t>– </a:t>
            </a:r>
            <a:r>
              <a:rPr sz="1600" spc="-140" dirty="0">
                <a:latin typeface="Arial"/>
                <a:cs typeface="Arial"/>
              </a:rPr>
              <a:t>hypoeutectic </a:t>
            </a:r>
            <a:r>
              <a:rPr sz="1600" spc="-120" dirty="0">
                <a:latin typeface="Arial"/>
                <a:cs typeface="Arial"/>
              </a:rPr>
              <a:t>alloys, </a:t>
            </a:r>
            <a:r>
              <a:rPr sz="1600" spc="-125" dirty="0">
                <a:latin typeface="Arial"/>
                <a:cs typeface="Arial"/>
              </a:rPr>
              <a:t>alloy </a:t>
            </a:r>
            <a:r>
              <a:rPr sz="1600" spc="-130" dirty="0">
                <a:latin typeface="Arial"/>
                <a:cs typeface="Arial"/>
              </a:rPr>
              <a:t>to  </a:t>
            </a:r>
            <a:r>
              <a:rPr sz="1600" spc="-140" dirty="0">
                <a:latin typeface="Arial"/>
                <a:cs typeface="Arial"/>
              </a:rPr>
              <a:t>the </a:t>
            </a:r>
            <a:r>
              <a:rPr sz="1600" spc="-120" dirty="0">
                <a:latin typeface="Arial"/>
                <a:cs typeface="Arial"/>
              </a:rPr>
              <a:t>right </a:t>
            </a:r>
            <a:r>
              <a:rPr sz="1600" spc="-125" dirty="0">
                <a:latin typeface="Arial"/>
                <a:cs typeface="Arial"/>
              </a:rPr>
              <a:t>of </a:t>
            </a:r>
            <a:r>
              <a:rPr sz="1600" spc="-195" dirty="0">
                <a:latin typeface="Arial"/>
                <a:cs typeface="Arial"/>
              </a:rPr>
              <a:t>P </a:t>
            </a:r>
            <a:r>
              <a:rPr sz="1600" spc="-165" dirty="0">
                <a:latin typeface="Arial"/>
                <a:cs typeface="Arial"/>
              </a:rPr>
              <a:t>– </a:t>
            </a:r>
            <a:r>
              <a:rPr sz="1600" spc="-135" dirty="0">
                <a:latin typeface="Arial"/>
                <a:cs typeface="Arial"/>
              </a:rPr>
              <a:t>hypereutectic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20" dirty="0">
                <a:latin typeface="Arial"/>
                <a:cs typeface="Arial"/>
              </a:rPr>
              <a:t>alloys.</a:t>
            </a:r>
            <a:endParaRPr sz="1600">
              <a:latin typeface="Arial"/>
              <a:cs typeface="Arial"/>
            </a:endParaRPr>
          </a:p>
          <a:p>
            <a:pPr marL="355600" marR="107950" indent="-343535">
              <a:lnSpc>
                <a:spcPct val="100000"/>
              </a:lnSpc>
              <a:spcBef>
                <a:spcPts val="385"/>
              </a:spcBef>
              <a:buChar char="•"/>
              <a:tabLst>
                <a:tab pos="355600" algn="l"/>
                <a:tab pos="356235" algn="l"/>
              </a:tabLst>
            </a:pPr>
            <a:r>
              <a:rPr sz="1600" spc="-170" dirty="0">
                <a:latin typeface="Arial"/>
                <a:cs typeface="Arial"/>
              </a:rPr>
              <a:t>The </a:t>
            </a:r>
            <a:r>
              <a:rPr sz="1600" spc="-160" dirty="0">
                <a:latin typeface="Arial"/>
                <a:cs typeface="Arial"/>
              </a:rPr>
              <a:t>change </a:t>
            </a:r>
            <a:r>
              <a:rPr sz="1600" spc="-125" dirty="0">
                <a:latin typeface="Arial"/>
                <a:cs typeface="Arial"/>
              </a:rPr>
              <a:t>of </a:t>
            </a:r>
            <a:r>
              <a:rPr sz="1600" spc="-165" dirty="0">
                <a:latin typeface="Arial"/>
                <a:cs typeface="Arial"/>
              </a:rPr>
              <a:t>a </a:t>
            </a:r>
            <a:r>
              <a:rPr sz="1600" spc="-120" dirty="0">
                <a:latin typeface="Arial"/>
                <a:cs typeface="Arial"/>
              </a:rPr>
              <a:t>liquid </a:t>
            </a:r>
            <a:r>
              <a:rPr sz="1600" spc="-130" dirty="0">
                <a:latin typeface="Arial"/>
                <a:cs typeface="Arial"/>
              </a:rPr>
              <a:t>solution </a:t>
            </a:r>
            <a:r>
              <a:rPr sz="1600" spc="-125" dirty="0">
                <a:latin typeface="Arial"/>
                <a:cs typeface="Arial"/>
              </a:rPr>
              <a:t>of </a:t>
            </a:r>
            <a:r>
              <a:rPr sz="1600" spc="-130" dirty="0">
                <a:latin typeface="Arial"/>
                <a:cs typeface="Arial"/>
              </a:rPr>
              <a:t>eutectic  </a:t>
            </a:r>
            <a:r>
              <a:rPr sz="1600" spc="-145" dirty="0">
                <a:latin typeface="Arial"/>
                <a:cs typeface="Arial"/>
              </a:rPr>
              <a:t>composition </a:t>
            </a:r>
            <a:r>
              <a:rPr sz="1600" spc="-165" dirty="0">
                <a:latin typeface="Arial"/>
                <a:cs typeface="Arial"/>
              </a:rPr>
              <a:t>on </a:t>
            </a:r>
            <a:r>
              <a:rPr sz="1600" spc="-135" dirty="0">
                <a:latin typeface="Arial"/>
                <a:cs typeface="Arial"/>
              </a:rPr>
              <a:t>cooling </a:t>
            </a:r>
            <a:r>
              <a:rPr sz="1600" spc="-125" dirty="0">
                <a:latin typeface="Arial"/>
                <a:cs typeface="Arial"/>
              </a:rPr>
              <a:t>into </a:t>
            </a:r>
            <a:r>
              <a:rPr sz="1600" spc="-155" dirty="0">
                <a:latin typeface="Arial"/>
                <a:cs typeface="Arial"/>
              </a:rPr>
              <a:t>two </a:t>
            </a:r>
            <a:r>
              <a:rPr sz="1600" spc="-125" dirty="0">
                <a:latin typeface="Arial"/>
                <a:cs typeface="Arial"/>
              </a:rPr>
              <a:t>different </a:t>
            </a:r>
            <a:r>
              <a:rPr sz="1600" spc="-130" dirty="0">
                <a:latin typeface="Arial"/>
                <a:cs typeface="Arial"/>
              </a:rPr>
              <a:t>solids at  </a:t>
            </a:r>
            <a:r>
              <a:rPr sz="1600" spc="-165" dirty="0">
                <a:latin typeface="Arial"/>
                <a:cs typeface="Arial"/>
              </a:rPr>
              <a:t>a </a:t>
            </a:r>
            <a:r>
              <a:rPr sz="1600" spc="-140" dirty="0">
                <a:latin typeface="Arial"/>
                <a:cs typeface="Arial"/>
              </a:rPr>
              <a:t>constant </a:t>
            </a:r>
            <a:r>
              <a:rPr sz="1600" spc="-130" dirty="0">
                <a:latin typeface="Arial"/>
                <a:cs typeface="Arial"/>
              </a:rPr>
              <a:t>eutectic </a:t>
            </a:r>
            <a:r>
              <a:rPr sz="1600" spc="-150" dirty="0">
                <a:latin typeface="Arial"/>
                <a:cs typeface="Arial"/>
              </a:rPr>
              <a:t>temp, </a:t>
            </a:r>
            <a:r>
              <a:rPr sz="1600" spc="-110" dirty="0">
                <a:latin typeface="Arial"/>
                <a:cs typeface="Arial"/>
              </a:rPr>
              <a:t>is </a:t>
            </a:r>
            <a:r>
              <a:rPr sz="1600" spc="-135" dirty="0">
                <a:latin typeface="Arial"/>
                <a:cs typeface="Arial"/>
              </a:rPr>
              <a:t>called </a:t>
            </a:r>
            <a:r>
              <a:rPr sz="1600" spc="-140" dirty="0">
                <a:latin typeface="Arial"/>
                <a:cs typeface="Arial"/>
              </a:rPr>
              <a:t>the </a:t>
            </a:r>
            <a:r>
              <a:rPr sz="1600" spc="-130" dirty="0">
                <a:latin typeface="Arial"/>
                <a:cs typeface="Arial"/>
              </a:rPr>
              <a:t>eutectic  </a:t>
            </a:r>
            <a:r>
              <a:rPr sz="1600" spc="-125" dirty="0">
                <a:latin typeface="Arial"/>
                <a:cs typeface="Arial"/>
              </a:rPr>
              <a:t>reaction.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53000" y="5715000"/>
            <a:ext cx="4114800" cy="10667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3229" y="122936"/>
            <a:ext cx="786130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/>
              <a:t>Application of Lever &amp; </a:t>
            </a:r>
            <a:r>
              <a:rPr sz="2600" spc="5" dirty="0"/>
              <a:t>Phase </a:t>
            </a:r>
            <a:r>
              <a:rPr sz="2600" dirty="0"/>
              <a:t>Rule to Eutectic</a:t>
            </a:r>
            <a:r>
              <a:rPr sz="2600" spc="-35" dirty="0"/>
              <a:t> </a:t>
            </a:r>
            <a:r>
              <a:rPr sz="2600" dirty="0"/>
              <a:t>Mixture</a:t>
            </a:r>
            <a:endParaRPr sz="2600"/>
          </a:p>
        </p:txBody>
      </p:sp>
      <p:sp>
        <p:nvSpPr>
          <p:cNvPr id="3" name="object 3"/>
          <p:cNvSpPr txBox="1"/>
          <p:nvPr/>
        </p:nvSpPr>
        <p:spPr>
          <a:xfrm>
            <a:off x="152400" y="808101"/>
            <a:ext cx="4343400" cy="5897880"/>
          </a:xfrm>
          <a:prstGeom prst="rect">
            <a:avLst/>
          </a:prstGeom>
          <a:ln w="12700">
            <a:solidFill>
              <a:srgbClr val="4F81BC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434340" marR="222250" indent="-342900">
              <a:lnSpc>
                <a:spcPct val="100000"/>
              </a:lnSpc>
              <a:spcBef>
                <a:spcPts val="310"/>
              </a:spcBef>
              <a:buChar char="•"/>
              <a:tabLst>
                <a:tab pos="433705" algn="l"/>
                <a:tab pos="434340" algn="l"/>
              </a:tabLst>
            </a:pPr>
            <a:r>
              <a:rPr sz="2200" spc="-210" dirty="0">
                <a:latin typeface="Arial"/>
                <a:cs typeface="Arial"/>
              </a:rPr>
              <a:t>Lever </a:t>
            </a:r>
            <a:r>
              <a:rPr sz="2200" spc="-175" dirty="0">
                <a:latin typeface="Arial"/>
                <a:cs typeface="Arial"/>
              </a:rPr>
              <a:t>rule </a:t>
            </a:r>
            <a:r>
              <a:rPr sz="2200" spc="-170" dirty="0">
                <a:latin typeface="Arial"/>
                <a:cs typeface="Arial"/>
              </a:rPr>
              <a:t>to find </a:t>
            </a:r>
            <a:r>
              <a:rPr sz="2200" spc="-220" dirty="0">
                <a:latin typeface="Arial"/>
                <a:cs typeface="Arial"/>
              </a:rPr>
              <a:t>weight% </a:t>
            </a:r>
            <a:r>
              <a:rPr sz="2200" spc="-170" dirty="0">
                <a:latin typeface="Arial"/>
                <a:cs typeface="Arial"/>
              </a:rPr>
              <a:t>at </a:t>
            </a:r>
            <a:r>
              <a:rPr sz="2200" spc="-190" dirty="0">
                <a:latin typeface="Arial"/>
                <a:cs typeface="Arial"/>
              </a:rPr>
              <a:t>several  </a:t>
            </a:r>
            <a:r>
              <a:rPr sz="2200" spc="-185" dirty="0">
                <a:latin typeface="Arial"/>
                <a:cs typeface="Arial"/>
              </a:rPr>
              <a:t>points </a:t>
            </a:r>
            <a:r>
              <a:rPr sz="2200" spc="-160" dirty="0">
                <a:latin typeface="Arial"/>
                <a:cs typeface="Arial"/>
              </a:rPr>
              <a:t>in </a:t>
            </a:r>
            <a:r>
              <a:rPr sz="2200" spc="-190" dirty="0">
                <a:latin typeface="Arial"/>
                <a:cs typeface="Arial"/>
              </a:rPr>
              <a:t>the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204" dirty="0">
                <a:latin typeface="Arial"/>
                <a:cs typeface="Arial"/>
              </a:rPr>
              <a:t>diagram.</a:t>
            </a:r>
            <a:endParaRPr sz="22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  <a:spcBef>
                <a:spcPts val="525"/>
              </a:spcBef>
              <a:buChar char="•"/>
              <a:tabLst>
                <a:tab pos="433705" algn="l"/>
                <a:tab pos="434340" algn="l"/>
              </a:tabLst>
            </a:pPr>
            <a:r>
              <a:rPr sz="2200" spc="-235" dirty="0">
                <a:latin typeface="Arial"/>
                <a:cs typeface="Arial"/>
              </a:rPr>
              <a:t>Phase </a:t>
            </a:r>
            <a:r>
              <a:rPr sz="2200" spc="-170" dirty="0">
                <a:latin typeface="Arial"/>
                <a:cs typeface="Arial"/>
              </a:rPr>
              <a:t>rule at </a:t>
            </a:r>
            <a:r>
              <a:rPr sz="2200" spc="-180" dirty="0">
                <a:latin typeface="Arial"/>
                <a:cs typeface="Arial"/>
              </a:rPr>
              <a:t>eutectic</a:t>
            </a:r>
            <a:r>
              <a:rPr sz="2200" spc="85" dirty="0">
                <a:latin typeface="Arial"/>
                <a:cs typeface="Arial"/>
              </a:rPr>
              <a:t> </a:t>
            </a:r>
            <a:r>
              <a:rPr sz="2200" spc="-170" dirty="0">
                <a:latin typeface="Arial"/>
                <a:cs typeface="Arial"/>
              </a:rPr>
              <a:t>point,</a:t>
            </a:r>
            <a:endParaRPr sz="2200">
              <a:latin typeface="Arial"/>
              <a:cs typeface="Arial"/>
            </a:endParaRPr>
          </a:p>
          <a:p>
            <a:pPr marL="548640" lvl="1">
              <a:lnSpc>
                <a:spcPct val="100000"/>
              </a:lnSpc>
              <a:spcBef>
                <a:spcPts val="530"/>
              </a:spcBef>
              <a:buChar char="•"/>
              <a:tabLst>
                <a:tab pos="891540" algn="l"/>
                <a:tab pos="892175" algn="l"/>
              </a:tabLst>
            </a:pPr>
            <a:r>
              <a:rPr sz="2200" spc="-245" dirty="0">
                <a:latin typeface="Arial"/>
                <a:cs typeface="Arial"/>
              </a:rPr>
              <a:t>F </a:t>
            </a:r>
            <a:r>
              <a:rPr sz="2200" spc="-235" dirty="0">
                <a:latin typeface="Arial"/>
                <a:cs typeface="Arial"/>
              </a:rPr>
              <a:t>= </a:t>
            </a:r>
            <a:r>
              <a:rPr sz="2200" spc="-290" dirty="0">
                <a:latin typeface="Arial"/>
                <a:cs typeface="Arial"/>
              </a:rPr>
              <a:t>C </a:t>
            </a:r>
            <a:r>
              <a:rPr sz="2200" spc="-225" dirty="0">
                <a:latin typeface="Arial"/>
                <a:cs typeface="Arial"/>
              </a:rPr>
              <a:t>– </a:t>
            </a:r>
            <a:r>
              <a:rPr sz="2200" spc="-270" dirty="0">
                <a:latin typeface="Arial"/>
                <a:cs typeface="Arial"/>
              </a:rPr>
              <a:t>P </a:t>
            </a:r>
            <a:r>
              <a:rPr sz="2200" spc="-235" dirty="0">
                <a:latin typeface="Arial"/>
                <a:cs typeface="Arial"/>
              </a:rPr>
              <a:t>+ </a:t>
            </a:r>
            <a:r>
              <a:rPr sz="2200" spc="-225" dirty="0">
                <a:latin typeface="Arial"/>
                <a:cs typeface="Arial"/>
              </a:rPr>
              <a:t>1 </a:t>
            </a:r>
            <a:r>
              <a:rPr sz="2200" spc="-235" dirty="0">
                <a:latin typeface="Arial"/>
                <a:cs typeface="Arial"/>
              </a:rPr>
              <a:t>=</a:t>
            </a:r>
            <a:r>
              <a:rPr sz="2200" spc="-390" dirty="0">
                <a:latin typeface="Arial"/>
                <a:cs typeface="Arial"/>
              </a:rPr>
              <a:t> </a:t>
            </a:r>
            <a:r>
              <a:rPr sz="2200" spc="-225" dirty="0">
                <a:latin typeface="Arial"/>
                <a:cs typeface="Arial"/>
              </a:rPr>
              <a:t>2 – 3 </a:t>
            </a:r>
            <a:r>
              <a:rPr sz="2200" spc="-235" dirty="0">
                <a:latin typeface="Arial"/>
                <a:cs typeface="Arial"/>
              </a:rPr>
              <a:t>+ </a:t>
            </a:r>
            <a:r>
              <a:rPr sz="2200" spc="-225" dirty="0">
                <a:latin typeface="Arial"/>
                <a:cs typeface="Arial"/>
              </a:rPr>
              <a:t>1 </a:t>
            </a:r>
            <a:r>
              <a:rPr sz="2200" spc="-235" dirty="0">
                <a:latin typeface="Arial"/>
                <a:cs typeface="Arial"/>
              </a:rPr>
              <a:t>= </a:t>
            </a:r>
            <a:r>
              <a:rPr sz="2200" spc="-225" dirty="0">
                <a:latin typeface="Arial"/>
                <a:cs typeface="Arial"/>
              </a:rPr>
              <a:t>0</a:t>
            </a:r>
            <a:endParaRPr sz="2200">
              <a:latin typeface="Arial"/>
              <a:cs typeface="Arial"/>
            </a:endParaRPr>
          </a:p>
          <a:p>
            <a:pPr marL="548640" lvl="1">
              <a:lnSpc>
                <a:spcPct val="100000"/>
              </a:lnSpc>
              <a:spcBef>
                <a:spcPts val="530"/>
              </a:spcBef>
              <a:buChar char="•"/>
              <a:tabLst>
                <a:tab pos="891540" algn="l"/>
                <a:tab pos="892175" algn="l"/>
              </a:tabLst>
            </a:pPr>
            <a:r>
              <a:rPr sz="2200" spc="-114" dirty="0">
                <a:latin typeface="Arial"/>
                <a:cs typeface="Arial"/>
              </a:rPr>
              <a:t>It </a:t>
            </a:r>
            <a:r>
              <a:rPr sz="2200" spc="-150" dirty="0">
                <a:latin typeface="Arial"/>
                <a:cs typeface="Arial"/>
              </a:rPr>
              <a:t>is </a:t>
            </a:r>
            <a:r>
              <a:rPr sz="2200" spc="-225" dirty="0">
                <a:latin typeface="Arial"/>
                <a:cs typeface="Arial"/>
              </a:rPr>
              <a:t>an </a:t>
            </a:r>
            <a:r>
              <a:rPr sz="2200" spc="-175" dirty="0">
                <a:latin typeface="Arial"/>
                <a:cs typeface="Arial"/>
              </a:rPr>
              <a:t>invariant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175" dirty="0">
                <a:latin typeface="Arial"/>
                <a:cs typeface="Arial"/>
              </a:rPr>
              <a:t>point.</a:t>
            </a:r>
            <a:endParaRPr sz="22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  <a:spcBef>
                <a:spcPts val="525"/>
              </a:spcBef>
              <a:buChar char="•"/>
              <a:tabLst>
                <a:tab pos="433705" algn="l"/>
                <a:tab pos="434340" algn="l"/>
              </a:tabLst>
            </a:pPr>
            <a:r>
              <a:rPr sz="2200" spc="-170" dirty="0">
                <a:latin typeface="Arial"/>
                <a:cs typeface="Arial"/>
              </a:rPr>
              <a:t>In </a:t>
            </a:r>
            <a:r>
              <a:rPr sz="2200" spc="-215" dirty="0">
                <a:latin typeface="Arial"/>
                <a:cs typeface="Arial"/>
              </a:rPr>
              <a:t>two </a:t>
            </a:r>
            <a:r>
              <a:rPr sz="2200" spc="-225" dirty="0">
                <a:latin typeface="Arial"/>
                <a:cs typeface="Arial"/>
              </a:rPr>
              <a:t>phase</a:t>
            </a:r>
            <a:r>
              <a:rPr sz="2200" spc="35" dirty="0">
                <a:latin typeface="Arial"/>
                <a:cs typeface="Arial"/>
              </a:rPr>
              <a:t> </a:t>
            </a:r>
            <a:r>
              <a:rPr sz="2200" spc="-185" dirty="0">
                <a:latin typeface="Arial"/>
                <a:cs typeface="Arial"/>
              </a:rPr>
              <a:t>region,</a:t>
            </a:r>
            <a:endParaRPr sz="2200">
              <a:latin typeface="Arial"/>
              <a:cs typeface="Arial"/>
            </a:endParaRPr>
          </a:p>
          <a:p>
            <a:pPr marL="548640" lvl="1">
              <a:lnSpc>
                <a:spcPct val="100000"/>
              </a:lnSpc>
              <a:spcBef>
                <a:spcPts val="530"/>
              </a:spcBef>
              <a:buChar char="•"/>
              <a:tabLst>
                <a:tab pos="891540" algn="l"/>
                <a:tab pos="892175" algn="l"/>
              </a:tabLst>
            </a:pPr>
            <a:r>
              <a:rPr sz="2200" spc="-245" dirty="0">
                <a:latin typeface="Arial"/>
                <a:cs typeface="Arial"/>
              </a:rPr>
              <a:t>F </a:t>
            </a:r>
            <a:r>
              <a:rPr sz="2200" spc="-235" dirty="0">
                <a:latin typeface="Arial"/>
                <a:cs typeface="Arial"/>
              </a:rPr>
              <a:t>= </a:t>
            </a:r>
            <a:r>
              <a:rPr sz="2200" spc="-290" dirty="0">
                <a:latin typeface="Arial"/>
                <a:cs typeface="Arial"/>
              </a:rPr>
              <a:t>C </a:t>
            </a:r>
            <a:r>
              <a:rPr sz="2200" spc="-225" dirty="0">
                <a:latin typeface="Arial"/>
                <a:cs typeface="Arial"/>
              </a:rPr>
              <a:t>– </a:t>
            </a:r>
            <a:r>
              <a:rPr sz="2200" spc="-270" dirty="0">
                <a:latin typeface="Arial"/>
                <a:cs typeface="Arial"/>
              </a:rPr>
              <a:t>P </a:t>
            </a:r>
            <a:r>
              <a:rPr sz="2200" spc="-235" dirty="0">
                <a:latin typeface="Arial"/>
                <a:cs typeface="Arial"/>
              </a:rPr>
              <a:t>+ </a:t>
            </a:r>
            <a:r>
              <a:rPr sz="2200" spc="-225" dirty="0">
                <a:latin typeface="Arial"/>
                <a:cs typeface="Arial"/>
              </a:rPr>
              <a:t>1 </a:t>
            </a:r>
            <a:r>
              <a:rPr sz="2200" spc="-235" dirty="0">
                <a:latin typeface="Arial"/>
                <a:cs typeface="Arial"/>
              </a:rPr>
              <a:t>=</a:t>
            </a:r>
            <a:r>
              <a:rPr sz="2200" spc="-390" dirty="0">
                <a:latin typeface="Arial"/>
                <a:cs typeface="Arial"/>
              </a:rPr>
              <a:t> </a:t>
            </a:r>
            <a:r>
              <a:rPr sz="2200" spc="-225" dirty="0">
                <a:latin typeface="Arial"/>
                <a:cs typeface="Arial"/>
              </a:rPr>
              <a:t>2 – 2 </a:t>
            </a:r>
            <a:r>
              <a:rPr sz="2200" spc="-235" dirty="0">
                <a:latin typeface="Arial"/>
                <a:cs typeface="Arial"/>
              </a:rPr>
              <a:t>+ </a:t>
            </a:r>
            <a:r>
              <a:rPr sz="2200" spc="-225" dirty="0">
                <a:latin typeface="Arial"/>
                <a:cs typeface="Arial"/>
              </a:rPr>
              <a:t>1 </a:t>
            </a:r>
            <a:r>
              <a:rPr sz="2200" spc="-235" dirty="0">
                <a:latin typeface="Arial"/>
                <a:cs typeface="Arial"/>
              </a:rPr>
              <a:t>= </a:t>
            </a:r>
            <a:r>
              <a:rPr sz="2200" spc="-225" dirty="0">
                <a:latin typeface="Arial"/>
                <a:cs typeface="Arial"/>
              </a:rPr>
              <a:t>1</a:t>
            </a:r>
            <a:endParaRPr sz="2200">
              <a:latin typeface="Arial"/>
              <a:cs typeface="Arial"/>
            </a:endParaRPr>
          </a:p>
          <a:p>
            <a:pPr marL="548640" lvl="1">
              <a:lnSpc>
                <a:spcPct val="100000"/>
              </a:lnSpc>
              <a:spcBef>
                <a:spcPts val="530"/>
              </a:spcBef>
              <a:buChar char="•"/>
              <a:tabLst>
                <a:tab pos="891540" algn="l"/>
                <a:tab pos="892175" algn="l"/>
              </a:tabLst>
            </a:pPr>
            <a:r>
              <a:rPr sz="2200" spc="-254" dirty="0">
                <a:latin typeface="Arial"/>
                <a:cs typeface="Arial"/>
              </a:rPr>
              <a:t>One </a:t>
            </a:r>
            <a:r>
              <a:rPr sz="2200" spc="-210" dirty="0">
                <a:latin typeface="Arial"/>
                <a:cs typeface="Arial"/>
              </a:rPr>
              <a:t>independent</a:t>
            </a:r>
            <a:r>
              <a:rPr sz="2200" spc="-315" dirty="0">
                <a:latin typeface="Arial"/>
                <a:cs typeface="Arial"/>
              </a:rPr>
              <a:t> </a:t>
            </a:r>
            <a:r>
              <a:rPr sz="2200" spc="-185" dirty="0">
                <a:latin typeface="Arial"/>
                <a:cs typeface="Arial"/>
              </a:rPr>
              <a:t>variable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000" y="676275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0" y="838136"/>
            <a:ext cx="4571999" cy="57579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5148" y="51307"/>
            <a:ext cx="4474845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dirty="0"/>
              <a:t>Al-Si Eutectic</a:t>
            </a:r>
            <a:r>
              <a:rPr sz="3500" spc="-95" dirty="0"/>
              <a:t> </a:t>
            </a:r>
            <a:r>
              <a:rPr sz="3500" dirty="0"/>
              <a:t>Diagram</a:t>
            </a:r>
            <a:endParaRPr sz="3500"/>
          </a:p>
        </p:txBody>
      </p:sp>
      <p:sp>
        <p:nvSpPr>
          <p:cNvPr id="3" name="object 3"/>
          <p:cNvSpPr/>
          <p:nvPr/>
        </p:nvSpPr>
        <p:spPr>
          <a:xfrm>
            <a:off x="152400" y="808101"/>
            <a:ext cx="8839200" cy="2545080"/>
          </a:xfrm>
          <a:custGeom>
            <a:avLst/>
            <a:gdLst/>
            <a:ahLst/>
            <a:cxnLst/>
            <a:rect l="l" t="t" r="r" b="b"/>
            <a:pathLst>
              <a:path w="8839200" h="2545079">
                <a:moveTo>
                  <a:pt x="0" y="2544699"/>
                </a:moveTo>
                <a:lnTo>
                  <a:pt x="8839200" y="2544699"/>
                </a:lnTo>
                <a:lnTo>
                  <a:pt x="8839200" y="0"/>
                </a:lnTo>
                <a:lnTo>
                  <a:pt x="0" y="0"/>
                </a:lnTo>
                <a:lnTo>
                  <a:pt x="0" y="2544699"/>
                </a:lnTo>
                <a:close/>
              </a:path>
            </a:pathLst>
          </a:custGeom>
          <a:ln w="12699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1140" y="781939"/>
            <a:ext cx="8571865" cy="260286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3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60" dirty="0">
                <a:latin typeface="Arial"/>
                <a:cs typeface="Arial"/>
              </a:rPr>
              <a:t>Important </a:t>
            </a:r>
            <a:r>
              <a:rPr sz="1800" spc="-155" dirty="0">
                <a:latin typeface="Arial"/>
                <a:cs typeface="Arial"/>
              </a:rPr>
              <a:t>casting </a:t>
            </a:r>
            <a:r>
              <a:rPr sz="1800" spc="-140" dirty="0">
                <a:latin typeface="Arial"/>
                <a:cs typeface="Arial"/>
              </a:rPr>
              <a:t>alloy </a:t>
            </a:r>
            <a:r>
              <a:rPr sz="1800" spc="-180" dirty="0">
                <a:latin typeface="Arial"/>
                <a:cs typeface="Arial"/>
              </a:rPr>
              <a:t>because </a:t>
            </a:r>
            <a:r>
              <a:rPr sz="1800" spc="-140" dirty="0">
                <a:latin typeface="Arial"/>
                <a:cs typeface="Arial"/>
              </a:rPr>
              <a:t>of </a:t>
            </a:r>
            <a:r>
              <a:rPr sz="1800" spc="-160" dirty="0">
                <a:latin typeface="Arial"/>
                <a:cs typeface="Arial"/>
              </a:rPr>
              <a:t>high </a:t>
            </a:r>
            <a:r>
              <a:rPr sz="1800" spc="-125" dirty="0">
                <a:latin typeface="Arial"/>
                <a:cs typeface="Arial"/>
              </a:rPr>
              <a:t>fluidity </a:t>
            </a:r>
            <a:r>
              <a:rPr sz="1800" spc="-190" dirty="0">
                <a:latin typeface="Arial"/>
                <a:cs typeface="Arial"/>
              </a:rPr>
              <a:t>due </a:t>
            </a:r>
            <a:r>
              <a:rPr sz="1800" spc="-135" dirty="0">
                <a:latin typeface="Arial"/>
                <a:cs typeface="Arial"/>
              </a:rPr>
              <a:t>to </a:t>
            </a:r>
            <a:r>
              <a:rPr sz="1800" spc="-150" dirty="0">
                <a:latin typeface="Arial"/>
                <a:cs typeface="Arial"/>
              </a:rPr>
              <a:t>large </a:t>
            </a:r>
            <a:r>
              <a:rPr sz="1800" spc="-180" dirty="0">
                <a:latin typeface="Arial"/>
                <a:cs typeface="Arial"/>
              </a:rPr>
              <a:t>volumes </a:t>
            </a:r>
            <a:r>
              <a:rPr sz="1800" spc="-140" dirty="0">
                <a:latin typeface="Arial"/>
                <a:cs typeface="Arial"/>
              </a:rPr>
              <a:t>of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140" dirty="0">
                <a:latin typeface="Arial"/>
                <a:cs typeface="Arial"/>
              </a:rPr>
              <a:t>eutectic.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210" dirty="0">
                <a:latin typeface="Arial"/>
                <a:cs typeface="Arial"/>
              </a:rPr>
              <a:t>Max </a:t>
            </a:r>
            <a:r>
              <a:rPr sz="1800" spc="-140" dirty="0">
                <a:latin typeface="Arial"/>
                <a:cs typeface="Arial"/>
              </a:rPr>
              <a:t>solid </a:t>
            </a:r>
            <a:r>
              <a:rPr sz="1800" spc="-130" dirty="0">
                <a:latin typeface="Arial"/>
                <a:cs typeface="Arial"/>
              </a:rPr>
              <a:t>solubility </a:t>
            </a:r>
            <a:r>
              <a:rPr sz="1800" spc="-140" dirty="0">
                <a:latin typeface="Arial"/>
                <a:cs typeface="Arial"/>
              </a:rPr>
              <a:t>of </a:t>
            </a:r>
            <a:r>
              <a:rPr sz="1800" spc="-145" dirty="0">
                <a:latin typeface="Arial"/>
                <a:cs typeface="Arial"/>
              </a:rPr>
              <a:t>Si </a:t>
            </a:r>
            <a:r>
              <a:rPr sz="1800" spc="-130" dirty="0">
                <a:latin typeface="Arial"/>
                <a:cs typeface="Arial"/>
              </a:rPr>
              <a:t>in </a:t>
            </a:r>
            <a:r>
              <a:rPr sz="1800" spc="-145" dirty="0">
                <a:latin typeface="Arial"/>
                <a:cs typeface="Arial"/>
              </a:rPr>
              <a:t>Al </a:t>
            </a:r>
            <a:r>
              <a:rPr sz="1800" spc="-185" dirty="0">
                <a:latin typeface="Arial"/>
                <a:cs typeface="Arial"/>
              </a:rPr>
              <a:t>– </a:t>
            </a:r>
            <a:r>
              <a:rPr sz="1800" spc="-180" dirty="0">
                <a:latin typeface="Arial"/>
                <a:cs typeface="Arial"/>
              </a:rPr>
              <a:t>1.65%, </a:t>
            </a:r>
            <a:r>
              <a:rPr sz="1800" spc="-150" dirty="0">
                <a:latin typeface="Arial"/>
                <a:cs typeface="Arial"/>
              </a:rPr>
              <a:t>Eutectic </a:t>
            </a:r>
            <a:r>
              <a:rPr sz="1800" spc="-165" dirty="0">
                <a:latin typeface="Arial"/>
                <a:cs typeface="Arial"/>
              </a:rPr>
              <a:t>composition </a:t>
            </a:r>
            <a:r>
              <a:rPr sz="1800" spc="-185" dirty="0">
                <a:latin typeface="Arial"/>
                <a:cs typeface="Arial"/>
              </a:rPr>
              <a:t>– </a:t>
            </a:r>
            <a:r>
              <a:rPr sz="1800" spc="-190" dirty="0">
                <a:latin typeface="Arial"/>
                <a:cs typeface="Arial"/>
              </a:rPr>
              <a:t>12.7%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30" dirty="0">
                <a:latin typeface="Arial"/>
                <a:cs typeface="Arial"/>
              </a:rPr>
              <a:t>Si.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55" dirty="0">
                <a:latin typeface="Arial"/>
                <a:cs typeface="Arial"/>
              </a:rPr>
              <a:t>At </a:t>
            </a:r>
            <a:r>
              <a:rPr sz="1800" spc="-170" dirty="0">
                <a:latin typeface="Arial"/>
                <a:cs typeface="Arial"/>
              </a:rPr>
              <a:t>99.95%Al: equiaxed </a:t>
            </a:r>
            <a:r>
              <a:rPr sz="1800" spc="-155" dirty="0">
                <a:latin typeface="Arial"/>
                <a:cs typeface="Arial"/>
              </a:rPr>
              <a:t>grains </a:t>
            </a:r>
            <a:r>
              <a:rPr sz="1800" spc="-140" dirty="0">
                <a:latin typeface="Arial"/>
                <a:cs typeface="Arial"/>
              </a:rPr>
              <a:t>of </a:t>
            </a:r>
            <a:r>
              <a:rPr sz="1800" spc="-170" dirty="0">
                <a:latin typeface="Arial"/>
                <a:cs typeface="Arial"/>
              </a:rPr>
              <a:t>pure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45" dirty="0">
                <a:latin typeface="Arial"/>
                <a:cs typeface="Arial"/>
              </a:rPr>
              <a:t>Al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75" dirty="0">
                <a:latin typeface="Arial"/>
                <a:cs typeface="Arial"/>
              </a:rPr>
              <a:t>Al–8%Si: </a:t>
            </a:r>
            <a:r>
              <a:rPr sz="1800" spc="-155" dirty="0">
                <a:latin typeface="Arial"/>
                <a:cs typeface="Arial"/>
              </a:rPr>
              <a:t>dendrites </a:t>
            </a:r>
            <a:r>
              <a:rPr sz="1800" spc="-140" dirty="0">
                <a:latin typeface="Arial"/>
                <a:cs typeface="Arial"/>
              </a:rPr>
              <a:t>of </a:t>
            </a:r>
            <a:r>
              <a:rPr sz="1800" spc="-150" dirty="0">
                <a:latin typeface="Arial"/>
                <a:cs typeface="Arial"/>
              </a:rPr>
              <a:t>proeutectic </a:t>
            </a:r>
            <a:r>
              <a:rPr sz="1800" spc="-145" dirty="0">
                <a:latin typeface="Arial"/>
                <a:cs typeface="Arial"/>
              </a:rPr>
              <a:t>Al </a:t>
            </a:r>
            <a:r>
              <a:rPr sz="1800" spc="-130" dirty="0">
                <a:latin typeface="Arial"/>
                <a:cs typeface="Arial"/>
              </a:rPr>
              <a:t>in </a:t>
            </a:r>
            <a:r>
              <a:rPr sz="1800" spc="-155" dirty="0">
                <a:latin typeface="Arial"/>
                <a:cs typeface="Arial"/>
              </a:rPr>
              <a:t>the </a:t>
            </a:r>
            <a:r>
              <a:rPr sz="1800" spc="-145" dirty="0">
                <a:latin typeface="Arial"/>
                <a:cs typeface="Arial"/>
              </a:rPr>
              <a:t>eutectic</a:t>
            </a:r>
            <a:r>
              <a:rPr sz="1800" spc="-265" dirty="0">
                <a:latin typeface="Arial"/>
                <a:cs typeface="Arial"/>
              </a:rPr>
              <a:t> </a:t>
            </a:r>
            <a:r>
              <a:rPr sz="1800" spc="-150" dirty="0">
                <a:latin typeface="Arial"/>
                <a:cs typeface="Arial"/>
              </a:rPr>
              <a:t>mixture.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75" dirty="0">
                <a:latin typeface="Arial"/>
                <a:cs typeface="Arial"/>
              </a:rPr>
              <a:t>Al–12%Si: </a:t>
            </a:r>
            <a:r>
              <a:rPr sz="1800" spc="-145" dirty="0">
                <a:latin typeface="Arial"/>
                <a:cs typeface="Arial"/>
              </a:rPr>
              <a:t>eutectic </a:t>
            </a:r>
            <a:r>
              <a:rPr sz="1800" spc="-160" dirty="0">
                <a:latin typeface="Arial"/>
                <a:cs typeface="Arial"/>
              </a:rPr>
              <a:t>mixture </a:t>
            </a:r>
            <a:r>
              <a:rPr sz="1800" spc="-145" dirty="0">
                <a:latin typeface="Arial"/>
                <a:cs typeface="Arial"/>
              </a:rPr>
              <a:t>with Si </a:t>
            </a:r>
            <a:r>
              <a:rPr sz="1800" spc="-165" dirty="0">
                <a:latin typeface="Arial"/>
                <a:cs typeface="Arial"/>
              </a:rPr>
              <a:t>appearing </a:t>
            </a:r>
            <a:r>
              <a:rPr sz="1800" spc="-175" dirty="0">
                <a:latin typeface="Arial"/>
                <a:cs typeface="Arial"/>
              </a:rPr>
              <a:t>as </a:t>
            </a:r>
            <a:r>
              <a:rPr sz="1800" spc="-170" dirty="0">
                <a:latin typeface="Arial"/>
                <a:cs typeface="Arial"/>
              </a:rPr>
              <a:t>needle </a:t>
            </a:r>
            <a:r>
              <a:rPr sz="1800" spc="-130" dirty="0">
                <a:latin typeface="Arial"/>
                <a:cs typeface="Arial"/>
              </a:rPr>
              <a:t>like </a:t>
            </a:r>
            <a:r>
              <a:rPr sz="1800" spc="-135" dirty="0">
                <a:latin typeface="Arial"/>
                <a:cs typeface="Arial"/>
              </a:rPr>
              <a:t>fine </a:t>
            </a:r>
            <a:r>
              <a:rPr sz="1800" spc="-145" dirty="0">
                <a:latin typeface="Arial"/>
                <a:cs typeface="Arial"/>
              </a:rPr>
              <a:t>structure </a:t>
            </a:r>
            <a:r>
              <a:rPr sz="1800" spc="-130" dirty="0">
                <a:latin typeface="Arial"/>
                <a:cs typeface="Arial"/>
              </a:rPr>
              <a:t>in </a:t>
            </a:r>
            <a:r>
              <a:rPr sz="1800" spc="-180" dirty="0">
                <a:latin typeface="Arial"/>
                <a:cs typeface="Arial"/>
              </a:rPr>
              <a:t>a </a:t>
            </a:r>
            <a:r>
              <a:rPr sz="1800" spc="-165" dirty="0">
                <a:latin typeface="Arial"/>
                <a:cs typeface="Arial"/>
              </a:rPr>
              <a:t>continuous </a:t>
            </a:r>
            <a:r>
              <a:rPr sz="1800" spc="-145" dirty="0">
                <a:latin typeface="Arial"/>
                <a:cs typeface="Arial"/>
              </a:rPr>
              <a:t>Al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45" dirty="0">
                <a:latin typeface="Arial"/>
                <a:cs typeface="Arial"/>
              </a:rPr>
              <a:t>matrix.</a:t>
            </a:r>
            <a:endParaRPr sz="1800">
              <a:latin typeface="Arial"/>
              <a:cs typeface="Arial"/>
            </a:endParaRPr>
          </a:p>
          <a:p>
            <a:pPr marL="355600" marR="447675" indent="-342900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85" dirty="0">
                <a:latin typeface="Arial"/>
                <a:cs typeface="Arial"/>
              </a:rPr>
              <a:t>Al–20%Si </a:t>
            </a:r>
            <a:r>
              <a:rPr sz="1800" spc="-220" dirty="0">
                <a:latin typeface="Arial"/>
                <a:cs typeface="Arial"/>
              </a:rPr>
              <a:t>&amp; </a:t>
            </a:r>
            <a:r>
              <a:rPr sz="1800" spc="-175" dirty="0">
                <a:latin typeface="Arial"/>
                <a:cs typeface="Arial"/>
              </a:rPr>
              <a:t>Al–50%Si: </a:t>
            </a:r>
            <a:r>
              <a:rPr sz="1800" spc="-145" dirty="0">
                <a:latin typeface="Arial"/>
                <a:cs typeface="Arial"/>
              </a:rPr>
              <a:t>within </a:t>
            </a:r>
            <a:r>
              <a:rPr sz="1800" spc="-155" dirty="0">
                <a:latin typeface="Arial"/>
                <a:cs typeface="Arial"/>
              </a:rPr>
              <a:t>the </a:t>
            </a:r>
            <a:r>
              <a:rPr sz="1800" spc="-145" dirty="0">
                <a:latin typeface="Arial"/>
                <a:cs typeface="Arial"/>
              </a:rPr>
              <a:t>eutectic </a:t>
            </a:r>
            <a:r>
              <a:rPr sz="1800" spc="-150" dirty="0">
                <a:latin typeface="Arial"/>
                <a:cs typeface="Arial"/>
              </a:rPr>
              <a:t>mixture, proeutectic </a:t>
            </a:r>
            <a:r>
              <a:rPr sz="1800" spc="-145" dirty="0">
                <a:latin typeface="Arial"/>
                <a:cs typeface="Arial"/>
              </a:rPr>
              <a:t>Si </a:t>
            </a:r>
            <a:r>
              <a:rPr sz="1800" spc="-165" dirty="0">
                <a:latin typeface="Arial"/>
                <a:cs typeface="Arial"/>
              </a:rPr>
              <a:t>almost </a:t>
            </a:r>
            <a:r>
              <a:rPr sz="1800" spc="-175" dirty="0">
                <a:latin typeface="Arial"/>
                <a:cs typeface="Arial"/>
              </a:rPr>
              <a:t>appears </a:t>
            </a:r>
            <a:r>
              <a:rPr sz="1800" spc="-130" dirty="0">
                <a:latin typeface="Arial"/>
                <a:cs typeface="Arial"/>
              </a:rPr>
              <a:t>in </a:t>
            </a:r>
            <a:r>
              <a:rPr sz="1800" spc="-165" dirty="0">
                <a:latin typeface="Arial"/>
                <a:cs typeface="Arial"/>
              </a:rPr>
              <a:t>geometric  </a:t>
            </a:r>
            <a:r>
              <a:rPr sz="1800" spc="-180" dirty="0">
                <a:latin typeface="Arial"/>
                <a:cs typeface="Arial"/>
              </a:rPr>
              <a:t>shapes because </a:t>
            </a:r>
            <a:r>
              <a:rPr sz="1800" spc="-145" dirty="0">
                <a:latin typeface="Arial"/>
                <a:cs typeface="Arial"/>
              </a:rPr>
              <a:t>Si </a:t>
            </a:r>
            <a:r>
              <a:rPr sz="1800" spc="-120" dirty="0">
                <a:latin typeface="Arial"/>
                <a:cs typeface="Arial"/>
              </a:rPr>
              <a:t>is </a:t>
            </a:r>
            <a:r>
              <a:rPr sz="1800" spc="-155" dirty="0">
                <a:latin typeface="Arial"/>
                <a:cs typeface="Arial"/>
              </a:rPr>
              <a:t>non-metallic </a:t>
            </a:r>
            <a:r>
              <a:rPr sz="1800" spc="-150" dirty="0">
                <a:latin typeface="Arial"/>
                <a:cs typeface="Arial"/>
              </a:rPr>
              <a:t>properties </a:t>
            </a:r>
            <a:r>
              <a:rPr sz="1800" spc="-145" dirty="0">
                <a:latin typeface="Arial"/>
                <a:cs typeface="Arial"/>
              </a:rPr>
              <a:t>with </a:t>
            </a:r>
            <a:r>
              <a:rPr sz="1800" spc="-185" dirty="0">
                <a:latin typeface="Arial"/>
                <a:cs typeface="Arial"/>
              </a:rPr>
              <a:t>diamond </a:t>
            </a:r>
            <a:r>
              <a:rPr sz="1800" spc="-160" dirty="0">
                <a:latin typeface="Arial"/>
                <a:cs typeface="Arial"/>
              </a:rPr>
              <a:t>cubic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40" dirty="0">
                <a:latin typeface="Arial"/>
                <a:cs typeface="Arial"/>
              </a:rPr>
              <a:t>structure.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55" dirty="0">
                <a:latin typeface="Arial"/>
                <a:cs typeface="Arial"/>
              </a:rPr>
              <a:t>Finer </a:t>
            </a:r>
            <a:r>
              <a:rPr sz="1800" spc="-145" dirty="0">
                <a:latin typeface="Arial"/>
                <a:cs typeface="Arial"/>
              </a:rPr>
              <a:t>eutectic </a:t>
            </a:r>
            <a:r>
              <a:rPr sz="1800" spc="-160" dirty="0">
                <a:latin typeface="Arial"/>
                <a:cs typeface="Arial"/>
              </a:rPr>
              <a:t>mixture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80" dirty="0">
                <a:latin typeface="Arial"/>
                <a:cs typeface="Arial"/>
              </a:rPr>
              <a:t>improvement </a:t>
            </a:r>
            <a:r>
              <a:rPr sz="1800" spc="-130" dirty="0">
                <a:latin typeface="Arial"/>
                <a:cs typeface="Arial"/>
              </a:rPr>
              <a:t>in </a:t>
            </a:r>
            <a:r>
              <a:rPr sz="1800" spc="-165" dirty="0">
                <a:latin typeface="Arial"/>
                <a:cs typeface="Arial"/>
              </a:rPr>
              <a:t>both </a:t>
            </a:r>
            <a:r>
              <a:rPr sz="1800" spc="-125" dirty="0">
                <a:latin typeface="Arial"/>
                <a:cs typeface="Arial"/>
              </a:rPr>
              <a:t>ductility </a:t>
            </a:r>
            <a:r>
              <a:rPr sz="1800" spc="-190" dirty="0">
                <a:latin typeface="Arial"/>
                <a:cs typeface="Arial"/>
              </a:rPr>
              <a:t>and </a:t>
            </a:r>
            <a:r>
              <a:rPr sz="1800" spc="-140" dirty="0">
                <a:latin typeface="Arial"/>
                <a:cs typeface="Arial"/>
              </a:rPr>
              <a:t>tensile </a:t>
            </a:r>
            <a:r>
              <a:rPr sz="1800" spc="-150" dirty="0">
                <a:latin typeface="Arial"/>
                <a:cs typeface="Arial"/>
              </a:rPr>
              <a:t>strength </a:t>
            </a:r>
            <a:r>
              <a:rPr sz="1800" spc="-145" dirty="0">
                <a:latin typeface="Arial"/>
                <a:cs typeface="Arial"/>
              </a:rPr>
              <a:t>(Chilled</a:t>
            </a:r>
            <a:r>
              <a:rPr sz="1800" spc="-215" dirty="0">
                <a:latin typeface="Arial"/>
                <a:cs typeface="Arial"/>
              </a:rPr>
              <a:t> </a:t>
            </a:r>
            <a:r>
              <a:rPr sz="1800" spc="-145" dirty="0">
                <a:latin typeface="Arial"/>
                <a:cs typeface="Arial"/>
              </a:rPr>
              <a:t>casting).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00" y="676275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96000" y="3352800"/>
            <a:ext cx="2743200" cy="1870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390900"/>
            <a:ext cx="5943599" cy="34670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943600" y="5219700"/>
            <a:ext cx="3200400" cy="1028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019800" y="6248398"/>
            <a:ext cx="3048000" cy="584200"/>
          </a:xfrm>
          <a:prstGeom prst="rect">
            <a:avLst/>
          </a:prstGeom>
          <a:ln w="12700">
            <a:solidFill>
              <a:srgbClr val="4F81BC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2075" marR="172720">
              <a:lnSpc>
                <a:spcPct val="100000"/>
              </a:lnSpc>
              <a:spcBef>
                <a:spcPts val="330"/>
              </a:spcBef>
            </a:pPr>
            <a:r>
              <a:rPr sz="1600" spc="-135" dirty="0">
                <a:solidFill>
                  <a:srgbClr val="FF0000"/>
                </a:solidFill>
                <a:latin typeface="Arial"/>
                <a:cs typeface="Arial"/>
              </a:rPr>
              <a:t>Modifier </a:t>
            </a:r>
            <a:r>
              <a:rPr sz="1600" spc="-165" dirty="0">
                <a:solidFill>
                  <a:srgbClr val="FF0000"/>
                </a:solidFill>
                <a:latin typeface="Arial"/>
                <a:cs typeface="Arial"/>
              </a:rPr>
              <a:t>added </a:t>
            </a:r>
            <a:r>
              <a:rPr sz="1600" spc="-125" dirty="0">
                <a:solidFill>
                  <a:srgbClr val="FF0000"/>
                </a:solidFill>
                <a:latin typeface="Arial"/>
                <a:cs typeface="Arial"/>
              </a:rPr>
              <a:t>to </a:t>
            </a:r>
            <a:r>
              <a:rPr sz="1600" spc="-155" dirty="0">
                <a:solidFill>
                  <a:srgbClr val="FF0000"/>
                </a:solidFill>
                <a:latin typeface="Arial"/>
                <a:cs typeface="Arial"/>
              </a:rPr>
              <a:t>reduce </a:t>
            </a:r>
            <a:r>
              <a:rPr sz="1600" spc="-130" dirty="0">
                <a:solidFill>
                  <a:srgbClr val="FF0000"/>
                </a:solidFill>
                <a:latin typeface="Arial"/>
                <a:cs typeface="Arial"/>
              </a:rPr>
              <a:t>eutectic  </a:t>
            </a:r>
            <a:r>
              <a:rPr sz="1600" spc="-165" dirty="0">
                <a:solidFill>
                  <a:srgbClr val="FF0000"/>
                </a:solidFill>
                <a:latin typeface="Arial"/>
                <a:cs typeface="Arial"/>
              </a:rPr>
              <a:t>temp </a:t>
            </a:r>
            <a:r>
              <a:rPr sz="1600" spc="-125" dirty="0">
                <a:solidFill>
                  <a:srgbClr val="FF0000"/>
                </a:solidFill>
                <a:latin typeface="Arial"/>
                <a:cs typeface="Arial"/>
              </a:rPr>
              <a:t>to </a:t>
            </a:r>
            <a:r>
              <a:rPr sz="1600" spc="-155" dirty="0">
                <a:solidFill>
                  <a:srgbClr val="FF0000"/>
                </a:solidFill>
                <a:latin typeface="Arial"/>
                <a:cs typeface="Arial"/>
              </a:rPr>
              <a:t>produce </a:t>
            </a:r>
            <a:r>
              <a:rPr sz="1600" spc="-120" dirty="0">
                <a:solidFill>
                  <a:srgbClr val="FF0000"/>
                </a:solidFill>
                <a:latin typeface="Arial"/>
                <a:cs typeface="Arial"/>
              </a:rPr>
              <a:t>finer </a:t>
            </a:r>
            <a:r>
              <a:rPr sz="1600" spc="-130" dirty="0">
                <a:solidFill>
                  <a:srgbClr val="FF0000"/>
                </a:solidFill>
                <a:latin typeface="Arial"/>
                <a:cs typeface="Arial"/>
              </a:rPr>
              <a:t>eutectic</a:t>
            </a:r>
            <a:r>
              <a:rPr sz="1600" spc="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45" dirty="0">
                <a:solidFill>
                  <a:srgbClr val="FF0000"/>
                </a:solidFill>
                <a:latin typeface="Arial"/>
                <a:cs typeface="Arial"/>
              </a:rPr>
              <a:t>mixture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8929" y="51307"/>
            <a:ext cx="4947285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45" dirty="0"/>
              <a:t>Type- </a:t>
            </a:r>
            <a:r>
              <a:rPr sz="3500" dirty="0"/>
              <a:t>III Eutectic</a:t>
            </a:r>
            <a:r>
              <a:rPr sz="3500" spc="10" dirty="0"/>
              <a:t> </a:t>
            </a:r>
            <a:r>
              <a:rPr sz="3500" dirty="0"/>
              <a:t>System</a:t>
            </a:r>
            <a:endParaRPr sz="3500"/>
          </a:p>
        </p:txBody>
      </p:sp>
      <p:sp>
        <p:nvSpPr>
          <p:cNvPr id="3" name="object 3"/>
          <p:cNvSpPr/>
          <p:nvPr/>
        </p:nvSpPr>
        <p:spPr>
          <a:xfrm>
            <a:off x="152400" y="808101"/>
            <a:ext cx="8839200" cy="3154680"/>
          </a:xfrm>
          <a:custGeom>
            <a:avLst/>
            <a:gdLst/>
            <a:ahLst/>
            <a:cxnLst/>
            <a:rect l="l" t="t" r="r" b="b"/>
            <a:pathLst>
              <a:path w="8839200" h="3154679">
                <a:moveTo>
                  <a:pt x="0" y="3154299"/>
                </a:moveTo>
                <a:lnTo>
                  <a:pt x="8839200" y="3154299"/>
                </a:lnTo>
                <a:lnTo>
                  <a:pt x="8839200" y="0"/>
                </a:lnTo>
                <a:lnTo>
                  <a:pt x="0" y="0"/>
                </a:lnTo>
                <a:lnTo>
                  <a:pt x="0" y="3154299"/>
                </a:lnTo>
                <a:close/>
              </a:path>
            </a:pathLst>
          </a:custGeom>
          <a:ln w="12699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000" y="676275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92675" y="3897376"/>
            <a:ext cx="4251324" cy="29606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52400" y="4038598"/>
            <a:ext cx="4648200" cy="2743200"/>
          </a:xfrm>
          <a:custGeom>
            <a:avLst/>
            <a:gdLst/>
            <a:ahLst/>
            <a:cxnLst/>
            <a:rect l="l" t="t" r="r" b="b"/>
            <a:pathLst>
              <a:path w="4648200" h="2743200">
                <a:moveTo>
                  <a:pt x="0" y="2743199"/>
                </a:moveTo>
                <a:lnTo>
                  <a:pt x="4648200" y="2743199"/>
                </a:lnTo>
                <a:lnTo>
                  <a:pt x="4648200" y="0"/>
                </a:lnTo>
                <a:lnTo>
                  <a:pt x="0" y="0"/>
                </a:lnTo>
                <a:lnTo>
                  <a:pt x="0" y="2743199"/>
                </a:lnTo>
                <a:close/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31140" y="781939"/>
            <a:ext cx="8669020" cy="548830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3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235" dirty="0">
                <a:latin typeface="Arial"/>
                <a:cs typeface="Arial"/>
              </a:rPr>
              <a:t>Two </a:t>
            </a:r>
            <a:r>
              <a:rPr sz="1800" spc="-185" dirty="0">
                <a:latin typeface="Arial"/>
                <a:cs typeface="Arial"/>
              </a:rPr>
              <a:t>components </a:t>
            </a:r>
            <a:r>
              <a:rPr sz="1800" spc="-160" dirty="0">
                <a:latin typeface="Arial"/>
                <a:cs typeface="Arial"/>
              </a:rPr>
              <a:t>are </a:t>
            </a:r>
            <a:r>
              <a:rPr sz="1800" spc="-165" dirty="0">
                <a:latin typeface="Arial"/>
                <a:cs typeface="Arial"/>
              </a:rPr>
              <a:t>completely </a:t>
            </a:r>
            <a:r>
              <a:rPr sz="1800" spc="-155" dirty="0">
                <a:latin typeface="Arial"/>
                <a:cs typeface="Arial"/>
              </a:rPr>
              <a:t>soluble </a:t>
            </a:r>
            <a:r>
              <a:rPr sz="1800" spc="-130" dirty="0">
                <a:latin typeface="Arial"/>
                <a:cs typeface="Arial"/>
              </a:rPr>
              <a:t>in </a:t>
            </a:r>
            <a:r>
              <a:rPr sz="1800" spc="-135" dirty="0">
                <a:latin typeface="Arial"/>
                <a:cs typeface="Arial"/>
              </a:rPr>
              <a:t>liquid </a:t>
            </a:r>
            <a:r>
              <a:rPr sz="1800" spc="-190" dirty="0">
                <a:latin typeface="Arial"/>
                <a:cs typeface="Arial"/>
              </a:rPr>
              <a:t>and </a:t>
            </a:r>
            <a:r>
              <a:rPr sz="1800" spc="-130" dirty="0">
                <a:latin typeface="Arial"/>
                <a:cs typeface="Arial"/>
              </a:rPr>
              <a:t>partially </a:t>
            </a:r>
            <a:r>
              <a:rPr sz="1800" spc="-155" dirty="0">
                <a:latin typeface="Arial"/>
                <a:cs typeface="Arial"/>
              </a:rPr>
              <a:t>soluble </a:t>
            </a:r>
            <a:r>
              <a:rPr sz="1800" spc="-130" dirty="0">
                <a:latin typeface="Arial"/>
                <a:cs typeface="Arial"/>
              </a:rPr>
              <a:t>in </a:t>
            </a:r>
            <a:r>
              <a:rPr sz="1800" spc="-140" dirty="0">
                <a:latin typeface="Arial"/>
                <a:cs typeface="Arial"/>
              </a:rPr>
              <a:t>solid</a:t>
            </a:r>
            <a:r>
              <a:rPr sz="1800" spc="-325" dirty="0">
                <a:latin typeface="Arial"/>
                <a:cs typeface="Arial"/>
              </a:rPr>
              <a:t> </a:t>
            </a:r>
            <a:r>
              <a:rPr sz="1800" spc="-140" dirty="0">
                <a:latin typeface="Arial"/>
                <a:cs typeface="Arial"/>
              </a:rPr>
              <a:t>state.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85" dirty="0">
                <a:latin typeface="Arial"/>
                <a:cs typeface="Arial"/>
              </a:rPr>
              <a:t>Most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215" dirty="0">
                <a:latin typeface="Arial"/>
                <a:cs typeface="Arial"/>
              </a:rPr>
              <a:t>common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55" dirty="0">
                <a:latin typeface="Arial"/>
                <a:cs typeface="Arial"/>
              </a:rPr>
              <a:t>type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40" dirty="0">
                <a:latin typeface="Arial"/>
                <a:cs typeface="Arial"/>
              </a:rPr>
              <a:t>of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85" dirty="0">
                <a:latin typeface="Arial"/>
                <a:cs typeface="Arial"/>
              </a:rPr>
              <a:t>phase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65" dirty="0">
                <a:latin typeface="Arial"/>
                <a:cs typeface="Arial"/>
              </a:rPr>
              <a:t>diagrams,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70" dirty="0">
                <a:latin typeface="Arial"/>
                <a:cs typeface="Arial"/>
              </a:rPr>
              <a:t>Pb-Sn,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75" dirty="0">
                <a:latin typeface="Arial"/>
                <a:cs typeface="Arial"/>
              </a:rPr>
              <a:t>Cu-Ag,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70" dirty="0">
                <a:latin typeface="Arial"/>
                <a:cs typeface="Arial"/>
              </a:rPr>
              <a:t>Pb-Sb,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70" dirty="0">
                <a:latin typeface="Arial"/>
                <a:cs typeface="Arial"/>
              </a:rPr>
              <a:t>Cd-Zn,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60" dirty="0">
                <a:latin typeface="Arial"/>
                <a:cs typeface="Arial"/>
              </a:rPr>
              <a:t>Sn-Bi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35" dirty="0">
                <a:latin typeface="Arial"/>
                <a:cs typeface="Arial"/>
              </a:rPr>
              <a:t>etc.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225" dirty="0">
                <a:latin typeface="Arial"/>
                <a:cs typeface="Arial"/>
              </a:rPr>
              <a:t>ABC </a:t>
            </a:r>
            <a:r>
              <a:rPr sz="1800" spc="-185" dirty="0">
                <a:latin typeface="Arial"/>
                <a:cs typeface="Arial"/>
              </a:rPr>
              <a:t>– </a:t>
            </a:r>
            <a:r>
              <a:rPr sz="1800" spc="-145" dirty="0">
                <a:latin typeface="Arial"/>
                <a:cs typeface="Arial"/>
              </a:rPr>
              <a:t>liquidus </a:t>
            </a:r>
            <a:r>
              <a:rPr sz="1800" spc="-125" dirty="0">
                <a:latin typeface="Arial"/>
                <a:cs typeface="Arial"/>
              </a:rPr>
              <a:t>line, </a:t>
            </a:r>
            <a:r>
              <a:rPr sz="1800" spc="-225" dirty="0">
                <a:latin typeface="Arial"/>
                <a:cs typeface="Arial"/>
              </a:rPr>
              <a:t>CDBEA </a:t>
            </a:r>
            <a:r>
              <a:rPr sz="1800" spc="-185" dirty="0">
                <a:latin typeface="Arial"/>
                <a:cs typeface="Arial"/>
              </a:rPr>
              <a:t>– </a:t>
            </a:r>
            <a:r>
              <a:rPr sz="1800" spc="-150" dirty="0">
                <a:latin typeface="Arial"/>
                <a:cs typeface="Arial"/>
              </a:rPr>
              <a:t>solidus</a:t>
            </a:r>
            <a:r>
              <a:rPr sz="1800" spc="180" dirty="0">
                <a:latin typeface="Arial"/>
                <a:cs typeface="Arial"/>
              </a:rPr>
              <a:t> </a:t>
            </a:r>
            <a:r>
              <a:rPr sz="1800" spc="-135" dirty="0">
                <a:latin typeface="Arial"/>
                <a:cs typeface="Arial"/>
              </a:rPr>
              <a:t>line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80" dirty="0">
                <a:latin typeface="Arial"/>
                <a:cs typeface="Arial"/>
              </a:rPr>
              <a:t>Complete </a:t>
            </a:r>
            <a:r>
              <a:rPr sz="1800" spc="-135" dirty="0">
                <a:latin typeface="Arial"/>
                <a:cs typeface="Arial"/>
              </a:rPr>
              <a:t>liquid solubility </a:t>
            </a:r>
            <a:r>
              <a:rPr sz="1800" spc="-175" dirty="0">
                <a:latin typeface="Arial"/>
                <a:cs typeface="Arial"/>
              </a:rPr>
              <a:t>so </a:t>
            </a:r>
            <a:r>
              <a:rPr sz="1800" spc="-135" dirty="0">
                <a:latin typeface="Arial"/>
                <a:cs typeface="Arial"/>
              </a:rPr>
              <a:t>liquid </a:t>
            </a:r>
            <a:r>
              <a:rPr sz="1800" spc="-114" dirty="0">
                <a:latin typeface="Arial"/>
                <a:cs typeface="Arial"/>
              </a:rPr>
              <a:t>all </a:t>
            </a:r>
            <a:r>
              <a:rPr sz="1800" spc="-185" dirty="0">
                <a:latin typeface="Arial"/>
                <a:cs typeface="Arial"/>
              </a:rPr>
              <a:t>above </a:t>
            </a:r>
            <a:r>
              <a:rPr sz="1800" spc="-140" dirty="0">
                <a:latin typeface="Arial"/>
                <a:cs typeface="Arial"/>
              </a:rPr>
              <a:t>liquidus, </a:t>
            </a:r>
            <a:r>
              <a:rPr sz="1800" spc="-135" dirty="0">
                <a:latin typeface="Arial"/>
                <a:cs typeface="Arial"/>
              </a:rPr>
              <a:t>partial </a:t>
            </a:r>
            <a:r>
              <a:rPr sz="1800" spc="-130" dirty="0">
                <a:latin typeface="Arial"/>
                <a:cs typeface="Arial"/>
              </a:rPr>
              <a:t>solubil;ity </a:t>
            </a:r>
            <a:r>
              <a:rPr sz="1800" spc="-165" dirty="0">
                <a:latin typeface="Arial"/>
                <a:cs typeface="Arial"/>
              </a:rPr>
              <a:t>leads </a:t>
            </a:r>
            <a:r>
              <a:rPr sz="1800" spc="-135" dirty="0">
                <a:latin typeface="Arial"/>
                <a:cs typeface="Arial"/>
              </a:rPr>
              <a:t>to </a:t>
            </a:r>
            <a:r>
              <a:rPr sz="1800" spc="-140" dirty="0">
                <a:latin typeface="Arial"/>
                <a:cs typeface="Arial"/>
              </a:rPr>
              <a:t>solid </a:t>
            </a:r>
            <a:r>
              <a:rPr sz="1800" spc="-145" dirty="0">
                <a:latin typeface="Arial"/>
                <a:cs typeface="Arial"/>
              </a:rPr>
              <a:t>solutions,</a:t>
            </a:r>
            <a:r>
              <a:rPr sz="1800" spc="45" dirty="0">
                <a:latin typeface="Arial"/>
                <a:cs typeface="Arial"/>
              </a:rPr>
              <a:t> </a:t>
            </a:r>
            <a:r>
              <a:rPr sz="1800" spc="-175" dirty="0">
                <a:latin typeface="Arial"/>
                <a:cs typeface="Arial"/>
              </a:rPr>
              <a:t>so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1800" spc="-170" dirty="0">
                <a:latin typeface="Arial"/>
                <a:cs typeface="Arial"/>
              </a:rPr>
              <a:t>never </a:t>
            </a:r>
            <a:r>
              <a:rPr sz="1800" spc="-180" dirty="0">
                <a:latin typeface="Arial"/>
                <a:cs typeface="Arial"/>
              </a:rPr>
              <a:t>a </a:t>
            </a:r>
            <a:r>
              <a:rPr sz="1800" spc="-155" dirty="0">
                <a:latin typeface="Arial"/>
                <a:cs typeface="Arial"/>
              </a:rPr>
              <a:t>formation </a:t>
            </a:r>
            <a:r>
              <a:rPr sz="1800" spc="-140" dirty="0">
                <a:latin typeface="Arial"/>
                <a:cs typeface="Arial"/>
              </a:rPr>
              <a:t>of </a:t>
            </a:r>
            <a:r>
              <a:rPr sz="1800" spc="-180" dirty="0">
                <a:latin typeface="Arial"/>
                <a:cs typeface="Arial"/>
              </a:rPr>
              <a:t>Pb/Sn </a:t>
            </a:r>
            <a:r>
              <a:rPr sz="1800" spc="-170" dirty="0">
                <a:latin typeface="Arial"/>
                <a:cs typeface="Arial"/>
              </a:rPr>
              <a:t>pure</a:t>
            </a:r>
            <a:r>
              <a:rPr sz="1800" spc="35" dirty="0">
                <a:latin typeface="Arial"/>
                <a:cs typeface="Arial"/>
              </a:rPr>
              <a:t> </a:t>
            </a:r>
            <a:r>
              <a:rPr sz="1800" spc="-140" dirty="0">
                <a:latin typeface="Arial"/>
                <a:cs typeface="Arial"/>
              </a:rPr>
              <a:t>crystals.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55" dirty="0">
                <a:latin typeface="Arial"/>
                <a:cs typeface="Arial"/>
              </a:rPr>
              <a:t>α </a:t>
            </a:r>
            <a:r>
              <a:rPr sz="1800" spc="-185" dirty="0">
                <a:latin typeface="Arial"/>
                <a:cs typeface="Arial"/>
              </a:rPr>
              <a:t>– </a:t>
            </a:r>
            <a:r>
              <a:rPr sz="1800" spc="-140" dirty="0">
                <a:latin typeface="Arial"/>
                <a:cs typeface="Arial"/>
              </a:rPr>
              <a:t>solid </a:t>
            </a:r>
            <a:r>
              <a:rPr sz="1800" spc="-150" dirty="0">
                <a:latin typeface="Arial"/>
                <a:cs typeface="Arial"/>
              </a:rPr>
              <a:t>solution </a:t>
            </a:r>
            <a:r>
              <a:rPr sz="1800" spc="-140" dirty="0">
                <a:latin typeface="Arial"/>
                <a:cs typeface="Arial"/>
              </a:rPr>
              <a:t>of </a:t>
            </a:r>
            <a:r>
              <a:rPr sz="1800" spc="-200" dirty="0">
                <a:latin typeface="Arial"/>
                <a:cs typeface="Arial"/>
              </a:rPr>
              <a:t>Sn </a:t>
            </a:r>
            <a:r>
              <a:rPr sz="1800" spc="-130" dirty="0">
                <a:latin typeface="Arial"/>
                <a:cs typeface="Arial"/>
              </a:rPr>
              <a:t>in </a:t>
            </a:r>
            <a:r>
              <a:rPr sz="1800" spc="-200" dirty="0">
                <a:latin typeface="Arial"/>
                <a:cs typeface="Arial"/>
              </a:rPr>
              <a:t>Pb </a:t>
            </a:r>
            <a:r>
              <a:rPr sz="1800" spc="-135" dirty="0">
                <a:latin typeface="Arial"/>
                <a:cs typeface="Arial"/>
              </a:rPr>
              <a:t>(Pb-rich), </a:t>
            </a:r>
            <a:r>
              <a:rPr sz="1800" spc="-210" dirty="0">
                <a:latin typeface="Arial"/>
                <a:cs typeface="Arial"/>
              </a:rPr>
              <a:t>β </a:t>
            </a:r>
            <a:r>
              <a:rPr sz="1800" spc="-185" dirty="0">
                <a:latin typeface="Arial"/>
                <a:cs typeface="Arial"/>
              </a:rPr>
              <a:t>– </a:t>
            </a:r>
            <a:r>
              <a:rPr sz="1800" spc="-140" dirty="0">
                <a:latin typeface="Arial"/>
                <a:cs typeface="Arial"/>
              </a:rPr>
              <a:t>solid </a:t>
            </a:r>
            <a:r>
              <a:rPr sz="1800" spc="-150" dirty="0">
                <a:latin typeface="Arial"/>
                <a:cs typeface="Arial"/>
              </a:rPr>
              <a:t>solution </a:t>
            </a:r>
            <a:r>
              <a:rPr sz="1800" spc="-140" dirty="0">
                <a:latin typeface="Arial"/>
                <a:cs typeface="Arial"/>
              </a:rPr>
              <a:t>of </a:t>
            </a:r>
            <a:r>
              <a:rPr sz="1800" spc="-200" dirty="0">
                <a:latin typeface="Arial"/>
                <a:cs typeface="Arial"/>
              </a:rPr>
              <a:t>Pb </a:t>
            </a:r>
            <a:r>
              <a:rPr sz="1800" spc="-130" dirty="0">
                <a:latin typeface="Arial"/>
                <a:cs typeface="Arial"/>
              </a:rPr>
              <a:t>in </a:t>
            </a:r>
            <a:r>
              <a:rPr sz="1800" spc="-200" dirty="0">
                <a:latin typeface="Arial"/>
                <a:cs typeface="Arial"/>
              </a:rPr>
              <a:t>Sn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35" dirty="0">
                <a:latin typeface="Arial"/>
                <a:cs typeface="Arial"/>
              </a:rPr>
              <a:t>(Sn-rich).</a:t>
            </a:r>
            <a:endParaRPr sz="1800">
              <a:latin typeface="Arial"/>
              <a:cs typeface="Arial"/>
            </a:endParaRPr>
          </a:p>
          <a:p>
            <a:pPr marL="355600" marR="608330" indent="-342900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90" dirty="0">
                <a:latin typeface="Arial"/>
                <a:cs typeface="Arial"/>
              </a:rPr>
              <a:t>As </a:t>
            </a:r>
            <a:r>
              <a:rPr sz="1800" spc="-165" dirty="0">
                <a:latin typeface="Arial"/>
                <a:cs typeface="Arial"/>
              </a:rPr>
              <a:t>these </a:t>
            </a:r>
            <a:r>
              <a:rPr sz="1800" spc="-140" dirty="0">
                <a:latin typeface="Arial"/>
                <a:cs typeface="Arial"/>
              </a:rPr>
              <a:t>solid </a:t>
            </a:r>
            <a:r>
              <a:rPr sz="1800" spc="-150" dirty="0">
                <a:latin typeface="Arial"/>
                <a:cs typeface="Arial"/>
              </a:rPr>
              <a:t>solutions </a:t>
            </a:r>
            <a:r>
              <a:rPr sz="1800" spc="-140" dirty="0">
                <a:latin typeface="Arial"/>
                <a:cs typeface="Arial"/>
              </a:rPr>
              <a:t>exist </a:t>
            </a:r>
            <a:r>
              <a:rPr sz="1800" spc="-170" dirty="0">
                <a:latin typeface="Arial"/>
                <a:cs typeface="Arial"/>
              </a:rPr>
              <a:t>near </a:t>
            </a:r>
            <a:r>
              <a:rPr sz="1800" spc="-155" dirty="0">
                <a:latin typeface="Arial"/>
                <a:cs typeface="Arial"/>
              </a:rPr>
              <a:t>the </a:t>
            </a:r>
            <a:r>
              <a:rPr sz="1800" spc="-160" dirty="0">
                <a:latin typeface="Arial"/>
                <a:cs typeface="Arial"/>
              </a:rPr>
              <a:t>axes, </a:t>
            </a:r>
            <a:r>
              <a:rPr sz="1800" spc="-145" dirty="0">
                <a:latin typeface="Arial"/>
                <a:cs typeface="Arial"/>
              </a:rPr>
              <a:t>al;so </a:t>
            </a:r>
            <a:r>
              <a:rPr sz="1800" spc="-150" dirty="0">
                <a:latin typeface="Arial"/>
                <a:cs typeface="Arial"/>
              </a:rPr>
              <a:t>called terminal </a:t>
            </a:r>
            <a:r>
              <a:rPr sz="1800" spc="-140" dirty="0">
                <a:latin typeface="Arial"/>
                <a:cs typeface="Arial"/>
              </a:rPr>
              <a:t>solid </a:t>
            </a:r>
            <a:r>
              <a:rPr sz="1800" spc="-150" dirty="0">
                <a:latin typeface="Arial"/>
                <a:cs typeface="Arial"/>
              </a:rPr>
              <a:t>solutions/primary </a:t>
            </a:r>
            <a:r>
              <a:rPr sz="1800" spc="-140" dirty="0">
                <a:latin typeface="Arial"/>
                <a:cs typeface="Arial"/>
              </a:rPr>
              <a:t>solid  </a:t>
            </a:r>
            <a:r>
              <a:rPr sz="1800" spc="-145" dirty="0">
                <a:latin typeface="Arial"/>
                <a:cs typeface="Arial"/>
              </a:rPr>
              <a:t>solutions.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90" dirty="0">
                <a:latin typeface="Arial"/>
                <a:cs typeface="Arial"/>
              </a:rPr>
              <a:t>The  </a:t>
            </a:r>
            <a:r>
              <a:rPr sz="1800" spc="-210" dirty="0">
                <a:latin typeface="Arial"/>
                <a:cs typeface="Arial"/>
              </a:rPr>
              <a:t>maximum  </a:t>
            </a:r>
            <a:r>
              <a:rPr sz="1800" spc="-135" dirty="0">
                <a:latin typeface="Arial"/>
                <a:cs typeface="Arial"/>
              </a:rPr>
              <a:t>solubility </a:t>
            </a:r>
            <a:r>
              <a:rPr sz="1800" spc="-140" dirty="0">
                <a:latin typeface="Arial"/>
                <a:cs typeface="Arial"/>
              </a:rPr>
              <a:t>of </a:t>
            </a:r>
            <a:r>
              <a:rPr sz="1800" spc="-155" dirty="0">
                <a:latin typeface="Arial"/>
                <a:cs typeface="Arial"/>
              </a:rPr>
              <a:t>the </a:t>
            </a:r>
            <a:r>
              <a:rPr sz="1800" spc="-150" dirty="0">
                <a:latin typeface="Arial"/>
                <a:cs typeface="Arial"/>
              </a:rPr>
              <a:t>solute </a:t>
            </a:r>
            <a:r>
              <a:rPr sz="1800" spc="-170" dirty="0">
                <a:latin typeface="Arial"/>
                <a:cs typeface="Arial"/>
              </a:rPr>
              <a:t>decreases  </a:t>
            </a:r>
            <a:r>
              <a:rPr sz="1800" spc="-130" dirty="0">
                <a:latin typeface="Arial"/>
                <a:cs typeface="Arial"/>
              </a:rPr>
              <a:t>in </a:t>
            </a:r>
            <a:r>
              <a:rPr sz="1800" spc="-155" dirty="0">
                <a:latin typeface="Arial"/>
                <a:cs typeface="Arial"/>
              </a:rPr>
              <a:t>the </a:t>
            </a:r>
            <a:r>
              <a:rPr sz="1800" spc="-160" dirty="0">
                <a:latin typeface="Arial"/>
                <a:cs typeface="Arial"/>
              </a:rPr>
              <a:t>primary </a:t>
            </a:r>
            <a:r>
              <a:rPr sz="1800" spc="-165" dirty="0">
                <a:latin typeface="Arial"/>
                <a:cs typeface="Arial"/>
              </a:rPr>
              <a:t>metal </a:t>
            </a:r>
            <a:r>
              <a:rPr sz="1800" spc="-175" dirty="0">
                <a:latin typeface="Arial"/>
                <a:cs typeface="Arial"/>
              </a:rPr>
              <a:t>as </a:t>
            </a:r>
            <a:r>
              <a:rPr sz="1800" spc="-185" dirty="0">
                <a:latin typeface="Arial"/>
                <a:cs typeface="Arial"/>
              </a:rPr>
              <a:t>temp  </a:t>
            </a:r>
            <a:r>
              <a:rPr sz="1800" spc="-170" dirty="0">
                <a:latin typeface="Arial"/>
                <a:cs typeface="Arial"/>
              </a:rPr>
              <a:t>decreases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155" dirty="0">
                <a:latin typeface="Arial"/>
                <a:cs typeface="Arial"/>
              </a:rPr>
              <a:t>(along </a:t>
            </a:r>
            <a:r>
              <a:rPr sz="1800" spc="-140" dirty="0">
                <a:latin typeface="Arial"/>
                <a:cs typeface="Arial"/>
              </a:rPr>
              <a:t>lines</a:t>
            </a:r>
            <a:endParaRPr sz="1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800" spc="-210" dirty="0">
                <a:latin typeface="Arial"/>
                <a:cs typeface="Arial"/>
              </a:rPr>
              <a:t>EF  </a:t>
            </a:r>
            <a:r>
              <a:rPr sz="1800" spc="-215" dirty="0">
                <a:latin typeface="Arial"/>
                <a:cs typeface="Arial"/>
              </a:rPr>
              <a:t>&amp;  </a:t>
            </a:r>
            <a:r>
              <a:rPr sz="1800" spc="-170" dirty="0">
                <a:latin typeface="Arial"/>
                <a:cs typeface="Arial"/>
              </a:rPr>
              <a:t>DG), </a:t>
            </a:r>
            <a:r>
              <a:rPr sz="1800" spc="-165" dirty="0">
                <a:latin typeface="Arial"/>
                <a:cs typeface="Arial"/>
              </a:rPr>
              <a:t>these  </a:t>
            </a:r>
            <a:r>
              <a:rPr sz="1800" spc="-160" dirty="0">
                <a:latin typeface="Arial"/>
                <a:cs typeface="Arial"/>
              </a:rPr>
              <a:t>are </a:t>
            </a:r>
            <a:r>
              <a:rPr sz="1800" spc="-150" dirty="0">
                <a:latin typeface="Arial"/>
                <a:cs typeface="Arial"/>
              </a:rPr>
              <a:t>called </a:t>
            </a:r>
            <a:r>
              <a:rPr sz="1800" spc="-160" dirty="0">
                <a:latin typeface="Arial"/>
                <a:cs typeface="Arial"/>
              </a:rPr>
              <a:t>solvus </a:t>
            </a:r>
            <a:r>
              <a:rPr sz="1800" spc="-135" dirty="0">
                <a:latin typeface="Arial"/>
                <a:cs typeface="Arial"/>
              </a:rPr>
              <a:t>lines. </a:t>
            </a:r>
            <a:r>
              <a:rPr sz="1800" spc="-145" dirty="0">
                <a:latin typeface="Arial"/>
                <a:cs typeface="Arial"/>
              </a:rPr>
              <a:t>(indicates </a:t>
            </a:r>
            <a:r>
              <a:rPr sz="1800" spc="-155" dirty="0">
                <a:latin typeface="Arial"/>
                <a:cs typeface="Arial"/>
              </a:rPr>
              <a:t>the </a:t>
            </a:r>
            <a:r>
              <a:rPr sz="1800" spc="-210" dirty="0">
                <a:latin typeface="Arial"/>
                <a:cs typeface="Arial"/>
              </a:rPr>
              <a:t>max  </a:t>
            </a:r>
            <a:r>
              <a:rPr sz="1800" spc="-140" dirty="0">
                <a:latin typeface="Arial"/>
                <a:cs typeface="Arial"/>
              </a:rPr>
              <a:t>solid </a:t>
            </a:r>
            <a:r>
              <a:rPr sz="1800" spc="-135" dirty="0">
                <a:latin typeface="Arial"/>
                <a:cs typeface="Arial"/>
              </a:rPr>
              <a:t>solubility </a:t>
            </a:r>
            <a:r>
              <a:rPr sz="1800" spc="-175" dirty="0">
                <a:latin typeface="Arial"/>
                <a:cs typeface="Arial"/>
              </a:rPr>
              <a:t>as </a:t>
            </a:r>
            <a:r>
              <a:rPr sz="1800" spc="-180" dirty="0">
                <a:latin typeface="Arial"/>
                <a:cs typeface="Arial"/>
              </a:rPr>
              <a:t>a  </a:t>
            </a:r>
            <a:r>
              <a:rPr sz="1800" spc="-150" dirty="0">
                <a:latin typeface="Arial"/>
                <a:cs typeface="Arial"/>
              </a:rPr>
              <a:t>function </a:t>
            </a:r>
            <a:r>
              <a:rPr sz="1800" spc="-140" dirty="0">
                <a:latin typeface="Arial"/>
                <a:cs typeface="Arial"/>
              </a:rPr>
              <a:t>of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75" dirty="0">
                <a:latin typeface="Arial"/>
                <a:cs typeface="Arial"/>
              </a:rPr>
              <a:t>temp)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45"/>
              </a:spcBef>
              <a:buChar char="•"/>
              <a:tabLst>
                <a:tab pos="354965" algn="l"/>
                <a:tab pos="355600" algn="l"/>
                <a:tab pos="1396365" algn="l"/>
                <a:tab pos="2200910" algn="l"/>
                <a:tab pos="3016885" algn="l"/>
                <a:tab pos="3721100" algn="l"/>
              </a:tabLst>
            </a:pPr>
            <a:r>
              <a:rPr sz="1800" spc="-185" dirty="0">
                <a:latin typeface="Arial"/>
                <a:cs typeface="Arial"/>
              </a:rPr>
              <a:t>L	</a:t>
            </a:r>
            <a:r>
              <a:rPr sz="1800" dirty="0">
                <a:latin typeface="Arial"/>
                <a:cs typeface="Arial"/>
              </a:rPr>
              <a:t>→	</a:t>
            </a:r>
            <a:r>
              <a:rPr sz="1800" spc="-155" dirty="0">
                <a:latin typeface="Arial"/>
                <a:cs typeface="Arial"/>
              </a:rPr>
              <a:t>α	</a:t>
            </a:r>
            <a:r>
              <a:rPr sz="1800" spc="-190" dirty="0">
                <a:latin typeface="Arial"/>
                <a:cs typeface="Arial"/>
              </a:rPr>
              <a:t>+	</a:t>
            </a:r>
            <a:r>
              <a:rPr sz="1800" spc="-210" dirty="0">
                <a:latin typeface="Arial"/>
                <a:cs typeface="Arial"/>
              </a:rPr>
              <a:t>β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  <a:tabLst>
                <a:tab pos="1697355" algn="l"/>
              </a:tabLst>
            </a:pPr>
            <a:r>
              <a:rPr sz="1600" spc="-155" dirty="0">
                <a:latin typeface="Arial"/>
                <a:cs typeface="Arial"/>
              </a:rPr>
              <a:t>(61.9%Sn,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65" dirty="0">
                <a:latin typeface="Arial"/>
                <a:cs typeface="Arial"/>
              </a:rPr>
              <a:t>38.1%Pb)	(19%Sn, </a:t>
            </a:r>
            <a:r>
              <a:rPr sz="1600" spc="-175" dirty="0">
                <a:latin typeface="Arial"/>
                <a:cs typeface="Arial"/>
              </a:rPr>
              <a:t>81%Pb) </a:t>
            </a:r>
            <a:r>
              <a:rPr sz="1600" spc="-155" dirty="0">
                <a:latin typeface="Arial"/>
                <a:cs typeface="Arial"/>
              </a:rPr>
              <a:t>(97.5%Sn,</a:t>
            </a:r>
            <a:r>
              <a:rPr sz="1600" spc="-210" dirty="0">
                <a:latin typeface="Arial"/>
                <a:cs typeface="Arial"/>
              </a:rPr>
              <a:t> </a:t>
            </a:r>
            <a:r>
              <a:rPr sz="1600" spc="-165" dirty="0">
                <a:latin typeface="Arial"/>
                <a:cs typeface="Arial"/>
              </a:rPr>
              <a:t>2.5%Pb)</a:t>
            </a:r>
            <a:endParaRPr sz="1600">
              <a:latin typeface="Arial"/>
              <a:cs typeface="Arial"/>
            </a:endParaRPr>
          </a:p>
          <a:p>
            <a:pPr marL="1339850">
              <a:lnSpc>
                <a:spcPct val="100000"/>
              </a:lnSpc>
              <a:spcBef>
                <a:spcPts val="409"/>
              </a:spcBef>
              <a:tabLst>
                <a:tab pos="3169285" algn="l"/>
              </a:tabLst>
            </a:pPr>
            <a:r>
              <a:rPr sz="1600" spc="-145" dirty="0">
                <a:latin typeface="Arial"/>
                <a:cs typeface="Arial"/>
              </a:rPr>
              <a:t>183</a:t>
            </a:r>
            <a:r>
              <a:rPr sz="1600" spc="-145" dirty="0">
                <a:latin typeface="MS PGothic"/>
                <a:cs typeface="MS PGothic"/>
              </a:rPr>
              <a:t>°</a:t>
            </a:r>
            <a:r>
              <a:rPr sz="1600" spc="-145" dirty="0">
                <a:latin typeface="Arial"/>
                <a:cs typeface="Arial"/>
              </a:rPr>
              <a:t>C	</a:t>
            </a:r>
            <a:r>
              <a:rPr sz="1600" spc="-130" dirty="0">
                <a:latin typeface="Arial"/>
                <a:cs typeface="Arial"/>
              </a:rPr>
              <a:t>Eutectic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45" dirty="0">
                <a:latin typeface="Arial"/>
                <a:cs typeface="Arial"/>
              </a:rPr>
              <a:t>mixture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65" dirty="0">
                <a:latin typeface="Arial"/>
                <a:cs typeface="Arial"/>
              </a:rPr>
              <a:t>Fine </a:t>
            </a:r>
            <a:r>
              <a:rPr sz="1800" spc="-160" dirty="0">
                <a:latin typeface="Arial"/>
                <a:cs typeface="Arial"/>
              </a:rPr>
              <a:t>mixture </a:t>
            </a:r>
            <a:r>
              <a:rPr sz="1800" spc="-140" dirty="0">
                <a:latin typeface="Arial"/>
                <a:cs typeface="Arial"/>
              </a:rPr>
              <a:t>of </a:t>
            </a:r>
            <a:r>
              <a:rPr sz="1800" spc="-155" dirty="0">
                <a:latin typeface="Arial"/>
                <a:cs typeface="Arial"/>
              </a:rPr>
              <a:t>α </a:t>
            </a:r>
            <a:r>
              <a:rPr sz="1800" spc="-185" dirty="0">
                <a:latin typeface="Arial"/>
                <a:cs typeface="Arial"/>
              </a:rPr>
              <a:t>and </a:t>
            </a:r>
            <a:r>
              <a:rPr sz="1800" spc="-210" dirty="0">
                <a:latin typeface="Arial"/>
                <a:cs typeface="Arial"/>
              </a:rPr>
              <a:t>β </a:t>
            </a:r>
            <a:r>
              <a:rPr sz="1800" spc="-120" dirty="0">
                <a:latin typeface="Arial"/>
                <a:cs typeface="Arial"/>
              </a:rPr>
              <a:t>is </a:t>
            </a:r>
            <a:r>
              <a:rPr sz="1800" spc="-150" dirty="0">
                <a:latin typeface="Arial"/>
                <a:cs typeface="Arial"/>
              </a:rPr>
              <a:t>called </a:t>
            </a:r>
            <a:r>
              <a:rPr sz="1800" spc="-145" dirty="0">
                <a:latin typeface="Arial"/>
                <a:cs typeface="Arial"/>
              </a:rPr>
              <a:t>eutectic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50" dirty="0">
                <a:latin typeface="Arial"/>
                <a:cs typeface="Arial"/>
              </a:rPr>
              <a:t>mixture.</a:t>
            </a:r>
            <a:endParaRPr sz="1800">
              <a:latin typeface="Arial"/>
              <a:cs typeface="Arial"/>
            </a:endParaRPr>
          </a:p>
          <a:p>
            <a:pPr marL="354965" marR="5645785" indent="-354965">
              <a:lnSpc>
                <a:spcPct val="12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50" dirty="0">
                <a:latin typeface="Arial"/>
                <a:cs typeface="Arial"/>
              </a:rPr>
              <a:t>Eutectic </a:t>
            </a:r>
            <a:r>
              <a:rPr sz="1800" spc="-160" dirty="0">
                <a:latin typeface="Arial"/>
                <a:cs typeface="Arial"/>
              </a:rPr>
              <a:t>mixture </a:t>
            </a:r>
            <a:r>
              <a:rPr sz="1800" spc="-140" dirty="0">
                <a:latin typeface="Arial"/>
                <a:cs typeface="Arial"/>
              </a:rPr>
              <a:t>of </a:t>
            </a:r>
            <a:r>
              <a:rPr sz="1800" spc="-170" dirty="0">
                <a:latin typeface="Arial"/>
                <a:cs typeface="Arial"/>
              </a:rPr>
              <a:t>two pure  metals </a:t>
            </a:r>
            <a:r>
              <a:rPr sz="1800" spc="-190" dirty="0">
                <a:latin typeface="Arial"/>
                <a:cs typeface="Arial"/>
              </a:rPr>
              <a:t>and </a:t>
            </a:r>
            <a:r>
              <a:rPr sz="1800" spc="-140" dirty="0">
                <a:latin typeface="Arial"/>
                <a:cs typeface="Arial"/>
              </a:rPr>
              <a:t>solid </a:t>
            </a:r>
            <a:r>
              <a:rPr sz="1800" spc="-150" dirty="0">
                <a:latin typeface="Arial"/>
                <a:cs typeface="Arial"/>
              </a:rPr>
              <a:t>solutions </a:t>
            </a:r>
            <a:r>
              <a:rPr sz="1800" spc="-160" dirty="0">
                <a:latin typeface="Arial"/>
                <a:cs typeface="Arial"/>
              </a:rPr>
              <a:t>looks  </a:t>
            </a:r>
            <a:r>
              <a:rPr sz="1800" spc="-145" dirty="0">
                <a:latin typeface="Arial"/>
                <a:cs typeface="Arial"/>
              </a:rPr>
              <a:t>similar.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429000" y="5486400"/>
            <a:ext cx="1371600" cy="13715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8197" y="90932"/>
            <a:ext cx="760730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Cooling of </a:t>
            </a:r>
            <a:r>
              <a:rPr spc="-5" dirty="0"/>
              <a:t>a Hypoeutectic </a:t>
            </a:r>
            <a:r>
              <a:rPr dirty="0"/>
              <a:t>Alloy (Sn &lt;</a:t>
            </a:r>
            <a:r>
              <a:rPr spc="-254" dirty="0"/>
              <a:t> </a:t>
            </a:r>
            <a:r>
              <a:rPr spc="-5" dirty="0"/>
              <a:t>61.9%)</a:t>
            </a:r>
          </a:p>
        </p:txBody>
      </p:sp>
      <p:sp>
        <p:nvSpPr>
          <p:cNvPr id="3" name="object 3"/>
          <p:cNvSpPr/>
          <p:nvPr/>
        </p:nvSpPr>
        <p:spPr>
          <a:xfrm>
            <a:off x="152400" y="761936"/>
            <a:ext cx="8839200" cy="5897880"/>
          </a:xfrm>
          <a:custGeom>
            <a:avLst/>
            <a:gdLst/>
            <a:ahLst/>
            <a:cxnLst/>
            <a:rect l="l" t="t" r="r" b="b"/>
            <a:pathLst>
              <a:path w="8839200" h="5897880">
                <a:moveTo>
                  <a:pt x="0" y="5897626"/>
                </a:moveTo>
                <a:lnTo>
                  <a:pt x="8839200" y="5897626"/>
                </a:lnTo>
                <a:lnTo>
                  <a:pt x="8839200" y="0"/>
                </a:lnTo>
                <a:lnTo>
                  <a:pt x="0" y="0"/>
                </a:lnTo>
                <a:lnTo>
                  <a:pt x="0" y="5897626"/>
                </a:lnTo>
                <a:close/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1140" y="735838"/>
            <a:ext cx="8495030" cy="260477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3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90" dirty="0">
                <a:latin typeface="Arial"/>
                <a:cs typeface="Arial"/>
              </a:rPr>
              <a:t>Above </a:t>
            </a:r>
            <a:r>
              <a:rPr sz="1800" spc="-160" dirty="0">
                <a:latin typeface="Arial"/>
                <a:cs typeface="Arial"/>
              </a:rPr>
              <a:t>T1, </a:t>
            </a:r>
            <a:r>
              <a:rPr sz="1800" spc="-140" dirty="0">
                <a:latin typeface="Arial"/>
                <a:cs typeface="Arial"/>
              </a:rPr>
              <a:t>alloy </a:t>
            </a:r>
            <a:r>
              <a:rPr sz="1800" spc="-120" dirty="0">
                <a:latin typeface="Arial"/>
                <a:cs typeface="Arial"/>
              </a:rPr>
              <a:t>is </a:t>
            </a:r>
            <a:r>
              <a:rPr sz="1800" spc="-130" dirty="0">
                <a:latin typeface="Arial"/>
                <a:cs typeface="Arial"/>
              </a:rPr>
              <a:t>in </a:t>
            </a:r>
            <a:r>
              <a:rPr sz="1800" spc="-135" dirty="0">
                <a:latin typeface="Arial"/>
                <a:cs typeface="Arial"/>
              </a:rPr>
              <a:t>liquid</a:t>
            </a:r>
            <a:r>
              <a:rPr sz="1800" spc="210" dirty="0">
                <a:latin typeface="Arial"/>
                <a:cs typeface="Arial"/>
              </a:rPr>
              <a:t> </a:t>
            </a:r>
            <a:r>
              <a:rPr sz="1800" spc="-150" dirty="0">
                <a:latin typeface="Arial"/>
                <a:cs typeface="Arial"/>
              </a:rPr>
              <a:t>solution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55" dirty="0">
                <a:latin typeface="Arial"/>
                <a:cs typeface="Arial"/>
              </a:rPr>
              <a:t>At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160" dirty="0">
                <a:latin typeface="Arial"/>
                <a:cs typeface="Arial"/>
              </a:rPr>
              <a:t>T1,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50" dirty="0">
                <a:latin typeface="Arial"/>
                <a:cs typeface="Arial"/>
              </a:rPr>
              <a:t>nuclei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40" dirty="0">
                <a:latin typeface="Arial"/>
                <a:cs typeface="Arial"/>
              </a:rPr>
              <a:t>of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55" dirty="0">
                <a:latin typeface="Arial"/>
                <a:cs typeface="Arial"/>
              </a:rPr>
              <a:t>α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130" dirty="0">
                <a:latin typeface="Arial"/>
                <a:cs typeface="Arial"/>
              </a:rPr>
              <a:t>(rich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35" dirty="0">
                <a:latin typeface="Arial"/>
                <a:cs typeface="Arial"/>
              </a:rPr>
              <a:t>in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75" dirty="0">
                <a:latin typeface="Arial"/>
                <a:cs typeface="Arial"/>
              </a:rPr>
              <a:t>Pb)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65" dirty="0">
                <a:latin typeface="Arial"/>
                <a:cs typeface="Arial"/>
              </a:rPr>
              <a:t>begin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35" dirty="0">
                <a:latin typeface="Arial"/>
                <a:cs typeface="Arial"/>
              </a:rPr>
              <a:t>to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50" dirty="0">
                <a:latin typeface="Arial"/>
                <a:cs typeface="Arial"/>
              </a:rPr>
              <a:t>freeze.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90" dirty="0">
                <a:latin typeface="Arial"/>
                <a:cs typeface="Arial"/>
              </a:rPr>
              <a:t>As </a:t>
            </a:r>
            <a:r>
              <a:rPr sz="1800" spc="-185" dirty="0">
                <a:latin typeface="Arial"/>
                <a:cs typeface="Arial"/>
              </a:rPr>
              <a:t>temp </a:t>
            </a:r>
            <a:r>
              <a:rPr sz="1800" spc="-165" dirty="0">
                <a:latin typeface="Arial"/>
                <a:cs typeface="Arial"/>
              </a:rPr>
              <a:t>decreases, </a:t>
            </a:r>
            <a:r>
              <a:rPr sz="1800" spc="-190" dirty="0">
                <a:latin typeface="Arial"/>
                <a:cs typeface="Arial"/>
              </a:rPr>
              <a:t>more </a:t>
            </a:r>
            <a:r>
              <a:rPr sz="1800" spc="-155" dirty="0">
                <a:latin typeface="Arial"/>
                <a:cs typeface="Arial"/>
              </a:rPr>
              <a:t>α </a:t>
            </a:r>
            <a:r>
              <a:rPr sz="1800" spc="-160" dirty="0">
                <a:latin typeface="Arial"/>
                <a:cs typeface="Arial"/>
              </a:rPr>
              <a:t>freezes </a:t>
            </a:r>
            <a:r>
              <a:rPr sz="1800" spc="-175" dirty="0">
                <a:latin typeface="Arial"/>
                <a:cs typeface="Arial"/>
              </a:rPr>
              <a:t>as</a:t>
            </a:r>
            <a:r>
              <a:rPr sz="1800" spc="-165" dirty="0">
                <a:latin typeface="Arial"/>
                <a:cs typeface="Arial"/>
              </a:rPr>
              <a:t> </a:t>
            </a:r>
            <a:r>
              <a:rPr sz="1800" spc="-150" dirty="0">
                <a:latin typeface="Arial"/>
                <a:cs typeface="Arial"/>
              </a:rPr>
              <a:t>dendrites.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55" dirty="0">
                <a:latin typeface="Arial"/>
                <a:cs typeface="Arial"/>
              </a:rPr>
              <a:t>At </a:t>
            </a:r>
            <a:r>
              <a:rPr sz="1800" spc="-160" dirty="0">
                <a:latin typeface="Arial"/>
                <a:cs typeface="Arial"/>
              </a:rPr>
              <a:t>T2, </a:t>
            </a:r>
            <a:r>
              <a:rPr sz="1800" spc="-210" dirty="0">
                <a:latin typeface="Arial"/>
                <a:cs typeface="Arial"/>
              </a:rPr>
              <a:t>we </a:t>
            </a:r>
            <a:r>
              <a:rPr sz="1800" spc="-180" dirty="0">
                <a:latin typeface="Arial"/>
                <a:cs typeface="Arial"/>
              </a:rPr>
              <a:t>can </a:t>
            </a:r>
            <a:r>
              <a:rPr sz="1800" spc="-150" dirty="0">
                <a:latin typeface="Arial"/>
                <a:cs typeface="Arial"/>
              </a:rPr>
              <a:t>calculate </a:t>
            </a:r>
            <a:r>
              <a:rPr sz="1800" spc="-185" dirty="0">
                <a:latin typeface="Arial"/>
                <a:cs typeface="Arial"/>
              </a:rPr>
              <a:t>amounts </a:t>
            </a:r>
            <a:r>
              <a:rPr sz="1800" spc="-140" dirty="0">
                <a:latin typeface="Arial"/>
                <a:cs typeface="Arial"/>
              </a:rPr>
              <a:t>of </a:t>
            </a:r>
            <a:r>
              <a:rPr sz="1800" spc="-175" dirty="0">
                <a:latin typeface="Arial"/>
                <a:cs typeface="Arial"/>
              </a:rPr>
              <a:t>two </a:t>
            </a:r>
            <a:r>
              <a:rPr sz="1800" spc="-180" dirty="0">
                <a:latin typeface="Arial"/>
                <a:cs typeface="Arial"/>
              </a:rPr>
              <a:t>phases </a:t>
            </a:r>
            <a:r>
              <a:rPr sz="1800" spc="-145" dirty="0">
                <a:latin typeface="Arial"/>
                <a:cs typeface="Arial"/>
              </a:rPr>
              <a:t>with </a:t>
            </a:r>
            <a:r>
              <a:rPr sz="1800" spc="-135" dirty="0">
                <a:latin typeface="Arial"/>
                <a:cs typeface="Arial"/>
              </a:rPr>
              <a:t>their </a:t>
            </a:r>
            <a:r>
              <a:rPr sz="1800" spc="-165" dirty="0">
                <a:latin typeface="Arial"/>
                <a:cs typeface="Arial"/>
              </a:rPr>
              <a:t>compositions </a:t>
            </a:r>
            <a:r>
              <a:rPr sz="1800" spc="-175" dirty="0">
                <a:latin typeface="Arial"/>
                <a:cs typeface="Arial"/>
              </a:rPr>
              <a:t>by </a:t>
            </a:r>
            <a:r>
              <a:rPr sz="1800" spc="-160" dirty="0">
                <a:latin typeface="Arial"/>
                <a:cs typeface="Arial"/>
              </a:rPr>
              <a:t>applying </a:t>
            </a:r>
            <a:r>
              <a:rPr sz="1800" spc="-155" dirty="0">
                <a:latin typeface="Arial"/>
                <a:cs typeface="Arial"/>
              </a:rPr>
              <a:t>the </a:t>
            </a:r>
            <a:r>
              <a:rPr sz="1800" spc="-170" dirty="0">
                <a:latin typeface="Arial"/>
                <a:cs typeface="Arial"/>
              </a:rPr>
              <a:t>Lever</a:t>
            </a:r>
            <a:r>
              <a:rPr sz="1800" spc="-315" dirty="0">
                <a:latin typeface="Arial"/>
                <a:cs typeface="Arial"/>
              </a:rPr>
              <a:t> </a:t>
            </a:r>
            <a:r>
              <a:rPr sz="1800" spc="-130" dirty="0">
                <a:latin typeface="Arial"/>
                <a:cs typeface="Arial"/>
              </a:rPr>
              <a:t>rule.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55" dirty="0">
                <a:latin typeface="Arial"/>
                <a:cs typeface="Arial"/>
              </a:rPr>
              <a:t>At </a:t>
            </a:r>
            <a:r>
              <a:rPr sz="1800" spc="-160" dirty="0">
                <a:latin typeface="Arial"/>
                <a:cs typeface="Arial"/>
              </a:rPr>
              <a:t>T3, </a:t>
            </a:r>
            <a:r>
              <a:rPr sz="1800" spc="-155" dirty="0">
                <a:latin typeface="Arial"/>
                <a:cs typeface="Arial"/>
              </a:rPr>
              <a:t>the </a:t>
            </a:r>
            <a:r>
              <a:rPr sz="1800" spc="-140" dirty="0">
                <a:latin typeface="Arial"/>
                <a:cs typeface="Arial"/>
              </a:rPr>
              <a:t>alloy </a:t>
            </a:r>
            <a:r>
              <a:rPr sz="1800" spc="-180" dirty="0">
                <a:latin typeface="Arial"/>
                <a:cs typeface="Arial"/>
              </a:rPr>
              <a:t>has </a:t>
            </a:r>
            <a:r>
              <a:rPr sz="1800" spc="-215" dirty="0">
                <a:latin typeface="Arial"/>
                <a:cs typeface="Arial"/>
              </a:rPr>
              <a:t>100% </a:t>
            </a:r>
            <a:r>
              <a:rPr sz="1800" spc="-155" dirty="0">
                <a:latin typeface="Arial"/>
                <a:cs typeface="Arial"/>
              </a:rPr>
              <a:t>α</a:t>
            </a:r>
            <a:r>
              <a:rPr sz="1800" spc="-175" dirty="0">
                <a:latin typeface="Arial"/>
                <a:cs typeface="Arial"/>
              </a:rPr>
              <a:t> </a:t>
            </a:r>
            <a:r>
              <a:rPr sz="1800" spc="-190" dirty="0">
                <a:latin typeface="Arial"/>
                <a:cs typeface="Arial"/>
              </a:rPr>
              <a:t>(10%Sn-90%Pb)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55" dirty="0">
                <a:latin typeface="Arial"/>
                <a:cs typeface="Arial"/>
              </a:rPr>
              <a:t>At </a:t>
            </a:r>
            <a:r>
              <a:rPr sz="1800" spc="-160" dirty="0">
                <a:latin typeface="Arial"/>
                <a:cs typeface="Arial"/>
              </a:rPr>
              <a:t>T4, </a:t>
            </a:r>
            <a:r>
              <a:rPr sz="1800" spc="-155" dirty="0">
                <a:latin typeface="Arial"/>
                <a:cs typeface="Arial"/>
              </a:rPr>
              <a:t>α </a:t>
            </a:r>
            <a:r>
              <a:rPr sz="1800" spc="-120" dirty="0">
                <a:latin typeface="Arial"/>
                <a:cs typeface="Arial"/>
              </a:rPr>
              <a:t>is </a:t>
            </a:r>
            <a:r>
              <a:rPr sz="1800" spc="-155" dirty="0">
                <a:latin typeface="Arial"/>
                <a:cs typeface="Arial"/>
              </a:rPr>
              <a:t>saturated </a:t>
            </a:r>
            <a:r>
              <a:rPr sz="1800" spc="-145" dirty="0">
                <a:latin typeface="Arial"/>
                <a:cs typeface="Arial"/>
              </a:rPr>
              <a:t>with </a:t>
            </a:r>
            <a:r>
              <a:rPr sz="1800" spc="-170" dirty="0">
                <a:latin typeface="Arial"/>
                <a:cs typeface="Arial"/>
              </a:rPr>
              <a:t>Sn. </a:t>
            </a:r>
            <a:r>
              <a:rPr sz="1800" spc="-190" dirty="0">
                <a:latin typeface="Arial"/>
                <a:cs typeface="Arial"/>
              </a:rPr>
              <a:t>As </a:t>
            </a:r>
            <a:r>
              <a:rPr sz="1800" spc="-185" dirty="0">
                <a:latin typeface="Arial"/>
                <a:cs typeface="Arial"/>
              </a:rPr>
              <a:t>temp </a:t>
            </a:r>
            <a:r>
              <a:rPr sz="1800" spc="-165" dirty="0">
                <a:latin typeface="Arial"/>
                <a:cs typeface="Arial"/>
              </a:rPr>
              <a:t>decreases, </a:t>
            </a:r>
            <a:r>
              <a:rPr sz="1800" spc="-155" dirty="0">
                <a:latin typeface="Arial"/>
                <a:cs typeface="Arial"/>
              </a:rPr>
              <a:t>α </a:t>
            </a:r>
            <a:r>
              <a:rPr sz="1800" spc="-135" dirty="0">
                <a:latin typeface="Arial"/>
                <a:cs typeface="Arial"/>
              </a:rPr>
              <a:t>starts </a:t>
            </a:r>
            <a:r>
              <a:rPr sz="1800" spc="-145" dirty="0">
                <a:latin typeface="Arial"/>
                <a:cs typeface="Arial"/>
              </a:rPr>
              <a:t>rejecting </a:t>
            </a:r>
            <a:r>
              <a:rPr sz="1800" spc="-200" dirty="0">
                <a:latin typeface="Arial"/>
                <a:cs typeface="Arial"/>
              </a:rPr>
              <a:t>Sn </a:t>
            </a:r>
            <a:r>
              <a:rPr sz="1800" spc="-175" dirty="0">
                <a:latin typeface="Arial"/>
                <a:cs typeface="Arial"/>
              </a:rPr>
              <a:t>as </a:t>
            </a:r>
            <a:r>
              <a:rPr sz="1800" spc="-140" dirty="0">
                <a:latin typeface="Arial"/>
                <a:cs typeface="Arial"/>
              </a:rPr>
              <a:t>solid </a:t>
            </a:r>
            <a:r>
              <a:rPr sz="1800" spc="-150" dirty="0">
                <a:latin typeface="Arial"/>
                <a:cs typeface="Arial"/>
              </a:rPr>
              <a:t>solution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spc="-155" dirty="0">
                <a:latin typeface="Arial"/>
                <a:cs typeface="Arial"/>
              </a:rPr>
              <a:t>β.</a:t>
            </a:r>
            <a:endParaRPr sz="1800">
              <a:latin typeface="Arial"/>
              <a:cs typeface="Arial"/>
            </a:endParaRPr>
          </a:p>
          <a:p>
            <a:pPr marL="355600" marR="222885" indent="-342900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90" dirty="0">
                <a:latin typeface="Arial"/>
                <a:cs typeface="Arial"/>
              </a:rPr>
              <a:t>More and more </a:t>
            </a:r>
            <a:r>
              <a:rPr sz="1800" spc="-210" dirty="0">
                <a:latin typeface="Arial"/>
                <a:cs typeface="Arial"/>
              </a:rPr>
              <a:t>β </a:t>
            </a:r>
            <a:r>
              <a:rPr sz="1800" spc="-160" dirty="0">
                <a:latin typeface="Arial"/>
                <a:cs typeface="Arial"/>
              </a:rPr>
              <a:t>gets </a:t>
            </a:r>
            <a:r>
              <a:rPr sz="1800" spc="-150" dirty="0">
                <a:latin typeface="Arial"/>
                <a:cs typeface="Arial"/>
              </a:rPr>
              <a:t>rejected </a:t>
            </a:r>
            <a:r>
              <a:rPr sz="1800" spc="-155" dirty="0">
                <a:latin typeface="Arial"/>
                <a:cs typeface="Arial"/>
              </a:rPr>
              <a:t>out </a:t>
            </a:r>
            <a:r>
              <a:rPr sz="1800" spc="-140" dirty="0">
                <a:latin typeface="Arial"/>
                <a:cs typeface="Arial"/>
              </a:rPr>
              <a:t>of </a:t>
            </a:r>
            <a:r>
              <a:rPr sz="1800" spc="-125" dirty="0">
                <a:latin typeface="Arial"/>
                <a:cs typeface="Arial"/>
              </a:rPr>
              <a:t>α, </a:t>
            </a:r>
            <a:r>
              <a:rPr sz="1800" spc="-165" dirty="0">
                <a:latin typeface="Arial"/>
                <a:cs typeface="Arial"/>
              </a:rPr>
              <a:t>mainly </a:t>
            </a:r>
            <a:r>
              <a:rPr sz="1800" spc="-140" dirty="0">
                <a:latin typeface="Arial"/>
                <a:cs typeface="Arial"/>
              </a:rPr>
              <a:t>at </a:t>
            </a:r>
            <a:r>
              <a:rPr sz="1800" spc="-160" dirty="0">
                <a:latin typeface="Arial"/>
                <a:cs typeface="Arial"/>
              </a:rPr>
              <a:t>high </a:t>
            </a:r>
            <a:r>
              <a:rPr sz="1800" spc="-175" dirty="0">
                <a:latin typeface="Arial"/>
                <a:cs typeface="Arial"/>
              </a:rPr>
              <a:t>energy </a:t>
            </a:r>
            <a:r>
              <a:rPr sz="1800" spc="-170" dirty="0">
                <a:latin typeface="Arial"/>
                <a:cs typeface="Arial"/>
              </a:rPr>
              <a:t>areas </a:t>
            </a:r>
            <a:r>
              <a:rPr sz="1800" spc="-175" dirty="0">
                <a:latin typeface="Arial"/>
                <a:cs typeface="Arial"/>
              </a:rPr>
              <a:t>such </a:t>
            </a:r>
            <a:r>
              <a:rPr sz="1800" spc="-150" dirty="0">
                <a:latin typeface="Arial"/>
                <a:cs typeface="Arial"/>
              </a:rPr>
              <a:t>as, grain </a:t>
            </a:r>
            <a:r>
              <a:rPr sz="1800" spc="-160" dirty="0">
                <a:latin typeface="Arial"/>
                <a:cs typeface="Arial"/>
              </a:rPr>
              <a:t>boundaries.  </a:t>
            </a:r>
            <a:r>
              <a:rPr sz="1800" spc="-220" dirty="0">
                <a:latin typeface="Arial"/>
                <a:cs typeface="Arial"/>
              </a:rPr>
              <a:t>Some </a:t>
            </a:r>
            <a:r>
              <a:rPr sz="1800" spc="-140" dirty="0">
                <a:latin typeface="Arial"/>
                <a:cs typeface="Arial"/>
              </a:rPr>
              <a:t>of </a:t>
            </a:r>
            <a:r>
              <a:rPr sz="1800" spc="-85" dirty="0">
                <a:latin typeface="Arial"/>
                <a:cs typeface="Arial"/>
              </a:rPr>
              <a:t>it</a:t>
            </a:r>
            <a:r>
              <a:rPr sz="1800" spc="105" dirty="0">
                <a:latin typeface="Arial"/>
                <a:cs typeface="Arial"/>
              </a:rPr>
              <a:t> </a:t>
            </a:r>
            <a:r>
              <a:rPr sz="1800" spc="-145" dirty="0">
                <a:latin typeface="Arial"/>
                <a:cs typeface="Arial"/>
              </a:rPr>
              <a:t>precipitates </a:t>
            </a:r>
            <a:r>
              <a:rPr sz="1800" spc="-150" dirty="0">
                <a:latin typeface="Arial"/>
                <a:cs typeface="Arial"/>
              </a:rPr>
              <a:t>inside </a:t>
            </a:r>
            <a:r>
              <a:rPr sz="1800" spc="-155" dirty="0">
                <a:latin typeface="Arial"/>
                <a:cs typeface="Arial"/>
              </a:rPr>
              <a:t>the grains </a:t>
            </a:r>
            <a:r>
              <a:rPr sz="1800" spc="-140" dirty="0">
                <a:latin typeface="Arial"/>
                <a:cs typeface="Arial"/>
              </a:rPr>
              <a:t>of </a:t>
            </a:r>
            <a:r>
              <a:rPr sz="1800" spc="-155" dirty="0">
                <a:latin typeface="Arial"/>
                <a:cs typeface="Arial"/>
              </a:rPr>
              <a:t>α </a:t>
            </a:r>
            <a:r>
              <a:rPr sz="1800" spc="-175" dirty="0">
                <a:latin typeface="Arial"/>
                <a:cs typeface="Arial"/>
              </a:rPr>
              <a:t>as </a:t>
            </a:r>
            <a:r>
              <a:rPr sz="1800" spc="-145" dirty="0">
                <a:latin typeface="Arial"/>
                <a:cs typeface="Arial"/>
              </a:rPr>
              <a:t>inclusions, </a:t>
            </a:r>
            <a:r>
              <a:rPr sz="1800" spc="-150" dirty="0">
                <a:latin typeface="Arial"/>
                <a:cs typeface="Arial"/>
              </a:rPr>
              <a:t>or </a:t>
            </a:r>
            <a:r>
              <a:rPr sz="1800" spc="-145" dirty="0">
                <a:latin typeface="Arial"/>
                <a:cs typeface="Arial"/>
              </a:rPr>
              <a:t>defects.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00" y="676275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19200" y="3322701"/>
            <a:ext cx="6858000" cy="35352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8552" y="90932"/>
            <a:ext cx="48660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Cooling of </a:t>
            </a:r>
            <a:r>
              <a:rPr spc="-5" dirty="0"/>
              <a:t>an </a:t>
            </a:r>
            <a:r>
              <a:rPr dirty="0"/>
              <a:t>Alloy </a:t>
            </a:r>
            <a:r>
              <a:rPr spc="-5" dirty="0"/>
              <a:t>(40%</a:t>
            </a:r>
            <a:r>
              <a:rPr spc="-315" dirty="0"/>
              <a:t> </a:t>
            </a:r>
            <a:r>
              <a:rPr dirty="0"/>
              <a:t>Sn)</a:t>
            </a:r>
          </a:p>
        </p:txBody>
      </p:sp>
      <p:sp>
        <p:nvSpPr>
          <p:cNvPr id="3" name="object 3"/>
          <p:cNvSpPr/>
          <p:nvPr/>
        </p:nvSpPr>
        <p:spPr>
          <a:xfrm>
            <a:off x="76200" y="761936"/>
            <a:ext cx="8991600" cy="5897880"/>
          </a:xfrm>
          <a:custGeom>
            <a:avLst/>
            <a:gdLst/>
            <a:ahLst/>
            <a:cxnLst/>
            <a:rect l="l" t="t" r="r" b="b"/>
            <a:pathLst>
              <a:path w="8991600" h="5897880">
                <a:moveTo>
                  <a:pt x="0" y="5897626"/>
                </a:moveTo>
                <a:lnTo>
                  <a:pt x="8991600" y="5897626"/>
                </a:lnTo>
                <a:lnTo>
                  <a:pt x="8991600" y="0"/>
                </a:lnTo>
                <a:lnTo>
                  <a:pt x="0" y="0"/>
                </a:lnTo>
                <a:lnTo>
                  <a:pt x="0" y="5897626"/>
                </a:lnTo>
                <a:close/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4939" y="741324"/>
            <a:ext cx="8707755" cy="256222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84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165" dirty="0">
                <a:latin typeface="Arial"/>
                <a:cs typeface="Arial"/>
              </a:rPr>
              <a:t>Above </a:t>
            </a:r>
            <a:r>
              <a:rPr sz="1600" spc="-200" dirty="0">
                <a:latin typeface="Arial"/>
                <a:cs typeface="Arial"/>
              </a:rPr>
              <a:t>T, </a:t>
            </a:r>
            <a:r>
              <a:rPr sz="1600" spc="-125" dirty="0">
                <a:latin typeface="Arial"/>
                <a:cs typeface="Arial"/>
              </a:rPr>
              <a:t>alloy </a:t>
            </a:r>
            <a:r>
              <a:rPr sz="1600" spc="-110" dirty="0">
                <a:latin typeface="Arial"/>
                <a:cs typeface="Arial"/>
              </a:rPr>
              <a:t>is </a:t>
            </a:r>
            <a:r>
              <a:rPr sz="1600" spc="-120" dirty="0">
                <a:latin typeface="Arial"/>
                <a:cs typeface="Arial"/>
              </a:rPr>
              <a:t>in liquid </a:t>
            </a:r>
            <a:r>
              <a:rPr sz="1600" spc="-130" dirty="0">
                <a:latin typeface="Arial"/>
                <a:cs typeface="Arial"/>
              </a:rPr>
              <a:t>solution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80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140" dirty="0">
                <a:latin typeface="Arial"/>
                <a:cs typeface="Arial"/>
              </a:rPr>
              <a:t>At </a:t>
            </a:r>
            <a:r>
              <a:rPr sz="1600" spc="-200" dirty="0">
                <a:latin typeface="Arial"/>
                <a:cs typeface="Arial"/>
              </a:rPr>
              <a:t>T, </a:t>
            </a:r>
            <a:r>
              <a:rPr sz="1600" spc="-130" dirty="0">
                <a:latin typeface="Arial"/>
                <a:cs typeface="Arial"/>
              </a:rPr>
              <a:t>nuclei </a:t>
            </a:r>
            <a:r>
              <a:rPr sz="1600" spc="-125" dirty="0">
                <a:latin typeface="Arial"/>
                <a:cs typeface="Arial"/>
              </a:rPr>
              <a:t>of </a:t>
            </a:r>
            <a:r>
              <a:rPr sz="1600" spc="-145" dirty="0">
                <a:latin typeface="Arial"/>
                <a:cs typeface="Arial"/>
              </a:rPr>
              <a:t>primary </a:t>
            </a:r>
            <a:r>
              <a:rPr sz="1600" spc="-135" dirty="0">
                <a:latin typeface="Arial"/>
                <a:cs typeface="Arial"/>
              </a:rPr>
              <a:t>or proeutectic </a:t>
            </a:r>
            <a:r>
              <a:rPr sz="1600" spc="-140" dirty="0">
                <a:latin typeface="Arial"/>
                <a:cs typeface="Arial"/>
              </a:rPr>
              <a:t>α </a:t>
            </a:r>
            <a:r>
              <a:rPr sz="1600" spc="-120" dirty="0">
                <a:latin typeface="Arial"/>
                <a:cs typeface="Arial"/>
              </a:rPr>
              <a:t>(rich in </a:t>
            </a:r>
            <a:r>
              <a:rPr sz="1600" spc="-150" dirty="0">
                <a:latin typeface="Arial"/>
                <a:cs typeface="Arial"/>
              </a:rPr>
              <a:t>Pb) </a:t>
            </a:r>
            <a:r>
              <a:rPr sz="1600" spc="-145" dirty="0">
                <a:latin typeface="Arial"/>
                <a:cs typeface="Arial"/>
              </a:rPr>
              <a:t>begin </a:t>
            </a:r>
            <a:r>
              <a:rPr sz="1600" spc="-125" dirty="0">
                <a:latin typeface="Arial"/>
                <a:cs typeface="Arial"/>
              </a:rPr>
              <a:t>to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30" dirty="0">
                <a:latin typeface="Arial"/>
                <a:cs typeface="Arial"/>
              </a:rPr>
              <a:t>freeze.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170" dirty="0">
                <a:latin typeface="Arial"/>
                <a:cs typeface="Arial"/>
              </a:rPr>
              <a:t>As </a:t>
            </a:r>
            <a:r>
              <a:rPr sz="1600" spc="-165" dirty="0">
                <a:latin typeface="Arial"/>
                <a:cs typeface="Arial"/>
              </a:rPr>
              <a:t>temp </a:t>
            </a:r>
            <a:r>
              <a:rPr sz="1600" spc="-145" dirty="0">
                <a:latin typeface="Arial"/>
                <a:cs typeface="Arial"/>
              </a:rPr>
              <a:t>decreases, </a:t>
            </a:r>
            <a:r>
              <a:rPr sz="1600" spc="-170" dirty="0">
                <a:latin typeface="Arial"/>
                <a:cs typeface="Arial"/>
              </a:rPr>
              <a:t>more </a:t>
            </a:r>
            <a:r>
              <a:rPr sz="1600" spc="-140" dirty="0">
                <a:latin typeface="Arial"/>
                <a:cs typeface="Arial"/>
              </a:rPr>
              <a:t>α </a:t>
            </a:r>
            <a:r>
              <a:rPr sz="1600" spc="-120" dirty="0">
                <a:latin typeface="Arial"/>
                <a:cs typeface="Arial"/>
              </a:rPr>
              <a:t>solidifies </a:t>
            </a:r>
            <a:r>
              <a:rPr sz="1600" spc="-160" dirty="0">
                <a:latin typeface="Arial"/>
                <a:cs typeface="Arial"/>
              </a:rPr>
              <a:t>as</a:t>
            </a:r>
            <a:r>
              <a:rPr sz="1600" dirty="0">
                <a:latin typeface="Arial"/>
                <a:cs typeface="Arial"/>
              </a:rPr>
              <a:t> </a:t>
            </a:r>
            <a:r>
              <a:rPr sz="1600" spc="-135" dirty="0">
                <a:latin typeface="Arial"/>
                <a:cs typeface="Arial"/>
              </a:rPr>
              <a:t>dendrites.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140" dirty="0">
                <a:latin typeface="Arial"/>
                <a:cs typeface="Arial"/>
              </a:rPr>
              <a:t>At T5, </a:t>
            </a:r>
            <a:r>
              <a:rPr sz="1600" spc="-190" dirty="0">
                <a:latin typeface="Arial"/>
                <a:cs typeface="Arial"/>
              </a:rPr>
              <a:t>we </a:t>
            </a:r>
            <a:r>
              <a:rPr sz="1600" spc="-160" dirty="0">
                <a:latin typeface="Arial"/>
                <a:cs typeface="Arial"/>
              </a:rPr>
              <a:t>can </a:t>
            </a:r>
            <a:r>
              <a:rPr sz="1600" spc="-130" dirty="0">
                <a:latin typeface="Arial"/>
                <a:cs typeface="Arial"/>
              </a:rPr>
              <a:t>calculate </a:t>
            </a:r>
            <a:r>
              <a:rPr sz="1600" spc="-165" dirty="0">
                <a:latin typeface="Arial"/>
                <a:cs typeface="Arial"/>
              </a:rPr>
              <a:t>amounts </a:t>
            </a:r>
            <a:r>
              <a:rPr sz="1600" spc="-125" dirty="0">
                <a:latin typeface="Arial"/>
                <a:cs typeface="Arial"/>
              </a:rPr>
              <a:t>of </a:t>
            </a:r>
            <a:r>
              <a:rPr sz="1600" spc="-155" dirty="0">
                <a:latin typeface="Arial"/>
                <a:cs typeface="Arial"/>
              </a:rPr>
              <a:t>two </a:t>
            </a:r>
            <a:r>
              <a:rPr sz="1600" spc="-160" dirty="0">
                <a:latin typeface="Arial"/>
                <a:cs typeface="Arial"/>
              </a:rPr>
              <a:t>phases </a:t>
            </a:r>
            <a:r>
              <a:rPr sz="1600" spc="-130" dirty="0">
                <a:latin typeface="Arial"/>
                <a:cs typeface="Arial"/>
              </a:rPr>
              <a:t>with </a:t>
            </a:r>
            <a:r>
              <a:rPr sz="1600" spc="-120" dirty="0">
                <a:latin typeface="Arial"/>
                <a:cs typeface="Arial"/>
              </a:rPr>
              <a:t>their </a:t>
            </a:r>
            <a:r>
              <a:rPr sz="1600" spc="-145" dirty="0">
                <a:latin typeface="Arial"/>
                <a:cs typeface="Arial"/>
              </a:rPr>
              <a:t>compositions </a:t>
            </a:r>
            <a:r>
              <a:rPr sz="1600" spc="-160" dirty="0">
                <a:latin typeface="Arial"/>
                <a:cs typeface="Arial"/>
              </a:rPr>
              <a:t>by </a:t>
            </a:r>
            <a:r>
              <a:rPr sz="1600" spc="-140" dirty="0">
                <a:latin typeface="Arial"/>
                <a:cs typeface="Arial"/>
              </a:rPr>
              <a:t>applying the </a:t>
            </a:r>
            <a:r>
              <a:rPr sz="1600" spc="-150" dirty="0">
                <a:latin typeface="Arial"/>
                <a:cs typeface="Arial"/>
              </a:rPr>
              <a:t>Lever</a:t>
            </a:r>
            <a:r>
              <a:rPr sz="1600" spc="-145" dirty="0">
                <a:latin typeface="Arial"/>
                <a:cs typeface="Arial"/>
              </a:rPr>
              <a:t> </a:t>
            </a:r>
            <a:r>
              <a:rPr sz="1600" spc="-114" dirty="0">
                <a:latin typeface="Arial"/>
                <a:cs typeface="Arial"/>
              </a:rPr>
              <a:t>rule.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170" dirty="0">
                <a:latin typeface="Arial"/>
                <a:cs typeface="Arial"/>
              </a:rPr>
              <a:t>As </a:t>
            </a:r>
            <a:r>
              <a:rPr sz="1600" spc="-165" dirty="0">
                <a:latin typeface="Arial"/>
                <a:cs typeface="Arial"/>
              </a:rPr>
              <a:t>temp </a:t>
            </a:r>
            <a:r>
              <a:rPr sz="1600" spc="-145" dirty="0">
                <a:latin typeface="Arial"/>
                <a:cs typeface="Arial"/>
              </a:rPr>
              <a:t>decreases, </a:t>
            </a:r>
            <a:r>
              <a:rPr sz="1600" spc="-170" dirty="0">
                <a:latin typeface="Arial"/>
                <a:cs typeface="Arial"/>
              </a:rPr>
              <a:t>more </a:t>
            </a:r>
            <a:r>
              <a:rPr sz="1600" spc="-140" dirty="0">
                <a:latin typeface="Arial"/>
                <a:cs typeface="Arial"/>
              </a:rPr>
              <a:t>α </a:t>
            </a:r>
            <a:r>
              <a:rPr sz="1600" spc="-120" dirty="0">
                <a:latin typeface="Arial"/>
                <a:cs typeface="Arial"/>
              </a:rPr>
              <a:t>solidifies </a:t>
            </a:r>
            <a:r>
              <a:rPr sz="1600" spc="-195" dirty="0">
                <a:latin typeface="Arial"/>
                <a:cs typeface="Arial"/>
              </a:rPr>
              <a:t>&amp; </a:t>
            </a:r>
            <a:r>
              <a:rPr sz="1600" spc="-145" dirty="0">
                <a:latin typeface="Arial"/>
                <a:cs typeface="Arial"/>
              </a:rPr>
              <a:t>composition </a:t>
            </a:r>
            <a:r>
              <a:rPr sz="1600" spc="-125" dirty="0">
                <a:latin typeface="Arial"/>
                <a:cs typeface="Arial"/>
              </a:rPr>
              <a:t>of </a:t>
            </a:r>
            <a:r>
              <a:rPr sz="1600" spc="-120" dirty="0">
                <a:latin typeface="Arial"/>
                <a:cs typeface="Arial"/>
              </a:rPr>
              <a:t>liquid </a:t>
            </a:r>
            <a:r>
              <a:rPr sz="1600" spc="-140" dirty="0">
                <a:latin typeface="Arial"/>
                <a:cs typeface="Arial"/>
              </a:rPr>
              <a:t>gets </a:t>
            </a:r>
            <a:r>
              <a:rPr sz="1600" spc="-125" dirty="0">
                <a:latin typeface="Arial"/>
                <a:cs typeface="Arial"/>
              </a:rPr>
              <a:t>richer </a:t>
            </a:r>
            <a:r>
              <a:rPr sz="1600" spc="-120" dirty="0">
                <a:latin typeface="Arial"/>
                <a:cs typeface="Arial"/>
              </a:rPr>
              <a:t>in </a:t>
            </a:r>
            <a:r>
              <a:rPr sz="1600" spc="-180" dirty="0">
                <a:latin typeface="Arial"/>
                <a:cs typeface="Arial"/>
              </a:rPr>
              <a:t>Sn </a:t>
            </a:r>
            <a:r>
              <a:rPr sz="1600" spc="-130" dirty="0">
                <a:latin typeface="Arial"/>
                <a:cs typeface="Arial"/>
              </a:rPr>
              <a:t>following </a:t>
            </a:r>
            <a:r>
              <a:rPr sz="1600" spc="-140" dirty="0">
                <a:latin typeface="Arial"/>
                <a:cs typeface="Arial"/>
              </a:rPr>
              <a:t>the </a:t>
            </a:r>
            <a:r>
              <a:rPr sz="1600" spc="-130" dirty="0">
                <a:latin typeface="Arial"/>
                <a:cs typeface="Arial"/>
              </a:rPr>
              <a:t>liquidus </a:t>
            </a:r>
            <a:r>
              <a:rPr sz="1600" spc="-110" dirty="0">
                <a:latin typeface="Arial"/>
                <a:cs typeface="Arial"/>
              </a:rPr>
              <a:t>line, until</a:t>
            </a:r>
            <a:r>
              <a:rPr sz="1600" spc="-190" dirty="0">
                <a:latin typeface="Arial"/>
                <a:cs typeface="Arial"/>
              </a:rPr>
              <a:t> </a:t>
            </a:r>
            <a:r>
              <a:rPr sz="1600" spc="-140" dirty="0">
                <a:latin typeface="Arial"/>
                <a:cs typeface="Arial"/>
              </a:rPr>
              <a:t>the</a:t>
            </a:r>
            <a:endParaRPr sz="16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600" spc="-145" dirty="0">
                <a:latin typeface="Arial"/>
                <a:cs typeface="Arial"/>
              </a:rPr>
              <a:t>composition </a:t>
            </a:r>
            <a:r>
              <a:rPr sz="1600" spc="-125" dirty="0">
                <a:latin typeface="Arial"/>
                <a:cs typeface="Arial"/>
              </a:rPr>
              <a:t>of </a:t>
            </a:r>
            <a:r>
              <a:rPr sz="1600" spc="-165" dirty="0">
                <a:latin typeface="Arial"/>
                <a:cs typeface="Arial"/>
              </a:rPr>
              <a:t>L </a:t>
            </a:r>
            <a:r>
              <a:rPr sz="1600" spc="-150" dirty="0">
                <a:latin typeface="Arial"/>
                <a:cs typeface="Arial"/>
              </a:rPr>
              <a:t>reaches </a:t>
            </a:r>
            <a:r>
              <a:rPr sz="1600" spc="-130" dirty="0">
                <a:latin typeface="Arial"/>
                <a:cs typeface="Arial"/>
              </a:rPr>
              <a:t>eutectic </a:t>
            </a:r>
            <a:r>
              <a:rPr sz="1600" spc="-145" dirty="0">
                <a:latin typeface="Arial"/>
                <a:cs typeface="Arial"/>
              </a:rPr>
              <a:t>composition</a:t>
            </a:r>
            <a:r>
              <a:rPr sz="1600" spc="55" dirty="0">
                <a:latin typeface="Arial"/>
                <a:cs typeface="Arial"/>
              </a:rPr>
              <a:t> </a:t>
            </a:r>
            <a:r>
              <a:rPr sz="1600" spc="-225" dirty="0">
                <a:latin typeface="Arial"/>
                <a:cs typeface="Arial"/>
              </a:rPr>
              <a:t>P.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170" dirty="0">
                <a:latin typeface="Arial"/>
                <a:cs typeface="Arial"/>
              </a:rPr>
              <a:t>As </a:t>
            </a:r>
            <a:r>
              <a:rPr sz="1600" spc="-120" dirty="0">
                <a:latin typeface="Arial"/>
                <a:cs typeface="Arial"/>
              </a:rPr>
              <a:t>liquid </a:t>
            </a:r>
            <a:r>
              <a:rPr sz="1600" spc="-110" dirty="0">
                <a:latin typeface="Arial"/>
                <a:cs typeface="Arial"/>
              </a:rPr>
              <a:t>is </a:t>
            </a:r>
            <a:r>
              <a:rPr sz="1600" spc="-125" dirty="0">
                <a:latin typeface="Arial"/>
                <a:cs typeface="Arial"/>
              </a:rPr>
              <a:t>at </a:t>
            </a:r>
            <a:r>
              <a:rPr sz="1600" spc="-130" dirty="0">
                <a:latin typeface="Arial"/>
                <a:cs typeface="Arial"/>
              </a:rPr>
              <a:t>eutectic </a:t>
            </a:r>
            <a:r>
              <a:rPr sz="1600" spc="-125" dirty="0">
                <a:latin typeface="Arial"/>
                <a:cs typeface="Arial"/>
              </a:rPr>
              <a:t>point, </a:t>
            </a:r>
            <a:r>
              <a:rPr sz="1600" spc="-120" dirty="0">
                <a:latin typeface="Arial"/>
                <a:cs typeface="Arial"/>
              </a:rPr>
              <a:t>liquid solidifies </a:t>
            </a:r>
            <a:r>
              <a:rPr sz="1600" spc="-125" dirty="0">
                <a:latin typeface="Arial"/>
                <a:cs typeface="Arial"/>
              </a:rPr>
              <a:t>to </a:t>
            </a:r>
            <a:r>
              <a:rPr sz="1600" spc="-140" dirty="0">
                <a:latin typeface="Arial"/>
                <a:cs typeface="Arial"/>
              </a:rPr>
              <a:t>give </a:t>
            </a:r>
            <a:r>
              <a:rPr sz="1600" spc="-125" dirty="0">
                <a:latin typeface="Arial"/>
                <a:cs typeface="Arial"/>
              </a:rPr>
              <a:t>fine </a:t>
            </a:r>
            <a:r>
              <a:rPr sz="1600" spc="-195" dirty="0">
                <a:latin typeface="Arial"/>
                <a:cs typeface="Arial"/>
              </a:rPr>
              <a:t>&amp; </a:t>
            </a:r>
            <a:r>
              <a:rPr sz="1600" spc="-135" dirty="0">
                <a:latin typeface="Arial"/>
                <a:cs typeface="Arial"/>
              </a:rPr>
              <a:t>intimate </a:t>
            </a:r>
            <a:r>
              <a:rPr sz="1600" spc="-140" dirty="0">
                <a:latin typeface="Arial"/>
                <a:cs typeface="Arial"/>
              </a:rPr>
              <a:t>mixture </a:t>
            </a:r>
            <a:r>
              <a:rPr sz="1600" spc="-125" dirty="0">
                <a:latin typeface="Arial"/>
                <a:cs typeface="Arial"/>
              </a:rPr>
              <a:t>of </a:t>
            </a:r>
            <a:r>
              <a:rPr sz="1600" spc="-140" dirty="0">
                <a:latin typeface="Arial"/>
                <a:cs typeface="Arial"/>
              </a:rPr>
              <a:t>α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-195" dirty="0">
                <a:latin typeface="Arial"/>
                <a:cs typeface="Arial"/>
              </a:rPr>
              <a:t>&amp; </a:t>
            </a:r>
            <a:r>
              <a:rPr sz="1600" spc="-140" dirty="0">
                <a:latin typeface="Arial"/>
                <a:cs typeface="Arial"/>
              </a:rPr>
              <a:t>β.</a:t>
            </a:r>
            <a:endParaRPr sz="16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385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170" dirty="0">
                <a:latin typeface="Arial"/>
                <a:cs typeface="Arial"/>
              </a:rPr>
              <a:t>As </a:t>
            </a:r>
            <a:r>
              <a:rPr sz="1600" spc="-125" dirty="0">
                <a:latin typeface="Arial"/>
                <a:cs typeface="Arial"/>
              </a:rPr>
              <a:t>alloy </a:t>
            </a:r>
            <a:r>
              <a:rPr sz="1600" spc="-140" dirty="0">
                <a:latin typeface="Arial"/>
                <a:cs typeface="Arial"/>
              </a:rPr>
              <a:t>cools </a:t>
            </a:r>
            <a:r>
              <a:rPr sz="1600" spc="-125" dirty="0">
                <a:latin typeface="Arial"/>
                <a:cs typeface="Arial"/>
              </a:rPr>
              <a:t>to </a:t>
            </a:r>
            <a:r>
              <a:rPr sz="1600" spc="-170" dirty="0">
                <a:latin typeface="Arial"/>
                <a:cs typeface="Arial"/>
              </a:rPr>
              <a:t>room </a:t>
            </a:r>
            <a:r>
              <a:rPr sz="1600" spc="-150" dirty="0">
                <a:latin typeface="Arial"/>
                <a:cs typeface="Arial"/>
              </a:rPr>
              <a:t>temp, </a:t>
            </a:r>
            <a:r>
              <a:rPr sz="1600" spc="-125" dirty="0">
                <a:latin typeface="Arial"/>
                <a:cs typeface="Arial"/>
              </a:rPr>
              <a:t>solid </a:t>
            </a:r>
            <a:r>
              <a:rPr sz="1600" spc="-120" dirty="0">
                <a:latin typeface="Arial"/>
                <a:cs typeface="Arial"/>
              </a:rPr>
              <a:t>solubilities </a:t>
            </a:r>
            <a:r>
              <a:rPr sz="1600" spc="-150" dirty="0">
                <a:latin typeface="Arial"/>
                <a:cs typeface="Arial"/>
              </a:rPr>
              <a:t>decreases </a:t>
            </a:r>
            <a:r>
              <a:rPr sz="1600" spc="-130" dirty="0">
                <a:latin typeface="Arial"/>
                <a:cs typeface="Arial"/>
              </a:rPr>
              <a:t>following </a:t>
            </a:r>
            <a:r>
              <a:rPr sz="1600" spc="-140" dirty="0">
                <a:latin typeface="Arial"/>
                <a:cs typeface="Arial"/>
              </a:rPr>
              <a:t>solvus </a:t>
            </a:r>
            <a:r>
              <a:rPr sz="1600" spc="-120" dirty="0">
                <a:latin typeface="Arial"/>
                <a:cs typeface="Arial"/>
              </a:rPr>
              <a:t>lines, </a:t>
            </a:r>
            <a:r>
              <a:rPr sz="1600" spc="-180" dirty="0">
                <a:latin typeface="Arial"/>
                <a:cs typeface="Arial"/>
              </a:rPr>
              <a:t>some </a:t>
            </a:r>
            <a:r>
              <a:rPr sz="1600" spc="-155" dirty="0">
                <a:latin typeface="Arial"/>
                <a:cs typeface="Arial"/>
              </a:rPr>
              <a:t>excess </a:t>
            </a:r>
            <a:r>
              <a:rPr sz="1600" spc="-140" dirty="0">
                <a:latin typeface="Arial"/>
                <a:cs typeface="Arial"/>
              </a:rPr>
              <a:t>α </a:t>
            </a:r>
            <a:r>
              <a:rPr sz="1600" spc="-195" dirty="0">
                <a:latin typeface="Arial"/>
                <a:cs typeface="Arial"/>
              </a:rPr>
              <a:t>&amp; </a:t>
            </a:r>
            <a:r>
              <a:rPr sz="1600" spc="-185" dirty="0">
                <a:latin typeface="Arial"/>
                <a:cs typeface="Arial"/>
              </a:rPr>
              <a:t>β </a:t>
            </a:r>
            <a:r>
              <a:rPr sz="1600" spc="-130" dirty="0">
                <a:latin typeface="Arial"/>
                <a:cs typeface="Arial"/>
              </a:rPr>
              <a:t>precipitate </a:t>
            </a:r>
            <a:r>
              <a:rPr sz="1600" spc="-125" dirty="0">
                <a:latin typeface="Arial"/>
                <a:cs typeface="Arial"/>
              </a:rPr>
              <a:t>out.  </a:t>
            </a:r>
            <a:r>
              <a:rPr sz="1600" spc="-145" dirty="0">
                <a:latin typeface="Arial"/>
                <a:cs typeface="Arial"/>
              </a:rPr>
              <a:t>But </a:t>
            </a:r>
            <a:r>
              <a:rPr sz="1600" spc="-165" dirty="0">
                <a:latin typeface="Arial"/>
                <a:cs typeface="Arial"/>
              </a:rPr>
              <a:t>amounts </a:t>
            </a:r>
            <a:r>
              <a:rPr sz="1600" spc="-145" dirty="0">
                <a:latin typeface="Arial"/>
                <a:cs typeface="Arial"/>
              </a:rPr>
              <a:t>are </a:t>
            </a:r>
            <a:r>
              <a:rPr sz="1600" spc="-140" dirty="0">
                <a:latin typeface="Arial"/>
                <a:cs typeface="Arial"/>
              </a:rPr>
              <a:t>small </a:t>
            </a:r>
            <a:r>
              <a:rPr sz="1600" spc="-160" dirty="0">
                <a:latin typeface="Arial"/>
                <a:cs typeface="Arial"/>
              </a:rPr>
              <a:t>so can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65" dirty="0">
                <a:latin typeface="Arial"/>
                <a:cs typeface="Arial"/>
              </a:rPr>
              <a:t>be </a:t>
            </a:r>
            <a:r>
              <a:rPr sz="1600" spc="-135" dirty="0">
                <a:latin typeface="Arial"/>
                <a:cs typeface="Arial"/>
              </a:rPr>
              <a:t>ignored.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00" y="676275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66800" y="3308350"/>
            <a:ext cx="6765925" cy="35496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27582" y="90932"/>
            <a:ext cx="70942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Cooling of </a:t>
            </a:r>
            <a:r>
              <a:rPr spc="-5" dirty="0"/>
              <a:t>a </a:t>
            </a:r>
            <a:r>
              <a:rPr dirty="0"/>
              <a:t>Hypereutectic Alloy </a:t>
            </a:r>
            <a:r>
              <a:rPr spc="-5" dirty="0"/>
              <a:t>(80%</a:t>
            </a:r>
            <a:r>
              <a:rPr spc="-295" dirty="0"/>
              <a:t> </a:t>
            </a:r>
            <a:r>
              <a:rPr dirty="0"/>
              <a:t>Sn)</a:t>
            </a:r>
          </a:p>
        </p:txBody>
      </p:sp>
      <p:sp>
        <p:nvSpPr>
          <p:cNvPr id="3" name="object 3"/>
          <p:cNvSpPr/>
          <p:nvPr/>
        </p:nvSpPr>
        <p:spPr>
          <a:xfrm>
            <a:off x="76200" y="761936"/>
            <a:ext cx="8991600" cy="5897880"/>
          </a:xfrm>
          <a:custGeom>
            <a:avLst/>
            <a:gdLst/>
            <a:ahLst/>
            <a:cxnLst/>
            <a:rect l="l" t="t" r="r" b="b"/>
            <a:pathLst>
              <a:path w="8991600" h="5897880">
                <a:moveTo>
                  <a:pt x="0" y="5897626"/>
                </a:moveTo>
                <a:lnTo>
                  <a:pt x="8991600" y="5897626"/>
                </a:lnTo>
                <a:lnTo>
                  <a:pt x="8991600" y="0"/>
                </a:lnTo>
                <a:lnTo>
                  <a:pt x="0" y="0"/>
                </a:lnTo>
                <a:lnTo>
                  <a:pt x="0" y="5897626"/>
                </a:lnTo>
                <a:close/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4939" y="735838"/>
            <a:ext cx="8736330" cy="254952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3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55" dirty="0">
                <a:latin typeface="Arial"/>
                <a:cs typeface="Arial"/>
              </a:rPr>
              <a:t>At </a:t>
            </a:r>
            <a:r>
              <a:rPr sz="1800" spc="-160" dirty="0">
                <a:latin typeface="Arial"/>
                <a:cs typeface="Arial"/>
              </a:rPr>
              <a:t>T6, </a:t>
            </a:r>
            <a:r>
              <a:rPr sz="1800" spc="-110" dirty="0">
                <a:latin typeface="Arial"/>
                <a:cs typeface="Arial"/>
              </a:rPr>
              <a:t>first </a:t>
            </a:r>
            <a:r>
              <a:rPr sz="1800" spc="-150" dirty="0">
                <a:latin typeface="Arial"/>
                <a:cs typeface="Arial"/>
              </a:rPr>
              <a:t>nuclei </a:t>
            </a:r>
            <a:r>
              <a:rPr sz="1800" spc="-140" dirty="0">
                <a:latin typeface="Arial"/>
                <a:cs typeface="Arial"/>
              </a:rPr>
              <a:t>of </a:t>
            </a:r>
            <a:r>
              <a:rPr sz="1800" spc="-160" dirty="0">
                <a:latin typeface="Arial"/>
                <a:cs typeface="Arial"/>
              </a:rPr>
              <a:t>primary </a:t>
            </a:r>
            <a:r>
              <a:rPr sz="1800" spc="-150" dirty="0">
                <a:latin typeface="Arial"/>
                <a:cs typeface="Arial"/>
              </a:rPr>
              <a:t>or proeutectic </a:t>
            </a:r>
            <a:r>
              <a:rPr sz="1800" spc="-210" dirty="0">
                <a:latin typeface="Arial"/>
                <a:cs typeface="Arial"/>
              </a:rPr>
              <a:t>β </a:t>
            </a:r>
            <a:r>
              <a:rPr sz="1800" spc="-130" dirty="0">
                <a:latin typeface="Arial"/>
                <a:cs typeface="Arial"/>
              </a:rPr>
              <a:t>(rich </a:t>
            </a:r>
            <a:r>
              <a:rPr sz="1800" spc="-135" dirty="0">
                <a:latin typeface="Arial"/>
                <a:cs typeface="Arial"/>
              </a:rPr>
              <a:t>in </a:t>
            </a:r>
            <a:r>
              <a:rPr sz="1800" spc="-170" dirty="0">
                <a:latin typeface="Arial"/>
                <a:cs typeface="Arial"/>
              </a:rPr>
              <a:t>Sn) </a:t>
            </a:r>
            <a:r>
              <a:rPr sz="1800" spc="-165" dirty="0">
                <a:latin typeface="Arial"/>
                <a:cs typeface="Arial"/>
              </a:rPr>
              <a:t>begin </a:t>
            </a:r>
            <a:r>
              <a:rPr sz="1800" spc="-135" dirty="0">
                <a:latin typeface="Arial"/>
                <a:cs typeface="Arial"/>
              </a:rPr>
              <a:t>to </a:t>
            </a:r>
            <a:r>
              <a:rPr sz="1800" spc="-150" dirty="0">
                <a:latin typeface="Arial"/>
                <a:cs typeface="Arial"/>
              </a:rPr>
              <a:t>freeze.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90" dirty="0">
                <a:latin typeface="Arial"/>
                <a:cs typeface="Arial"/>
              </a:rPr>
              <a:t>As </a:t>
            </a:r>
            <a:r>
              <a:rPr sz="1800" spc="-185" dirty="0">
                <a:latin typeface="Arial"/>
                <a:cs typeface="Arial"/>
              </a:rPr>
              <a:t>temp </a:t>
            </a:r>
            <a:r>
              <a:rPr sz="1800" spc="-165" dirty="0">
                <a:latin typeface="Arial"/>
                <a:cs typeface="Arial"/>
              </a:rPr>
              <a:t>decreases, </a:t>
            </a:r>
            <a:r>
              <a:rPr sz="1800" spc="-190" dirty="0">
                <a:latin typeface="Arial"/>
                <a:cs typeface="Arial"/>
              </a:rPr>
              <a:t>more </a:t>
            </a:r>
            <a:r>
              <a:rPr sz="1800" spc="-210" dirty="0">
                <a:latin typeface="Arial"/>
                <a:cs typeface="Arial"/>
              </a:rPr>
              <a:t>β </a:t>
            </a:r>
            <a:r>
              <a:rPr sz="1800" spc="-135" dirty="0">
                <a:latin typeface="Arial"/>
                <a:cs typeface="Arial"/>
              </a:rPr>
              <a:t>solidifies </a:t>
            </a:r>
            <a:r>
              <a:rPr sz="1800" spc="-175" dirty="0">
                <a:latin typeface="Arial"/>
                <a:cs typeface="Arial"/>
              </a:rPr>
              <a:t>as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50" dirty="0">
                <a:latin typeface="Arial"/>
                <a:cs typeface="Arial"/>
              </a:rPr>
              <a:t>dendrites.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55" dirty="0">
                <a:latin typeface="Arial"/>
                <a:cs typeface="Arial"/>
              </a:rPr>
              <a:t>At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80" dirty="0">
                <a:latin typeface="Arial"/>
                <a:cs typeface="Arial"/>
              </a:rPr>
              <a:t>any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70" dirty="0">
                <a:latin typeface="Arial"/>
                <a:cs typeface="Arial"/>
              </a:rPr>
              <a:t>temp,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210" dirty="0">
                <a:latin typeface="Arial"/>
                <a:cs typeface="Arial"/>
              </a:rPr>
              <a:t>we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80" dirty="0">
                <a:latin typeface="Arial"/>
                <a:cs typeface="Arial"/>
              </a:rPr>
              <a:t>can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50" dirty="0">
                <a:latin typeface="Arial"/>
                <a:cs typeface="Arial"/>
              </a:rPr>
              <a:t>calculate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85" dirty="0">
                <a:latin typeface="Arial"/>
                <a:cs typeface="Arial"/>
              </a:rPr>
              <a:t>amounts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40" dirty="0">
                <a:latin typeface="Arial"/>
                <a:cs typeface="Arial"/>
              </a:rPr>
              <a:t>of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75" dirty="0">
                <a:latin typeface="Arial"/>
                <a:cs typeface="Arial"/>
              </a:rPr>
              <a:t>two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80" dirty="0">
                <a:latin typeface="Arial"/>
                <a:cs typeface="Arial"/>
              </a:rPr>
              <a:t>phases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45" dirty="0">
                <a:latin typeface="Arial"/>
                <a:cs typeface="Arial"/>
              </a:rPr>
              <a:t>with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35" dirty="0">
                <a:latin typeface="Arial"/>
                <a:cs typeface="Arial"/>
              </a:rPr>
              <a:t>their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65" dirty="0">
                <a:latin typeface="Arial"/>
                <a:cs typeface="Arial"/>
              </a:rPr>
              <a:t>compositions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75" dirty="0">
                <a:latin typeface="Arial"/>
                <a:cs typeface="Arial"/>
              </a:rPr>
              <a:t>by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60" dirty="0">
                <a:latin typeface="Arial"/>
                <a:cs typeface="Arial"/>
              </a:rPr>
              <a:t>applying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70" dirty="0">
                <a:latin typeface="Arial"/>
                <a:cs typeface="Arial"/>
              </a:rPr>
              <a:t>Lever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30" dirty="0">
                <a:latin typeface="Arial"/>
                <a:cs typeface="Arial"/>
              </a:rPr>
              <a:t>rule.</a:t>
            </a:r>
            <a:endParaRPr sz="1800">
              <a:latin typeface="Arial"/>
              <a:cs typeface="Arial"/>
            </a:endParaRPr>
          </a:p>
          <a:p>
            <a:pPr marL="355600" marR="186055" indent="-342900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90" dirty="0">
                <a:latin typeface="Arial"/>
                <a:cs typeface="Arial"/>
              </a:rPr>
              <a:t>As </a:t>
            </a:r>
            <a:r>
              <a:rPr sz="1800" spc="-185" dirty="0">
                <a:latin typeface="Arial"/>
                <a:cs typeface="Arial"/>
              </a:rPr>
              <a:t>temp </a:t>
            </a:r>
            <a:r>
              <a:rPr sz="1800" spc="-165" dirty="0">
                <a:latin typeface="Arial"/>
                <a:cs typeface="Arial"/>
              </a:rPr>
              <a:t>decreases, </a:t>
            </a:r>
            <a:r>
              <a:rPr sz="1800" spc="-190" dirty="0">
                <a:latin typeface="Arial"/>
                <a:cs typeface="Arial"/>
              </a:rPr>
              <a:t>more </a:t>
            </a:r>
            <a:r>
              <a:rPr sz="1800" spc="-210" dirty="0">
                <a:latin typeface="Arial"/>
                <a:cs typeface="Arial"/>
              </a:rPr>
              <a:t>β </a:t>
            </a:r>
            <a:r>
              <a:rPr sz="1800" spc="-135" dirty="0">
                <a:latin typeface="Arial"/>
                <a:cs typeface="Arial"/>
              </a:rPr>
              <a:t>solidifies </a:t>
            </a:r>
            <a:r>
              <a:rPr sz="1800" spc="-220" dirty="0">
                <a:latin typeface="Arial"/>
                <a:cs typeface="Arial"/>
              </a:rPr>
              <a:t>&amp; </a:t>
            </a:r>
            <a:r>
              <a:rPr sz="1800" spc="-165" dirty="0">
                <a:latin typeface="Arial"/>
                <a:cs typeface="Arial"/>
              </a:rPr>
              <a:t>composition </a:t>
            </a:r>
            <a:r>
              <a:rPr sz="1800" spc="-140" dirty="0">
                <a:latin typeface="Arial"/>
                <a:cs typeface="Arial"/>
              </a:rPr>
              <a:t>of </a:t>
            </a:r>
            <a:r>
              <a:rPr sz="1800" spc="-135" dirty="0">
                <a:latin typeface="Arial"/>
                <a:cs typeface="Arial"/>
              </a:rPr>
              <a:t>liquid </a:t>
            </a:r>
            <a:r>
              <a:rPr sz="1800" spc="-160" dirty="0">
                <a:latin typeface="Arial"/>
                <a:cs typeface="Arial"/>
              </a:rPr>
              <a:t>gets </a:t>
            </a:r>
            <a:r>
              <a:rPr sz="1800" spc="-140" dirty="0">
                <a:latin typeface="Arial"/>
                <a:cs typeface="Arial"/>
              </a:rPr>
              <a:t>richer </a:t>
            </a:r>
            <a:r>
              <a:rPr sz="1800" spc="-130" dirty="0">
                <a:latin typeface="Arial"/>
                <a:cs typeface="Arial"/>
              </a:rPr>
              <a:t>in </a:t>
            </a:r>
            <a:r>
              <a:rPr sz="1800" spc="-200" dirty="0">
                <a:latin typeface="Arial"/>
                <a:cs typeface="Arial"/>
              </a:rPr>
              <a:t>Pb </a:t>
            </a:r>
            <a:r>
              <a:rPr sz="1800" spc="-150" dirty="0">
                <a:latin typeface="Arial"/>
                <a:cs typeface="Arial"/>
              </a:rPr>
              <a:t>following </a:t>
            </a:r>
            <a:r>
              <a:rPr sz="1800" spc="-155" dirty="0">
                <a:latin typeface="Arial"/>
                <a:cs typeface="Arial"/>
              </a:rPr>
              <a:t>the </a:t>
            </a:r>
            <a:r>
              <a:rPr sz="1800" spc="-145" dirty="0">
                <a:latin typeface="Arial"/>
                <a:cs typeface="Arial"/>
              </a:rPr>
              <a:t>liquidus  </a:t>
            </a:r>
            <a:r>
              <a:rPr sz="1800" spc="-125" dirty="0">
                <a:latin typeface="Arial"/>
                <a:cs typeface="Arial"/>
              </a:rPr>
              <a:t>line, until </a:t>
            </a:r>
            <a:r>
              <a:rPr sz="1800" spc="-155" dirty="0">
                <a:latin typeface="Arial"/>
                <a:cs typeface="Arial"/>
              </a:rPr>
              <a:t>the </a:t>
            </a:r>
            <a:r>
              <a:rPr sz="1800" spc="-165" dirty="0">
                <a:latin typeface="Arial"/>
                <a:cs typeface="Arial"/>
              </a:rPr>
              <a:t>composition </a:t>
            </a:r>
            <a:r>
              <a:rPr sz="1800" spc="-140" dirty="0">
                <a:latin typeface="Arial"/>
                <a:cs typeface="Arial"/>
              </a:rPr>
              <a:t>of </a:t>
            </a:r>
            <a:r>
              <a:rPr sz="1800" spc="-185" dirty="0">
                <a:latin typeface="Arial"/>
                <a:cs typeface="Arial"/>
              </a:rPr>
              <a:t>L </a:t>
            </a:r>
            <a:r>
              <a:rPr sz="1800" spc="-170" dirty="0">
                <a:latin typeface="Arial"/>
                <a:cs typeface="Arial"/>
              </a:rPr>
              <a:t>reaches </a:t>
            </a:r>
            <a:r>
              <a:rPr sz="1800" spc="-145" dirty="0">
                <a:latin typeface="Arial"/>
                <a:cs typeface="Arial"/>
              </a:rPr>
              <a:t>eutectic </a:t>
            </a:r>
            <a:r>
              <a:rPr sz="1800" spc="-165" dirty="0">
                <a:latin typeface="Arial"/>
                <a:cs typeface="Arial"/>
              </a:rPr>
              <a:t>composition </a:t>
            </a:r>
            <a:r>
              <a:rPr sz="1800" spc="-155" dirty="0">
                <a:latin typeface="Arial"/>
                <a:cs typeface="Arial"/>
              </a:rPr>
              <a:t>B.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90" dirty="0">
                <a:latin typeface="Arial"/>
                <a:cs typeface="Arial"/>
              </a:rPr>
              <a:t>As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135" dirty="0">
                <a:latin typeface="Arial"/>
                <a:cs typeface="Arial"/>
              </a:rPr>
              <a:t>liquid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20" dirty="0">
                <a:latin typeface="Arial"/>
                <a:cs typeface="Arial"/>
              </a:rPr>
              <a:t>is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40" dirty="0">
                <a:latin typeface="Arial"/>
                <a:cs typeface="Arial"/>
              </a:rPr>
              <a:t>at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45" dirty="0">
                <a:latin typeface="Arial"/>
                <a:cs typeface="Arial"/>
              </a:rPr>
              <a:t>eutectic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40" dirty="0">
                <a:latin typeface="Arial"/>
                <a:cs typeface="Arial"/>
              </a:rPr>
              <a:t>point,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35" dirty="0">
                <a:latin typeface="Arial"/>
                <a:cs typeface="Arial"/>
              </a:rPr>
              <a:t>liquid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35" dirty="0">
                <a:latin typeface="Arial"/>
                <a:cs typeface="Arial"/>
              </a:rPr>
              <a:t>solidifies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35" dirty="0">
                <a:latin typeface="Arial"/>
                <a:cs typeface="Arial"/>
              </a:rPr>
              <a:t>to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55" dirty="0">
                <a:latin typeface="Arial"/>
                <a:cs typeface="Arial"/>
              </a:rPr>
              <a:t>give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35" dirty="0">
                <a:latin typeface="Arial"/>
                <a:cs typeface="Arial"/>
              </a:rPr>
              <a:t>fine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220" dirty="0">
                <a:latin typeface="Arial"/>
                <a:cs typeface="Arial"/>
              </a:rPr>
              <a:t>&amp;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50" dirty="0">
                <a:latin typeface="Arial"/>
                <a:cs typeface="Arial"/>
              </a:rPr>
              <a:t>intimate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60" dirty="0">
                <a:latin typeface="Arial"/>
                <a:cs typeface="Arial"/>
              </a:rPr>
              <a:t>mixture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140" dirty="0">
                <a:latin typeface="Arial"/>
                <a:cs typeface="Arial"/>
              </a:rPr>
              <a:t>of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55" dirty="0">
                <a:latin typeface="Arial"/>
                <a:cs typeface="Arial"/>
              </a:rPr>
              <a:t>α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220" dirty="0">
                <a:latin typeface="Arial"/>
                <a:cs typeface="Arial"/>
              </a:rPr>
              <a:t>&amp;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50" dirty="0">
                <a:latin typeface="Arial"/>
                <a:cs typeface="Arial"/>
              </a:rPr>
              <a:t>β.</a:t>
            </a:r>
            <a:endParaRPr sz="1800">
              <a:latin typeface="Arial"/>
              <a:cs typeface="Arial"/>
            </a:endParaRPr>
          </a:p>
          <a:p>
            <a:pPr marL="355600" marR="233045" indent="-342900">
              <a:lnSpc>
                <a:spcPct val="10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90" dirty="0">
                <a:latin typeface="Arial"/>
                <a:cs typeface="Arial"/>
              </a:rPr>
              <a:t>As </a:t>
            </a:r>
            <a:r>
              <a:rPr sz="1800" spc="-140" dirty="0">
                <a:latin typeface="Arial"/>
                <a:cs typeface="Arial"/>
              </a:rPr>
              <a:t>alloy </a:t>
            </a:r>
            <a:r>
              <a:rPr sz="1800" spc="-160" dirty="0">
                <a:latin typeface="Arial"/>
                <a:cs typeface="Arial"/>
              </a:rPr>
              <a:t>cools </a:t>
            </a:r>
            <a:r>
              <a:rPr sz="1800" spc="-135" dirty="0">
                <a:latin typeface="Arial"/>
                <a:cs typeface="Arial"/>
              </a:rPr>
              <a:t>to </a:t>
            </a:r>
            <a:r>
              <a:rPr sz="1800" spc="-190" dirty="0">
                <a:latin typeface="Arial"/>
                <a:cs typeface="Arial"/>
              </a:rPr>
              <a:t>room </a:t>
            </a:r>
            <a:r>
              <a:rPr sz="1800" spc="-170" dirty="0">
                <a:latin typeface="Arial"/>
                <a:cs typeface="Arial"/>
              </a:rPr>
              <a:t>temp, </a:t>
            </a:r>
            <a:r>
              <a:rPr sz="1800" spc="-140" dirty="0">
                <a:latin typeface="Arial"/>
                <a:cs typeface="Arial"/>
              </a:rPr>
              <a:t>solid </a:t>
            </a:r>
            <a:r>
              <a:rPr sz="1800" spc="-135" dirty="0">
                <a:latin typeface="Arial"/>
                <a:cs typeface="Arial"/>
              </a:rPr>
              <a:t>solubilities </a:t>
            </a:r>
            <a:r>
              <a:rPr sz="1800" spc="-170" dirty="0">
                <a:latin typeface="Arial"/>
                <a:cs typeface="Arial"/>
              </a:rPr>
              <a:t>decreases </a:t>
            </a:r>
            <a:r>
              <a:rPr sz="1800" spc="-150" dirty="0">
                <a:latin typeface="Arial"/>
                <a:cs typeface="Arial"/>
              </a:rPr>
              <a:t>following </a:t>
            </a:r>
            <a:r>
              <a:rPr sz="1800" spc="-160" dirty="0">
                <a:latin typeface="Arial"/>
                <a:cs typeface="Arial"/>
              </a:rPr>
              <a:t>solvus </a:t>
            </a:r>
            <a:r>
              <a:rPr sz="1800" spc="-135" dirty="0">
                <a:latin typeface="Arial"/>
                <a:cs typeface="Arial"/>
              </a:rPr>
              <a:t>lines, </a:t>
            </a:r>
            <a:r>
              <a:rPr sz="1800" spc="-204" dirty="0">
                <a:latin typeface="Arial"/>
                <a:cs typeface="Arial"/>
              </a:rPr>
              <a:t>some </a:t>
            </a:r>
            <a:r>
              <a:rPr sz="1800" spc="-175" dirty="0">
                <a:latin typeface="Arial"/>
                <a:cs typeface="Arial"/>
              </a:rPr>
              <a:t>excess </a:t>
            </a:r>
            <a:r>
              <a:rPr sz="1800" spc="-155" dirty="0">
                <a:latin typeface="Arial"/>
                <a:cs typeface="Arial"/>
              </a:rPr>
              <a:t>α </a:t>
            </a:r>
            <a:r>
              <a:rPr sz="1800" spc="-220" dirty="0">
                <a:latin typeface="Arial"/>
                <a:cs typeface="Arial"/>
              </a:rPr>
              <a:t>&amp; </a:t>
            </a:r>
            <a:r>
              <a:rPr sz="1800" spc="-210" dirty="0">
                <a:latin typeface="Arial"/>
                <a:cs typeface="Arial"/>
              </a:rPr>
              <a:t>β  </a:t>
            </a:r>
            <a:r>
              <a:rPr sz="1800" spc="-145" dirty="0">
                <a:latin typeface="Arial"/>
                <a:cs typeface="Arial"/>
              </a:rPr>
              <a:t>precipitate </a:t>
            </a:r>
            <a:r>
              <a:rPr sz="1800" spc="-140" dirty="0">
                <a:latin typeface="Arial"/>
                <a:cs typeface="Arial"/>
              </a:rPr>
              <a:t>out. </a:t>
            </a:r>
            <a:r>
              <a:rPr sz="1800" spc="-170" dirty="0">
                <a:latin typeface="Arial"/>
                <a:cs typeface="Arial"/>
              </a:rPr>
              <a:t>But </a:t>
            </a:r>
            <a:r>
              <a:rPr sz="1800" spc="-185" dirty="0">
                <a:latin typeface="Arial"/>
                <a:cs typeface="Arial"/>
              </a:rPr>
              <a:t>amounts </a:t>
            </a:r>
            <a:r>
              <a:rPr sz="1800" spc="-160" dirty="0">
                <a:latin typeface="Arial"/>
                <a:cs typeface="Arial"/>
              </a:rPr>
              <a:t>are small </a:t>
            </a:r>
            <a:r>
              <a:rPr sz="1800" spc="-175" dirty="0">
                <a:latin typeface="Arial"/>
                <a:cs typeface="Arial"/>
              </a:rPr>
              <a:t>so can </a:t>
            </a:r>
            <a:r>
              <a:rPr sz="1800" spc="-185" dirty="0">
                <a:latin typeface="Arial"/>
                <a:cs typeface="Arial"/>
              </a:rPr>
              <a:t>be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155" dirty="0">
                <a:latin typeface="Arial"/>
                <a:cs typeface="Arial"/>
              </a:rPr>
              <a:t>ignored.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00" y="676275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19200" y="3294061"/>
            <a:ext cx="6218174" cy="35639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7972" y="51307"/>
            <a:ext cx="6528434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dirty="0"/>
              <a:t>Properties </a:t>
            </a:r>
            <a:r>
              <a:rPr sz="3500" spc="-10" dirty="0"/>
              <a:t>of </a:t>
            </a:r>
            <a:r>
              <a:rPr sz="3500" dirty="0"/>
              <a:t>Eutectic-type</a:t>
            </a:r>
            <a:r>
              <a:rPr sz="3500" spc="-245" dirty="0"/>
              <a:t> </a:t>
            </a:r>
            <a:r>
              <a:rPr sz="3500" dirty="0"/>
              <a:t>Alloys</a:t>
            </a:r>
            <a:endParaRPr sz="3500"/>
          </a:p>
        </p:txBody>
      </p:sp>
      <p:sp>
        <p:nvSpPr>
          <p:cNvPr id="3" name="object 3"/>
          <p:cNvSpPr/>
          <p:nvPr/>
        </p:nvSpPr>
        <p:spPr>
          <a:xfrm>
            <a:off x="152400" y="808101"/>
            <a:ext cx="8839200" cy="5897880"/>
          </a:xfrm>
          <a:custGeom>
            <a:avLst/>
            <a:gdLst/>
            <a:ahLst/>
            <a:cxnLst/>
            <a:rect l="l" t="t" r="r" b="b"/>
            <a:pathLst>
              <a:path w="8839200" h="5897880">
                <a:moveTo>
                  <a:pt x="0" y="5897499"/>
                </a:moveTo>
                <a:lnTo>
                  <a:pt x="8839200" y="5897499"/>
                </a:lnTo>
                <a:lnTo>
                  <a:pt x="8839200" y="0"/>
                </a:lnTo>
                <a:lnTo>
                  <a:pt x="0" y="0"/>
                </a:lnTo>
                <a:lnTo>
                  <a:pt x="0" y="5897499"/>
                </a:lnTo>
                <a:close/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1140" y="835279"/>
            <a:ext cx="8618855" cy="43846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2700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185" dirty="0">
                <a:latin typeface="Arial"/>
                <a:cs typeface="Arial"/>
              </a:rPr>
              <a:t>Ideally, </a:t>
            </a:r>
            <a:r>
              <a:rPr sz="2200" spc="-210" dirty="0">
                <a:latin typeface="Arial"/>
                <a:cs typeface="Arial"/>
              </a:rPr>
              <a:t>mechanical </a:t>
            </a:r>
            <a:r>
              <a:rPr sz="2200" spc="-195" dirty="0">
                <a:latin typeface="Arial"/>
                <a:cs typeface="Arial"/>
              </a:rPr>
              <a:t>mixture </a:t>
            </a:r>
            <a:r>
              <a:rPr sz="2200" spc="-170" dirty="0">
                <a:latin typeface="Arial"/>
                <a:cs typeface="Arial"/>
              </a:rPr>
              <a:t>of </a:t>
            </a:r>
            <a:r>
              <a:rPr sz="2200" spc="-210" dirty="0">
                <a:latin typeface="Arial"/>
                <a:cs typeface="Arial"/>
              </a:rPr>
              <a:t>two </a:t>
            </a:r>
            <a:r>
              <a:rPr sz="2200" spc="-170" dirty="0">
                <a:latin typeface="Arial"/>
                <a:cs typeface="Arial"/>
              </a:rPr>
              <a:t>different </a:t>
            </a:r>
            <a:r>
              <a:rPr sz="2200" spc="-195" dirty="0">
                <a:latin typeface="Arial"/>
                <a:cs typeface="Arial"/>
              </a:rPr>
              <a:t>types </a:t>
            </a:r>
            <a:r>
              <a:rPr sz="2200" spc="-170" dirty="0">
                <a:latin typeface="Arial"/>
                <a:cs typeface="Arial"/>
              </a:rPr>
              <a:t>of </a:t>
            </a:r>
            <a:r>
              <a:rPr sz="2200" spc="-175" dirty="0">
                <a:latin typeface="Arial"/>
                <a:cs typeface="Arial"/>
              </a:rPr>
              <a:t>crystals </a:t>
            </a:r>
            <a:r>
              <a:rPr sz="2200" spc="-160" dirty="0">
                <a:latin typeface="Arial"/>
                <a:cs typeface="Arial"/>
              </a:rPr>
              <a:t>in </a:t>
            </a:r>
            <a:r>
              <a:rPr sz="2200" spc="-190" dirty="0">
                <a:latin typeface="Arial"/>
                <a:cs typeface="Arial"/>
              </a:rPr>
              <a:t>varying </a:t>
            </a:r>
            <a:r>
              <a:rPr sz="2200" spc="-185" dirty="0">
                <a:latin typeface="Arial"/>
                <a:cs typeface="Arial"/>
              </a:rPr>
              <a:t>proportion  </a:t>
            </a:r>
            <a:r>
              <a:rPr sz="2200" spc="-204" dirty="0">
                <a:latin typeface="Arial"/>
                <a:cs typeface="Arial"/>
              </a:rPr>
              <a:t>should </a:t>
            </a:r>
            <a:r>
              <a:rPr sz="2200" spc="-215" dirty="0">
                <a:latin typeface="Arial"/>
                <a:cs typeface="Arial"/>
              </a:rPr>
              <a:t>produce average </a:t>
            </a:r>
            <a:r>
              <a:rPr sz="2200" spc="-170" dirty="0">
                <a:latin typeface="Arial"/>
                <a:cs typeface="Arial"/>
              </a:rPr>
              <a:t>of </a:t>
            </a:r>
            <a:r>
              <a:rPr sz="2200" spc="-190" dirty="0">
                <a:latin typeface="Arial"/>
                <a:cs typeface="Arial"/>
              </a:rPr>
              <a:t>the </a:t>
            </a:r>
            <a:r>
              <a:rPr sz="2200" spc="-210" dirty="0">
                <a:latin typeface="Arial"/>
                <a:cs typeface="Arial"/>
              </a:rPr>
              <a:t>mechanical </a:t>
            </a:r>
            <a:r>
              <a:rPr sz="2200" spc="-229" dirty="0">
                <a:latin typeface="Arial"/>
                <a:cs typeface="Arial"/>
              </a:rPr>
              <a:t>and </a:t>
            </a:r>
            <a:r>
              <a:rPr sz="2200" spc="-190" dirty="0">
                <a:latin typeface="Arial"/>
                <a:cs typeface="Arial"/>
              </a:rPr>
              <a:t>physical</a:t>
            </a:r>
            <a:r>
              <a:rPr sz="2200" spc="204" dirty="0">
                <a:latin typeface="Arial"/>
                <a:cs typeface="Arial"/>
              </a:rPr>
              <a:t> </a:t>
            </a:r>
            <a:r>
              <a:rPr sz="2200" spc="-180" dirty="0">
                <a:latin typeface="Arial"/>
                <a:cs typeface="Arial"/>
              </a:rPr>
              <a:t>properties.</a:t>
            </a:r>
            <a:endParaRPr sz="2200">
              <a:latin typeface="Arial"/>
              <a:cs typeface="Arial"/>
            </a:endParaRPr>
          </a:p>
          <a:p>
            <a:pPr marL="355600" marR="513080" indent="-342900">
              <a:lnSpc>
                <a:spcPct val="100000"/>
              </a:lnSpc>
              <a:spcBef>
                <a:spcPts val="525"/>
              </a:spcBef>
              <a:buChar char="•"/>
              <a:tabLst>
                <a:tab pos="354965" algn="l"/>
                <a:tab pos="355600" algn="l"/>
                <a:tab pos="4644390" algn="l"/>
              </a:tabLst>
            </a:pPr>
            <a:r>
              <a:rPr sz="2200" spc="-204" dirty="0">
                <a:latin typeface="Arial"/>
                <a:cs typeface="Arial"/>
              </a:rPr>
              <a:t>But </a:t>
            </a:r>
            <a:r>
              <a:rPr sz="2200" spc="-185" dirty="0">
                <a:latin typeface="Arial"/>
                <a:cs typeface="Arial"/>
              </a:rPr>
              <a:t>actual </a:t>
            </a:r>
            <a:r>
              <a:rPr sz="2200" spc="-180" dirty="0">
                <a:latin typeface="Arial"/>
                <a:cs typeface="Arial"/>
              </a:rPr>
              <a:t>alloys </a:t>
            </a:r>
            <a:r>
              <a:rPr sz="2200" spc="-200" dirty="0">
                <a:latin typeface="Arial"/>
                <a:cs typeface="Arial"/>
              </a:rPr>
              <a:t>depart </a:t>
            </a:r>
            <a:r>
              <a:rPr sz="2200" spc="-204" dirty="0">
                <a:latin typeface="Arial"/>
                <a:cs typeface="Arial"/>
              </a:rPr>
              <a:t>from </a:t>
            </a:r>
            <a:r>
              <a:rPr sz="2200" spc="-160" dirty="0">
                <a:latin typeface="Arial"/>
                <a:cs typeface="Arial"/>
              </a:rPr>
              <a:t>this </a:t>
            </a:r>
            <a:r>
              <a:rPr sz="2200" spc="-180" dirty="0">
                <a:latin typeface="Arial"/>
                <a:cs typeface="Arial"/>
              </a:rPr>
              <a:t>ideal </a:t>
            </a:r>
            <a:r>
              <a:rPr sz="2200" spc="-200" dirty="0">
                <a:latin typeface="Arial"/>
                <a:cs typeface="Arial"/>
              </a:rPr>
              <a:t>behavior. </a:t>
            </a:r>
            <a:r>
              <a:rPr sz="2200" spc="-229" dirty="0">
                <a:latin typeface="Arial"/>
                <a:cs typeface="Arial"/>
              </a:rPr>
              <a:t>Because </a:t>
            </a:r>
            <a:r>
              <a:rPr sz="2200" spc="-190" dirty="0">
                <a:latin typeface="Arial"/>
                <a:cs typeface="Arial"/>
              </a:rPr>
              <a:t>the </a:t>
            </a:r>
            <a:r>
              <a:rPr sz="2200" spc="-185" dirty="0">
                <a:latin typeface="Arial"/>
                <a:cs typeface="Arial"/>
              </a:rPr>
              <a:t>properties </a:t>
            </a:r>
            <a:r>
              <a:rPr sz="2200" spc="-190" dirty="0">
                <a:latin typeface="Arial"/>
                <a:cs typeface="Arial"/>
              </a:rPr>
              <a:t>also  </a:t>
            </a:r>
            <a:r>
              <a:rPr sz="2200" spc="-229" dirty="0">
                <a:latin typeface="Arial"/>
                <a:cs typeface="Arial"/>
              </a:rPr>
              <a:t>depend  </a:t>
            </a:r>
            <a:r>
              <a:rPr sz="2200" spc="-225" dirty="0">
                <a:latin typeface="Arial"/>
                <a:cs typeface="Arial"/>
              </a:rPr>
              <a:t>on </a:t>
            </a:r>
            <a:r>
              <a:rPr sz="2200" spc="-170" dirty="0">
                <a:latin typeface="Arial"/>
                <a:cs typeface="Arial"/>
              </a:rPr>
              <a:t>size, </a:t>
            </a:r>
            <a:r>
              <a:rPr sz="2200" spc="-225" dirty="0">
                <a:latin typeface="Arial"/>
                <a:cs typeface="Arial"/>
              </a:rPr>
              <a:t>shape  </a:t>
            </a:r>
            <a:r>
              <a:rPr sz="2200" spc="-229" dirty="0">
                <a:latin typeface="Arial"/>
                <a:cs typeface="Arial"/>
              </a:rPr>
              <a:t>and</a:t>
            </a:r>
            <a:r>
              <a:rPr sz="2200" spc="-445" dirty="0">
                <a:latin typeface="Arial"/>
                <a:cs typeface="Arial"/>
              </a:rPr>
              <a:t> </a:t>
            </a:r>
            <a:r>
              <a:rPr sz="2200" spc="-170" dirty="0">
                <a:latin typeface="Arial"/>
                <a:cs typeface="Arial"/>
              </a:rPr>
              <a:t>distribution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170" dirty="0">
                <a:latin typeface="Arial"/>
                <a:cs typeface="Arial"/>
              </a:rPr>
              <a:t>of	</a:t>
            </a:r>
            <a:r>
              <a:rPr sz="2200" spc="-185" dirty="0">
                <a:latin typeface="Arial"/>
                <a:cs typeface="Arial"/>
              </a:rPr>
              <a:t>the</a:t>
            </a:r>
            <a:r>
              <a:rPr sz="2200" spc="-130" dirty="0">
                <a:latin typeface="Arial"/>
                <a:cs typeface="Arial"/>
              </a:rPr>
              <a:t> </a:t>
            </a:r>
            <a:r>
              <a:rPr sz="2200" spc="-210" dirty="0">
                <a:latin typeface="Arial"/>
                <a:cs typeface="Arial"/>
              </a:rPr>
              <a:t>phases.</a:t>
            </a:r>
            <a:endParaRPr sz="2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30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180" dirty="0">
                <a:latin typeface="Arial"/>
                <a:cs typeface="Arial"/>
              </a:rPr>
              <a:t>Individual </a:t>
            </a:r>
            <a:r>
              <a:rPr sz="2200" spc="-175" dirty="0">
                <a:latin typeface="Arial"/>
                <a:cs typeface="Arial"/>
              </a:rPr>
              <a:t>crystals </a:t>
            </a:r>
            <a:r>
              <a:rPr sz="2200" spc="-160" dirty="0">
                <a:latin typeface="Arial"/>
                <a:cs typeface="Arial"/>
              </a:rPr>
              <a:t>in </a:t>
            </a:r>
            <a:r>
              <a:rPr sz="2200" spc="-225" dirty="0">
                <a:latin typeface="Arial"/>
                <a:cs typeface="Arial"/>
              </a:rPr>
              <a:t>a </a:t>
            </a:r>
            <a:r>
              <a:rPr sz="2200" spc="-180" dirty="0">
                <a:latin typeface="Arial"/>
                <a:cs typeface="Arial"/>
              </a:rPr>
              <a:t>eutectic </a:t>
            </a:r>
            <a:r>
              <a:rPr sz="2200" spc="-195" dirty="0">
                <a:latin typeface="Arial"/>
                <a:cs typeface="Arial"/>
              </a:rPr>
              <a:t>mixture </a:t>
            </a:r>
            <a:r>
              <a:rPr sz="2200" spc="-180" dirty="0">
                <a:latin typeface="Arial"/>
                <a:cs typeface="Arial"/>
              </a:rPr>
              <a:t>are, </a:t>
            </a:r>
            <a:r>
              <a:rPr sz="2200" spc="-185" dirty="0">
                <a:latin typeface="Arial"/>
                <a:cs typeface="Arial"/>
              </a:rPr>
              <a:t>usually </a:t>
            </a:r>
            <a:r>
              <a:rPr sz="2200" spc="-165" dirty="0">
                <a:latin typeface="Arial"/>
                <a:cs typeface="Arial"/>
              </a:rPr>
              <a:t>finer </a:t>
            </a:r>
            <a:r>
              <a:rPr sz="2200" spc="-160" dirty="0">
                <a:latin typeface="Arial"/>
                <a:cs typeface="Arial"/>
              </a:rPr>
              <a:t>in </a:t>
            </a:r>
            <a:r>
              <a:rPr sz="2200" spc="-170" dirty="0">
                <a:latin typeface="Arial"/>
                <a:cs typeface="Arial"/>
              </a:rPr>
              <a:t>size, </a:t>
            </a:r>
            <a:r>
              <a:rPr sz="2200" spc="-229" dirty="0">
                <a:latin typeface="Arial"/>
                <a:cs typeface="Arial"/>
              </a:rPr>
              <a:t>and </a:t>
            </a:r>
            <a:r>
              <a:rPr sz="2200" spc="-165" dirty="0">
                <a:latin typeface="Arial"/>
                <a:cs typeface="Arial"/>
              </a:rPr>
              <a:t>finer </a:t>
            </a:r>
            <a:r>
              <a:rPr sz="2200" spc="-190" dirty="0">
                <a:latin typeface="Arial"/>
                <a:cs typeface="Arial"/>
              </a:rPr>
              <a:t>grains  </a:t>
            </a:r>
            <a:r>
              <a:rPr sz="2200" spc="-250" dirty="0">
                <a:latin typeface="Arial"/>
                <a:cs typeface="Arial"/>
              </a:rPr>
              <a:t>make </a:t>
            </a:r>
            <a:r>
              <a:rPr sz="2200" spc="-190" dirty="0">
                <a:latin typeface="Arial"/>
                <a:cs typeface="Arial"/>
              </a:rPr>
              <a:t>the </a:t>
            </a:r>
            <a:r>
              <a:rPr sz="2200" spc="-170" dirty="0">
                <a:latin typeface="Arial"/>
                <a:cs typeface="Arial"/>
              </a:rPr>
              <a:t>alloy </a:t>
            </a:r>
            <a:r>
              <a:rPr sz="2200" spc="-190" dirty="0">
                <a:latin typeface="Arial"/>
                <a:cs typeface="Arial"/>
              </a:rPr>
              <a:t>stronger </a:t>
            </a:r>
            <a:r>
              <a:rPr sz="2200" spc="-229" dirty="0">
                <a:latin typeface="Arial"/>
                <a:cs typeface="Arial"/>
              </a:rPr>
              <a:t>and </a:t>
            </a:r>
            <a:r>
              <a:rPr sz="2200" spc="-200" dirty="0">
                <a:latin typeface="Arial"/>
                <a:cs typeface="Arial"/>
              </a:rPr>
              <a:t>harder </a:t>
            </a:r>
            <a:r>
              <a:rPr sz="2200" spc="-215" dirty="0">
                <a:latin typeface="Arial"/>
                <a:cs typeface="Arial"/>
              </a:rPr>
              <a:t>as </a:t>
            </a:r>
            <a:r>
              <a:rPr sz="2200" spc="-204" dirty="0">
                <a:latin typeface="Arial"/>
                <a:cs typeface="Arial"/>
              </a:rPr>
              <a:t>motion </a:t>
            </a:r>
            <a:r>
              <a:rPr sz="2200" spc="-170" dirty="0">
                <a:latin typeface="Arial"/>
                <a:cs typeface="Arial"/>
              </a:rPr>
              <a:t>of </a:t>
            </a:r>
            <a:r>
              <a:rPr sz="2200" spc="-185" dirty="0">
                <a:latin typeface="Arial"/>
                <a:cs typeface="Arial"/>
              </a:rPr>
              <a:t>dislocations </a:t>
            </a:r>
            <a:r>
              <a:rPr sz="2200" spc="-150" dirty="0">
                <a:latin typeface="Arial"/>
                <a:cs typeface="Arial"/>
              </a:rPr>
              <a:t>is </a:t>
            </a:r>
            <a:r>
              <a:rPr sz="2200" spc="-185" dirty="0">
                <a:latin typeface="Arial"/>
                <a:cs typeface="Arial"/>
              </a:rPr>
              <a:t>frequently </a:t>
            </a:r>
            <a:r>
              <a:rPr sz="2200" spc="-204" dirty="0">
                <a:latin typeface="Arial"/>
                <a:cs typeface="Arial"/>
              </a:rPr>
              <a:t>blocked  </a:t>
            </a:r>
            <a:r>
              <a:rPr sz="2200" spc="-215" dirty="0">
                <a:latin typeface="Arial"/>
                <a:cs typeface="Arial"/>
              </a:rPr>
              <a:t>by </a:t>
            </a:r>
            <a:r>
              <a:rPr sz="2200" spc="-190" dirty="0">
                <a:latin typeface="Arial"/>
                <a:cs typeface="Arial"/>
              </a:rPr>
              <a:t>the </a:t>
            </a:r>
            <a:r>
              <a:rPr sz="2200" spc="-185" dirty="0">
                <a:latin typeface="Arial"/>
                <a:cs typeface="Arial"/>
              </a:rPr>
              <a:t>grain</a:t>
            </a:r>
            <a:r>
              <a:rPr sz="2200" spc="40" dirty="0">
                <a:latin typeface="Arial"/>
                <a:cs typeface="Arial"/>
              </a:rPr>
              <a:t> </a:t>
            </a:r>
            <a:r>
              <a:rPr sz="2200" spc="-200" dirty="0">
                <a:latin typeface="Arial"/>
                <a:cs typeface="Arial"/>
              </a:rPr>
              <a:t>boundaries.</a:t>
            </a:r>
            <a:endParaRPr sz="2200">
              <a:latin typeface="Arial"/>
              <a:cs typeface="Arial"/>
            </a:endParaRPr>
          </a:p>
          <a:p>
            <a:pPr marL="355600" marR="168910" indent="-342900">
              <a:lnSpc>
                <a:spcPct val="100000"/>
              </a:lnSpc>
              <a:spcBef>
                <a:spcPts val="530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220" dirty="0">
                <a:latin typeface="Arial"/>
                <a:cs typeface="Arial"/>
              </a:rPr>
              <a:t>Hardness </a:t>
            </a:r>
            <a:r>
              <a:rPr sz="2200" spc="-229" dirty="0">
                <a:latin typeface="Arial"/>
                <a:cs typeface="Arial"/>
              </a:rPr>
              <a:t>and </a:t>
            </a:r>
            <a:r>
              <a:rPr sz="2200" spc="-190" dirty="0">
                <a:latin typeface="Arial"/>
                <a:cs typeface="Arial"/>
              </a:rPr>
              <a:t>strength </a:t>
            </a:r>
            <a:r>
              <a:rPr sz="2200" spc="-170" dirty="0">
                <a:latin typeface="Arial"/>
                <a:cs typeface="Arial"/>
              </a:rPr>
              <a:t>at </a:t>
            </a:r>
            <a:r>
              <a:rPr sz="2200" spc="-185" dirty="0">
                <a:latin typeface="Arial"/>
                <a:cs typeface="Arial"/>
              </a:rPr>
              <a:t>the </a:t>
            </a:r>
            <a:r>
              <a:rPr sz="2200" spc="-180" dirty="0">
                <a:latin typeface="Arial"/>
                <a:cs typeface="Arial"/>
              </a:rPr>
              <a:t>eutectic </a:t>
            </a:r>
            <a:r>
              <a:rPr sz="2200" spc="-200" dirty="0">
                <a:latin typeface="Arial"/>
                <a:cs typeface="Arial"/>
              </a:rPr>
              <a:t>composition </a:t>
            </a:r>
            <a:r>
              <a:rPr sz="2200" spc="-150" dirty="0">
                <a:latin typeface="Arial"/>
                <a:cs typeface="Arial"/>
              </a:rPr>
              <a:t>is </a:t>
            </a:r>
            <a:r>
              <a:rPr sz="2200" spc="-254" dirty="0">
                <a:latin typeface="Arial"/>
                <a:cs typeface="Arial"/>
              </a:rPr>
              <a:t>maximum </a:t>
            </a:r>
            <a:r>
              <a:rPr sz="2200" spc="-229" dirty="0">
                <a:latin typeface="Arial"/>
                <a:cs typeface="Arial"/>
              </a:rPr>
              <a:t>and </a:t>
            </a:r>
            <a:r>
              <a:rPr sz="2200" spc="-210" dirty="0">
                <a:latin typeface="Arial"/>
                <a:cs typeface="Arial"/>
              </a:rPr>
              <a:t>hence, </a:t>
            </a:r>
            <a:r>
              <a:rPr sz="2200" spc="-175" dirty="0">
                <a:latin typeface="Arial"/>
                <a:cs typeface="Arial"/>
              </a:rPr>
              <a:t>yield  </a:t>
            </a:r>
            <a:r>
              <a:rPr sz="2200" spc="-180" dirty="0">
                <a:latin typeface="Arial"/>
                <a:cs typeface="Arial"/>
              </a:rPr>
              <a:t>strength, </a:t>
            </a:r>
            <a:r>
              <a:rPr sz="2200" spc="-204" dirty="0">
                <a:latin typeface="Arial"/>
                <a:cs typeface="Arial"/>
              </a:rPr>
              <a:t>impact </a:t>
            </a:r>
            <a:r>
              <a:rPr sz="2200" spc="-180" dirty="0">
                <a:latin typeface="Arial"/>
                <a:cs typeface="Arial"/>
              </a:rPr>
              <a:t>resistance, </a:t>
            </a:r>
            <a:r>
              <a:rPr sz="2200" spc="-165" dirty="0">
                <a:latin typeface="Arial"/>
                <a:cs typeface="Arial"/>
              </a:rPr>
              <a:t>electrical </a:t>
            </a:r>
            <a:r>
              <a:rPr sz="2200" spc="-190" dirty="0">
                <a:latin typeface="Arial"/>
                <a:cs typeface="Arial"/>
              </a:rPr>
              <a:t>resistance </a:t>
            </a:r>
            <a:r>
              <a:rPr sz="2200" spc="-180" dirty="0">
                <a:latin typeface="Arial"/>
                <a:cs typeface="Arial"/>
              </a:rPr>
              <a:t>etc </a:t>
            </a:r>
            <a:r>
              <a:rPr sz="2200" spc="-190" dirty="0">
                <a:latin typeface="Arial"/>
                <a:cs typeface="Arial"/>
              </a:rPr>
              <a:t>increases. </a:t>
            </a:r>
            <a:r>
              <a:rPr sz="2200" spc="-235" dirty="0">
                <a:latin typeface="Arial"/>
                <a:cs typeface="Arial"/>
              </a:rPr>
              <a:t>Whereas  </a:t>
            </a:r>
            <a:r>
              <a:rPr sz="2200" spc="-190" dirty="0">
                <a:latin typeface="Arial"/>
                <a:cs typeface="Arial"/>
              </a:rPr>
              <a:t>elongation, </a:t>
            </a:r>
            <a:r>
              <a:rPr sz="2200" spc="-155" dirty="0">
                <a:latin typeface="Arial"/>
                <a:cs typeface="Arial"/>
              </a:rPr>
              <a:t>ductility</a:t>
            </a:r>
            <a:r>
              <a:rPr sz="2200" spc="-15" dirty="0">
                <a:latin typeface="Arial"/>
                <a:cs typeface="Arial"/>
              </a:rPr>
              <a:t> </a:t>
            </a:r>
            <a:r>
              <a:rPr sz="2200" spc="-204" dirty="0">
                <a:latin typeface="Arial"/>
                <a:cs typeface="Arial"/>
              </a:rPr>
              <a:t>decreases.</a:t>
            </a:r>
            <a:endParaRPr sz="2200">
              <a:latin typeface="Arial"/>
              <a:cs typeface="Arial"/>
            </a:endParaRPr>
          </a:p>
          <a:p>
            <a:pPr marL="354965" marR="3737610" indent="-354965">
              <a:lnSpc>
                <a:spcPct val="12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200" dirty="0">
                <a:latin typeface="Arial"/>
                <a:cs typeface="Arial"/>
              </a:rPr>
              <a:t>Increases </a:t>
            </a:r>
            <a:r>
              <a:rPr sz="2200" spc="-175" dirty="0">
                <a:latin typeface="Arial"/>
                <a:cs typeface="Arial"/>
              </a:rPr>
              <a:t>brittleness results </a:t>
            </a:r>
            <a:r>
              <a:rPr sz="2200" spc="-160" dirty="0">
                <a:latin typeface="Arial"/>
                <a:cs typeface="Arial"/>
              </a:rPr>
              <a:t>in </a:t>
            </a:r>
            <a:r>
              <a:rPr sz="2200" spc="-185" dirty="0">
                <a:latin typeface="Arial"/>
                <a:cs typeface="Arial"/>
              </a:rPr>
              <a:t>less </a:t>
            </a:r>
            <a:r>
              <a:rPr sz="2200" spc="-170" dirty="0">
                <a:latin typeface="Arial"/>
                <a:cs typeface="Arial"/>
              </a:rPr>
              <a:t>industrial  </a:t>
            </a:r>
            <a:r>
              <a:rPr sz="2200" spc="-185" dirty="0">
                <a:latin typeface="Arial"/>
                <a:cs typeface="Arial"/>
              </a:rPr>
              <a:t>applications </a:t>
            </a:r>
            <a:r>
              <a:rPr sz="2200" spc="-160" dirty="0">
                <a:latin typeface="Arial"/>
                <a:cs typeface="Arial"/>
              </a:rPr>
              <a:t>for </a:t>
            </a:r>
            <a:r>
              <a:rPr sz="2200" spc="-180" dirty="0">
                <a:latin typeface="Arial"/>
                <a:cs typeface="Arial"/>
              </a:rPr>
              <a:t>eutectic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170" dirty="0">
                <a:latin typeface="Arial"/>
                <a:cs typeface="Arial"/>
              </a:rPr>
              <a:t>alloys.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00" y="676275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86400" y="4364099"/>
            <a:ext cx="3657599" cy="24938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39617" y="51307"/>
            <a:ext cx="3067050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5" dirty="0"/>
              <a:t>Concept</a:t>
            </a:r>
            <a:r>
              <a:rPr sz="3500" spc="-45" dirty="0"/>
              <a:t> </a:t>
            </a:r>
            <a:r>
              <a:rPr sz="3500" dirty="0"/>
              <a:t>Check</a:t>
            </a:r>
            <a:endParaRPr sz="3500"/>
          </a:p>
        </p:txBody>
      </p:sp>
      <p:sp>
        <p:nvSpPr>
          <p:cNvPr id="3" name="object 3"/>
          <p:cNvSpPr/>
          <p:nvPr/>
        </p:nvSpPr>
        <p:spPr>
          <a:xfrm>
            <a:off x="152400" y="808101"/>
            <a:ext cx="8839200" cy="5897880"/>
          </a:xfrm>
          <a:custGeom>
            <a:avLst/>
            <a:gdLst/>
            <a:ahLst/>
            <a:cxnLst/>
            <a:rect l="l" t="t" r="r" b="b"/>
            <a:pathLst>
              <a:path w="8839200" h="5897880">
                <a:moveTo>
                  <a:pt x="0" y="5897499"/>
                </a:moveTo>
                <a:lnTo>
                  <a:pt x="8839200" y="5897499"/>
                </a:lnTo>
                <a:lnTo>
                  <a:pt x="8839200" y="0"/>
                </a:lnTo>
                <a:lnTo>
                  <a:pt x="0" y="0"/>
                </a:lnTo>
                <a:lnTo>
                  <a:pt x="0" y="5897499"/>
                </a:lnTo>
                <a:close/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3039" y="836803"/>
            <a:ext cx="8671560" cy="5780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93700" marR="60960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93065" algn="l"/>
                <a:tab pos="393700" algn="l"/>
              </a:tabLst>
            </a:pPr>
            <a:r>
              <a:rPr sz="1600" spc="-165" dirty="0">
                <a:latin typeface="Arial"/>
                <a:cs typeface="Arial"/>
              </a:rPr>
              <a:t>System – </a:t>
            </a:r>
            <a:r>
              <a:rPr sz="1600" spc="-185" dirty="0">
                <a:latin typeface="Arial"/>
                <a:cs typeface="Arial"/>
              </a:rPr>
              <a:t>may </a:t>
            </a:r>
            <a:r>
              <a:rPr sz="1600" spc="-135" dirty="0">
                <a:latin typeface="Arial"/>
                <a:cs typeface="Arial"/>
              </a:rPr>
              <a:t>consist </a:t>
            </a:r>
            <a:r>
              <a:rPr sz="1600" spc="-125" dirty="0">
                <a:latin typeface="Arial"/>
                <a:cs typeface="Arial"/>
              </a:rPr>
              <a:t>of </a:t>
            </a:r>
            <a:r>
              <a:rPr sz="1600" spc="-165" dirty="0">
                <a:latin typeface="Arial"/>
                <a:cs typeface="Arial"/>
              </a:rPr>
              <a:t>a </a:t>
            </a:r>
            <a:r>
              <a:rPr sz="1600" spc="-150" dirty="0">
                <a:latin typeface="Arial"/>
                <a:cs typeface="Arial"/>
              </a:rPr>
              <a:t>substance </a:t>
            </a:r>
            <a:r>
              <a:rPr sz="1600" spc="-145" dirty="0">
                <a:latin typeface="Arial"/>
                <a:cs typeface="Arial"/>
              </a:rPr>
              <a:t>(many), </a:t>
            </a:r>
            <a:r>
              <a:rPr sz="1600" spc="-150" dirty="0">
                <a:latin typeface="Arial"/>
                <a:cs typeface="Arial"/>
              </a:rPr>
              <a:t>which </a:t>
            </a:r>
            <a:r>
              <a:rPr sz="1600" spc="-145" dirty="0">
                <a:latin typeface="Arial"/>
                <a:cs typeface="Arial"/>
              </a:rPr>
              <a:t>are completely </a:t>
            </a:r>
            <a:r>
              <a:rPr sz="1600" spc="-130" dirty="0">
                <a:latin typeface="Arial"/>
                <a:cs typeface="Arial"/>
              </a:rPr>
              <a:t>isolated </a:t>
            </a:r>
            <a:r>
              <a:rPr sz="1600" spc="-150" dirty="0">
                <a:latin typeface="Arial"/>
                <a:cs typeface="Arial"/>
              </a:rPr>
              <a:t>from </a:t>
            </a:r>
            <a:r>
              <a:rPr sz="1600" spc="-140" dirty="0">
                <a:latin typeface="Arial"/>
                <a:cs typeface="Arial"/>
              </a:rPr>
              <a:t>the surroundings. </a:t>
            </a:r>
            <a:r>
              <a:rPr sz="1600" spc="-150" dirty="0">
                <a:latin typeface="Arial"/>
                <a:cs typeface="Arial"/>
              </a:rPr>
              <a:t>(The  substance </a:t>
            </a:r>
            <a:r>
              <a:rPr sz="1600" spc="-160" dirty="0">
                <a:latin typeface="Arial"/>
                <a:cs typeface="Arial"/>
              </a:rPr>
              <a:t>can </a:t>
            </a:r>
            <a:r>
              <a:rPr sz="1600" spc="-135" dirty="0">
                <a:latin typeface="Arial"/>
                <a:cs typeface="Arial"/>
              </a:rPr>
              <a:t>only </a:t>
            </a:r>
            <a:r>
              <a:rPr sz="1600" spc="-130" dirty="0">
                <a:latin typeface="Arial"/>
                <a:cs typeface="Arial"/>
              </a:rPr>
              <a:t>react with </a:t>
            </a:r>
            <a:r>
              <a:rPr sz="1600" spc="-160" dirty="0">
                <a:latin typeface="Arial"/>
                <a:cs typeface="Arial"/>
              </a:rPr>
              <a:t>each</a:t>
            </a:r>
            <a:r>
              <a:rPr sz="1600" spc="120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other).</a:t>
            </a:r>
            <a:endParaRPr sz="1600">
              <a:latin typeface="Arial"/>
              <a:cs typeface="Arial"/>
            </a:endParaRPr>
          </a:p>
          <a:p>
            <a:pPr marL="850900" marR="396875" lvl="1" indent="-343535">
              <a:lnSpc>
                <a:spcPct val="100000"/>
              </a:lnSpc>
              <a:spcBef>
                <a:spcPts val="384"/>
              </a:spcBef>
              <a:buChar char="•"/>
              <a:tabLst>
                <a:tab pos="850900" algn="l"/>
                <a:tab pos="851535" algn="l"/>
              </a:tabLst>
            </a:pPr>
            <a:r>
              <a:rPr sz="1600" spc="-85" dirty="0">
                <a:latin typeface="Arial"/>
                <a:cs typeface="Arial"/>
              </a:rPr>
              <a:t>It </a:t>
            </a:r>
            <a:r>
              <a:rPr sz="1600" spc="-114" dirty="0">
                <a:latin typeface="Arial"/>
                <a:cs typeface="Arial"/>
              </a:rPr>
              <a:t>is </a:t>
            </a:r>
            <a:r>
              <a:rPr sz="1600" spc="-145" dirty="0">
                <a:latin typeface="Arial"/>
                <a:cs typeface="Arial"/>
              </a:rPr>
              <a:t>subjected </a:t>
            </a:r>
            <a:r>
              <a:rPr sz="1600" spc="-125" dirty="0">
                <a:latin typeface="Arial"/>
                <a:cs typeface="Arial"/>
              </a:rPr>
              <a:t>to </a:t>
            </a:r>
            <a:r>
              <a:rPr sz="1600" spc="-160" dirty="0">
                <a:latin typeface="Arial"/>
                <a:cs typeface="Arial"/>
              </a:rPr>
              <a:t>changes </a:t>
            </a:r>
            <a:r>
              <a:rPr sz="1600" spc="-120" dirty="0">
                <a:latin typeface="Arial"/>
                <a:cs typeface="Arial"/>
              </a:rPr>
              <a:t>in </a:t>
            </a:r>
            <a:r>
              <a:rPr sz="1600" spc="-140" dirty="0">
                <a:latin typeface="Arial"/>
                <a:cs typeface="Arial"/>
              </a:rPr>
              <a:t>composition, </a:t>
            </a:r>
            <a:r>
              <a:rPr sz="1600" spc="-150" dirty="0">
                <a:latin typeface="Arial"/>
                <a:cs typeface="Arial"/>
              </a:rPr>
              <a:t>temp, </a:t>
            </a:r>
            <a:r>
              <a:rPr sz="1600" spc="-145" dirty="0">
                <a:latin typeface="Arial"/>
                <a:cs typeface="Arial"/>
              </a:rPr>
              <a:t>pressure </a:t>
            </a:r>
            <a:r>
              <a:rPr sz="1600" spc="-135" dirty="0">
                <a:latin typeface="Arial"/>
                <a:cs typeface="Arial"/>
              </a:rPr>
              <a:t>or </a:t>
            </a:r>
            <a:r>
              <a:rPr sz="1600" spc="-114" dirty="0">
                <a:latin typeface="Arial"/>
                <a:cs typeface="Arial"/>
              </a:rPr>
              <a:t>total </a:t>
            </a:r>
            <a:r>
              <a:rPr sz="1600" spc="-150" dirty="0">
                <a:latin typeface="Arial"/>
                <a:cs typeface="Arial"/>
              </a:rPr>
              <a:t>volume. </a:t>
            </a:r>
            <a:r>
              <a:rPr sz="1600" spc="-85" dirty="0">
                <a:latin typeface="Arial"/>
                <a:cs typeface="Arial"/>
              </a:rPr>
              <a:t>It </a:t>
            </a:r>
            <a:r>
              <a:rPr sz="1600" spc="-160" dirty="0">
                <a:latin typeface="Arial"/>
                <a:cs typeface="Arial"/>
              </a:rPr>
              <a:t>can </a:t>
            </a:r>
            <a:r>
              <a:rPr sz="1600" spc="-135" dirty="0">
                <a:latin typeface="Arial"/>
                <a:cs typeface="Arial"/>
              </a:rPr>
              <a:t>consist </a:t>
            </a:r>
            <a:r>
              <a:rPr sz="1600" spc="-125" dirty="0">
                <a:latin typeface="Arial"/>
                <a:cs typeface="Arial"/>
              </a:rPr>
              <a:t>of </a:t>
            </a:r>
            <a:r>
              <a:rPr sz="1600" spc="-160" dirty="0">
                <a:latin typeface="Arial"/>
                <a:cs typeface="Arial"/>
              </a:rPr>
              <a:t>any </a:t>
            </a:r>
            <a:r>
              <a:rPr sz="1600" spc="-145" dirty="0">
                <a:latin typeface="Arial"/>
                <a:cs typeface="Arial"/>
              </a:rPr>
              <a:t>type </a:t>
            </a:r>
            <a:r>
              <a:rPr sz="1600" spc="-130" dirty="0">
                <a:latin typeface="Arial"/>
                <a:cs typeface="Arial"/>
              </a:rPr>
              <a:t>of  </a:t>
            </a:r>
            <a:r>
              <a:rPr sz="1600" spc="-145" dirty="0">
                <a:latin typeface="Arial"/>
                <a:cs typeface="Arial"/>
              </a:rPr>
              <a:t>matter </a:t>
            </a:r>
            <a:r>
              <a:rPr sz="1600" spc="-130" dirty="0">
                <a:latin typeface="Arial"/>
                <a:cs typeface="Arial"/>
              </a:rPr>
              <a:t>(solid/liquid/gas/combination), </a:t>
            </a:r>
            <a:r>
              <a:rPr sz="1600" spc="-165" dirty="0">
                <a:latin typeface="Arial"/>
                <a:cs typeface="Arial"/>
              </a:rPr>
              <a:t>one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45" dirty="0">
                <a:latin typeface="Arial"/>
                <a:cs typeface="Arial"/>
              </a:rPr>
              <a:t>element(s)/compound(s).</a:t>
            </a:r>
            <a:endParaRPr sz="16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380"/>
              </a:spcBef>
              <a:buChar char="•"/>
              <a:tabLst>
                <a:tab pos="393065" algn="l"/>
                <a:tab pos="393700" algn="l"/>
              </a:tabLst>
            </a:pPr>
            <a:r>
              <a:rPr sz="1600" spc="-135" dirty="0">
                <a:latin typeface="Arial"/>
                <a:cs typeface="Arial"/>
              </a:rPr>
              <a:t>Equilibrium</a:t>
            </a:r>
            <a:r>
              <a:rPr sz="1600" spc="-114" dirty="0">
                <a:latin typeface="Arial"/>
                <a:cs typeface="Arial"/>
              </a:rPr>
              <a:t> </a:t>
            </a:r>
            <a:r>
              <a:rPr sz="1600" spc="-165" dirty="0">
                <a:latin typeface="Arial"/>
                <a:cs typeface="Arial"/>
              </a:rPr>
              <a:t>–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10" dirty="0">
                <a:latin typeface="Arial"/>
                <a:cs typeface="Arial"/>
              </a:rPr>
              <a:t>is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140" dirty="0">
                <a:latin typeface="Arial"/>
                <a:cs typeface="Arial"/>
              </a:rPr>
              <a:t>the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30" dirty="0">
                <a:latin typeface="Arial"/>
                <a:cs typeface="Arial"/>
              </a:rPr>
              <a:t>state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of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75" dirty="0">
                <a:latin typeface="Arial"/>
                <a:cs typeface="Arial"/>
              </a:rPr>
              <a:t>minimum</a:t>
            </a:r>
            <a:r>
              <a:rPr sz="1600" spc="-110" dirty="0">
                <a:latin typeface="Arial"/>
                <a:cs typeface="Arial"/>
              </a:rPr>
              <a:t> </a:t>
            </a:r>
            <a:r>
              <a:rPr sz="1600" spc="-130" dirty="0">
                <a:latin typeface="Arial"/>
                <a:cs typeface="Arial"/>
              </a:rPr>
              <a:t>free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50" dirty="0">
                <a:latin typeface="Arial"/>
                <a:cs typeface="Arial"/>
              </a:rPr>
              <a:t>energy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50" dirty="0">
                <a:latin typeface="Arial"/>
                <a:cs typeface="Arial"/>
              </a:rPr>
              <a:t>under</a:t>
            </a:r>
            <a:r>
              <a:rPr sz="1600" spc="-114" dirty="0">
                <a:latin typeface="Arial"/>
                <a:cs typeface="Arial"/>
              </a:rPr>
              <a:t> </a:t>
            </a:r>
            <a:r>
              <a:rPr sz="1600" spc="-160" dirty="0">
                <a:latin typeface="Arial"/>
                <a:cs typeface="Arial"/>
              </a:rPr>
              <a:t>any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30" dirty="0">
                <a:latin typeface="Arial"/>
                <a:cs typeface="Arial"/>
              </a:rPr>
              <a:t>fixed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135" dirty="0">
                <a:latin typeface="Arial"/>
                <a:cs typeface="Arial"/>
              </a:rPr>
              <a:t>set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of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35" dirty="0">
                <a:latin typeface="Arial"/>
                <a:cs typeface="Arial"/>
              </a:rPr>
              <a:t>conditions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of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40" dirty="0">
                <a:latin typeface="Arial"/>
                <a:cs typeface="Arial"/>
              </a:rPr>
              <a:t>composition,</a:t>
            </a:r>
            <a:r>
              <a:rPr sz="1600" spc="-114" dirty="0">
                <a:latin typeface="Arial"/>
                <a:cs typeface="Arial"/>
              </a:rPr>
              <a:t> </a:t>
            </a:r>
            <a:r>
              <a:rPr sz="1600" spc="-150" dirty="0">
                <a:latin typeface="Arial"/>
                <a:cs typeface="Arial"/>
              </a:rPr>
              <a:t>temp,</a:t>
            </a:r>
            <a:endParaRPr sz="1600">
              <a:latin typeface="Arial"/>
              <a:cs typeface="Arial"/>
            </a:endParaRPr>
          </a:p>
          <a:p>
            <a:pPr marL="393700">
              <a:lnSpc>
                <a:spcPct val="100000"/>
              </a:lnSpc>
              <a:spcBef>
                <a:spcPts val="5"/>
              </a:spcBef>
            </a:pPr>
            <a:r>
              <a:rPr sz="1600" spc="-145" dirty="0">
                <a:latin typeface="Arial"/>
                <a:cs typeface="Arial"/>
              </a:rPr>
              <a:t>pressure </a:t>
            </a:r>
            <a:r>
              <a:rPr sz="1600" spc="-165" dirty="0">
                <a:latin typeface="Arial"/>
                <a:cs typeface="Arial"/>
              </a:rPr>
              <a:t>and </a:t>
            </a:r>
            <a:r>
              <a:rPr sz="1600" spc="-114" dirty="0">
                <a:latin typeface="Arial"/>
                <a:cs typeface="Arial"/>
              </a:rPr>
              <a:t>total</a:t>
            </a:r>
            <a:r>
              <a:rPr sz="1600" spc="-5" dirty="0">
                <a:latin typeface="Arial"/>
                <a:cs typeface="Arial"/>
              </a:rPr>
              <a:t> </a:t>
            </a:r>
            <a:r>
              <a:rPr sz="1600" spc="-150" dirty="0">
                <a:latin typeface="Arial"/>
                <a:cs typeface="Arial"/>
              </a:rPr>
              <a:t>volume.</a:t>
            </a:r>
            <a:endParaRPr sz="1600">
              <a:latin typeface="Arial"/>
              <a:cs typeface="Arial"/>
            </a:endParaRPr>
          </a:p>
          <a:p>
            <a:pPr marL="508000" lvl="1">
              <a:lnSpc>
                <a:spcPct val="100000"/>
              </a:lnSpc>
              <a:spcBef>
                <a:spcPts val="384"/>
              </a:spcBef>
              <a:buChar char="•"/>
              <a:tabLst>
                <a:tab pos="850900" algn="l"/>
                <a:tab pos="851535" algn="l"/>
              </a:tabLst>
            </a:pPr>
            <a:r>
              <a:rPr sz="1600" spc="-170" dirty="0">
                <a:latin typeface="Arial"/>
                <a:cs typeface="Arial"/>
              </a:rPr>
              <a:t>Even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-140" dirty="0">
                <a:latin typeface="Arial"/>
                <a:cs typeface="Arial"/>
              </a:rPr>
              <a:t>the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20" dirty="0">
                <a:latin typeface="Arial"/>
                <a:cs typeface="Arial"/>
              </a:rPr>
              <a:t>slightest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60" dirty="0">
                <a:latin typeface="Arial"/>
                <a:cs typeface="Arial"/>
              </a:rPr>
              <a:t>change</a:t>
            </a:r>
            <a:r>
              <a:rPr sz="1600" spc="-120" dirty="0">
                <a:latin typeface="Arial"/>
                <a:cs typeface="Arial"/>
              </a:rPr>
              <a:t> in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60" dirty="0">
                <a:latin typeface="Arial"/>
                <a:cs typeface="Arial"/>
              </a:rPr>
              <a:t>any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of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45" dirty="0">
                <a:latin typeface="Arial"/>
                <a:cs typeface="Arial"/>
              </a:rPr>
              <a:t>these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35" dirty="0">
                <a:latin typeface="Arial"/>
                <a:cs typeface="Arial"/>
              </a:rPr>
              <a:t>conditions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60" dirty="0">
                <a:latin typeface="Arial"/>
                <a:cs typeface="Arial"/>
              </a:rPr>
              <a:t>can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45" dirty="0">
                <a:latin typeface="Arial"/>
                <a:cs typeface="Arial"/>
              </a:rPr>
              <a:t>lead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to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40" dirty="0">
                <a:latin typeface="Arial"/>
                <a:cs typeface="Arial"/>
              </a:rPr>
              <a:t>increase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20" dirty="0">
                <a:latin typeface="Arial"/>
                <a:cs typeface="Arial"/>
              </a:rPr>
              <a:t>in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40" dirty="0">
                <a:latin typeface="Arial"/>
                <a:cs typeface="Arial"/>
              </a:rPr>
              <a:t>the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30" dirty="0">
                <a:latin typeface="Arial"/>
                <a:cs typeface="Arial"/>
              </a:rPr>
              <a:t>free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55" dirty="0">
                <a:latin typeface="Arial"/>
                <a:cs typeface="Arial"/>
              </a:rPr>
              <a:t>energy.</a:t>
            </a:r>
            <a:endParaRPr sz="1600">
              <a:latin typeface="Arial"/>
              <a:cs typeface="Arial"/>
            </a:endParaRPr>
          </a:p>
          <a:p>
            <a:pPr marL="393700" marR="437515" indent="-342900">
              <a:lnSpc>
                <a:spcPct val="100000"/>
              </a:lnSpc>
              <a:spcBef>
                <a:spcPts val="380"/>
              </a:spcBef>
              <a:buChar char="•"/>
              <a:tabLst>
                <a:tab pos="393065" algn="l"/>
                <a:tab pos="393700" algn="l"/>
              </a:tabLst>
            </a:pPr>
            <a:r>
              <a:rPr sz="1600" spc="-170" dirty="0">
                <a:latin typeface="Arial"/>
                <a:cs typeface="Arial"/>
              </a:rPr>
              <a:t>Components </a:t>
            </a:r>
            <a:r>
              <a:rPr sz="1600" spc="-165" dirty="0">
                <a:latin typeface="Arial"/>
                <a:cs typeface="Arial"/>
              </a:rPr>
              <a:t>– </a:t>
            </a:r>
            <a:r>
              <a:rPr sz="1600" spc="-125" dirty="0">
                <a:latin typeface="Arial"/>
                <a:cs typeface="Arial"/>
              </a:rPr>
              <a:t>refers to </a:t>
            </a:r>
            <a:r>
              <a:rPr sz="1600" spc="-135" dirty="0">
                <a:latin typeface="Arial"/>
                <a:cs typeface="Arial"/>
              </a:rPr>
              <a:t>the </a:t>
            </a:r>
            <a:r>
              <a:rPr sz="1600" spc="-140" dirty="0">
                <a:latin typeface="Arial"/>
                <a:cs typeface="Arial"/>
              </a:rPr>
              <a:t>smallest </a:t>
            </a:r>
            <a:r>
              <a:rPr sz="1600" spc="-170" dirty="0">
                <a:latin typeface="Arial"/>
                <a:cs typeface="Arial"/>
              </a:rPr>
              <a:t>number </a:t>
            </a:r>
            <a:r>
              <a:rPr sz="1600" spc="-125" dirty="0">
                <a:latin typeface="Arial"/>
                <a:cs typeface="Arial"/>
              </a:rPr>
              <a:t>of </a:t>
            </a:r>
            <a:r>
              <a:rPr sz="1600" spc="-135" dirty="0">
                <a:latin typeface="Arial"/>
                <a:cs typeface="Arial"/>
              </a:rPr>
              <a:t>stable </a:t>
            </a:r>
            <a:r>
              <a:rPr sz="1600" spc="-125" dirty="0">
                <a:latin typeface="Arial"/>
                <a:cs typeface="Arial"/>
              </a:rPr>
              <a:t>individual </a:t>
            </a:r>
            <a:r>
              <a:rPr sz="1600" spc="-150" dirty="0">
                <a:latin typeface="Arial"/>
                <a:cs typeface="Arial"/>
              </a:rPr>
              <a:t>substances which </a:t>
            </a:r>
            <a:r>
              <a:rPr sz="1600" spc="-140" dirty="0">
                <a:latin typeface="Arial"/>
                <a:cs typeface="Arial"/>
              </a:rPr>
              <a:t>describe </a:t>
            </a:r>
            <a:r>
              <a:rPr sz="1600" spc="-145" dirty="0">
                <a:latin typeface="Arial"/>
                <a:cs typeface="Arial"/>
              </a:rPr>
              <a:t>completely </a:t>
            </a:r>
            <a:r>
              <a:rPr sz="1600" spc="-140" dirty="0">
                <a:latin typeface="Arial"/>
                <a:cs typeface="Arial"/>
              </a:rPr>
              <a:t>the  </a:t>
            </a:r>
            <a:r>
              <a:rPr sz="1600" spc="-150" dirty="0">
                <a:latin typeface="Arial"/>
                <a:cs typeface="Arial"/>
              </a:rPr>
              <a:t>chemical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spc="-145" dirty="0">
                <a:latin typeface="Arial"/>
                <a:cs typeface="Arial"/>
              </a:rPr>
              <a:t>composition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of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40" dirty="0">
                <a:latin typeface="Arial"/>
                <a:cs typeface="Arial"/>
              </a:rPr>
              <a:t>the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50" dirty="0">
                <a:latin typeface="Arial"/>
                <a:cs typeface="Arial"/>
              </a:rPr>
              <a:t>system.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85" dirty="0">
                <a:latin typeface="Arial"/>
                <a:cs typeface="Arial"/>
              </a:rPr>
              <a:t>It </a:t>
            </a:r>
            <a:r>
              <a:rPr sz="1600" spc="-160" dirty="0">
                <a:latin typeface="Arial"/>
                <a:cs typeface="Arial"/>
              </a:rPr>
              <a:t>can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65" dirty="0">
                <a:latin typeface="Arial"/>
                <a:cs typeface="Arial"/>
              </a:rPr>
              <a:t>be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45" dirty="0">
                <a:latin typeface="Arial"/>
                <a:cs typeface="Arial"/>
              </a:rPr>
              <a:t>elements,</a:t>
            </a:r>
            <a:r>
              <a:rPr sz="1600" spc="-114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ions,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35" dirty="0">
                <a:latin typeface="Arial"/>
                <a:cs typeface="Arial"/>
              </a:rPr>
              <a:t>or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60" dirty="0">
                <a:latin typeface="Arial"/>
                <a:cs typeface="Arial"/>
              </a:rPr>
              <a:t>compounds.</a:t>
            </a:r>
            <a:endParaRPr sz="1600">
              <a:latin typeface="Arial"/>
              <a:cs typeface="Arial"/>
            </a:endParaRPr>
          </a:p>
          <a:p>
            <a:pPr marL="850900" lvl="1" indent="-343535">
              <a:lnSpc>
                <a:spcPct val="100000"/>
              </a:lnSpc>
              <a:spcBef>
                <a:spcPts val="385"/>
              </a:spcBef>
              <a:buChar char="•"/>
              <a:tabLst>
                <a:tab pos="850900" algn="l"/>
                <a:tab pos="851535" algn="l"/>
              </a:tabLst>
            </a:pPr>
            <a:r>
              <a:rPr sz="1600" spc="-140" dirty="0">
                <a:latin typeface="Arial"/>
                <a:cs typeface="Arial"/>
              </a:rPr>
              <a:t>Ice-water-steam </a:t>
            </a:r>
            <a:r>
              <a:rPr sz="1600" spc="-150" dirty="0">
                <a:latin typeface="Arial"/>
                <a:cs typeface="Arial"/>
              </a:rPr>
              <a:t>system, </a:t>
            </a:r>
            <a:r>
              <a:rPr sz="1600" spc="-175" dirty="0">
                <a:latin typeface="Arial"/>
                <a:cs typeface="Arial"/>
              </a:rPr>
              <a:t>H</a:t>
            </a:r>
            <a:r>
              <a:rPr sz="1575" spc="-262" baseline="-21164" dirty="0">
                <a:latin typeface="Arial"/>
                <a:cs typeface="Arial"/>
              </a:rPr>
              <a:t>2</a:t>
            </a:r>
            <a:r>
              <a:rPr sz="1600" spc="-175" dirty="0">
                <a:latin typeface="Arial"/>
                <a:cs typeface="Arial"/>
              </a:rPr>
              <a:t>O </a:t>
            </a:r>
            <a:r>
              <a:rPr sz="1600" spc="-110" dirty="0">
                <a:latin typeface="Arial"/>
                <a:cs typeface="Arial"/>
              </a:rPr>
              <a:t>is </a:t>
            </a:r>
            <a:r>
              <a:rPr sz="1600" spc="-140" dirty="0">
                <a:latin typeface="Arial"/>
                <a:cs typeface="Arial"/>
              </a:rPr>
              <a:t>the </a:t>
            </a:r>
            <a:r>
              <a:rPr sz="1600" spc="-135" dirty="0">
                <a:latin typeface="Arial"/>
                <a:cs typeface="Arial"/>
              </a:rPr>
              <a:t>only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55" dirty="0">
                <a:latin typeface="Arial"/>
                <a:cs typeface="Arial"/>
              </a:rPr>
              <a:t>component,</a:t>
            </a:r>
            <a:endParaRPr sz="1600">
              <a:latin typeface="Arial"/>
              <a:cs typeface="Arial"/>
            </a:endParaRPr>
          </a:p>
          <a:p>
            <a:pPr marL="850900" lvl="1" indent="-343535">
              <a:lnSpc>
                <a:spcPct val="100000"/>
              </a:lnSpc>
              <a:spcBef>
                <a:spcPts val="385"/>
              </a:spcBef>
              <a:buChar char="•"/>
              <a:tabLst>
                <a:tab pos="850900" algn="l"/>
                <a:tab pos="851535" algn="l"/>
              </a:tabLst>
            </a:pPr>
            <a:r>
              <a:rPr sz="1600" spc="-155" dirty="0">
                <a:latin typeface="Arial"/>
                <a:cs typeface="Arial"/>
              </a:rPr>
              <a:t>NaCl-KCl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50" dirty="0">
                <a:latin typeface="Arial"/>
                <a:cs typeface="Arial"/>
              </a:rPr>
              <a:t>system,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55" dirty="0">
                <a:latin typeface="Arial"/>
                <a:cs typeface="Arial"/>
              </a:rPr>
              <a:t>two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65" dirty="0">
                <a:latin typeface="Arial"/>
                <a:cs typeface="Arial"/>
              </a:rPr>
              <a:t>components</a:t>
            </a:r>
            <a:r>
              <a:rPr sz="1600" spc="-114" dirty="0">
                <a:latin typeface="Arial"/>
                <a:cs typeface="Arial"/>
              </a:rPr>
              <a:t> </a:t>
            </a:r>
            <a:r>
              <a:rPr sz="1600" spc="-120" dirty="0">
                <a:latin typeface="Arial"/>
                <a:cs typeface="Arial"/>
              </a:rPr>
              <a:t>in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30" dirty="0">
                <a:latin typeface="Arial"/>
                <a:cs typeface="Arial"/>
              </a:rPr>
              <a:t>spite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of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35" dirty="0">
                <a:latin typeface="Arial"/>
                <a:cs typeface="Arial"/>
              </a:rPr>
              <a:t>three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55" dirty="0">
                <a:latin typeface="Arial"/>
                <a:cs typeface="Arial"/>
              </a:rPr>
              <a:t>elements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35" dirty="0">
                <a:latin typeface="Arial"/>
                <a:cs typeface="Arial"/>
              </a:rPr>
              <a:t>(as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35" dirty="0">
                <a:latin typeface="Arial"/>
                <a:cs typeface="Arial"/>
              </a:rPr>
              <a:t>stable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45" dirty="0">
                <a:latin typeface="Arial"/>
                <a:cs typeface="Arial"/>
              </a:rPr>
              <a:t>over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80" dirty="0">
                <a:latin typeface="Arial"/>
                <a:cs typeface="Arial"/>
              </a:rPr>
              <a:t>same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65" dirty="0">
                <a:latin typeface="Arial"/>
                <a:cs typeface="Arial"/>
              </a:rPr>
              <a:t>temp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65" dirty="0">
                <a:latin typeface="Arial"/>
                <a:cs typeface="Arial"/>
              </a:rPr>
              <a:t>and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40" dirty="0">
                <a:latin typeface="Arial"/>
                <a:cs typeface="Arial"/>
              </a:rPr>
              <a:t>pressures)</a:t>
            </a:r>
            <a:endParaRPr sz="1600">
              <a:latin typeface="Arial"/>
              <a:cs typeface="Arial"/>
            </a:endParaRPr>
          </a:p>
          <a:p>
            <a:pPr marL="850900" marR="283210" lvl="1" indent="-343535">
              <a:lnSpc>
                <a:spcPct val="100000"/>
              </a:lnSpc>
              <a:spcBef>
                <a:spcPts val="385"/>
              </a:spcBef>
              <a:buChar char="•"/>
              <a:tabLst>
                <a:tab pos="850900" algn="l"/>
                <a:tab pos="851535" algn="l"/>
              </a:tabLst>
            </a:pPr>
            <a:r>
              <a:rPr sz="1600" spc="-125" dirty="0">
                <a:latin typeface="Arial"/>
                <a:cs typeface="Arial"/>
              </a:rPr>
              <a:t>In </a:t>
            </a:r>
            <a:r>
              <a:rPr sz="1600" spc="-130" dirty="0">
                <a:latin typeface="Arial"/>
                <a:cs typeface="Arial"/>
              </a:rPr>
              <a:t>metallic </a:t>
            </a:r>
            <a:r>
              <a:rPr sz="1600" spc="-120" dirty="0">
                <a:latin typeface="Arial"/>
                <a:cs typeface="Arial"/>
              </a:rPr>
              <a:t>alloys, </a:t>
            </a:r>
            <a:r>
              <a:rPr sz="1600" spc="-114" dirty="0">
                <a:latin typeface="Arial"/>
                <a:cs typeface="Arial"/>
              </a:rPr>
              <a:t>truly </a:t>
            </a:r>
            <a:r>
              <a:rPr sz="1600" spc="-130" dirty="0">
                <a:latin typeface="Arial"/>
                <a:cs typeface="Arial"/>
              </a:rPr>
              <a:t>stable </a:t>
            </a:r>
            <a:r>
              <a:rPr sz="1600" spc="-170" dirty="0">
                <a:latin typeface="Arial"/>
                <a:cs typeface="Arial"/>
              </a:rPr>
              <a:t>compounds </a:t>
            </a:r>
            <a:r>
              <a:rPr sz="1600" spc="-150" dirty="0">
                <a:latin typeface="Arial"/>
                <a:cs typeface="Arial"/>
              </a:rPr>
              <a:t>(FeO, </a:t>
            </a:r>
            <a:r>
              <a:rPr sz="1600" spc="-175" dirty="0">
                <a:latin typeface="Arial"/>
                <a:cs typeface="Arial"/>
              </a:rPr>
              <a:t>MnS, </a:t>
            </a:r>
            <a:r>
              <a:rPr sz="1600" spc="-170" dirty="0">
                <a:latin typeface="Arial"/>
                <a:cs typeface="Arial"/>
              </a:rPr>
              <a:t>Cu</a:t>
            </a:r>
            <a:r>
              <a:rPr sz="1575" spc="-254" baseline="-21164" dirty="0">
                <a:latin typeface="Arial"/>
                <a:cs typeface="Arial"/>
              </a:rPr>
              <a:t>2</a:t>
            </a:r>
            <a:r>
              <a:rPr sz="1600" spc="-170" dirty="0">
                <a:latin typeface="Arial"/>
                <a:cs typeface="Arial"/>
              </a:rPr>
              <a:t>O </a:t>
            </a:r>
            <a:r>
              <a:rPr sz="1600" spc="-125" dirty="0">
                <a:latin typeface="Arial"/>
                <a:cs typeface="Arial"/>
              </a:rPr>
              <a:t>etc) </a:t>
            </a:r>
            <a:r>
              <a:rPr sz="1600" spc="-145" dirty="0">
                <a:latin typeface="Arial"/>
                <a:cs typeface="Arial"/>
              </a:rPr>
              <a:t>are considered </a:t>
            </a:r>
            <a:r>
              <a:rPr sz="1600" spc="-125" dirty="0">
                <a:latin typeface="Arial"/>
                <a:cs typeface="Arial"/>
              </a:rPr>
              <a:t>to </a:t>
            </a:r>
            <a:r>
              <a:rPr sz="1600" spc="-165" dirty="0">
                <a:latin typeface="Arial"/>
                <a:cs typeface="Arial"/>
              </a:rPr>
              <a:t>be </a:t>
            </a:r>
            <a:r>
              <a:rPr sz="1600" spc="-155" dirty="0">
                <a:latin typeface="Arial"/>
                <a:cs typeface="Arial"/>
              </a:rPr>
              <a:t>components, </a:t>
            </a:r>
            <a:r>
              <a:rPr sz="1600" spc="-135" dirty="0">
                <a:latin typeface="Arial"/>
                <a:cs typeface="Arial"/>
              </a:rPr>
              <a:t>not  </a:t>
            </a:r>
            <a:r>
              <a:rPr sz="1600" spc="-125" dirty="0">
                <a:latin typeface="Arial"/>
                <a:cs typeface="Arial"/>
              </a:rPr>
              <a:t>intermetallic</a:t>
            </a:r>
            <a:r>
              <a:rPr sz="1600" spc="-114" dirty="0">
                <a:latin typeface="Arial"/>
                <a:cs typeface="Arial"/>
              </a:rPr>
              <a:t> </a:t>
            </a:r>
            <a:r>
              <a:rPr sz="1600" spc="-170" dirty="0">
                <a:latin typeface="Arial"/>
                <a:cs typeface="Arial"/>
              </a:rPr>
              <a:t>compounds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-160" dirty="0">
                <a:latin typeface="Arial"/>
                <a:cs typeface="Arial"/>
              </a:rPr>
              <a:t>because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40" dirty="0">
                <a:latin typeface="Arial"/>
                <a:cs typeface="Arial"/>
              </a:rPr>
              <a:t>they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30" dirty="0">
                <a:latin typeface="Arial"/>
                <a:cs typeface="Arial"/>
              </a:rPr>
              <a:t>invariably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70" dirty="0">
                <a:latin typeface="Arial"/>
                <a:cs typeface="Arial"/>
              </a:rPr>
              <a:t>decompose</a:t>
            </a:r>
            <a:r>
              <a:rPr sz="1600" spc="-110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into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20" dirty="0">
                <a:latin typeface="Arial"/>
                <a:cs typeface="Arial"/>
              </a:rPr>
              <a:t>their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65" dirty="0">
                <a:latin typeface="Arial"/>
                <a:cs typeface="Arial"/>
              </a:rPr>
              <a:t>component</a:t>
            </a:r>
            <a:r>
              <a:rPr sz="1600" spc="-130" dirty="0">
                <a:latin typeface="Arial"/>
                <a:cs typeface="Arial"/>
              </a:rPr>
              <a:t> </a:t>
            </a:r>
            <a:r>
              <a:rPr sz="1600" spc="-155" dirty="0">
                <a:latin typeface="Arial"/>
                <a:cs typeface="Arial"/>
              </a:rPr>
              <a:t>elements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40" dirty="0">
                <a:latin typeface="Arial"/>
                <a:cs typeface="Arial"/>
              </a:rPr>
              <a:t>(Cu-Zn)</a:t>
            </a:r>
            <a:endParaRPr sz="1600">
              <a:latin typeface="Arial"/>
              <a:cs typeface="Arial"/>
            </a:endParaRPr>
          </a:p>
          <a:p>
            <a:pPr marL="850900" marR="255270" lvl="1" indent="-343535">
              <a:lnSpc>
                <a:spcPct val="100000"/>
              </a:lnSpc>
              <a:spcBef>
                <a:spcPts val="385"/>
              </a:spcBef>
              <a:buChar char="•"/>
              <a:tabLst>
                <a:tab pos="850900" algn="l"/>
                <a:tab pos="851535" algn="l"/>
              </a:tabLst>
            </a:pPr>
            <a:r>
              <a:rPr sz="1600" spc="-125" dirty="0">
                <a:latin typeface="Arial"/>
                <a:cs typeface="Arial"/>
              </a:rPr>
              <a:t>In </a:t>
            </a:r>
            <a:r>
              <a:rPr sz="1600" spc="-130" dirty="0">
                <a:latin typeface="Arial"/>
                <a:cs typeface="Arial"/>
              </a:rPr>
              <a:t>metallic </a:t>
            </a:r>
            <a:r>
              <a:rPr sz="1600" spc="-145" dirty="0">
                <a:latin typeface="Arial"/>
                <a:cs typeface="Arial"/>
              </a:rPr>
              <a:t>systems, </a:t>
            </a:r>
            <a:r>
              <a:rPr sz="1600" spc="-140" dirty="0">
                <a:latin typeface="Arial"/>
                <a:cs typeface="Arial"/>
              </a:rPr>
              <a:t>the </a:t>
            </a:r>
            <a:r>
              <a:rPr sz="1600" spc="-170" dirty="0">
                <a:latin typeface="Arial"/>
                <a:cs typeface="Arial"/>
              </a:rPr>
              <a:t>number </a:t>
            </a:r>
            <a:r>
              <a:rPr sz="1600" spc="-125" dirty="0">
                <a:latin typeface="Arial"/>
                <a:cs typeface="Arial"/>
              </a:rPr>
              <a:t>of </a:t>
            </a:r>
            <a:r>
              <a:rPr sz="1600" spc="-165" dirty="0">
                <a:latin typeface="Arial"/>
                <a:cs typeface="Arial"/>
              </a:rPr>
              <a:t>components </a:t>
            </a:r>
            <a:r>
              <a:rPr sz="1600" spc="-110" dirty="0">
                <a:latin typeface="Arial"/>
                <a:cs typeface="Arial"/>
              </a:rPr>
              <a:t>is </a:t>
            </a:r>
            <a:r>
              <a:rPr sz="1600" spc="-145" dirty="0">
                <a:latin typeface="Arial"/>
                <a:cs typeface="Arial"/>
              </a:rPr>
              <a:t>simply </a:t>
            </a:r>
            <a:r>
              <a:rPr sz="1600" spc="-140" dirty="0">
                <a:latin typeface="Arial"/>
                <a:cs typeface="Arial"/>
              </a:rPr>
              <a:t>the </a:t>
            </a:r>
            <a:r>
              <a:rPr sz="1600" spc="-170" dirty="0">
                <a:latin typeface="Arial"/>
                <a:cs typeface="Arial"/>
              </a:rPr>
              <a:t>number </a:t>
            </a:r>
            <a:r>
              <a:rPr sz="1600" spc="-125" dirty="0">
                <a:latin typeface="Arial"/>
                <a:cs typeface="Arial"/>
              </a:rPr>
              <a:t>of different </a:t>
            </a:r>
            <a:r>
              <a:rPr sz="1600" spc="-150" dirty="0">
                <a:latin typeface="Arial"/>
                <a:cs typeface="Arial"/>
              </a:rPr>
              <a:t>chemical </a:t>
            </a:r>
            <a:r>
              <a:rPr sz="1600" spc="-155" dirty="0">
                <a:latin typeface="Arial"/>
                <a:cs typeface="Arial"/>
              </a:rPr>
              <a:t>elements  </a:t>
            </a:r>
            <a:r>
              <a:rPr sz="1600" spc="-145" dirty="0">
                <a:latin typeface="Arial"/>
                <a:cs typeface="Arial"/>
              </a:rPr>
              <a:t>present </a:t>
            </a:r>
            <a:r>
              <a:rPr sz="1600" spc="-120" dirty="0">
                <a:latin typeface="Arial"/>
                <a:cs typeface="Arial"/>
              </a:rPr>
              <a:t>in </a:t>
            </a:r>
            <a:r>
              <a:rPr sz="1600" spc="-140" dirty="0">
                <a:latin typeface="Arial"/>
                <a:cs typeface="Arial"/>
              </a:rPr>
              <a:t>the </a:t>
            </a:r>
            <a:r>
              <a:rPr sz="1600" spc="-150" dirty="0">
                <a:latin typeface="Arial"/>
                <a:cs typeface="Arial"/>
              </a:rPr>
              <a:t>system. </a:t>
            </a:r>
            <a:r>
              <a:rPr sz="1600" spc="-140" dirty="0">
                <a:latin typeface="Arial"/>
                <a:cs typeface="Arial"/>
              </a:rPr>
              <a:t>Binary </a:t>
            </a:r>
            <a:r>
              <a:rPr sz="1600" spc="-125" dirty="0">
                <a:latin typeface="Arial"/>
                <a:cs typeface="Arial"/>
              </a:rPr>
              <a:t>alloy </a:t>
            </a:r>
            <a:r>
              <a:rPr sz="1600" spc="-160" dirty="0">
                <a:latin typeface="Arial"/>
                <a:cs typeface="Arial"/>
              </a:rPr>
              <a:t>system </a:t>
            </a:r>
            <a:r>
              <a:rPr sz="1600" spc="-150" dirty="0">
                <a:latin typeface="Arial"/>
                <a:cs typeface="Arial"/>
              </a:rPr>
              <a:t>(Fe-C system, </a:t>
            </a:r>
            <a:r>
              <a:rPr sz="1600" spc="-125" dirty="0">
                <a:latin typeface="Arial"/>
                <a:cs typeface="Arial"/>
              </a:rPr>
              <a:t>actually </a:t>
            </a:r>
            <a:r>
              <a:rPr sz="1600" spc="-140" dirty="0">
                <a:latin typeface="Arial"/>
                <a:cs typeface="Arial"/>
              </a:rPr>
              <a:t>Fe-Fe</a:t>
            </a:r>
            <a:r>
              <a:rPr sz="1575" spc="-209" baseline="-21164" dirty="0">
                <a:latin typeface="Arial"/>
                <a:cs typeface="Arial"/>
              </a:rPr>
              <a:t>3</a:t>
            </a:r>
            <a:r>
              <a:rPr sz="1600" spc="-140" dirty="0">
                <a:latin typeface="Arial"/>
                <a:cs typeface="Arial"/>
              </a:rPr>
              <a:t>C), </a:t>
            </a:r>
            <a:r>
              <a:rPr sz="1600" spc="-135" dirty="0">
                <a:latin typeface="Arial"/>
                <a:cs typeface="Arial"/>
              </a:rPr>
              <a:t>ternary </a:t>
            </a:r>
            <a:r>
              <a:rPr sz="1600" spc="-160" dirty="0">
                <a:latin typeface="Arial"/>
                <a:cs typeface="Arial"/>
              </a:rPr>
              <a:t>system </a:t>
            </a:r>
            <a:r>
              <a:rPr sz="1600" spc="-125" dirty="0">
                <a:latin typeface="Arial"/>
                <a:cs typeface="Arial"/>
              </a:rPr>
              <a:t>(Ni-Al-Cr),  </a:t>
            </a:r>
            <a:r>
              <a:rPr sz="1600" spc="-145" dirty="0">
                <a:latin typeface="Arial"/>
                <a:cs typeface="Arial"/>
              </a:rPr>
              <a:t>quaternary </a:t>
            </a:r>
            <a:r>
              <a:rPr sz="1600" spc="-160" dirty="0">
                <a:latin typeface="Arial"/>
                <a:cs typeface="Arial"/>
              </a:rPr>
              <a:t>system </a:t>
            </a:r>
            <a:r>
              <a:rPr sz="1600" spc="-130" dirty="0">
                <a:latin typeface="Arial"/>
                <a:cs typeface="Arial"/>
              </a:rPr>
              <a:t>(Ni-Al-Cr-Co), </a:t>
            </a:r>
            <a:r>
              <a:rPr sz="1600" spc="-140" dirty="0">
                <a:latin typeface="Arial"/>
                <a:cs typeface="Arial"/>
              </a:rPr>
              <a:t>quinary </a:t>
            </a:r>
            <a:r>
              <a:rPr sz="1600" spc="-160" dirty="0">
                <a:latin typeface="Arial"/>
                <a:cs typeface="Arial"/>
              </a:rPr>
              <a:t>system</a:t>
            </a:r>
            <a:r>
              <a:rPr sz="1600" spc="-155" dirty="0">
                <a:latin typeface="Arial"/>
                <a:cs typeface="Arial"/>
              </a:rPr>
              <a:t> </a:t>
            </a:r>
            <a:r>
              <a:rPr sz="1600" spc="-145" dirty="0">
                <a:latin typeface="Arial"/>
                <a:cs typeface="Arial"/>
              </a:rPr>
              <a:t>(Al-Cu-Si-Mn-Mg)</a:t>
            </a:r>
            <a:endParaRPr sz="16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385"/>
              </a:spcBef>
              <a:buChar char="•"/>
              <a:tabLst>
                <a:tab pos="393065" algn="l"/>
                <a:tab pos="393700" algn="l"/>
              </a:tabLst>
            </a:pPr>
            <a:r>
              <a:rPr sz="1600" spc="-165" dirty="0">
                <a:latin typeface="Arial"/>
                <a:cs typeface="Arial"/>
              </a:rPr>
              <a:t>Phases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–is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spc="-165" dirty="0">
                <a:latin typeface="Arial"/>
                <a:cs typeface="Arial"/>
              </a:rPr>
              <a:t>a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20" dirty="0">
                <a:latin typeface="Arial"/>
                <a:cs typeface="Arial"/>
              </a:rPr>
              <a:t>physically-distinct,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40" dirty="0">
                <a:latin typeface="Arial"/>
                <a:cs typeface="Arial"/>
              </a:rPr>
              <a:t>chemically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75" dirty="0">
                <a:latin typeface="Arial"/>
                <a:cs typeface="Arial"/>
              </a:rPr>
              <a:t>homogeneous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-165" dirty="0">
                <a:latin typeface="Arial"/>
                <a:cs typeface="Arial"/>
              </a:rPr>
              <a:t>and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45" dirty="0">
                <a:latin typeface="Arial"/>
                <a:cs typeface="Arial"/>
              </a:rPr>
              <a:t>mechanically</a:t>
            </a:r>
            <a:r>
              <a:rPr sz="1600" spc="-114" dirty="0">
                <a:latin typeface="Arial"/>
                <a:cs typeface="Arial"/>
              </a:rPr>
              <a:t> </a:t>
            </a:r>
            <a:r>
              <a:rPr sz="1600" spc="-145" dirty="0">
                <a:latin typeface="Arial"/>
                <a:cs typeface="Arial"/>
              </a:rPr>
              <a:t>separable</a:t>
            </a:r>
            <a:r>
              <a:rPr sz="1600" spc="-114" dirty="0">
                <a:latin typeface="Arial"/>
                <a:cs typeface="Arial"/>
              </a:rPr>
              <a:t> </a:t>
            </a:r>
            <a:r>
              <a:rPr sz="1600" spc="-135" dirty="0">
                <a:latin typeface="Arial"/>
                <a:cs typeface="Arial"/>
              </a:rPr>
              <a:t>region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of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65" dirty="0">
                <a:latin typeface="Arial"/>
                <a:cs typeface="Arial"/>
              </a:rPr>
              <a:t>a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50" dirty="0">
                <a:latin typeface="Arial"/>
                <a:cs typeface="Arial"/>
              </a:rPr>
              <a:t>system.</a:t>
            </a:r>
            <a:endParaRPr sz="1600">
              <a:latin typeface="Arial"/>
              <a:cs typeface="Arial"/>
            </a:endParaRPr>
          </a:p>
          <a:p>
            <a:pPr marL="508000" lvl="1">
              <a:lnSpc>
                <a:spcPct val="100000"/>
              </a:lnSpc>
              <a:spcBef>
                <a:spcPts val="385"/>
              </a:spcBef>
              <a:buChar char="•"/>
              <a:tabLst>
                <a:tab pos="850900" algn="l"/>
                <a:tab pos="851535" algn="l"/>
              </a:tabLst>
            </a:pPr>
            <a:r>
              <a:rPr sz="1600" spc="-155" dirty="0">
                <a:latin typeface="Arial"/>
                <a:cs typeface="Arial"/>
              </a:rPr>
              <a:t>Three </a:t>
            </a:r>
            <a:r>
              <a:rPr sz="1600" spc="-130" dirty="0">
                <a:latin typeface="Arial"/>
                <a:cs typeface="Arial"/>
              </a:rPr>
              <a:t>states </a:t>
            </a:r>
            <a:r>
              <a:rPr sz="1600" spc="-125" dirty="0">
                <a:latin typeface="Arial"/>
                <a:cs typeface="Arial"/>
              </a:rPr>
              <a:t>of </a:t>
            </a:r>
            <a:r>
              <a:rPr sz="1600" spc="-145" dirty="0">
                <a:latin typeface="Arial"/>
                <a:cs typeface="Arial"/>
              </a:rPr>
              <a:t>matter </a:t>
            </a:r>
            <a:r>
              <a:rPr sz="1600" spc="-114" dirty="0">
                <a:latin typeface="Arial"/>
                <a:cs typeface="Arial"/>
              </a:rPr>
              <a:t>(ice, </a:t>
            </a:r>
            <a:r>
              <a:rPr sz="1600" spc="-145" dirty="0">
                <a:latin typeface="Arial"/>
                <a:cs typeface="Arial"/>
              </a:rPr>
              <a:t>water </a:t>
            </a:r>
            <a:r>
              <a:rPr sz="1600" spc="-165" dirty="0">
                <a:latin typeface="Arial"/>
                <a:cs typeface="Arial"/>
              </a:rPr>
              <a:t>and </a:t>
            </a:r>
            <a:r>
              <a:rPr sz="1600" spc="-150" dirty="0">
                <a:latin typeface="Arial"/>
                <a:cs typeface="Arial"/>
              </a:rPr>
              <a:t>steam) </a:t>
            </a:r>
            <a:r>
              <a:rPr sz="1600" spc="-165" dirty="0">
                <a:latin typeface="Arial"/>
                <a:cs typeface="Arial"/>
              </a:rPr>
              <a:t>– </a:t>
            </a:r>
            <a:r>
              <a:rPr sz="1600" spc="-180" dirty="0">
                <a:latin typeface="Arial"/>
                <a:cs typeface="Arial"/>
              </a:rPr>
              <a:t>same </a:t>
            </a:r>
            <a:r>
              <a:rPr sz="1600" spc="-145" dirty="0">
                <a:latin typeface="Arial"/>
                <a:cs typeface="Arial"/>
              </a:rPr>
              <a:t>composition </a:t>
            </a:r>
            <a:r>
              <a:rPr sz="1600" spc="-135" dirty="0">
                <a:latin typeface="Arial"/>
                <a:cs typeface="Arial"/>
              </a:rPr>
              <a:t>but physical </a:t>
            </a:r>
            <a:r>
              <a:rPr sz="1600" spc="-130" dirty="0">
                <a:latin typeface="Arial"/>
                <a:cs typeface="Arial"/>
              </a:rPr>
              <a:t>state </a:t>
            </a:r>
            <a:r>
              <a:rPr sz="1600" spc="-125" dirty="0">
                <a:latin typeface="Arial"/>
                <a:cs typeface="Arial"/>
              </a:rPr>
              <a:t>different </a:t>
            </a:r>
            <a:r>
              <a:rPr sz="1600" spc="-155" dirty="0">
                <a:latin typeface="Arial"/>
                <a:cs typeface="Arial"/>
              </a:rPr>
              <a:t>so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spc="-165" dirty="0">
                <a:latin typeface="Arial"/>
                <a:cs typeface="Arial"/>
              </a:rPr>
              <a:t>3 </a:t>
            </a:r>
            <a:r>
              <a:rPr sz="1600" spc="-160" dirty="0">
                <a:latin typeface="Arial"/>
                <a:cs typeface="Arial"/>
              </a:rPr>
              <a:t>phases</a:t>
            </a:r>
            <a:endParaRPr sz="1600">
              <a:latin typeface="Arial"/>
              <a:cs typeface="Arial"/>
            </a:endParaRPr>
          </a:p>
          <a:p>
            <a:pPr marL="508000" lvl="1">
              <a:lnSpc>
                <a:spcPct val="100000"/>
              </a:lnSpc>
              <a:spcBef>
                <a:spcPts val="385"/>
              </a:spcBef>
              <a:buChar char="•"/>
              <a:tabLst>
                <a:tab pos="850900" algn="l"/>
                <a:tab pos="851535" algn="l"/>
              </a:tabLst>
            </a:pPr>
            <a:r>
              <a:rPr sz="1600" spc="-145" dirty="0">
                <a:latin typeface="Arial"/>
                <a:cs typeface="Arial"/>
              </a:rPr>
              <a:t>α-Fe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-165" dirty="0">
                <a:latin typeface="Arial"/>
                <a:cs typeface="Arial"/>
              </a:rPr>
              <a:t>and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50" dirty="0">
                <a:latin typeface="Arial"/>
                <a:cs typeface="Arial"/>
              </a:rPr>
              <a:t>γ-Fe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85" dirty="0">
                <a:latin typeface="Arial"/>
                <a:cs typeface="Arial"/>
              </a:rPr>
              <a:t>, </a:t>
            </a:r>
            <a:r>
              <a:rPr sz="1600" spc="-150" dirty="0">
                <a:latin typeface="Arial"/>
                <a:cs typeface="Arial"/>
              </a:rPr>
              <a:t>both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20" dirty="0">
                <a:latin typeface="Arial"/>
                <a:cs typeface="Arial"/>
              </a:rPr>
              <a:t>solid,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50" dirty="0">
                <a:latin typeface="Arial"/>
                <a:cs typeface="Arial"/>
              </a:rPr>
              <a:t>pure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70" dirty="0">
                <a:latin typeface="Arial"/>
                <a:cs typeface="Arial"/>
              </a:rPr>
              <a:t>Fe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35" dirty="0">
                <a:latin typeface="Arial"/>
                <a:cs typeface="Arial"/>
              </a:rPr>
              <a:t>but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different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crystal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30" dirty="0">
                <a:latin typeface="Arial"/>
                <a:cs typeface="Arial"/>
              </a:rPr>
              <a:t>structure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60" dirty="0">
                <a:latin typeface="Arial"/>
                <a:cs typeface="Arial"/>
              </a:rPr>
              <a:t>so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65" dirty="0">
                <a:latin typeface="Arial"/>
                <a:cs typeface="Arial"/>
              </a:rPr>
              <a:t>2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60" dirty="0">
                <a:latin typeface="Arial"/>
                <a:cs typeface="Arial"/>
              </a:rPr>
              <a:t>phases</a:t>
            </a:r>
            <a:endParaRPr sz="1600">
              <a:latin typeface="Arial"/>
              <a:cs typeface="Arial"/>
            </a:endParaRPr>
          </a:p>
          <a:p>
            <a:pPr marL="508000" lvl="1">
              <a:lnSpc>
                <a:spcPct val="100000"/>
              </a:lnSpc>
              <a:spcBef>
                <a:spcPts val="385"/>
              </a:spcBef>
              <a:buChar char="•"/>
              <a:tabLst>
                <a:tab pos="850900" algn="l"/>
                <a:tab pos="851535" algn="l"/>
              </a:tabLst>
            </a:pPr>
            <a:r>
              <a:rPr sz="1600" spc="-140" dirty="0">
                <a:latin typeface="Arial"/>
                <a:cs typeface="Arial"/>
              </a:rPr>
              <a:t>Mixture</a:t>
            </a:r>
            <a:r>
              <a:rPr sz="1600" spc="-110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of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05" dirty="0">
                <a:latin typeface="Arial"/>
                <a:cs typeface="Arial"/>
              </a:rPr>
              <a:t>oil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65" dirty="0">
                <a:latin typeface="Arial"/>
                <a:cs typeface="Arial"/>
              </a:rPr>
              <a:t>and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-145" dirty="0">
                <a:latin typeface="Arial"/>
                <a:cs typeface="Arial"/>
              </a:rPr>
              <a:t>water,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different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60" dirty="0">
                <a:latin typeface="Arial"/>
                <a:cs typeface="Arial"/>
              </a:rPr>
              <a:t>phases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60" dirty="0">
                <a:latin typeface="Arial"/>
                <a:cs typeface="Arial"/>
              </a:rPr>
              <a:t>because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spc="-140" dirty="0">
                <a:latin typeface="Arial"/>
                <a:cs typeface="Arial"/>
              </a:rPr>
              <a:t>they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60" dirty="0">
                <a:latin typeface="Arial"/>
                <a:cs typeface="Arial"/>
              </a:rPr>
              <a:t>can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35" dirty="0">
                <a:latin typeface="Arial"/>
                <a:cs typeface="Arial"/>
              </a:rPr>
              <a:t>not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55" dirty="0">
                <a:latin typeface="Arial"/>
                <a:cs typeface="Arial"/>
              </a:rPr>
              <a:t>mix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50" dirty="0">
                <a:latin typeface="Arial"/>
                <a:cs typeface="Arial"/>
              </a:rPr>
              <a:t>completely.</a:t>
            </a:r>
            <a:endParaRPr sz="1600">
              <a:latin typeface="Arial"/>
              <a:cs typeface="Arial"/>
            </a:endParaRPr>
          </a:p>
          <a:p>
            <a:pPr marL="508000" lvl="1">
              <a:lnSpc>
                <a:spcPct val="100000"/>
              </a:lnSpc>
              <a:spcBef>
                <a:spcPts val="384"/>
              </a:spcBef>
              <a:buChar char="•"/>
              <a:tabLst>
                <a:tab pos="850900" algn="l"/>
                <a:tab pos="851535" algn="l"/>
              </a:tabLst>
            </a:pPr>
            <a:r>
              <a:rPr sz="1600" spc="-135" dirty="0">
                <a:latin typeface="Arial"/>
                <a:cs typeface="Arial"/>
              </a:rPr>
              <a:t>Solution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of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20" dirty="0">
                <a:latin typeface="Arial"/>
                <a:cs typeface="Arial"/>
              </a:rPr>
              <a:t>salt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20" dirty="0">
                <a:latin typeface="Arial"/>
                <a:cs typeface="Arial"/>
              </a:rPr>
              <a:t>in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45" dirty="0">
                <a:latin typeface="Arial"/>
                <a:cs typeface="Arial"/>
              </a:rPr>
              <a:t>water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65" dirty="0">
                <a:latin typeface="Arial"/>
                <a:cs typeface="Arial"/>
              </a:rPr>
              <a:t>–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30" dirty="0">
                <a:latin typeface="Arial"/>
                <a:cs typeface="Arial"/>
              </a:rPr>
              <a:t>single</a:t>
            </a:r>
            <a:r>
              <a:rPr sz="1600" spc="-110" dirty="0">
                <a:latin typeface="Arial"/>
                <a:cs typeface="Arial"/>
              </a:rPr>
              <a:t> </a:t>
            </a:r>
            <a:r>
              <a:rPr sz="1600" spc="-150" dirty="0">
                <a:latin typeface="Arial"/>
                <a:cs typeface="Arial"/>
              </a:rPr>
              <a:t>phase,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35" dirty="0">
                <a:latin typeface="Arial"/>
                <a:cs typeface="Arial"/>
              </a:rPr>
              <a:t>Solid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30" dirty="0">
                <a:latin typeface="Arial"/>
                <a:cs typeface="Arial"/>
              </a:rPr>
              <a:t>solution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65" dirty="0">
                <a:latin typeface="Arial"/>
                <a:cs typeface="Arial"/>
              </a:rPr>
              <a:t>–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30" dirty="0">
                <a:latin typeface="Arial"/>
                <a:cs typeface="Arial"/>
              </a:rPr>
              <a:t>single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50" dirty="0">
                <a:latin typeface="Arial"/>
                <a:cs typeface="Arial"/>
              </a:rPr>
              <a:t>phase,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00" y="676275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97458" y="90932"/>
            <a:ext cx="75552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Non-Equilibrium </a:t>
            </a:r>
            <a:r>
              <a:rPr dirty="0"/>
              <a:t>Cooling </a:t>
            </a:r>
            <a:r>
              <a:rPr spc="-5" dirty="0"/>
              <a:t>in </a:t>
            </a:r>
            <a:r>
              <a:rPr dirty="0"/>
              <a:t>Eutectic</a:t>
            </a:r>
            <a:r>
              <a:rPr spc="-100" dirty="0"/>
              <a:t> </a:t>
            </a:r>
            <a:r>
              <a:rPr dirty="0"/>
              <a:t>Systems</a:t>
            </a:r>
          </a:p>
        </p:txBody>
      </p:sp>
      <p:sp>
        <p:nvSpPr>
          <p:cNvPr id="3" name="object 3"/>
          <p:cNvSpPr/>
          <p:nvPr/>
        </p:nvSpPr>
        <p:spPr>
          <a:xfrm>
            <a:off x="152400" y="762000"/>
            <a:ext cx="8839200" cy="5943600"/>
          </a:xfrm>
          <a:custGeom>
            <a:avLst/>
            <a:gdLst/>
            <a:ahLst/>
            <a:cxnLst/>
            <a:rect l="l" t="t" r="r" b="b"/>
            <a:pathLst>
              <a:path w="8839200" h="5943600">
                <a:moveTo>
                  <a:pt x="0" y="5943600"/>
                </a:moveTo>
                <a:lnTo>
                  <a:pt x="8839200" y="5943600"/>
                </a:lnTo>
                <a:lnTo>
                  <a:pt x="8839200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1140" y="735838"/>
            <a:ext cx="8420100" cy="277050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3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90" dirty="0">
                <a:latin typeface="Arial"/>
                <a:cs typeface="Arial"/>
              </a:rPr>
              <a:t>Causes </a:t>
            </a:r>
            <a:r>
              <a:rPr sz="1800" spc="-170" dirty="0">
                <a:latin typeface="Arial"/>
                <a:cs typeface="Arial"/>
              </a:rPr>
              <a:t>two </a:t>
            </a:r>
            <a:r>
              <a:rPr sz="1800" spc="-185" dirty="0">
                <a:latin typeface="Arial"/>
                <a:cs typeface="Arial"/>
              </a:rPr>
              <a:t>main</a:t>
            </a:r>
            <a:r>
              <a:rPr sz="1800" spc="-215" dirty="0">
                <a:latin typeface="Arial"/>
                <a:cs typeface="Arial"/>
              </a:rPr>
              <a:t> </a:t>
            </a:r>
            <a:r>
              <a:rPr sz="1800" spc="-140" dirty="0">
                <a:latin typeface="Arial"/>
                <a:cs typeface="Arial"/>
              </a:rPr>
              <a:t>effects,</a:t>
            </a:r>
            <a:endParaRPr sz="1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65" dirty="0">
                <a:latin typeface="Arial"/>
                <a:cs typeface="Arial"/>
              </a:rPr>
              <a:t>Coring </a:t>
            </a:r>
            <a:r>
              <a:rPr sz="1800" spc="-185" dirty="0">
                <a:latin typeface="Arial"/>
                <a:cs typeface="Arial"/>
              </a:rPr>
              <a:t>– Because </a:t>
            </a:r>
            <a:r>
              <a:rPr sz="1800" spc="-140" dirty="0">
                <a:latin typeface="Arial"/>
                <a:cs typeface="Arial"/>
              </a:rPr>
              <a:t>of </a:t>
            </a:r>
            <a:r>
              <a:rPr sz="1800" spc="-150" dirty="0">
                <a:latin typeface="Arial"/>
                <a:cs typeface="Arial"/>
              </a:rPr>
              <a:t>rapid cooling, </a:t>
            </a:r>
            <a:r>
              <a:rPr sz="1800" spc="-185" dirty="0">
                <a:latin typeface="Arial"/>
                <a:cs typeface="Arial"/>
              </a:rPr>
              <a:t>no </a:t>
            </a:r>
            <a:r>
              <a:rPr sz="1800" spc="-160" dirty="0">
                <a:latin typeface="Arial"/>
                <a:cs typeface="Arial"/>
              </a:rPr>
              <a:t>time </a:t>
            </a:r>
            <a:r>
              <a:rPr sz="1800" spc="-130" dirty="0">
                <a:latin typeface="Arial"/>
                <a:cs typeface="Arial"/>
              </a:rPr>
              <a:t>for </a:t>
            </a:r>
            <a:r>
              <a:rPr sz="1800" spc="-145" dirty="0">
                <a:latin typeface="Arial"/>
                <a:cs typeface="Arial"/>
              </a:rPr>
              <a:t>diffusion </a:t>
            </a:r>
            <a:r>
              <a:rPr sz="1800" spc="-135" dirty="0">
                <a:latin typeface="Arial"/>
                <a:cs typeface="Arial"/>
              </a:rPr>
              <a:t>to </a:t>
            </a:r>
            <a:r>
              <a:rPr sz="1800" spc="-165" dirty="0">
                <a:latin typeface="Arial"/>
                <a:cs typeface="Arial"/>
              </a:rPr>
              <a:t>occur </a:t>
            </a:r>
            <a:r>
              <a:rPr sz="1800" spc="-170" dirty="0">
                <a:latin typeface="Arial"/>
                <a:cs typeface="Arial"/>
              </a:rPr>
              <a:t>which </a:t>
            </a:r>
            <a:r>
              <a:rPr sz="1800" spc="-160" dirty="0">
                <a:latin typeface="Arial"/>
                <a:cs typeface="Arial"/>
              </a:rPr>
              <a:t>leads </a:t>
            </a:r>
            <a:r>
              <a:rPr sz="1800" spc="-135" dirty="0">
                <a:latin typeface="Arial"/>
                <a:cs typeface="Arial"/>
              </a:rPr>
              <a:t>to </a:t>
            </a:r>
            <a:r>
              <a:rPr sz="1800" spc="-145" dirty="0">
                <a:latin typeface="Arial"/>
                <a:cs typeface="Arial"/>
              </a:rPr>
              <a:t>coring. </a:t>
            </a:r>
            <a:r>
              <a:rPr sz="1800" spc="-150" dirty="0">
                <a:latin typeface="Arial"/>
                <a:cs typeface="Arial"/>
              </a:rPr>
              <a:t>E.g. </a:t>
            </a:r>
            <a:r>
              <a:rPr sz="1800" spc="-185" dirty="0">
                <a:latin typeface="Arial"/>
                <a:cs typeface="Arial"/>
              </a:rPr>
              <a:t>– </a:t>
            </a:r>
            <a:r>
              <a:rPr sz="1800" spc="-145" dirty="0">
                <a:latin typeface="Arial"/>
                <a:cs typeface="Arial"/>
              </a:rPr>
              <a:t>Al </a:t>
            </a:r>
            <a:r>
              <a:rPr sz="1800" spc="-185" dirty="0">
                <a:latin typeface="Arial"/>
                <a:cs typeface="Arial"/>
              </a:rPr>
              <a:t>–  </a:t>
            </a:r>
            <a:r>
              <a:rPr sz="1800" spc="-235" dirty="0">
                <a:latin typeface="Arial"/>
                <a:cs typeface="Arial"/>
              </a:rPr>
              <a:t>4%Cu </a:t>
            </a:r>
            <a:r>
              <a:rPr sz="1800" spc="-190" dirty="0">
                <a:latin typeface="Arial"/>
                <a:cs typeface="Arial"/>
              </a:rPr>
              <a:t>shows </a:t>
            </a:r>
            <a:r>
              <a:rPr sz="1800" spc="-155" dirty="0">
                <a:latin typeface="Arial"/>
                <a:cs typeface="Arial"/>
              </a:rPr>
              <a:t>coring </a:t>
            </a:r>
            <a:r>
              <a:rPr sz="1800" spc="-145" dirty="0">
                <a:latin typeface="Arial"/>
                <a:cs typeface="Arial"/>
              </a:rPr>
              <a:t>with </a:t>
            </a:r>
            <a:r>
              <a:rPr sz="1800" spc="-160" dirty="0">
                <a:latin typeface="Arial"/>
                <a:cs typeface="Arial"/>
              </a:rPr>
              <a:t>core </a:t>
            </a:r>
            <a:r>
              <a:rPr sz="1800" spc="-165" dirty="0">
                <a:latin typeface="Arial"/>
                <a:cs typeface="Arial"/>
              </a:rPr>
              <a:t>having </a:t>
            </a:r>
            <a:r>
              <a:rPr sz="1800" spc="-204" dirty="0">
                <a:latin typeface="Arial"/>
                <a:cs typeface="Arial"/>
              </a:rPr>
              <a:t>0.5%Cu </a:t>
            </a:r>
            <a:r>
              <a:rPr sz="1800" spc="-180" dirty="0">
                <a:latin typeface="Arial"/>
                <a:cs typeface="Arial"/>
              </a:rPr>
              <a:t>whereas </a:t>
            </a:r>
            <a:r>
              <a:rPr sz="1800" spc="-160" dirty="0">
                <a:latin typeface="Arial"/>
                <a:cs typeface="Arial"/>
              </a:rPr>
              <a:t>surface </a:t>
            </a:r>
            <a:r>
              <a:rPr sz="1800" spc="-190" dirty="0">
                <a:latin typeface="Arial"/>
                <a:cs typeface="Arial"/>
              </a:rPr>
              <a:t>shows </a:t>
            </a:r>
            <a:r>
              <a:rPr sz="1800" spc="-204" dirty="0">
                <a:latin typeface="Arial"/>
                <a:cs typeface="Arial"/>
              </a:rPr>
              <a:t>5.5%Cu</a:t>
            </a:r>
            <a:r>
              <a:rPr sz="1800" spc="-145" dirty="0">
                <a:latin typeface="Arial"/>
                <a:cs typeface="Arial"/>
              </a:rPr>
              <a:t> </a:t>
            </a:r>
            <a:r>
              <a:rPr sz="1800" spc="-150" dirty="0">
                <a:latin typeface="Arial"/>
                <a:cs typeface="Arial"/>
              </a:rPr>
              <a:t>content.</a:t>
            </a:r>
            <a:endParaRPr sz="1800">
              <a:latin typeface="Arial"/>
              <a:cs typeface="Arial"/>
            </a:endParaRPr>
          </a:p>
          <a:p>
            <a:pPr marL="355600" marR="15240" indent="-342900">
              <a:lnSpc>
                <a:spcPct val="10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70" dirty="0">
                <a:latin typeface="Arial"/>
                <a:cs typeface="Arial"/>
              </a:rPr>
              <a:t>Formation </a:t>
            </a:r>
            <a:r>
              <a:rPr sz="1800" spc="-140" dirty="0">
                <a:latin typeface="Arial"/>
                <a:cs typeface="Arial"/>
              </a:rPr>
              <a:t>of </a:t>
            </a:r>
            <a:r>
              <a:rPr sz="1800" spc="-145" dirty="0">
                <a:latin typeface="Arial"/>
                <a:cs typeface="Arial"/>
              </a:rPr>
              <a:t>eutectic </a:t>
            </a:r>
            <a:r>
              <a:rPr sz="1800" spc="-175" dirty="0">
                <a:latin typeface="Arial"/>
                <a:cs typeface="Arial"/>
              </a:rPr>
              <a:t>as </a:t>
            </a:r>
            <a:r>
              <a:rPr sz="1800" spc="-185" dirty="0">
                <a:latin typeface="Arial"/>
                <a:cs typeface="Arial"/>
              </a:rPr>
              <a:t>a </a:t>
            </a:r>
            <a:r>
              <a:rPr sz="1800" spc="-135" dirty="0">
                <a:latin typeface="Arial"/>
                <a:cs typeface="Arial"/>
              </a:rPr>
              <a:t>result </a:t>
            </a:r>
            <a:r>
              <a:rPr sz="1800" spc="-140" dirty="0">
                <a:latin typeface="Arial"/>
                <a:cs typeface="Arial"/>
              </a:rPr>
              <a:t>of </a:t>
            </a:r>
            <a:r>
              <a:rPr sz="1800" spc="-155" dirty="0">
                <a:latin typeface="Arial"/>
                <a:cs typeface="Arial"/>
              </a:rPr>
              <a:t>coring </a:t>
            </a:r>
            <a:r>
              <a:rPr sz="1800" spc="-185" dirty="0">
                <a:latin typeface="Arial"/>
                <a:cs typeface="Arial"/>
              </a:rPr>
              <a:t>– </a:t>
            </a:r>
            <a:r>
              <a:rPr sz="1800" spc="-145" dirty="0">
                <a:latin typeface="Arial"/>
                <a:cs typeface="Arial"/>
              </a:rPr>
              <a:t>Al </a:t>
            </a:r>
            <a:r>
              <a:rPr sz="1800" spc="-185" dirty="0">
                <a:latin typeface="Arial"/>
                <a:cs typeface="Arial"/>
              </a:rPr>
              <a:t>– </a:t>
            </a:r>
            <a:r>
              <a:rPr sz="1800" spc="-235" dirty="0">
                <a:latin typeface="Arial"/>
                <a:cs typeface="Arial"/>
              </a:rPr>
              <a:t>4%Cu </a:t>
            </a:r>
            <a:r>
              <a:rPr sz="1800" spc="-185" dirty="0">
                <a:latin typeface="Arial"/>
                <a:cs typeface="Arial"/>
              </a:rPr>
              <a:t>on </a:t>
            </a:r>
            <a:r>
              <a:rPr sz="1800" spc="-150" dirty="0">
                <a:latin typeface="Arial"/>
                <a:cs typeface="Arial"/>
              </a:rPr>
              <a:t>equilibrium </a:t>
            </a:r>
            <a:r>
              <a:rPr sz="1800" spc="-155" dirty="0">
                <a:latin typeface="Arial"/>
                <a:cs typeface="Arial"/>
              </a:rPr>
              <a:t>cooling </a:t>
            </a:r>
            <a:r>
              <a:rPr sz="1800" spc="-165" dirty="0">
                <a:latin typeface="Arial"/>
                <a:cs typeface="Arial"/>
              </a:rPr>
              <a:t>should </a:t>
            </a:r>
            <a:r>
              <a:rPr sz="1800" spc="-195" dirty="0">
                <a:latin typeface="Arial"/>
                <a:cs typeface="Arial"/>
              </a:rPr>
              <a:t>show </a:t>
            </a:r>
            <a:r>
              <a:rPr sz="1800" spc="-150" dirty="0">
                <a:latin typeface="Arial"/>
                <a:cs typeface="Arial"/>
              </a:rPr>
              <a:t>single  </a:t>
            </a:r>
            <a:r>
              <a:rPr sz="1800" spc="-185" dirty="0">
                <a:latin typeface="Arial"/>
                <a:cs typeface="Arial"/>
              </a:rPr>
              <a:t>phase </a:t>
            </a:r>
            <a:r>
              <a:rPr sz="1800" spc="-125" dirty="0">
                <a:latin typeface="Arial"/>
                <a:cs typeface="Arial"/>
              </a:rPr>
              <a:t>α. </a:t>
            </a:r>
            <a:r>
              <a:rPr sz="1800" spc="-170" dirty="0">
                <a:latin typeface="Arial"/>
                <a:cs typeface="Arial"/>
              </a:rPr>
              <a:t>But </a:t>
            </a:r>
            <a:r>
              <a:rPr sz="1800" spc="-150" dirty="0">
                <a:latin typeface="Arial"/>
                <a:cs typeface="Arial"/>
              </a:rPr>
              <a:t>rapid </a:t>
            </a:r>
            <a:r>
              <a:rPr sz="1800" spc="-155" dirty="0">
                <a:latin typeface="Arial"/>
                <a:cs typeface="Arial"/>
              </a:rPr>
              <a:t>cooling </a:t>
            </a:r>
            <a:r>
              <a:rPr sz="1800" spc="-130" dirty="0">
                <a:latin typeface="Arial"/>
                <a:cs typeface="Arial"/>
              </a:rPr>
              <a:t>shifts </a:t>
            </a:r>
            <a:r>
              <a:rPr sz="1800" spc="-155" dirty="0">
                <a:latin typeface="Arial"/>
                <a:cs typeface="Arial"/>
              </a:rPr>
              <a:t>the </a:t>
            </a:r>
            <a:r>
              <a:rPr sz="1800" spc="-150" dirty="0">
                <a:latin typeface="Arial"/>
                <a:cs typeface="Arial"/>
              </a:rPr>
              <a:t>solidus </a:t>
            </a:r>
            <a:r>
              <a:rPr sz="1800" spc="-135" dirty="0">
                <a:latin typeface="Arial"/>
                <a:cs typeface="Arial"/>
              </a:rPr>
              <a:t>line to </a:t>
            </a:r>
            <a:r>
              <a:rPr sz="1800" spc="-155" dirty="0">
                <a:latin typeface="Arial"/>
                <a:cs typeface="Arial"/>
              </a:rPr>
              <a:t>the </a:t>
            </a:r>
            <a:r>
              <a:rPr sz="1800" spc="-114" dirty="0">
                <a:latin typeface="Arial"/>
                <a:cs typeface="Arial"/>
              </a:rPr>
              <a:t>left </a:t>
            </a:r>
            <a:r>
              <a:rPr sz="1800" spc="-190" dirty="0">
                <a:latin typeface="Arial"/>
                <a:cs typeface="Arial"/>
              </a:rPr>
              <a:t>and </a:t>
            </a:r>
            <a:r>
              <a:rPr sz="1800" spc="-185" dirty="0">
                <a:latin typeface="Arial"/>
                <a:cs typeface="Arial"/>
              </a:rPr>
              <a:t>hence </a:t>
            </a:r>
            <a:r>
              <a:rPr sz="1800" spc="-210" dirty="0">
                <a:latin typeface="Arial"/>
                <a:cs typeface="Arial"/>
              </a:rPr>
              <a:t>we </a:t>
            </a:r>
            <a:r>
              <a:rPr sz="1800" spc="-185" dirty="0">
                <a:latin typeface="Arial"/>
                <a:cs typeface="Arial"/>
              </a:rPr>
              <a:t>have </a:t>
            </a:r>
            <a:r>
              <a:rPr sz="1800" spc="-175" dirty="0">
                <a:latin typeface="Arial"/>
                <a:cs typeface="Arial"/>
              </a:rPr>
              <a:t>around </a:t>
            </a:r>
            <a:r>
              <a:rPr sz="1800" spc="-185" dirty="0">
                <a:latin typeface="Arial"/>
                <a:cs typeface="Arial"/>
              </a:rPr>
              <a:t>5 </a:t>
            </a:r>
            <a:r>
              <a:rPr sz="1800" spc="-140" dirty="0">
                <a:latin typeface="Arial"/>
                <a:cs typeface="Arial"/>
              </a:rPr>
              <a:t>to </a:t>
            </a:r>
            <a:r>
              <a:rPr sz="1800" spc="-225" dirty="0">
                <a:latin typeface="Arial"/>
                <a:cs typeface="Arial"/>
              </a:rPr>
              <a:t>10%  </a:t>
            </a:r>
            <a:r>
              <a:rPr sz="1800" spc="-135" dirty="0">
                <a:latin typeface="Arial"/>
                <a:cs typeface="Arial"/>
              </a:rPr>
              <a:t>liquid </a:t>
            </a:r>
            <a:r>
              <a:rPr sz="1800" spc="-140" dirty="0">
                <a:latin typeface="Arial"/>
                <a:cs typeface="Arial"/>
              </a:rPr>
              <a:t>at </a:t>
            </a:r>
            <a:r>
              <a:rPr sz="1800" spc="-145" dirty="0">
                <a:latin typeface="Arial"/>
                <a:cs typeface="Arial"/>
              </a:rPr>
              <a:t>eutectic </a:t>
            </a:r>
            <a:r>
              <a:rPr sz="1800" spc="-185" dirty="0">
                <a:latin typeface="Arial"/>
                <a:cs typeface="Arial"/>
              </a:rPr>
              <a:t>temp </a:t>
            </a:r>
            <a:r>
              <a:rPr sz="1800" spc="-190" dirty="0">
                <a:latin typeface="Arial"/>
                <a:cs typeface="Arial"/>
              </a:rPr>
              <a:t>and </a:t>
            </a:r>
            <a:r>
              <a:rPr sz="1800" spc="-165" dirty="0">
                <a:latin typeface="Arial"/>
                <a:cs typeface="Arial"/>
              </a:rPr>
              <a:t>composition </a:t>
            </a:r>
            <a:r>
              <a:rPr sz="1800" spc="-170" dirty="0">
                <a:latin typeface="Arial"/>
                <a:cs typeface="Arial"/>
              </a:rPr>
              <a:t>which </a:t>
            </a:r>
            <a:r>
              <a:rPr sz="1800" spc="-155" dirty="0">
                <a:latin typeface="Arial"/>
                <a:cs typeface="Arial"/>
              </a:rPr>
              <a:t>transforms </a:t>
            </a:r>
            <a:r>
              <a:rPr sz="1800" spc="-135" dirty="0">
                <a:latin typeface="Arial"/>
                <a:cs typeface="Arial"/>
              </a:rPr>
              <a:t>to </a:t>
            </a:r>
            <a:r>
              <a:rPr sz="1800" spc="-145" dirty="0">
                <a:latin typeface="Arial"/>
                <a:cs typeface="Arial"/>
              </a:rPr>
              <a:t>eutectic </a:t>
            </a:r>
            <a:r>
              <a:rPr sz="1800" spc="-160" dirty="0">
                <a:latin typeface="Arial"/>
                <a:cs typeface="Arial"/>
              </a:rPr>
              <a:t>mixture </a:t>
            </a:r>
            <a:r>
              <a:rPr sz="1800" spc="-180" dirty="0">
                <a:latin typeface="Arial"/>
                <a:cs typeface="Arial"/>
              </a:rPr>
              <a:t>below </a:t>
            </a:r>
            <a:r>
              <a:rPr sz="1800" spc="-145" dirty="0">
                <a:latin typeface="Arial"/>
                <a:cs typeface="Arial"/>
              </a:rPr>
              <a:t>eutectic</a:t>
            </a:r>
            <a:r>
              <a:rPr sz="1800" spc="-280" dirty="0">
                <a:latin typeface="Arial"/>
                <a:cs typeface="Arial"/>
              </a:rPr>
              <a:t> </a:t>
            </a:r>
            <a:r>
              <a:rPr sz="1800" spc="-170" dirty="0">
                <a:latin typeface="Arial"/>
                <a:cs typeface="Arial"/>
              </a:rPr>
              <a:t>temp.</a:t>
            </a:r>
            <a:endParaRPr sz="1800">
              <a:latin typeface="Arial"/>
              <a:cs typeface="Arial"/>
            </a:endParaRPr>
          </a:p>
          <a:p>
            <a:pPr marL="355600" marR="64135" indent="-342900">
              <a:lnSpc>
                <a:spcPct val="100600"/>
              </a:lnSpc>
              <a:spcBef>
                <a:spcPts val="409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90" dirty="0">
                <a:latin typeface="Arial"/>
                <a:cs typeface="Arial"/>
              </a:rPr>
              <a:t>The </a:t>
            </a:r>
            <a:r>
              <a:rPr sz="1800" spc="-145" dirty="0">
                <a:latin typeface="Arial"/>
                <a:cs typeface="Arial"/>
              </a:rPr>
              <a:t>eutectic </a:t>
            </a:r>
            <a:r>
              <a:rPr sz="1800" spc="-160" dirty="0">
                <a:latin typeface="Arial"/>
                <a:cs typeface="Arial"/>
              </a:rPr>
              <a:t>mixture </a:t>
            </a:r>
            <a:r>
              <a:rPr sz="1800" spc="-120" dirty="0">
                <a:latin typeface="Arial"/>
                <a:cs typeface="Arial"/>
              </a:rPr>
              <a:t>is </a:t>
            </a:r>
            <a:r>
              <a:rPr sz="1800" spc="-165" dirty="0">
                <a:latin typeface="Arial"/>
                <a:cs typeface="Arial"/>
              </a:rPr>
              <a:t>along </a:t>
            </a:r>
            <a:r>
              <a:rPr sz="1800" spc="-155" dirty="0">
                <a:latin typeface="Arial"/>
                <a:cs typeface="Arial"/>
              </a:rPr>
              <a:t>the </a:t>
            </a:r>
            <a:r>
              <a:rPr sz="1800" spc="-150" dirty="0">
                <a:latin typeface="Arial"/>
                <a:cs typeface="Arial"/>
              </a:rPr>
              <a:t>grain </a:t>
            </a:r>
            <a:r>
              <a:rPr sz="1800" spc="-165" dirty="0">
                <a:latin typeface="Arial"/>
                <a:cs typeface="Arial"/>
              </a:rPr>
              <a:t>boundaries </a:t>
            </a:r>
            <a:r>
              <a:rPr sz="1800" spc="-190" dirty="0">
                <a:latin typeface="Arial"/>
                <a:cs typeface="Arial"/>
              </a:rPr>
              <a:t>and </a:t>
            </a:r>
            <a:r>
              <a:rPr sz="1800" spc="-175" dirty="0">
                <a:latin typeface="Arial"/>
                <a:cs typeface="Arial"/>
              </a:rPr>
              <a:t>presence </a:t>
            </a:r>
            <a:r>
              <a:rPr sz="1800" spc="-140" dirty="0">
                <a:latin typeface="Arial"/>
                <a:cs typeface="Arial"/>
              </a:rPr>
              <a:t>of </a:t>
            </a:r>
            <a:r>
              <a:rPr sz="1800" spc="-185" dirty="0">
                <a:latin typeface="Arial"/>
                <a:cs typeface="Arial"/>
              </a:rPr>
              <a:t>a </a:t>
            </a:r>
            <a:r>
              <a:rPr sz="1800" spc="-120" dirty="0">
                <a:latin typeface="Arial"/>
                <a:cs typeface="Arial"/>
              </a:rPr>
              <a:t>brittle </a:t>
            </a:r>
            <a:r>
              <a:rPr sz="1800" spc="-185" dirty="0">
                <a:latin typeface="Arial"/>
                <a:cs typeface="Arial"/>
              </a:rPr>
              <a:t>phase </a:t>
            </a:r>
            <a:r>
              <a:rPr sz="1800" spc="-45" dirty="0">
                <a:latin typeface="Arial"/>
                <a:cs typeface="Arial"/>
              </a:rPr>
              <a:t>Ө, </a:t>
            </a:r>
            <a:r>
              <a:rPr sz="1800" spc="-200" dirty="0">
                <a:latin typeface="Arial"/>
                <a:cs typeface="Arial"/>
              </a:rPr>
              <a:t>makes </a:t>
            </a:r>
            <a:r>
              <a:rPr sz="1800" spc="-155" dirty="0">
                <a:latin typeface="Arial"/>
                <a:cs typeface="Arial"/>
              </a:rPr>
              <a:t>the  </a:t>
            </a:r>
            <a:r>
              <a:rPr sz="1800" spc="-140" dirty="0">
                <a:latin typeface="Arial"/>
                <a:cs typeface="Arial"/>
              </a:rPr>
              <a:t>alloy </a:t>
            </a:r>
            <a:r>
              <a:rPr sz="1800" spc="-120" dirty="0">
                <a:latin typeface="Arial"/>
                <a:cs typeface="Arial"/>
              </a:rPr>
              <a:t>brittle </a:t>
            </a:r>
            <a:r>
              <a:rPr sz="1800" spc="-190" dirty="0">
                <a:latin typeface="Arial"/>
                <a:cs typeface="Arial"/>
              </a:rPr>
              <a:t>and </a:t>
            </a:r>
            <a:r>
              <a:rPr sz="1800" spc="-155" dirty="0">
                <a:latin typeface="Arial"/>
                <a:cs typeface="Arial"/>
              </a:rPr>
              <a:t>also </a:t>
            </a:r>
            <a:r>
              <a:rPr sz="1800" spc="-160" dirty="0">
                <a:latin typeface="Arial"/>
                <a:cs typeface="Arial"/>
              </a:rPr>
              <a:t>increases </a:t>
            </a:r>
            <a:r>
              <a:rPr sz="1800" spc="-155" dirty="0">
                <a:latin typeface="Arial"/>
                <a:cs typeface="Arial"/>
              </a:rPr>
              <a:t>the corrosion </a:t>
            </a:r>
            <a:r>
              <a:rPr sz="1800" spc="-140" dirty="0">
                <a:latin typeface="Arial"/>
                <a:cs typeface="Arial"/>
              </a:rPr>
              <a:t>of </a:t>
            </a:r>
            <a:r>
              <a:rPr sz="1800" spc="-155" dirty="0">
                <a:latin typeface="Arial"/>
                <a:cs typeface="Arial"/>
              </a:rPr>
              <a:t>the</a:t>
            </a:r>
            <a:r>
              <a:rPr sz="1800" spc="-150" dirty="0">
                <a:latin typeface="Arial"/>
                <a:cs typeface="Arial"/>
              </a:rPr>
              <a:t> alloy.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275" dirty="0">
                <a:latin typeface="Arial"/>
                <a:cs typeface="Arial"/>
              </a:rPr>
              <a:t>To </a:t>
            </a:r>
            <a:r>
              <a:rPr sz="1800" spc="-160" dirty="0">
                <a:latin typeface="Arial"/>
                <a:cs typeface="Arial"/>
              </a:rPr>
              <a:t>avoid </a:t>
            </a:r>
            <a:r>
              <a:rPr sz="1800" spc="-125" dirty="0">
                <a:latin typeface="Arial"/>
                <a:cs typeface="Arial"/>
              </a:rPr>
              <a:t>this, </a:t>
            </a:r>
            <a:r>
              <a:rPr sz="1800" spc="-170" dirty="0">
                <a:latin typeface="Arial"/>
                <a:cs typeface="Arial"/>
              </a:rPr>
              <a:t>homogenization </a:t>
            </a:r>
            <a:r>
              <a:rPr sz="1800" spc="-160" dirty="0">
                <a:latin typeface="Arial"/>
                <a:cs typeface="Arial"/>
              </a:rPr>
              <a:t>annealing </a:t>
            </a:r>
            <a:r>
              <a:rPr sz="1800" spc="-120" dirty="0">
                <a:latin typeface="Arial"/>
                <a:cs typeface="Arial"/>
              </a:rPr>
              <a:t>is </a:t>
            </a:r>
            <a:r>
              <a:rPr sz="1800" spc="-190" dirty="0">
                <a:latin typeface="Arial"/>
                <a:cs typeface="Arial"/>
              </a:rPr>
              <a:t>done </a:t>
            </a:r>
            <a:r>
              <a:rPr sz="1800" spc="-140" dirty="0">
                <a:latin typeface="Arial"/>
                <a:cs typeface="Arial"/>
              </a:rPr>
              <a:t>at </a:t>
            </a:r>
            <a:r>
              <a:rPr sz="1800" spc="-155" dirty="0">
                <a:latin typeface="Arial"/>
                <a:cs typeface="Arial"/>
              </a:rPr>
              <a:t>540</a:t>
            </a:r>
            <a:r>
              <a:rPr sz="1800" spc="-155" dirty="0">
                <a:latin typeface="MS PGothic"/>
                <a:cs typeface="MS PGothic"/>
              </a:rPr>
              <a:t>°</a:t>
            </a:r>
            <a:r>
              <a:rPr sz="1800" spc="-155" dirty="0">
                <a:latin typeface="Arial"/>
                <a:cs typeface="Arial"/>
              </a:rPr>
              <a:t>C </a:t>
            </a:r>
            <a:r>
              <a:rPr sz="1800" spc="-135" dirty="0">
                <a:latin typeface="Arial"/>
                <a:cs typeface="Arial"/>
              </a:rPr>
              <a:t>to </a:t>
            </a:r>
            <a:r>
              <a:rPr sz="1800" spc="-185" dirty="0">
                <a:latin typeface="Arial"/>
                <a:cs typeface="Arial"/>
              </a:rPr>
              <a:t>remove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45" dirty="0">
                <a:latin typeface="Arial"/>
                <a:cs typeface="Arial"/>
              </a:rPr>
              <a:t>coring.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00" y="676275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657663"/>
            <a:ext cx="9109455" cy="29098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9513" y="51307"/>
            <a:ext cx="7887970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50" dirty="0"/>
              <a:t>Type </a:t>
            </a:r>
            <a:r>
              <a:rPr sz="3500" dirty="0"/>
              <a:t>IV System with Peritectic</a:t>
            </a:r>
            <a:r>
              <a:rPr sz="3500" spc="-5" dirty="0"/>
              <a:t> </a:t>
            </a:r>
            <a:r>
              <a:rPr sz="3500" dirty="0"/>
              <a:t>Reaction</a:t>
            </a:r>
            <a:endParaRPr sz="3500"/>
          </a:p>
        </p:txBody>
      </p:sp>
      <p:sp>
        <p:nvSpPr>
          <p:cNvPr id="3" name="object 3"/>
          <p:cNvSpPr/>
          <p:nvPr/>
        </p:nvSpPr>
        <p:spPr>
          <a:xfrm>
            <a:off x="152400" y="808101"/>
            <a:ext cx="8839200" cy="5897880"/>
          </a:xfrm>
          <a:custGeom>
            <a:avLst/>
            <a:gdLst/>
            <a:ahLst/>
            <a:cxnLst/>
            <a:rect l="l" t="t" r="r" b="b"/>
            <a:pathLst>
              <a:path w="8839200" h="5897880">
                <a:moveTo>
                  <a:pt x="0" y="5897499"/>
                </a:moveTo>
                <a:lnTo>
                  <a:pt x="8839200" y="5897499"/>
                </a:lnTo>
                <a:lnTo>
                  <a:pt x="8839200" y="0"/>
                </a:lnTo>
                <a:lnTo>
                  <a:pt x="0" y="0"/>
                </a:lnTo>
                <a:lnTo>
                  <a:pt x="0" y="5897499"/>
                </a:lnTo>
                <a:close/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1140" y="836803"/>
            <a:ext cx="8481695" cy="156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40" dirty="0">
                <a:latin typeface="Arial"/>
                <a:cs typeface="Arial"/>
              </a:rPr>
              <a:t>Peritectic </a:t>
            </a:r>
            <a:r>
              <a:rPr sz="1800" spc="-150" dirty="0">
                <a:latin typeface="Arial"/>
                <a:cs typeface="Arial"/>
              </a:rPr>
              <a:t>reaction </a:t>
            </a:r>
            <a:r>
              <a:rPr sz="1800" spc="-165" dirty="0">
                <a:latin typeface="Arial"/>
                <a:cs typeface="Arial"/>
              </a:rPr>
              <a:t>occurs </a:t>
            </a:r>
            <a:r>
              <a:rPr sz="1800" spc="-200" dirty="0">
                <a:latin typeface="Arial"/>
                <a:cs typeface="Arial"/>
              </a:rPr>
              <a:t>when </a:t>
            </a:r>
            <a:r>
              <a:rPr sz="1800" spc="-175" dirty="0">
                <a:latin typeface="Arial"/>
                <a:cs typeface="Arial"/>
              </a:rPr>
              <a:t>two </a:t>
            </a:r>
            <a:r>
              <a:rPr sz="1800" spc="-165" dirty="0">
                <a:latin typeface="Arial"/>
                <a:cs typeface="Arial"/>
              </a:rPr>
              <a:t>metals </a:t>
            </a:r>
            <a:r>
              <a:rPr sz="1800" spc="-160" dirty="0">
                <a:latin typeface="Arial"/>
                <a:cs typeface="Arial"/>
              </a:rPr>
              <a:t>are </a:t>
            </a:r>
            <a:r>
              <a:rPr sz="1800" spc="-165" dirty="0">
                <a:latin typeface="Arial"/>
                <a:cs typeface="Arial"/>
              </a:rPr>
              <a:t>completely </a:t>
            </a:r>
            <a:r>
              <a:rPr sz="1800" spc="-155" dirty="0">
                <a:latin typeface="Arial"/>
                <a:cs typeface="Arial"/>
              </a:rPr>
              <a:t>soluble </a:t>
            </a:r>
            <a:r>
              <a:rPr sz="1800" spc="-130" dirty="0">
                <a:latin typeface="Arial"/>
                <a:cs typeface="Arial"/>
              </a:rPr>
              <a:t>in </a:t>
            </a:r>
            <a:r>
              <a:rPr sz="1800" spc="-135" dirty="0">
                <a:latin typeface="Arial"/>
                <a:cs typeface="Arial"/>
              </a:rPr>
              <a:t>liquid </a:t>
            </a:r>
            <a:r>
              <a:rPr sz="1800" spc="-170" dirty="0">
                <a:latin typeface="Arial"/>
                <a:cs typeface="Arial"/>
              </a:rPr>
              <a:t>phase, </a:t>
            </a:r>
            <a:r>
              <a:rPr sz="1800" spc="-130" dirty="0">
                <a:latin typeface="Arial"/>
                <a:cs typeface="Arial"/>
              </a:rPr>
              <a:t>partially </a:t>
            </a:r>
            <a:r>
              <a:rPr sz="1800" spc="-155" dirty="0">
                <a:latin typeface="Arial"/>
                <a:cs typeface="Arial"/>
              </a:rPr>
              <a:t>soluble  </a:t>
            </a:r>
            <a:r>
              <a:rPr sz="1800" spc="-130" dirty="0">
                <a:latin typeface="Arial"/>
                <a:cs typeface="Arial"/>
              </a:rPr>
              <a:t>in </a:t>
            </a:r>
            <a:r>
              <a:rPr sz="1800" spc="-140" dirty="0">
                <a:latin typeface="Arial"/>
                <a:cs typeface="Arial"/>
              </a:rPr>
              <a:t>solid </a:t>
            </a:r>
            <a:r>
              <a:rPr sz="1800" spc="-185" dirty="0">
                <a:latin typeface="Arial"/>
                <a:cs typeface="Arial"/>
              </a:rPr>
              <a:t>phase </a:t>
            </a:r>
            <a:r>
              <a:rPr sz="1800" spc="-190" dirty="0">
                <a:latin typeface="Arial"/>
                <a:cs typeface="Arial"/>
              </a:rPr>
              <a:t>and </a:t>
            </a:r>
            <a:r>
              <a:rPr sz="1800" spc="-135" dirty="0">
                <a:latin typeface="Arial"/>
                <a:cs typeface="Arial"/>
              </a:rPr>
              <a:t>their </a:t>
            </a:r>
            <a:r>
              <a:rPr sz="1800" spc="-155" dirty="0">
                <a:latin typeface="Arial"/>
                <a:cs typeface="Arial"/>
              </a:rPr>
              <a:t>melting </a:t>
            </a:r>
            <a:r>
              <a:rPr sz="1800" spc="-150" dirty="0">
                <a:latin typeface="Arial"/>
                <a:cs typeface="Arial"/>
              </a:rPr>
              <a:t>points </a:t>
            </a:r>
            <a:r>
              <a:rPr sz="1800" spc="-160" dirty="0">
                <a:latin typeface="Arial"/>
                <a:cs typeface="Arial"/>
              </a:rPr>
              <a:t>are </a:t>
            </a:r>
            <a:r>
              <a:rPr sz="1800" spc="-145" dirty="0">
                <a:latin typeface="Arial"/>
                <a:cs typeface="Arial"/>
              </a:rPr>
              <a:t>vastly </a:t>
            </a:r>
            <a:r>
              <a:rPr sz="1800" spc="-140" dirty="0">
                <a:latin typeface="Arial"/>
                <a:cs typeface="Arial"/>
              </a:rPr>
              <a:t>different </a:t>
            </a:r>
            <a:r>
              <a:rPr sz="1800" spc="-165" dirty="0">
                <a:latin typeface="Arial"/>
                <a:cs typeface="Arial"/>
              </a:rPr>
              <a:t>from </a:t>
            </a:r>
            <a:r>
              <a:rPr sz="1800" spc="-180" dirty="0">
                <a:latin typeface="Arial"/>
                <a:cs typeface="Arial"/>
              </a:rPr>
              <a:t>each</a:t>
            </a:r>
            <a:r>
              <a:rPr sz="1800" spc="-160" dirty="0">
                <a:latin typeface="Arial"/>
                <a:cs typeface="Arial"/>
              </a:rPr>
              <a:t> other.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50" dirty="0">
                <a:latin typeface="Arial"/>
                <a:cs typeface="Arial"/>
              </a:rPr>
              <a:t>Liquid </a:t>
            </a:r>
            <a:r>
              <a:rPr sz="1800" spc="-185" dirty="0">
                <a:latin typeface="Arial"/>
                <a:cs typeface="Arial"/>
              </a:rPr>
              <a:t>phase </a:t>
            </a:r>
            <a:r>
              <a:rPr sz="1800" spc="-150" dirty="0">
                <a:latin typeface="Arial"/>
                <a:cs typeface="Arial"/>
              </a:rPr>
              <a:t>reacts </a:t>
            </a:r>
            <a:r>
              <a:rPr sz="1800" spc="-145" dirty="0">
                <a:latin typeface="Arial"/>
                <a:cs typeface="Arial"/>
              </a:rPr>
              <a:t>with </a:t>
            </a:r>
            <a:r>
              <a:rPr sz="1800" spc="-185" dirty="0">
                <a:latin typeface="Arial"/>
                <a:cs typeface="Arial"/>
              </a:rPr>
              <a:t>a </a:t>
            </a:r>
            <a:r>
              <a:rPr sz="1800" spc="-140" dirty="0">
                <a:latin typeface="Arial"/>
                <a:cs typeface="Arial"/>
              </a:rPr>
              <a:t>solid </a:t>
            </a:r>
            <a:r>
              <a:rPr sz="1800" spc="-185" dirty="0">
                <a:latin typeface="Arial"/>
                <a:cs typeface="Arial"/>
              </a:rPr>
              <a:t>phase </a:t>
            </a:r>
            <a:r>
              <a:rPr sz="1800" spc="-135" dirty="0">
                <a:latin typeface="Arial"/>
                <a:cs typeface="Arial"/>
              </a:rPr>
              <a:t>to </a:t>
            </a:r>
            <a:r>
              <a:rPr sz="1800" spc="-165" dirty="0">
                <a:latin typeface="Arial"/>
                <a:cs typeface="Arial"/>
              </a:rPr>
              <a:t>form </a:t>
            </a:r>
            <a:r>
              <a:rPr sz="1800" spc="-185" dirty="0">
                <a:latin typeface="Arial"/>
                <a:cs typeface="Arial"/>
              </a:rPr>
              <a:t>a </a:t>
            </a:r>
            <a:r>
              <a:rPr sz="1800" spc="-204" dirty="0">
                <a:latin typeface="Arial"/>
                <a:cs typeface="Arial"/>
              </a:rPr>
              <a:t>new </a:t>
            </a:r>
            <a:r>
              <a:rPr sz="1800" spc="-190" dirty="0">
                <a:latin typeface="Arial"/>
                <a:cs typeface="Arial"/>
              </a:rPr>
              <a:t>and </a:t>
            </a:r>
            <a:r>
              <a:rPr sz="1800" spc="-140" dirty="0">
                <a:latin typeface="Arial"/>
                <a:cs typeface="Arial"/>
              </a:rPr>
              <a:t>different solid</a:t>
            </a:r>
            <a:r>
              <a:rPr sz="1800" spc="150" dirty="0">
                <a:latin typeface="Arial"/>
                <a:cs typeface="Arial"/>
              </a:rPr>
              <a:t> </a:t>
            </a:r>
            <a:r>
              <a:rPr sz="1800" spc="-170" dirty="0">
                <a:latin typeface="Arial"/>
                <a:cs typeface="Arial"/>
              </a:rPr>
              <a:t>phase.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50" dirty="0">
                <a:latin typeface="Arial"/>
                <a:cs typeface="Arial"/>
              </a:rPr>
              <a:t>E.g. </a:t>
            </a:r>
            <a:r>
              <a:rPr sz="1800" spc="-185" dirty="0">
                <a:latin typeface="Arial"/>
                <a:cs typeface="Arial"/>
              </a:rPr>
              <a:t>– </a:t>
            </a:r>
            <a:r>
              <a:rPr sz="1800" spc="-170" dirty="0">
                <a:latin typeface="Arial"/>
                <a:cs typeface="Arial"/>
              </a:rPr>
              <a:t>Fe-C, Cu-Zn, </a:t>
            </a:r>
            <a:r>
              <a:rPr sz="1800" spc="-165" dirty="0">
                <a:latin typeface="Arial"/>
                <a:cs typeface="Arial"/>
              </a:rPr>
              <a:t>Pt-Ag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50" dirty="0">
                <a:latin typeface="Arial"/>
                <a:cs typeface="Arial"/>
              </a:rPr>
              <a:t>etc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60" dirty="0">
                <a:latin typeface="Arial"/>
                <a:cs typeface="Arial"/>
              </a:rPr>
              <a:t>Solidus </a:t>
            </a:r>
            <a:r>
              <a:rPr sz="1800" spc="-180" dirty="0">
                <a:latin typeface="Arial"/>
                <a:cs typeface="Arial"/>
              </a:rPr>
              <a:t>– </a:t>
            </a:r>
            <a:r>
              <a:rPr sz="1800" spc="-190" dirty="0">
                <a:latin typeface="Arial"/>
                <a:cs typeface="Arial"/>
              </a:rPr>
              <a:t>ADE, </a:t>
            </a:r>
            <a:r>
              <a:rPr sz="1800" spc="-160" dirty="0">
                <a:latin typeface="Arial"/>
                <a:cs typeface="Arial"/>
              </a:rPr>
              <a:t>Liquidus </a:t>
            </a:r>
            <a:r>
              <a:rPr sz="1800" spc="-110" dirty="0">
                <a:latin typeface="Arial"/>
                <a:cs typeface="Arial"/>
              </a:rPr>
              <a:t>-</a:t>
            </a:r>
            <a:r>
              <a:rPr sz="1800" spc="135" dirty="0">
                <a:latin typeface="Arial"/>
                <a:cs typeface="Arial"/>
              </a:rPr>
              <a:t> </a:t>
            </a:r>
            <a:r>
              <a:rPr sz="1800" spc="-220" dirty="0">
                <a:latin typeface="Arial"/>
                <a:cs typeface="Arial"/>
              </a:rPr>
              <a:t>ABCE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00" y="676275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29000" y="1716087"/>
            <a:ext cx="5486400" cy="6461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39774" y="2414649"/>
            <a:ext cx="7380351" cy="44433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2852" y="90932"/>
            <a:ext cx="46380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Cooling of </a:t>
            </a:r>
            <a:r>
              <a:rPr spc="-5" dirty="0"/>
              <a:t>a</a:t>
            </a:r>
            <a:r>
              <a:rPr spc="-70" dirty="0"/>
              <a:t> </a:t>
            </a:r>
            <a:r>
              <a:rPr spc="-5" dirty="0"/>
              <a:t>Peritectic-alloy</a:t>
            </a:r>
          </a:p>
        </p:txBody>
      </p:sp>
      <p:sp>
        <p:nvSpPr>
          <p:cNvPr id="3" name="object 3"/>
          <p:cNvSpPr/>
          <p:nvPr/>
        </p:nvSpPr>
        <p:spPr>
          <a:xfrm>
            <a:off x="152400" y="762000"/>
            <a:ext cx="8839200" cy="5943600"/>
          </a:xfrm>
          <a:custGeom>
            <a:avLst/>
            <a:gdLst/>
            <a:ahLst/>
            <a:cxnLst/>
            <a:rect l="l" t="t" r="r" b="b"/>
            <a:pathLst>
              <a:path w="8839200" h="5943600">
                <a:moveTo>
                  <a:pt x="0" y="5943600"/>
                </a:moveTo>
                <a:lnTo>
                  <a:pt x="8839200" y="5943600"/>
                </a:lnTo>
                <a:lnTo>
                  <a:pt x="8839200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1140" y="790702"/>
            <a:ext cx="8381365" cy="1232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90" dirty="0">
                <a:latin typeface="Arial"/>
                <a:cs typeface="Arial"/>
              </a:rPr>
              <a:t>The </a:t>
            </a:r>
            <a:r>
              <a:rPr sz="1800" spc="-135" dirty="0">
                <a:latin typeface="Arial"/>
                <a:cs typeface="Arial"/>
              </a:rPr>
              <a:t>liquid </a:t>
            </a:r>
            <a:r>
              <a:rPr sz="1800" spc="-190" dirty="0">
                <a:latin typeface="Arial"/>
                <a:cs typeface="Arial"/>
              </a:rPr>
              <a:t>and </a:t>
            </a:r>
            <a:r>
              <a:rPr sz="1800" spc="-155" dirty="0">
                <a:latin typeface="Arial"/>
                <a:cs typeface="Arial"/>
              </a:rPr>
              <a:t>α </a:t>
            </a:r>
            <a:r>
              <a:rPr sz="1800" spc="-185" dirty="0">
                <a:latin typeface="Arial"/>
                <a:cs typeface="Arial"/>
              </a:rPr>
              <a:t>phase </a:t>
            </a:r>
            <a:r>
              <a:rPr sz="1800" spc="-150" dirty="0">
                <a:latin typeface="Arial"/>
                <a:cs typeface="Arial"/>
              </a:rPr>
              <a:t>react </a:t>
            </a:r>
            <a:r>
              <a:rPr sz="1800" spc="-135" dirty="0">
                <a:latin typeface="Arial"/>
                <a:cs typeface="Arial"/>
              </a:rPr>
              <a:t>to </a:t>
            </a:r>
            <a:r>
              <a:rPr sz="1800" spc="-175" dirty="0">
                <a:latin typeface="Arial"/>
                <a:cs typeface="Arial"/>
              </a:rPr>
              <a:t>produce </a:t>
            </a:r>
            <a:r>
              <a:rPr sz="1800" spc="-210" dirty="0">
                <a:latin typeface="Arial"/>
                <a:cs typeface="Arial"/>
              </a:rPr>
              <a:t>β </a:t>
            </a:r>
            <a:r>
              <a:rPr sz="1800" spc="-170" dirty="0">
                <a:latin typeface="Arial"/>
                <a:cs typeface="Arial"/>
              </a:rPr>
              <a:t>phase. </a:t>
            </a:r>
            <a:r>
              <a:rPr sz="1800" spc="-220" dirty="0">
                <a:latin typeface="Arial"/>
                <a:cs typeface="Arial"/>
              </a:rPr>
              <a:t>Β </a:t>
            </a:r>
            <a:r>
              <a:rPr sz="1800" spc="-185" dirty="0">
                <a:latin typeface="Arial"/>
                <a:cs typeface="Arial"/>
              </a:rPr>
              <a:t>phase </a:t>
            </a:r>
            <a:r>
              <a:rPr sz="1800" spc="-165" dirty="0">
                <a:latin typeface="Arial"/>
                <a:cs typeface="Arial"/>
              </a:rPr>
              <a:t>forms </a:t>
            </a:r>
            <a:r>
              <a:rPr sz="1800" spc="-140" dirty="0">
                <a:latin typeface="Arial"/>
                <a:cs typeface="Arial"/>
              </a:rPr>
              <a:t>at </a:t>
            </a:r>
            <a:r>
              <a:rPr sz="1800" spc="-155" dirty="0">
                <a:latin typeface="Arial"/>
                <a:cs typeface="Arial"/>
              </a:rPr>
              <a:t>the </a:t>
            </a:r>
            <a:r>
              <a:rPr sz="1800" spc="-160" dirty="0">
                <a:latin typeface="Arial"/>
                <a:cs typeface="Arial"/>
              </a:rPr>
              <a:t>surface </a:t>
            </a:r>
            <a:r>
              <a:rPr sz="1800" spc="-140" dirty="0">
                <a:latin typeface="Arial"/>
                <a:cs typeface="Arial"/>
              </a:rPr>
              <a:t>of </a:t>
            </a:r>
            <a:r>
              <a:rPr sz="1800" spc="-150" dirty="0">
                <a:latin typeface="Arial"/>
                <a:cs typeface="Arial"/>
              </a:rPr>
              <a:t>α-dendrites </a:t>
            </a:r>
            <a:r>
              <a:rPr sz="1800" spc="-180" dirty="0">
                <a:latin typeface="Arial"/>
                <a:cs typeface="Arial"/>
              </a:rPr>
              <a:t>by  </a:t>
            </a:r>
            <a:r>
              <a:rPr sz="1800" spc="-165" dirty="0">
                <a:latin typeface="Arial"/>
                <a:cs typeface="Arial"/>
              </a:rPr>
              <a:t>enveloping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90" dirty="0">
                <a:latin typeface="Arial"/>
                <a:cs typeface="Arial"/>
              </a:rPr>
              <a:t>it.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80" dirty="0">
                <a:latin typeface="Arial"/>
                <a:cs typeface="Arial"/>
              </a:rPr>
              <a:t>Growth </a:t>
            </a:r>
            <a:r>
              <a:rPr sz="1800" spc="-140" dirty="0">
                <a:latin typeface="Arial"/>
                <a:cs typeface="Arial"/>
              </a:rPr>
              <a:t>of </a:t>
            </a:r>
            <a:r>
              <a:rPr sz="1800" spc="-180" dirty="0">
                <a:latin typeface="Arial"/>
                <a:cs typeface="Arial"/>
              </a:rPr>
              <a:t>β-phase </a:t>
            </a:r>
            <a:r>
              <a:rPr sz="1800" spc="-185" dirty="0">
                <a:latin typeface="Arial"/>
                <a:cs typeface="Arial"/>
              </a:rPr>
              <a:t>happens </a:t>
            </a:r>
            <a:r>
              <a:rPr sz="1800" spc="-175" dirty="0">
                <a:latin typeface="Arial"/>
                <a:cs typeface="Arial"/>
              </a:rPr>
              <a:t>by </a:t>
            </a:r>
            <a:r>
              <a:rPr sz="1800" spc="-145" dirty="0">
                <a:latin typeface="Arial"/>
                <a:cs typeface="Arial"/>
              </a:rPr>
              <a:t>diffusion </a:t>
            </a:r>
            <a:r>
              <a:rPr sz="1800" spc="-140" dirty="0">
                <a:latin typeface="Arial"/>
                <a:cs typeface="Arial"/>
              </a:rPr>
              <a:t>of </a:t>
            </a:r>
            <a:r>
              <a:rPr sz="1800" spc="-155" dirty="0">
                <a:latin typeface="Arial"/>
                <a:cs typeface="Arial"/>
              </a:rPr>
              <a:t>Pt </a:t>
            </a:r>
            <a:r>
              <a:rPr sz="1800" spc="-185" dirty="0">
                <a:latin typeface="Arial"/>
                <a:cs typeface="Arial"/>
              </a:rPr>
              <a:t>atoms </a:t>
            </a:r>
            <a:r>
              <a:rPr sz="1800" spc="-165" dirty="0">
                <a:latin typeface="Arial"/>
                <a:cs typeface="Arial"/>
              </a:rPr>
              <a:t>from </a:t>
            </a:r>
            <a:r>
              <a:rPr sz="1800" spc="-155" dirty="0">
                <a:latin typeface="Arial"/>
                <a:cs typeface="Arial"/>
              </a:rPr>
              <a:t>α </a:t>
            </a:r>
            <a:r>
              <a:rPr sz="1800" spc="-135" dirty="0">
                <a:latin typeface="Arial"/>
                <a:cs typeface="Arial"/>
              </a:rPr>
              <a:t>to </a:t>
            </a:r>
            <a:r>
              <a:rPr sz="1800" spc="-210" dirty="0">
                <a:latin typeface="Arial"/>
                <a:cs typeface="Arial"/>
              </a:rPr>
              <a:t>β </a:t>
            </a:r>
            <a:r>
              <a:rPr sz="1800" spc="-190" dirty="0">
                <a:latin typeface="Arial"/>
                <a:cs typeface="Arial"/>
              </a:rPr>
              <a:t>and </a:t>
            </a:r>
            <a:r>
              <a:rPr sz="1800" spc="-140" dirty="0">
                <a:latin typeface="Arial"/>
                <a:cs typeface="Arial"/>
              </a:rPr>
              <a:t>of </a:t>
            </a:r>
            <a:r>
              <a:rPr sz="1800" spc="-200" dirty="0">
                <a:latin typeface="Arial"/>
                <a:cs typeface="Arial"/>
              </a:rPr>
              <a:t>Ag </a:t>
            </a:r>
            <a:r>
              <a:rPr sz="1800" spc="-165" dirty="0">
                <a:latin typeface="Arial"/>
                <a:cs typeface="Arial"/>
              </a:rPr>
              <a:t>from </a:t>
            </a:r>
            <a:r>
              <a:rPr sz="1800" spc="-135" dirty="0">
                <a:latin typeface="Arial"/>
                <a:cs typeface="Arial"/>
              </a:rPr>
              <a:t>liquid to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25" dirty="0">
                <a:latin typeface="Arial"/>
                <a:cs typeface="Arial"/>
              </a:rPr>
              <a:t>α.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60" dirty="0">
                <a:latin typeface="Arial"/>
                <a:cs typeface="Arial"/>
              </a:rPr>
              <a:t>This </a:t>
            </a:r>
            <a:r>
              <a:rPr sz="1800" spc="-185" dirty="0">
                <a:latin typeface="Arial"/>
                <a:cs typeface="Arial"/>
              </a:rPr>
              <a:t>change </a:t>
            </a:r>
            <a:r>
              <a:rPr sz="1800" spc="-135" dirty="0">
                <a:latin typeface="Arial"/>
                <a:cs typeface="Arial"/>
              </a:rPr>
              <a:t>to </a:t>
            </a:r>
            <a:r>
              <a:rPr sz="1800" spc="-155" dirty="0">
                <a:latin typeface="Arial"/>
                <a:cs typeface="Arial"/>
              </a:rPr>
              <a:t>get </a:t>
            </a:r>
            <a:r>
              <a:rPr sz="1800" spc="-195" dirty="0">
                <a:latin typeface="Arial"/>
                <a:cs typeface="Arial"/>
              </a:rPr>
              <a:t>homogeneous </a:t>
            </a:r>
            <a:r>
              <a:rPr sz="1800" spc="-210" dirty="0">
                <a:latin typeface="Arial"/>
                <a:cs typeface="Arial"/>
              </a:rPr>
              <a:t>β </a:t>
            </a:r>
            <a:r>
              <a:rPr sz="1800" spc="-185" dirty="0">
                <a:latin typeface="Arial"/>
                <a:cs typeface="Arial"/>
              </a:rPr>
              <a:t>phase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160" dirty="0">
                <a:latin typeface="Arial"/>
                <a:cs typeface="Arial"/>
              </a:rPr>
              <a:t>takes </a:t>
            </a:r>
            <a:r>
              <a:rPr sz="1800" spc="-185" dirty="0">
                <a:latin typeface="Arial"/>
                <a:cs typeface="Arial"/>
              </a:rPr>
              <a:t>a </a:t>
            </a:r>
            <a:r>
              <a:rPr sz="1800" spc="-160" dirty="0">
                <a:latin typeface="Arial"/>
                <a:cs typeface="Arial"/>
              </a:rPr>
              <a:t>long </a:t>
            </a:r>
            <a:r>
              <a:rPr sz="1800" spc="-150" dirty="0">
                <a:latin typeface="Arial"/>
                <a:cs typeface="Arial"/>
              </a:rPr>
              <a:t>time.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1140" y="3863721"/>
            <a:ext cx="3360420" cy="1013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54965">
              <a:lnSpc>
                <a:spcPct val="12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60" dirty="0">
                <a:latin typeface="Arial"/>
                <a:cs typeface="Arial"/>
              </a:rPr>
              <a:t>Usually </a:t>
            </a:r>
            <a:r>
              <a:rPr sz="1800" spc="-135" dirty="0">
                <a:latin typeface="Arial"/>
                <a:cs typeface="Arial"/>
              </a:rPr>
              <a:t>peritectic </a:t>
            </a:r>
            <a:r>
              <a:rPr sz="1800" spc="-150" dirty="0">
                <a:latin typeface="Arial"/>
                <a:cs typeface="Arial"/>
              </a:rPr>
              <a:t>reaction </a:t>
            </a:r>
            <a:r>
              <a:rPr sz="1800" spc="-165" dirty="0">
                <a:latin typeface="Arial"/>
                <a:cs typeface="Arial"/>
              </a:rPr>
              <a:t>leads </a:t>
            </a:r>
            <a:r>
              <a:rPr sz="1800" spc="-135" dirty="0">
                <a:latin typeface="Arial"/>
                <a:cs typeface="Arial"/>
              </a:rPr>
              <a:t>to  </a:t>
            </a:r>
            <a:r>
              <a:rPr sz="1800" spc="-155" dirty="0">
                <a:latin typeface="Arial"/>
                <a:cs typeface="Arial"/>
              </a:rPr>
              <a:t>formation </a:t>
            </a:r>
            <a:r>
              <a:rPr sz="1800" spc="-140" dirty="0">
                <a:latin typeface="Arial"/>
                <a:cs typeface="Arial"/>
              </a:rPr>
              <a:t>of intermetallic </a:t>
            </a:r>
            <a:r>
              <a:rPr sz="1800" spc="-200" dirty="0">
                <a:latin typeface="Arial"/>
                <a:cs typeface="Arial"/>
              </a:rPr>
              <a:t>compound  </a:t>
            </a:r>
            <a:r>
              <a:rPr sz="1800" spc="-140" dirty="0">
                <a:latin typeface="Arial"/>
                <a:cs typeface="Arial"/>
              </a:rPr>
              <a:t>of fixed</a:t>
            </a:r>
            <a:r>
              <a:rPr sz="1800" spc="-40" dirty="0">
                <a:latin typeface="Arial"/>
                <a:cs typeface="Arial"/>
              </a:rPr>
              <a:t> </a:t>
            </a:r>
            <a:r>
              <a:rPr sz="1800" spc="-160" dirty="0">
                <a:latin typeface="Arial"/>
                <a:cs typeface="Arial"/>
              </a:rPr>
              <a:t>composition.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1000" y="676275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66800" y="2057400"/>
            <a:ext cx="5486400" cy="1870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10000" y="3962398"/>
            <a:ext cx="4572000" cy="2825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4361" y="90932"/>
            <a:ext cx="64147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Intermediate Phases and Compounds</a:t>
            </a:r>
          </a:p>
        </p:txBody>
      </p:sp>
      <p:sp>
        <p:nvSpPr>
          <p:cNvPr id="3" name="object 3"/>
          <p:cNvSpPr/>
          <p:nvPr/>
        </p:nvSpPr>
        <p:spPr>
          <a:xfrm>
            <a:off x="152400" y="762000"/>
            <a:ext cx="4343400" cy="5943600"/>
          </a:xfrm>
          <a:custGeom>
            <a:avLst/>
            <a:gdLst/>
            <a:ahLst/>
            <a:cxnLst/>
            <a:rect l="l" t="t" r="r" b="b"/>
            <a:pathLst>
              <a:path w="4343400" h="5943600">
                <a:moveTo>
                  <a:pt x="0" y="5943600"/>
                </a:moveTo>
                <a:lnTo>
                  <a:pt x="4343400" y="5943600"/>
                </a:lnTo>
                <a:lnTo>
                  <a:pt x="4343400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1140" y="790702"/>
            <a:ext cx="4074160" cy="4689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85" dirty="0">
                <a:latin typeface="Arial"/>
                <a:cs typeface="Arial"/>
              </a:rPr>
              <a:t>Terminal </a:t>
            </a:r>
            <a:r>
              <a:rPr sz="1800" spc="-170" dirty="0">
                <a:latin typeface="Arial"/>
                <a:cs typeface="Arial"/>
              </a:rPr>
              <a:t>phases: </a:t>
            </a:r>
            <a:r>
              <a:rPr sz="1800" spc="-185" dirty="0">
                <a:latin typeface="Arial"/>
                <a:cs typeface="Arial"/>
              </a:rPr>
              <a:t>Phases </a:t>
            </a:r>
            <a:r>
              <a:rPr sz="1800" spc="-165" dirty="0">
                <a:latin typeface="Arial"/>
                <a:cs typeface="Arial"/>
              </a:rPr>
              <a:t>occur </a:t>
            </a:r>
            <a:r>
              <a:rPr sz="1800" spc="-140" dirty="0">
                <a:latin typeface="Arial"/>
                <a:cs typeface="Arial"/>
              </a:rPr>
              <a:t>at </a:t>
            </a:r>
            <a:r>
              <a:rPr sz="1800" spc="-155" dirty="0">
                <a:latin typeface="Arial"/>
                <a:cs typeface="Arial"/>
              </a:rPr>
              <a:t>the </a:t>
            </a:r>
            <a:r>
              <a:rPr sz="1800" spc="-190" dirty="0">
                <a:latin typeface="Arial"/>
                <a:cs typeface="Arial"/>
              </a:rPr>
              <a:t>end </a:t>
            </a:r>
            <a:r>
              <a:rPr sz="1800" spc="-140" dirty="0">
                <a:latin typeface="Arial"/>
                <a:cs typeface="Arial"/>
              </a:rPr>
              <a:t>of  </a:t>
            </a:r>
            <a:r>
              <a:rPr sz="1800" spc="-185" dirty="0">
                <a:latin typeface="Arial"/>
                <a:cs typeface="Arial"/>
              </a:rPr>
              <a:t>phase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65" dirty="0">
                <a:latin typeface="Arial"/>
                <a:cs typeface="Arial"/>
              </a:rPr>
              <a:t>diagrams.</a:t>
            </a:r>
            <a:endParaRPr sz="1800">
              <a:latin typeface="Arial"/>
              <a:cs typeface="Arial"/>
            </a:endParaRPr>
          </a:p>
          <a:p>
            <a:pPr marL="355600" marR="292100" indent="-342900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55" dirty="0">
                <a:latin typeface="Arial"/>
                <a:cs typeface="Arial"/>
              </a:rPr>
              <a:t>Intermediate </a:t>
            </a:r>
            <a:r>
              <a:rPr sz="1800" spc="-170" dirty="0">
                <a:latin typeface="Arial"/>
                <a:cs typeface="Arial"/>
              </a:rPr>
              <a:t>phases: </a:t>
            </a:r>
            <a:r>
              <a:rPr sz="1800" spc="-185" dirty="0">
                <a:latin typeface="Arial"/>
                <a:cs typeface="Arial"/>
              </a:rPr>
              <a:t>Phases </a:t>
            </a:r>
            <a:r>
              <a:rPr sz="1800" spc="-165" dirty="0">
                <a:latin typeface="Arial"/>
                <a:cs typeface="Arial"/>
              </a:rPr>
              <a:t>occur </a:t>
            </a:r>
            <a:r>
              <a:rPr sz="1800" spc="-130" dirty="0">
                <a:latin typeface="Arial"/>
                <a:cs typeface="Arial"/>
              </a:rPr>
              <a:t>in </a:t>
            </a:r>
            <a:r>
              <a:rPr sz="1800" spc="-185" dirty="0">
                <a:latin typeface="Arial"/>
                <a:cs typeface="Arial"/>
              </a:rPr>
              <a:t>a  </a:t>
            </a:r>
            <a:r>
              <a:rPr sz="1800" spc="-165" dirty="0">
                <a:latin typeface="Arial"/>
                <a:cs typeface="Arial"/>
              </a:rPr>
              <a:t>composition </a:t>
            </a:r>
            <a:r>
              <a:rPr sz="1800" spc="-170" dirty="0">
                <a:latin typeface="Arial"/>
                <a:cs typeface="Arial"/>
              </a:rPr>
              <a:t>range </a:t>
            </a:r>
            <a:r>
              <a:rPr sz="1800" spc="-150" dirty="0">
                <a:latin typeface="Arial"/>
                <a:cs typeface="Arial"/>
              </a:rPr>
              <a:t>inside </a:t>
            </a:r>
            <a:r>
              <a:rPr sz="1800" spc="-185" dirty="0">
                <a:latin typeface="Arial"/>
                <a:cs typeface="Arial"/>
              </a:rPr>
              <a:t>phase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-165" dirty="0">
                <a:latin typeface="Arial"/>
                <a:cs typeface="Arial"/>
              </a:rPr>
              <a:t>diagram.</a:t>
            </a:r>
            <a:endParaRPr sz="1800">
              <a:latin typeface="Arial"/>
              <a:cs typeface="Arial"/>
            </a:endParaRPr>
          </a:p>
          <a:p>
            <a:pPr marL="812800" marR="304165" lvl="1" indent="-343535">
              <a:lnSpc>
                <a:spcPct val="100000"/>
              </a:lnSpc>
              <a:spcBef>
                <a:spcPts val="430"/>
              </a:spcBef>
              <a:buChar char="•"/>
              <a:tabLst>
                <a:tab pos="812800" algn="l"/>
                <a:tab pos="813435" algn="l"/>
              </a:tabLst>
            </a:pPr>
            <a:r>
              <a:rPr sz="1800" spc="-175" dirty="0">
                <a:latin typeface="Arial"/>
                <a:cs typeface="Arial"/>
              </a:rPr>
              <a:t>Examples: </a:t>
            </a:r>
            <a:r>
              <a:rPr sz="1800" spc="-185" dirty="0">
                <a:latin typeface="Arial"/>
                <a:cs typeface="Arial"/>
              </a:rPr>
              <a:t>Cu-Zn </a:t>
            </a:r>
            <a:r>
              <a:rPr sz="1800" spc="-175" dirty="0">
                <a:latin typeface="Arial"/>
                <a:cs typeface="Arial"/>
              </a:rPr>
              <a:t>diagram </a:t>
            </a:r>
            <a:r>
              <a:rPr sz="1800" spc="-180" dirty="0">
                <a:latin typeface="Arial"/>
                <a:cs typeface="Arial"/>
              </a:rPr>
              <a:t>has </a:t>
            </a:r>
            <a:r>
              <a:rPr sz="1800" spc="-165" dirty="0">
                <a:latin typeface="Arial"/>
                <a:cs typeface="Arial"/>
              </a:rPr>
              <a:t>both  </a:t>
            </a:r>
            <a:r>
              <a:rPr sz="1800" spc="-150" dirty="0">
                <a:latin typeface="Arial"/>
                <a:cs typeface="Arial"/>
              </a:rPr>
              <a:t>terminal </a:t>
            </a:r>
            <a:r>
              <a:rPr sz="1800" spc="-190" dirty="0">
                <a:latin typeface="Arial"/>
                <a:cs typeface="Arial"/>
              </a:rPr>
              <a:t>and </a:t>
            </a:r>
            <a:r>
              <a:rPr sz="1800" spc="-155" dirty="0">
                <a:latin typeface="Arial"/>
                <a:cs typeface="Arial"/>
              </a:rPr>
              <a:t>intermediate</a:t>
            </a:r>
            <a:r>
              <a:rPr sz="1800" spc="-195" dirty="0">
                <a:latin typeface="Arial"/>
                <a:cs typeface="Arial"/>
              </a:rPr>
              <a:t> </a:t>
            </a:r>
            <a:r>
              <a:rPr sz="1800" spc="-170" dirty="0">
                <a:latin typeface="Arial"/>
                <a:cs typeface="Arial"/>
              </a:rPr>
              <a:t>phases.</a:t>
            </a:r>
            <a:endParaRPr sz="1800">
              <a:latin typeface="Arial"/>
              <a:cs typeface="Arial"/>
            </a:endParaRPr>
          </a:p>
          <a:p>
            <a:pPr marL="812800" marR="52069" lvl="1" indent="-343535">
              <a:lnSpc>
                <a:spcPct val="100000"/>
              </a:lnSpc>
              <a:spcBef>
                <a:spcPts val="434"/>
              </a:spcBef>
              <a:buChar char="•"/>
              <a:tabLst>
                <a:tab pos="812800" algn="l"/>
                <a:tab pos="813435" algn="l"/>
              </a:tabLst>
            </a:pPr>
            <a:r>
              <a:rPr sz="1800" spc="-155" dirty="0">
                <a:latin typeface="Arial"/>
                <a:cs typeface="Arial"/>
              </a:rPr>
              <a:t>Five </a:t>
            </a:r>
            <a:r>
              <a:rPr sz="1800" spc="-145" dirty="0">
                <a:latin typeface="Arial"/>
                <a:cs typeface="Arial"/>
              </a:rPr>
              <a:t>invariant </a:t>
            </a:r>
            <a:r>
              <a:rPr sz="1800" spc="-135" dirty="0">
                <a:latin typeface="Arial"/>
                <a:cs typeface="Arial"/>
              </a:rPr>
              <a:t>peritectic </a:t>
            </a:r>
            <a:r>
              <a:rPr sz="1800" spc="-150" dirty="0">
                <a:latin typeface="Arial"/>
                <a:cs typeface="Arial"/>
              </a:rPr>
              <a:t>points </a:t>
            </a:r>
            <a:r>
              <a:rPr sz="1800" spc="-190" dirty="0">
                <a:latin typeface="Arial"/>
                <a:cs typeface="Arial"/>
              </a:rPr>
              <a:t>and one  </a:t>
            </a:r>
            <a:r>
              <a:rPr sz="1800" spc="-145" dirty="0">
                <a:latin typeface="Arial"/>
                <a:cs typeface="Arial"/>
              </a:rPr>
              <a:t>eutectic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40" dirty="0">
                <a:latin typeface="Arial"/>
                <a:cs typeface="Arial"/>
              </a:rPr>
              <a:t>point.</a:t>
            </a:r>
            <a:endParaRPr sz="1800">
              <a:latin typeface="Arial"/>
              <a:cs typeface="Arial"/>
            </a:endParaRPr>
          </a:p>
          <a:p>
            <a:pPr marL="812800" marR="5715" lvl="1" indent="-343535">
              <a:lnSpc>
                <a:spcPct val="100000"/>
              </a:lnSpc>
              <a:spcBef>
                <a:spcPts val="434"/>
              </a:spcBef>
              <a:buChar char="•"/>
              <a:tabLst>
                <a:tab pos="812800" algn="l"/>
                <a:tab pos="813435" algn="l"/>
              </a:tabLst>
            </a:pPr>
            <a:r>
              <a:rPr sz="1800" spc="-175" dirty="0">
                <a:latin typeface="Arial"/>
                <a:cs typeface="Arial"/>
              </a:rPr>
              <a:t>Chemical </a:t>
            </a:r>
            <a:r>
              <a:rPr sz="1800" spc="-165" dirty="0">
                <a:latin typeface="Arial"/>
                <a:cs typeface="Arial"/>
              </a:rPr>
              <a:t>composition </a:t>
            </a:r>
            <a:r>
              <a:rPr sz="1800" spc="-140" dirty="0">
                <a:latin typeface="Arial"/>
                <a:cs typeface="Arial"/>
              </a:rPr>
              <a:t>of </a:t>
            </a:r>
            <a:r>
              <a:rPr sz="1800" spc="-165" dirty="0">
                <a:latin typeface="Arial"/>
                <a:cs typeface="Arial"/>
              </a:rPr>
              <a:t>these </a:t>
            </a:r>
            <a:r>
              <a:rPr sz="1800" spc="-180" dirty="0">
                <a:latin typeface="Arial"/>
                <a:cs typeface="Arial"/>
              </a:rPr>
              <a:t>phases  </a:t>
            </a:r>
            <a:r>
              <a:rPr sz="1800" spc="-160" dirty="0">
                <a:latin typeface="Arial"/>
                <a:cs typeface="Arial"/>
              </a:rPr>
              <a:t>are </a:t>
            </a:r>
            <a:r>
              <a:rPr sz="1800" spc="-155" dirty="0">
                <a:latin typeface="Arial"/>
                <a:cs typeface="Arial"/>
              </a:rPr>
              <a:t>intermediate </a:t>
            </a:r>
            <a:r>
              <a:rPr sz="1800" spc="-180" dirty="0">
                <a:latin typeface="Arial"/>
                <a:cs typeface="Arial"/>
              </a:rPr>
              <a:t>between </a:t>
            </a:r>
            <a:r>
              <a:rPr sz="1800" spc="-155" dirty="0">
                <a:latin typeface="Arial"/>
                <a:cs typeface="Arial"/>
              </a:rPr>
              <a:t>the </a:t>
            </a:r>
            <a:r>
              <a:rPr sz="1800" spc="-175" dirty="0">
                <a:latin typeface="Arial"/>
                <a:cs typeface="Arial"/>
              </a:rPr>
              <a:t>two </a:t>
            </a:r>
            <a:r>
              <a:rPr sz="1800" spc="-170" dirty="0">
                <a:latin typeface="Arial"/>
                <a:cs typeface="Arial"/>
              </a:rPr>
              <a:t>pure  </a:t>
            </a:r>
            <a:r>
              <a:rPr sz="1800" spc="-155" dirty="0">
                <a:latin typeface="Arial"/>
                <a:cs typeface="Arial"/>
              </a:rPr>
              <a:t>metal, </a:t>
            </a:r>
            <a:r>
              <a:rPr sz="1800" spc="-160" dirty="0">
                <a:latin typeface="Arial"/>
                <a:cs typeface="Arial"/>
              </a:rPr>
              <a:t>but </a:t>
            </a:r>
            <a:r>
              <a:rPr sz="1800" spc="-140" dirty="0">
                <a:latin typeface="Arial"/>
                <a:cs typeface="Arial"/>
              </a:rPr>
              <a:t>crystal </a:t>
            </a:r>
            <a:r>
              <a:rPr sz="1800" spc="-145" dirty="0">
                <a:latin typeface="Arial"/>
                <a:cs typeface="Arial"/>
              </a:rPr>
              <a:t>structure </a:t>
            </a:r>
            <a:r>
              <a:rPr sz="1800" spc="-160" dirty="0">
                <a:latin typeface="Arial"/>
                <a:cs typeface="Arial"/>
              </a:rPr>
              <a:t>are </a:t>
            </a:r>
            <a:r>
              <a:rPr sz="1800" spc="-140" dirty="0">
                <a:latin typeface="Arial"/>
                <a:cs typeface="Arial"/>
              </a:rPr>
              <a:t>different  </a:t>
            </a:r>
            <a:r>
              <a:rPr sz="1800" spc="-165" dirty="0">
                <a:latin typeface="Arial"/>
                <a:cs typeface="Arial"/>
              </a:rPr>
              <a:t>from </a:t>
            </a:r>
            <a:r>
              <a:rPr sz="1800" spc="-170" dirty="0">
                <a:latin typeface="Arial"/>
                <a:cs typeface="Arial"/>
              </a:rPr>
              <a:t>pure </a:t>
            </a:r>
            <a:r>
              <a:rPr sz="1800" spc="-155" dirty="0">
                <a:latin typeface="Arial"/>
                <a:cs typeface="Arial"/>
              </a:rPr>
              <a:t>metal, </a:t>
            </a:r>
            <a:r>
              <a:rPr sz="1800" spc="-170" dirty="0">
                <a:latin typeface="Arial"/>
                <a:cs typeface="Arial"/>
              </a:rPr>
              <a:t>which </a:t>
            </a:r>
            <a:r>
              <a:rPr sz="1800" spc="-150" dirty="0">
                <a:latin typeface="Arial"/>
                <a:cs typeface="Arial"/>
              </a:rPr>
              <a:t>distinguishes  </a:t>
            </a:r>
            <a:r>
              <a:rPr sz="1800" spc="-185" dirty="0">
                <a:latin typeface="Arial"/>
                <a:cs typeface="Arial"/>
              </a:rPr>
              <a:t>them </a:t>
            </a:r>
            <a:r>
              <a:rPr sz="1800" spc="-165" dirty="0">
                <a:latin typeface="Arial"/>
                <a:cs typeface="Arial"/>
              </a:rPr>
              <a:t>from </a:t>
            </a:r>
            <a:r>
              <a:rPr sz="1800" spc="-160" dirty="0">
                <a:latin typeface="Arial"/>
                <a:cs typeface="Arial"/>
              </a:rPr>
              <a:t>primary </a:t>
            </a:r>
            <a:r>
              <a:rPr sz="1800" spc="-140" dirty="0">
                <a:latin typeface="Arial"/>
                <a:cs typeface="Arial"/>
              </a:rPr>
              <a:t>solid</a:t>
            </a:r>
            <a:r>
              <a:rPr sz="1800" spc="145" dirty="0">
                <a:latin typeface="Arial"/>
                <a:cs typeface="Arial"/>
              </a:rPr>
              <a:t> </a:t>
            </a:r>
            <a:r>
              <a:rPr sz="1800" spc="-145" dirty="0">
                <a:latin typeface="Arial"/>
                <a:cs typeface="Arial"/>
              </a:rPr>
              <a:t>solutions.</a:t>
            </a:r>
            <a:endParaRPr sz="1800">
              <a:latin typeface="Arial"/>
              <a:cs typeface="Arial"/>
            </a:endParaRPr>
          </a:p>
          <a:p>
            <a:pPr marL="812800" marR="208279" lvl="1" indent="-343535">
              <a:lnSpc>
                <a:spcPct val="100000"/>
              </a:lnSpc>
              <a:spcBef>
                <a:spcPts val="434"/>
              </a:spcBef>
              <a:buChar char="•"/>
              <a:tabLst>
                <a:tab pos="812800" algn="l"/>
                <a:tab pos="813435" algn="l"/>
              </a:tabLst>
            </a:pPr>
            <a:r>
              <a:rPr sz="1800" spc="-95" dirty="0">
                <a:latin typeface="Arial"/>
                <a:cs typeface="Arial"/>
              </a:rPr>
              <a:t>If </a:t>
            </a:r>
            <a:r>
              <a:rPr sz="1800" spc="-155" dirty="0">
                <a:latin typeface="Arial"/>
                <a:cs typeface="Arial"/>
              </a:rPr>
              <a:t>the </a:t>
            </a:r>
            <a:r>
              <a:rPr sz="1800" spc="-185" dirty="0">
                <a:latin typeface="Arial"/>
                <a:cs typeface="Arial"/>
              </a:rPr>
              <a:t>phase </a:t>
            </a:r>
            <a:r>
              <a:rPr sz="1800" spc="-180" dirty="0">
                <a:latin typeface="Arial"/>
                <a:cs typeface="Arial"/>
              </a:rPr>
              <a:t>has </a:t>
            </a:r>
            <a:r>
              <a:rPr sz="1800" spc="-185" dirty="0">
                <a:latin typeface="Arial"/>
                <a:cs typeface="Arial"/>
              </a:rPr>
              <a:t>a </a:t>
            </a:r>
            <a:r>
              <a:rPr sz="1800" spc="-145" dirty="0">
                <a:latin typeface="Arial"/>
                <a:cs typeface="Arial"/>
              </a:rPr>
              <a:t>fixed </a:t>
            </a:r>
            <a:r>
              <a:rPr sz="1800" spc="-160" dirty="0">
                <a:latin typeface="Arial"/>
                <a:cs typeface="Arial"/>
              </a:rPr>
              <a:t>composition,  </a:t>
            </a:r>
            <a:r>
              <a:rPr sz="1800" spc="-165" dirty="0">
                <a:latin typeface="Arial"/>
                <a:cs typeface="Arial"/>
              </a:rPr>
              <a:t>then </a:t>
            </a:r>
            <a:r>
              <a:rPr sz="1800" spc="-85" dirty="0">
                <a:latin typeface="Arial"/>
                <a:cs typeface="Arial"/>
              </a:rPr>
              <a:t>it </a:t>
            </a:r>
            <a:r>
              <a:rPr sz="1800" spc="-120" dirty="0">
                <a:latin typeface="Arial"/>
                <a:cs typeface="Arial"/>
              </a:rPr>
              <a:t>is </a:t>
            </a:r>
            <a:r>
              <a:rPr sz="1800" spc="-155" dirty="0">
                <a:latin typeface="Arial"/>
                <a:cs typeface="Arial"/>
              </a:rPr>
              <a:t>also </a:t>
            </a:r>
            <a:r>
              <a:rPr sz="1800" spc="-150" dirty="0">
                <a:latin typeface="Arial"/>
                <a:cs typeface="Arial"/>
              </a:rPr>
              <a:t>called </a:t>
            </a:r>
            <a:r>
              <a:rPr sz="1800" spc="-140" dirty="0">
                <a:latin typeface="Arial"/>
                <a:cs typeface="Arial"/>
              </a:rPr>
              <a:t>intermetallic  </a:t>
            </a:r>
            <a:r>
              <a:rPr sz="1800" spc="-185" dirty="0">
                <a:latin typeface="Arial"/>
                <a:cs typeface="Arial"/>
              </a:rPr>
              <a:t>compound.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00" y="676275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68429" y="731900"/>
            <a:ext cx="4475570" cy="61260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1017" y="90932"/>
            <a:ext cx="506222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Types </a:t>
            </a:r>
            <a:r>
              <a:rPr dirty="0"/>
              <a:t>of </a:t>
            </a:r>
            <a:r>
              <a:rPr spc="-5" dirty="0"/>
              <a:t>Intermediate Phases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2400" y="762000"/>
            <a:ext cx="8839200" cy="1371600"/>
          </a:xfrm>
          <a:prstGeom prst="rect">
            <a:avLst/>
          </a:prstGeom>
          <a:ln w="12700">
            <a:solidFill>
              <a:srgbClr val="4F81BC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25"/>
              </a:spcBef>
              <a:buChar char="•"/>
              <a:tabLst>
                <a:tab pos="433705" algn="l"/>
                <a:tab pos="434340" algn="l"/>
              </a:tabLst>
            </a:pPr>
            <a:r>
              <a:rPr sz="1800" spc="-235" dirty="0">
                <a:latin typeface="Arial"/>
                <a:cs typeface="Arial"/>
              </a:rPr>
              <a:t>Two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150" dirty="0">
                <a:latin typeface="Arial"/>
                <a:cs typeface="Arial"/>
              </a:rPr>
              <a:t>types:</a:t>
            </a:r>
            <a:endParaRPr sz="1800">
              <a:latin typeface="Arial"/>
              <a:cs typeface="Arial"/>
            </a:endParaRPr>
          </a:p>
          <a:p>
            <a:pPr marL="548640" lvl="1">
              <a:lnSpc>
                <a:spcPct val="100000"/>
              </a:lnSpc>
              <a:spcBef>
                <a:spcPts val="430"/>
              </a:spcBef>
              <a:buChar char="•"/>
              <a:tabLst>
                <a:tab pos="891540" algn="l"/>
                <a:tab pos="892175" algn="l"/>
              </a:tabLst>
            </a:pPr>
            <a:r>
              <a:rPr sz="1800" spc="-155" dirty="0">
                <a:latin typeface="Arial"/>
                <a:cs typeface="Arial"/>
              </a:rPr>
              <a:t>Incongruently melting intermediate</a:t>
            </a:r>
            <a:r>
              <a:rPr sz="1800" spc="-200" dirty="0">
                <a:latin typeface="Arial"/>
                <a:cs typeface="Arial"/>
              </a:rPr>
              <a:t> </a:t>
            </a:r>
            <a:r>
              <a:rPr sz="1800" spc="-180" dirty="0">
                <a:latin typeface="Arial"/>
                <a:cs typeface="Arial"/>
              </a:rPr>
              <a:t>phases</a:t>
            </a:r>
            <a:endParaRPr sz="1800">
              <a:latin typeface="Arial"/>
              <a:cs typeface="Arial"/>
            </a:endParaRPr>
          </a:p>
          <a:p>
            <a:pPr marL="1348740" marR="187325" lvl="2" indent="-342900">
              <a:lnSpc>
                <a:spcPct val="100000"/>
              </a:lnSpc>
              <a:spcBef>
                <a:spcPts val="434"/>
              </a:spcBef>
              <a:buChar char="•"/>
              <a:tabLst>
                <a:tab pos="1348740" algn="l"/>
                <a:tab pos="1349375" algn="l"/>
              </a:tabLst>
            </a:pPr>
            <a:r>
              <a:rPr sz="1800" spc="-190" dirty="0">
                <a:latin typeface="Arial"/>
                <a:cs typeface="Arial"/>
              </a:rPr>
              <a:t>Such </a:t>
            </a:r>
            <a:r>
              <a:rPr sz="1800" spc="-185" dirty="0">
                <a:latin typeface="Arial"/>
                <a:cs typeface="Arial"/>
              </a:rPr>
              <a:t>a phase on </a:t>
            </a:r>
            <a:r>
              <a:rPr sz="1800" spc="-150" dirty="0">
                <a:latin typeface="Arial"/>
                <a:cs typeface="Arial"/>
              </a:rPr>
              <a:t>heating, </a:t>
            </a:r>
            <a:r>
              <a:rPr sz="1800" spc="-180" dirty="0">
                <a:latin typeface="Arial"/>
                <a:cs typeface="Arial"/>
              </a:rPr>
              <a:t>changes </a:t>
            </a:r>
            <a:r>
              <a:rPr sz="1800" spc="-135" dirty="0">
                <a:latin typeface="Arial"/>
                <a:cs typeface="Arial"/>
              </a:rPr>
              <a:t>into </a:t>
            </a:r>
            <a:r>
              <a:rPr sz="1800" spc="-175" dirty="0">
                <a:latin typeface="Arial"/>
                <a:cs typeface="Arial"/>
              </a:rPr>
              <a:t>two </a:t>
            </a:r>
            <a:r>
              <a:rPr sz="1800" spc="-140" dirty="0">
                <a:latin typeface="Arial"/>
                <a:cs typeface="Arial"/>
              </a:rPr>
              <a:t>different </a:t>
            </a:r>
            <a:r>
              <a:rPr sz="1800" spc="-170" dirty="0">
                <a:latin typeface="Arial"/>
                <a:cs typeface="Arial"/>
              </a:rPr>
              <a:t>phases, </a:t>
            </a:r>
            <a:r>
              <a:rPr sz="1800" spc="-160" dirty="0">
                <a:latin typeface="Arial"/>
                <a:cs typeface="Arial"/>
              </a:rPr>
              <a:t>normally </a:t>
            </a:r>
            <a:r>
              <a:rPr sz="1800" spc="-185" dirty="0">
                <a:latin typeface="Arial"/>
                <a:cs typeface="Arial"/>
              </a:rPr>
              <a:t>a </a:t>
            </a:r>
            <a:r>
              <a:rPr sz="1800" spc="-140" dirty="0">
                <a:latin typeface="Arial"/>
                <a:cs typeface="Arial"/>
              </a:rPr>
              <a:t>solid </a:t>
            </a:r>
            <a:r>
              <a:rPr sz="1800" spc="-190" dirty="0">
                <a:latin typeface="Arial"/>
                <a:cs typeface="Arial"/>
              </a:rPr>
              <a:t>and </a:t>
            </a:r>
            <a:r>
              <a:rPr sz="1800" spc="-130" dirty="0">
                <a:latin typeface="Arial"/>
                <a:cs typeface="Arial"/>
              </a:rPr>
              <a:t>liquid.  </a:t>
            </a:r>
            <a:r>
              <a:rPr sz="1800" spc="-190" dirty="0">
                <a:latin typeface="Arial"/>
                <a:cs typeface="Arial"/>
              </a:rPr>
              <a:t>Phase </a:t>
            </a:r>
            <a:r>
              <a:rPr sz="1800" spc="-170" dirty="0">
                <a:latin typeface="Arial"/>
                <a:cs typeface="Arial"/>
              </a:rPr>
              <a:t>Al</a:t>
            </a:r>
            <a:r>
              <a:rPr sz="1800" spc="-254" baseline="-20833" dirty="0">
                <a:latin typeface="Arial"/>
                <a:cs typeface="Arial"/>
              </a:rPr>
              <a:t>3</a:t>
            </a:r>
            <a:r>
              <a:rPr sz="1800" spc="-170" dirty="0">
                <a:latin typeface="Arial"/>
                <a:cs typeface="Arial"/>
              </a:rPr>
              <a:t>Ca </a:t>
            </a:r>
            <a:r>
              <a:rPr sz="1800" spc="-125" dirty="0">
                <a:latin typeface="Arial"/>
                <a:cs typeface="Arial"/>
              </a:rPr>
              <a:t>is </a:t>
            </a:r>
            <a:r>
              <a:rPr sz="1800" spc="-190" dirty="0">
                <a:latin typeface="Arial"/>
                <a:cs typeface="Arial"/>
              </a:rPr>
              <a:t>an </a:t>
            </a:r>
            <a:r>
              <a:rPr sz="1800" spc="-185" dirty="0">
                <a:latin typeface="Arial"/>
                <a:cs typeface="Arial"/>
              </a:rPr>
              <a:t>example </a:t>
            </a:r>
            <a:r>
              <a:rPr sz="1800" spc="-130" dirty="0">
                <a:latin typeface="Arial"/>
                <a:cs typeface="Arial"/>
              </a:rPr>
              <a:t>for </a:t>
            </a:r>
            <a:r>
              <a:rPr sz="1800" spc="-155" dirty="0">
                <a:latin typeface="Arial"/>
                <a:cs typeface="Arial"/>
              </a:rPr>
              <a:t>the</a:t>
            </a:r>
            <a:r>
              <a:rPr sz="1800" spc="-275" dirty="0">
                <a:latin typeface="Arial"/>
                <a:cs typeface="Arial"/>
              </a:rPr>
              <a:t> </a:t>
            </a:r>
            <a:r>
              <a:rPr sz="1800" spc="-185" dirty="0">
                <a:latin typeface="Arial"/>
                <a:cs typeface="Arial"/>
              </a:rPr>
              <a:t>same.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000" y="676275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658742" y="2209736"/>
            <a:ext cx="5028057" cy="46149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2400" y="2209800"/>
            <a:ext cx="3429000" cy="4495800"/>
          </a:xfrm>
          <a:prstGeom prst="rect">
            <a:avLst/>
          </a:prstGeom>
          <a:ln w="12700">
            <a:solidFill>
              <a:srgbClr val="4F81BC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R="864235" algn="r">
              <a:lnSpc>
                <a:spcPct val="100000"/>
              </a:lnSpc>
              <a:spcBef>
                <a:spcPts val="330"/>
              </a:spcBef>
              <a:buChar char="•"/>
              <a:tabLst>
                <a:tab pos="342900" algn="l"/>
                <a:tab pos="343535" algn="l"/>
              </a:tabLst>
            </a:pPr>
            <a:r>
              <a:rPr sz="1800" spc="-165" dirty="0">
                <a:latin typeface="Arial"/>
                <a:cs typeface="Arial"/>
              </a:rPr>
              <a:t>Congruently</a:t>
            </a:r>
            <a:r>
              <a:rPr sz="1800" spc="-114" dirty="0">
                <a:latin typeface="Arial"/>
                <a:cs typeface="Arial"/>
              </a:rPr>
              <a:t> </a:t>
            </a:r>
            <a:r>
              <a:rPr sz="1800" spc="-160" dirty="0">
                <a:latin typeface="Arial"/>
                <a:cs typeface="Arial"/>
              </a:rPr>
              <a:t>melting</a:t>
            </a:r>
            <a:endParaRPr sz="1800">
              <a:latin typeface="Arial"/>
              <a:cs typeface="Arial"/>
            </a:endParaRPr>
          </a:p>
          <a:p>
            <a:pPr marR="842644" algn="r">
              <a:lnSpc>
                <a:spcPct val="100000"/>
              </a:lnSpc>
            </a:pPr>
            <a:r>
              <a:rPr sz="1800" spc="-155" dirty="0">
                <a:latin typeface="Arial"/>
                <a:cs typeface="Arial"/>
              </a:rPr>
              <a:t>intermediate</a:t>
            </a:r>
            <a:r>
              <a:rPr sz="1800" spc="-145" dirty="0">
                <a:latin typeface="Arial"/>
                <a:cs typeface="Arial"/>
              </a:rPr>
              <a:t> </a:t>
            </a:r>
            <a:r>
              <a:rPr sz="1800" spc="-180" dirty="0">
                <a:latin typeface="Arial"/>
                <a:cs typeface="Arial"/>
              </a:rPr>
              <a:t>phases</a:t>
            </a:r>
            <a:endParaRPr sz="1800">
              <a:latin typeface="Arial"/>
              <a:cs typeface="Arial"/>
            </a:endParaRPr>
          </a:p>
          <a:p>
            <a:pPr marL="1348740" marR="227329" lvl="1" indent="-342900">
              <a:lnSpc>
                <a:spcPct val="100000"/>
              </a:lnSpc>
              <a:spcBef>
                <a:spcPts val="430"/>
              </a:spcBef>
              <a:buChar char="•"/>
              <a:tabLst>
                <a:tab pos="1348740" algn="l"/>
                <a:tab pos="1349375" algn="l"/>
              </a:tabLst>
            </a:pPr>
            <a:r>
              <a:rPr sz="1800" spc="-190" dirty="0">
                <a:latin typeface="Arial"/>
                <a:cs typeface="Arial"/>
              </a:rPr>
              <a:t>Such </a:t>
            </a:r>
            <a:r>
              <a:rPr sz="1800" spc="-185" dirty="0">
                <a:latin typeface="Arial"/>
                <a:cs typeface="Arial"/>
              </a:rPr>
              <a:t>a phase </a:t>
            </a:r>
            <a:r>
              <a:rPr sz="1800" spc="-190" dirty="0">
                <a:latin typeface="Arial"/>
                <a:cs typeface="Arial"/>
              </a:rPr>
              <a:t>on  </a:t>
            </a:r>
            <a:r>
              <a:rPr sz="1800" spc="-155" dirty="0">
                <a:latin typeface="Arial"/>
                <a:cs typeface="Arial"/>
              </a:rPr>
              <a:t>heating, </a:t>
            </a:r>
            <a:r>
              <a:rPr sz="1800" spc="-165" dirty="0">
                <a:latin typeface="Arial"/>
                <a:cs typeface="Arial"/>
              </a:rPr>
              <a:t>melts </a:t>
            </a:r>
            <a:r>
              <a:rPr sz="1800" spc="-130" dirty="0">
                <a:latin typeface="Arial"/>
                <a:cs typeface="Arial"/>
              </a:rPr>
              <a:t>just like  </a:t>
            </a:r>
            <a:r>
              <a:rPr sz="1800" spc="-185" dirty="0">
                <a:latin typeface="Arial"/>
                <a:cs typeface="Arial"/>
              </a:rPr>
              <a:t>a </a:t>
            </a:r>
            <a:r>
              <a:rPr sz="1800" spc="-170" dirty="0">
                <a:latin typeface="Arial"/>
                <a:cs typeface="Arial"/>
              </a:rPr>
              <a:t>pure </a:t>
            </a:r>
            <a:r>
              <a:rPr sz="1800" spc="-165" dirty="0">
                <a:latin typeface="Arial"/>
                <a:cs typeface="Arial"/>
              </a:rPr>
              <a:t>metal </a:t>
            </a:r>
            <a:r>
              <a:rPr sz="1800" spc="-114" dirty="0">
                <a:latin typeface="Arial"/>
                <a:cs typeface="Arial"/>
              </a:rPr>
              <a:t>(i.e. </a:t>
            </a:r>
            <a:r>
              <a:rPr sz="1800" spc="-140" dirty="0">
                <a:latin typeface="Arial"/>
                <a:cs typeface="Arial"/>
              </a:rPr>
              <a:t>at </a:t>
            </a:r>
            <a:r>
              <a:rPr sz="1800" spc="-185" dirty="0">
                <a:latin typeface="Arial"/>
                <a:cs typeface="Arial"/>
              </a:rPr>
              <a:t>a  </a:t>
            </a:r>
            <a:r>
              <a:rPr sz="1800" spc="-160" dirty="0">
                <a:latin typeface="Arial"/>
                <a:cs typeface="Arial"/>
              </a:rPr>
              <a:t>constant </a:t>
            </a:r>
            <a:r>
              <a:rPr sz="1800" spc="-185" dirty="0">
                <a:latin typeface="Arial"/>
                <a:cs typeface="Arial"/>
              </a:rPr>
              <a:t>temp </a:t>
            </a:r>
            <a:r>
              <a:rPr sz="1800" spc="-135" dirty="0">
                <a:latin typeface="Arial"/>
                <a:cs typeface="Arial"/>
              </a:rPr>
              <a:t>to  </a:t>
            </a:r>
            <a:r>
              <a:rPr sz="1800" spc="-175" dirty="0">
                <a:latin typeface="Arial"/>
                <a:cs typeface="Arial"/>
              </a:rPr>
              <a:t>produce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25" dirty="0">
                <a:latin typeface="Arial"/>
                <a:cs typeface="Arial"/>
              </a:rPr>
              <a:t>liquid).</a:t>
            </a:r>
            <a:endParaRPr sz="1800">
              <a:latin typeface="Arial"/>
              <a:cs typeface="Arial"/>
            </a:endParaRPr>
          </a:p>
          <a:p>
            <a:pPr marL="1348740" marR="132080" lvl="1" indent="-342900">
              <a:lnSpc>
                <a:spcPct val="100000"/>
              </a:lnSpc>
              <a:spcBef>
                <a:spcPts val="434"/>
              </a:spcBef>
              <a:buChar char="•"/>
              <a:tabLst>
                <a:tab pos="1348740" algn="l"/>
                <a:tab pos="1349375" algn="l"/>
              </a:tabLst>
            </a:pPr>
            <a:r>
              <a:rPr sz="1800" spc="-190" dirty="0">
                <a:latin typeface="Arial"/>
                <a:cs typeface="Arial"/>
              </a:rPr>
              <a:t>Such </a:t>
            </a:r>
            <a:r>
              <a:rPr sz="1800" spc="-185" dirty="0">
                <a:latin typeface="Arial"/>
                <a:cs typeface="Arial"/>
              </a:rPr>
              <a:t>phase </a:t>
            </a:r>
            <a:r>
              <a:rPr sz="1800" spc="-150" dirty="0">
                <a:latin typeface="Arial"/>
                <a:cs typeface="Arial"/>
              </a:rPr>
              <a:t>divides  </a:t>
            </a:r>
            <a:r>
              <a:rPr sz="1800" spc="-185" dirty="0">
                <a:latin typeface="Arial"/>
                <a:cs typeface="Arial"/>
              </a:rPr>
              <a:t>phase </a:t>
            </a:r>
            <a:r>
              <a:rPr sz="1800" spc="-175" dirty="0">
                <a:latin typeface="Arial"/>
                <a:cs typeface="Arial"/>
              </a:rPr>
              <a:t>diagram </a:t>
            </a:r>
            <a:r>
              <a:rPr sz="1800" spc="-135" dirty="0">
                <a:latin typeface="Arial"/>
                <a:cs typeface="Arial"/>
              </a:rPr>
              <a:t>into </a:t>
            </a:r>
            <a:r>
              <a:rPr sz="1800" spc="-175" dirty="0">
                <a:latin typeface="Arial"/>
                <a:cs typeface="Arial"/>
              </a:rPr>
              <a:t>two  </a:t>
            </a:r>
            <a:r>
              <a:rPr sz="1800" spc="-150" dirty="0">
                <a:latin typeface="Arial"/>
                <a:cs typeface="Arial"/>
              </a:rPr>
              <a:t>sections.</a:t>
            </a:r>
            <a:endParaRPr sz="1800">
              <a:latin typeface="Arial"/>
              <a:cs typeface="Arial"/>
            </a:endParaRPr>
          </a:p>
          <a:p>
            <a:pPr marL="1348740" marR="217804" lvl="1" indent="-342900">
              <a:lnSpc>
                <a:spcPct val="100000"/>
              </a:lnSpc>
              <a:spcBef>
                <a:spcPts val="430"/>
              </a:spcBef>
              <a:buChar char="•"/>
              <a:tabLst>
                <a:tab pos="1348740" algn="l"/>
                <a:tab pos="1349375" algn="l"/>
              </a:tabLst>
            </a:pPr>
            <a:r>
              <a:rPr sz="1800" spc="-190" dirty="0">
                <a:latin typeface="Arial"/>
                <a:cs typeface="Arial"/>
              </a:rPr>
              <a:t>Phase </a:t>
            </a:r>
            <a:r>
              <a:rPr sz="1800" spc="-170" dirty="0">
                <a:latin typeface="Arial"/>
                <a:cs typeface="Arial"/>
              </a:rPr>
              <a:t>Al</a:t>
            </a:r>
            <a:r>
              <a:rPr sz="1800" spc="-254" baseline="-20833" dirty="0">
                <a:latin typeface="Arial"/>
                <a:cs typeface="Arial"/>
              </a:rPr>
              <a:t>2</a:t>
            </a:r>
            <a:r>
              <a:rPr sz="1800" spc="-170" dirty="0">
                <a:latin typeface="Arial"/>
                <a:cs typeface="Arial"/>
              </a:rPr>
              <a:t>Ca </a:t>
            </a:r>
            <a:r>
              <a:rPr sz="1800" spc="-125" dirty="0">
                <a:latin typeface="Arial"/>
                <a:cs typeface="Arial"/>
              </a:rPr>
              <a:t>is </a:t>
            </a:r>
            <a:r>
              <a:rPr sz="1800" spc="-190" dirty="0">
                <a:latin typeface="Arial"/>
                <a:cs typeface="Arial"/>
              </a:rPr>
              <a:t>an  </a:t>
            </a:r>
            <a:r>
              <a:rPr sz="1800" spc="-185" dirty="0">
                <a:latin typeface="Arial"/>
                <a:cs typeface="Arial"/>
              </a:rPr>
              <a:t>example </a:t>
            </a:r>
            <a:r>
              <a:rPr sz="1800" spc="-130" dirty="0">
                <a:latin typeface="Arial"/>
                <a:cs typeface="Arial"/>
              </a:rPr>
              <a:t>for </a:t>
            </a:r>
            <a:r>
              <a:rPr sz="1800" spc="-155" dirty="0">
                <a:latin typeface="Arial"/>
                <a:cs typeface="Arial"/>
              </a:rPr>
              <a:t>the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spc="-185" dirty="0">
                <a:latin typeface="Arial"/>
                <a:cs typeface="Arial"/>
              </a:rPr>
              <a:t>same.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0348" y="90932"/>
            <a:ext cx="508698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45" dirty="0"/>
              <a:t>Type </a:t>
            </a:r>
            <a:r>
              <a:rPr dirty="0"/>
              <a:t>V – Monotectic</a:t>
            </a:r>
            <a:r>
              <a:rPr spc="-60" dirty="0"/>
              <a:t> </a:t>
            </a:r>
            <a:r>
              <a:rPr dirty="0"/>
              <a:t>Reaction</a:t>
            </a:r>
          </a:p>
        </p:txBody>
      </p:sp>
      <p:sp>
        <p:nvSpPr>
          <p:cNvPr id="3" name="object 3"/>
          <p:cNvSpPr/>
          <p:nvPr/>
        </p:nvSpPr>
        <p:spPr>
          <a:xfrm>
            <a:off x="152400" y="762000"/>
            <a:ext cx="2971800" cy="5943600"/>
          </a:xfrm>
          <a:custGeom>
            <a:avLst/>
            <a:gdLst/>
            <a:ahLst/>
            <a:cxnLst/>
            <a:rect l="l" t="t" r="r" b="b"/>
            <a:pathLst>
              <a:path w="2971800" h="5943600">
                <a:moveTo>
                  <a:pt x="0" y="5943600"/>
                </a:moveTo>
                <a:lnTo>
                  <a:pt x="2971800" y="5943600"/>
                </a:lnTo>
                <a:lnTo>
                  <a:pt x="2971800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8440" y="790702"/>
            <a:ext cx="2856230" cy="5567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marR="431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67665" algn="l"/>
                <a:tab pos="368300" algn="l"/>
              </a:tabLst>
            </a:pPr>
            <a:r>
              <a:rPr sz="1800" spc="-235" dirty="0">
                <a:latin typeface="Arial"/>
                <a:cs typeface="Arial"/>
              </a:rPr>
              <a:t>Two </a:t>
            </a:r>
            <a:r>
              <a:rPr sz="1800" spc="-185" dirty="0">
                <a:latin typeface="Arial"/>
                <a:cs typeface="Arial"/>
              </a:rPr>
              <a:t>components </a:t>
            </a:r>
            <a:r>
              <a:rPr sz="1800" spc="-160" dirty="0">
                <a:latin typeface="Arial"/>
                <a:cs typeface="Arial"/>
              </a:rPr>
              <a:t>are </a:t>
            </a:r>
            <a:r>
              <a:rPr sz="1800" spc="-130" dirty="0">
                <a:latin typeface="Arial"/>
                <a:cs typeface="Arial"/>
              </a:rPr>
              <a:t>partially  </a:t>
            </a:r>
            <a:r>
              <a:rPr sz="1800" spc="-155" dirty="0">
                <a:latin typeface="Arial"/>
                <a:cs typeface="Arial"/>
              </a:rPr>
              <a:t>soluble </a:t>
            </a:r>
            <a:r>
              <a:rPr sz="1800" spc="-130" dirty="0">
                <a:latin typeface="Arial"/>
                <a:cs typeface="Arial"/>
              </a:rPr>
              <a:t>in </a:t>
            </a:r>
            <a:r>
              <a:rPr sz="1800" spc="-135" dirty="0">
                <a:latin typeface="Arial"/>
                <a:cs typeface="Arial"/>
              </a:rPr>
              <a:t>liquid </a:t>
            </a:r>
            <a:r>
              <a:rPr sz="1800" spc="-140" dirty="0">
                <a:latin typeface="Arial"/>
                <a:cs typeface="Arial"/>
              </a:rPr>
              <a:t>state. </a:t>
            </a:r>
            <a:r>
              <a:rPr sz="1800" spc="-220" dirty="0">
                <a:latin typeface="Arial"/>
                <a:cs typeface="Arial"/>
              </a:rPr>
              <a:t>Some  </a:t>
            </a:r>
            <a:r>
              <a:rPr sz="1800" spc="-135" dirty="0">
                <a:latin typeface="Arial"/>
                <a:cs typeface="Arial"/>
              </a:rPr>
              <a:t>liquid </a:t>
            </a:r>
            <a:r>
              <a:rPr sz="1800" spc="-150" dirty="0">
                <a:latin typeface="Arial"/>
                <a:cs typeface="Arial"/>
              </a:rPr>
              <a:t>solutions </a:t>
            </a:r>
            <a:r>
              <a:rPr sz="1800" spc="-160" dirty="0">
                <a:latin typeface="Arial"/>
                <a:cs typeface="Arial"/>
              </a:rPr>
              <a:t>are </a:t>
            </a:r>
            <a:r>
              <a:rPr sz="1800" spc="-150" dirty="0">
                <a:latin typeface="Arial"/>
                <a:cs typeface="Arial"/>
              </a:rPr>
              <a:t>insoluble  </a:t>
            </a:r>
            <a:r>
              <a:rPr sz="1800" spc="-165" dirty="0">
                <a:latin typeface="Arial"/>
                <a:cs typeface="Arial"/>
              </a:rPr>
              <a:t>over </a:t>
            </a:r>
            <a:r>
              <a:rPr sz="1800" spc="-185" dirty="0">
                <a:latin typeface="Arial"/>
                <a:cs typeface="Arial"/>
              </a:rPr>
              <a:t>a </a:t>
            </a:r>
            <a:r>
              <a:rPr sz="1800" spc="-145" dirty="0">
                <a:latin typeface="Arial"/>
                <a:cs typeface="Arial"/>
              </a:rPr>
              <a:t>certain </a:t>
            </a:r>
            <a:r>
              <a:rPr sz="1800" spc="-165" dirty="0">
                <a:latin typeface="Arial"/>
                <a:cs typeface="Arial"/>
              </a:rPr>
              <a:t>composition  </a:t>
            </a:r>
            <a:r>
              <a:rPr sz="1800" spc="-160" dirty="0">
                <a:latin typeface="Arial"/>
                <a:cs typeface="Arial"/>
              </a:rPr>
              <a:t>range.</a:t>
            </a:r>
            <a:endParaRPr sz="1800">
              <a:latin typeface="Arial"/>
              <a:cs typeface="Arial"/>
            </a:endParaRPr>
          </a:p>
          <a:p>
            <a:pPr marL="368300" marR="123825" indent="-342900">
              <a:lnSpc>
                <a:spcPct val="99700"/>
              </a:lnSpc>
              <a:spcBef>
                <a:spcPts val="440"/>
              </a:spcBef>
              <a:buChar char="•"/>
              <a:tabLst>
                <a:tab pos="367665" algn="l"/>
                <a:tab pos="368300" algn="l"/>
              </a:tabLst>
            </a:pPr>
            <a:r>
              <a:rPr sz="1800" spc="-155" dirty="0">
                <a:latin typeface="Arial"/>
                <a:cs typeface="Arial"/>
              </a:rPr>
              <a:t>Liquid </a:t>
            </a:r>
            <a:r>
              <a:rPr sz="1800" spc="-185" dirty="0">
                <a:latin typeface="Arial"/>
                <a:cs typeface="Arial"/>
              </a:rPr>
              <a:t>phase </a:t>
            </a:r>
            <a:r>
              <a:rPr sz="1800" spc="-160" dirty="0">
                <a:latin typeface="Arial"/>
                <a:cs typeface="Arial"/>
              </a:rPr>
              <a:t>transforms </a:t>
            </a:r>
            <a:r>
              <a:rPr sz="1800" spc="-135" dirty="0">
                <a:latin typeface="Arial"/>
                <a:cs typeface="Arial"/>
              </a:rPr>
              <a:t>into  </a:t>
            </a:r>
            <a:r>
              <a:rPr sz="1800" spc="-140" dirty="0">
                <a:latin typeface="Arial"/>
                <a:cs typeface="Arial"/>
              </a:rPr>
              <a:t>solid </a:t>
            </a:r>
            <a:r>
              <a:rPr sz="1800" spc="-185" dirty="0">
                <a:latin typeface="Arial"/>
                <a:cs typeface="Arial"/>
              </a:rPr>
              <a:t>phase </a:t>
            </a:r>
            <a:r>
              <a:rPr sz="1800" spc="-190" dirty="0">
                <a:latin typeface="Arial"/>
                <a:cs typeface="Arial"/>
              </a:rPr>
              <a:t>and </a:t>
            </a:r>
            <a:r>
              <a:rPr sz="1800" spc="-165" dirty="0">
                <a:latin typeface="Arial"/>
                <a:cs typeface="Arial"/>
              </a:rPr>
              <a:t>another  </a:t>
            </a:r>
            <a:r>
              <a:rPr sz="1800" spc="-130" dirty="0">
                <a:latin typeface="Arial"/>
                <a:cs typeface="Arial"/>
              </a:rPr>
              <a:t>liquid. </a:t>
            </a:r>
            <a:r>
              <a:rPr sz="1800" spc="-155" dirty="0">
                <a:latin typeface="Arial"/>
                <a:cs typeface="Arial"/>
              </a:rPr>
              <a:t>L</a:t>
            </a:r>
            <a:r>
              <a:rPr sz="1800" spc="-232" baseline="-20833" dirty="0">
                <a:latin typeface="Arial"/>
                <a:cs typeface="Arial"/>
              </a:rPr>
              <a:t>1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155" dirty="0">
                <a:latin typeface="Arial"/>
                <a:cs typeface="Arial"/>
              </a:rPr>
              <a:t>α </a:t>
            </a:r>
            <a:r>
              <a:rPr sz="1800" spc="-190" dirty="0">
                <a:latin typeface="Arial"/>
                <a:cs typeface="Arial"/>
              </a:rPr>
              <a:t>+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160" dirty="0">
                <a:latin typeface="Arial"/>
                <a:cs typeface="Arial"/>
              </a:rPr>
              <a:t>L</a:t>
            </a:r>
            <a:r>
              <a:rPr sz="1800" spc="-240" baseline="-20833" dirty="0">
                <a:latin typeface="Arial"/>
                <a:cs typeface="Arial"/>
              </a:rPr>
              <a:t>2</a:t>
            </a:r>
            <a:endParaRPr sz="1800" baseline="-20833">
              <a:latin typeface="Arial"/>
              <a:cs typeface="Arial"/>
            </a:endParaRPr>
          </a:p>
          <a:p>
            <a:pPr marL="368300" marR="71120" indent="-342900">
              <a:lnSpc>
                <a:spcPct val="100000"/>
              </a:lnSpc>
              <a:spcBef>
                <a:spcPts val="445"/>
              </a:spcBef>
              <a:buChar char="•"/>
              <a:tabLst>
                <a:tab pos="367665" algn="l"/>
                <a:tab pos="368300" algn="l"/>
              </a:tabLst>
            </a:pPr>
            <a:r>
              <a:rPr sz="1800" spc="-150" dirty="0">
                <a:latin typeface="Arial"/>
                <a:cs typeface="Arial"/>
              </a:rPr>
              <a:t>E.g. </a:t>
            </a:r>
            <a:r>
              <a:rPr sz="1800" spc="-185" dirty="0">
                <a:latin typeface="Arial"/>
                <a:cs typeface="Arial"/>
              </a:rPr>
              <a:t>– </a:t>
            </a:r>
            <a:r>
              <a:rPr sz="1800" spc="-190" dirty="0">
                <a:latin typeface="Arial"/>
                <a:cs typeface="Arial"/>
              </a:rPr>
              <a:t>Cu-Pb </a:t>
            </a:r>
            <a:r>
              <a:rPr sz="1800" spc="-165" dirty="0">
                <a:latin typeface="Arial"/>
                <a:cs typeface="Arial"/>
              </a:rPr>
              <a:t>system,  </a:t>
            </a:r>
            <a:r>
              <a:rPr sz="1800" spc="-180" dirty="0">
                <a:latin typeface="Arial"/>
                <a:cs typeface="Arial"/>
              </a:rPr>
              <a:t>between </a:t>
            </a:r>
            <a:r>
              <a:rPr sz="1800" spc="-225" dirty="0">
                <a:latin typeface="Arial"/>
                <a:cs typeface="Arial"/>
              </a:rPr>
              <a:t>36% </a:t>
            </a:r>
            <a:r>
              <a:rPr sz="1800" spc="-190" dirty="0">
                <a:latin typeface="Arial"/>
                <a:cs typeface="Arial"/>
              </a:rPr>
              <a:t>and </a:t>
            </a:r>
            <a:r>
              <a:rPr sz="1800" spc="-200" dirty="0">
                <a:latin typeface="Arial"/>
                <a:cs typeface="Arial"/>
              </a:rPr>
              <a:t>87%Pb,  </a:t>
            </a:r>
            <a:r>
              <a:rPr sz="1800" spc="-170" dirty="0">
                <a:latin typeface="Arial"/>
                <a:cs typeface="Arial"/>
              </a:rPr>
              <a:t>two </a:t>
            </a:r>
            <a:r>
              <a:rPr sz="1800" spc="-140" dirty="0">
                <a:latin typeface="Arial"/>
                <a:cs typeface="Arial"/>
              </a:rPr>
              <a:t>liquids </a:t>
            </a:r>
            <a:r>
              <a:rPr sz="1800" spc="-160" dirty="0">
                <a:latin typeface="Arial"/>
                <a:cs typeface="Arial"/>
              </a:rPr>
              <a:t>are present </a:t>
            </a:r>
            <a:r>
              <a:rPr sz="1800" spc="-170" dirty="0">
                <a:latin typeface="Arial"/>
                <a:cs typeface="Arial"/>
              </a:rPr>
              <a:t>which  </a:t>
            </a:r>
            <a:r>
              <a:rPr sz="1800" spc="-160" dirty="0">
                <a:latin typeface="Arial"/>
                <a:cs typeface="Arial"/>
              </a:rPr>
              <a:t>are immiscible </a:t>
            </a:r>
            <a:r>
              <a:rPr sz="1800" spc="-130" dirty="0">
                <a:latin typeface="Arial"/>
                <a:cs typeface="Arial"/>
              </a:rPr>
              <a:t>in </a:t>
            </a:r>
            <a:r>
              <a:rPr sz="1800" spc="-180" dirty="0">
                <a:latin typeface="Arial"/>
                <a:cs typeface="Arial"/>
              </a:rPr>
              <a:t>each </a:t>
            </a:r>
            <a:r>
              <a:rPr sz="1800" spc="-155" dirty="0">
                <a:latin typeface="Arial"/>
                <a:cs typeface="Arial"/>
              </a:rPr>
              <a:t>other  </a:t>
            </a:r>
            <a:r>
              <a:rPr sz="1800" spc="-175" dirty="0">
                <a:latin typeface="Arial"/>
                <a:cs typeface="Arial"/>
              </a:rPr>
              <a:t>showing </a:t>
            </a:r>
            <a:r>
              <a:rPr sz="1800" spc="-150" dirty="0">
                <a:latin typeface="Arial"/>
                <a:cs typeface="Arial"/>
              </a:rPr>
              <a:t>the </a:t>
            </a:r>
            <a:r>
              <a:rPr sz="1800" spc="-135" dirty="0">
                <a:latin typeface="Arial"/>
                <a:cs typeface="Arial"/>
              </a:rPr>
              <a:t>miscibility</a:t>
            </a:r>
            <a:r>
              <a:rPr sz="1800" spc="55" dirty="0">
                <a:latin typeface="Arial"/>
                <a:cs typeface="Arial"/>
              </a:rPr>
              <a:t> </a:t>
            </a:r>
            <a:r>
              <a:rPr sz="1800" spc="-165" dirty="0">
                <a:latin typeface="Arial"/>
                <a:cs typeface="Arial"/>
              </a:rPr>
              <a:t>gap.</a:t>
            </a:r>
            <a:endParaRPr sz="1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34"/>
              </a:spcBef>
              <a:buChar char="•"/>
              <a:tabLst>
                <a:tab pos="367665" algn="l"/>
                <a:tab pos="368300" algn="l"/>
              </a:tabLst>
            </a:pPr>
            <a:r>
              <a:rPr sz="1800" spc="-160" dirty="0">
                <a:latin typeface="Arial"/>
                <a:cs typeface="Arial"/>
              </a:rPr>
              <a:t>Liquidus </a:t>
            </a:r>
            <a:r>
              <a:rPr sz="1800" spc="-185" dirty="0">
                <a:latin typeface="Arial"/>
                <a:cs typeface="Arial"/>
              </a:rPr>
              <a:t>– </a:t>
            </a:r>
            <a:r>
              <a:rPr sz="1800" spc="-229" dirty="0">
                <a:latin typeface="Arial"/>
                <a:cs typeface="Arial"/>
              </a:rPr>
              <a:t>ABCDEF,</a:t>
            </a:r>
            <a:r>
              <a:rPr sz="1800" spc="15" dirty="0">
                <a:latin typeface="Arial"/>
                <a:cs typeface="Arial"/>
              </a:rPr>
              <a:t> </a:t>
            </a:r>
            <a:r>
              <a:rPr sz="1800" spc="-150" dirty="0">
                <a:latin typeface="Arial"/>
                <a:cs typeface="Arial"/>
              </a:rPr>
              <a:t>solidus</a:t>
            </a:r>
            <a:endParaRPr sz="1800">
              <a:latin typeface="Arial"/>
              <a:cs typeface="Arial"/>
            </a:endParaRPr>
          </a:p>
          <a:p>
            <a:pPr marL="368300">
              <a:lnSpc>
                <a:spcPct val="100000"/>
              </a:lnSpc>
            </a:pPr>
            <a:r>
              <a:rPr sz="1800" spc="-185" dirty="0">
                <a:latin typeface="Arial"/>
                <a:cs typeface="Arial"/>
              </a:rPr>
              <a:t>–</a:t>
            </a:r>
            <a:r>
              <a:rPr sz="1800" spc="-190" dirty="0">
                <a:latin typeface="Arial"/>
                <a:cs typeface="Arial"/>
              </a:rPr>
              <a:t> </a:t>
            </a:r>
            <a:r>
              <a:rPr sz="1800" spc="-225" dirty="0">
                <a:latin typeface="Arial"/>
                <a:cs typeface="Arial"/>
              </a:rPr>
              <a:t>AHEGF</a:t>
            </a:r>
            <a:endParaRPr sz="18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430"/>
              </a:spcBef>
              <a:buChar char="•"/>
              <a:tabLst>
                <a:tab pos="367665" algn="l"/>
                <a:tab pos="368300" algn="l"/>
              </a:tabLst>
            </a:pPr>
            <a:r>
              <a:rPr sz="1800" spc="-155" dirty="0">
                <a:latin typeface="Arial"/>
                <a:cs typeface="Arial"/>
              </a:rPr>
              <a:t>Point </a:t>
            </a:r>
            <a:r>
              <a:rPr sz="1800" spc="-220" dirty="0">
                <a:latin typeface="Arial"/>
                <a:cs typeface="Arial"/>
              </a:rPr>
              <a:t>B </a:t>
            </a:r>
            <a:r>
              <a:rPr sz="1800" spc="-125" dirty="0">
                <a:latin typeface="Arial"/>
                <a:cs typeface="Arial"/>
              </a:rPr>
              <a:t>is </a:t>
            </a:r>
            <a:r>
              <a:rPr sz="1800" spc="-185" dirty="0">
                <a:latin typeface="Arial"/>
                <a:cs typeface="Arial"/>
              </a:rPr>
              <a:t>a </a:t>
            </a:r>
            <a:r>
              <a:rPr sz="1800" spc="-165" dirty="0">
                <a:latin typeface="Arial"/>
                <a:cs typeface="Arial"/>
              </a:rPr>
              <a:t>monotectic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140" dirty="0">
                <a:latin typeface="Arial"/>
                <a:cs typeface="Arial"/>
              </a:rPr>
              <a:t>point.</a:t>
            </a:r>
            <a:endParaRPr sz="1800">
              <a:latin typeface="Arial"/>
              <a:cs typeface="Arial"/>
            </a:endParaRPr>
          </a:p>
          <a:p>
            <a:pPr marL="368300" marR="63500" indent="-342900">
              <a:lnSpc>
                <a:spcPct val="100000"/>
              </a:lnSpc>
              <a:spcBef>
                <a:spcPts val="434"/>
              </a:spcBef>
              <a:buChar char="•"/>
              <a:tabLst>
                <a:tab pos="367665" algn="l"/>
                <a:tab pos="368300" algn="l"/>
              </a:tabLst>
            </a:pPr>
            <a:r>
              <a:rPr sz="1800" spc="-185" dirty="0">
                <a:latin typeface="Arial"/>
                <a:cs typeface="Arial"/>
              </a:rPr>
              <a:t>These </a:t>
            </a:r>
            <a:r>
              <a:rPr sz="1800" spc="-160" dirty="0">
                <a:latin typeface="Arial"/>
                <a:cs typeface="Arial"/>
              </a:rPr>
              <a:t>are </a:t>
            </a:r>
            <a:r>
              <a:rPr sz="1800" spc="-170" dirty="0">
                <a:latin typeface="Arial"/>
                <a:cs typeface="Arial"/>
              </a:rPr>
              <a:t>always </a:t>
            </a:r>
            <a:r>
              <a:rPr sz="1800" spc="-160" dirty="0">
                <a:latin typeface="Arial"/>
                <a:cs typeface="Arial"/>
              </a:rPr>
              <a:t>associated  </a:t>
            </a:r>
            <a:r>
              <a:rPr sz="1800" spc="-145" dirty="0">
                <a:latin typeface="Arial"/>
                <a:cs typeface="Arial"/>
              </a:rPr>
              <a:t>with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135" dirty="0">
                <a:latin typeface="Arial"/>
                <a:cs typeface="Arial"/>
              </a:rPr>
              <a:t>miscibility</a:t>
            </a:r>
            <a:endParaRPr sz="1800">
              <a:latin typeface="Arial"/>
              <a:cs typeface="Arial"/>
            </a:endParaRPr>
          </a:p>
          <a:p>
            <a:pPr marL="368300">
              <a:lnSpc>
                <a:spcPct val="100000"/>
              </a:lnSpc>
              <a:spcBef>
                <a:spcPts val="430"/>
              </a:spcBef>
            </a:pPr>
            <a:r>
              <a:rPr sz="1800" spc="-165" dirty="0">
                <a:latin typeface="Arial"/>
                <a:cs typeface="Arial"/>
              </a:rPr>
              <a:t>gap.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00" y="676275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00400" y="838200"/>
            <a:ext cx="5943599" cy="563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83229" y="90932"/>
            <a:ext cx="318008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Syntectic</a:t>
            </a:r>
            <a:r>
              <a:rPr spc="-105" dirty="0"/>
              <a:t> </a:t>
            </a:r>
            <a:r>
              <a:rPr dirty="0"/>
              <a:t>Reaction</a:t>
            </a:r>
          </a:p>
        </p:txBody>
      </p:sp>
      <p:sp>
        <p:nvSpPr>
          <p:cNvPr id="3" name="object 3"/>
          <p:cNvSpPr/>
          <p:nvPr/>
        </p:nvSpPr>
        <p:spPr>
          <a:xfrm>
            <a:off x="152400" y="762000"/>
            <a:ext cx="8839200" cy="5943600"/>
          </a:xfrm>
          <a:custGeom>
            <a:avLst/>
            <a:gdLst/>
            <a:ahLst/>
            <a:cxnLst/>
            <a:rect l="l" t="t" r="r" b="b"/>
            <a:pathLst>
              <a:path w="8839200" h="5943600">
                <a:moveTo>
                  <a:pt x="0" y="5943600"/>
                </a:moveTo>
                <a:lnTo>
                  <a:pt x="8839200" y="5943600"/>
                </a:lnTo>
                <a:lnTo>
                  <a:pt x="8839200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3039" y="790702"/>
            <a:ext cx="8552815" cy="90360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93700" marR="55880" indent="-342900">
              <a:lnSpc>
                <a:spcPts val="2150"/>
              </a:lnSpc>
              <a:spcBef>
                <a:spcPts val="180"/>
              </a:spcBef>
              <a:buChar char="•"/>
              <a:tabLst>
                <a:tab pos="393065" algn="l"/>
                <a:tab pos="393700" algn="l"/>
              </a:tabLst>
            </a:pPr>
            <a:r>
              <a:rPr sz="1800" spc="-135" dirty="0">
                <a:latin typeface="Arial"/>
                <a:cs typeface="Arial"/>
              </a:rPr>
              <a:t>In </a:t>
            </a:r>
            <a:r>
              <a:rPr sz="1800" spc="-204" dirty="0">
                <a:latin typeface="Arial"/>
                <a:cs typeface="Arial"/>
              </a:rPr>
              <a:t>some </a:t>
            </a:r>
            <a:r>
              <a:rPr sz="1800" spc="-145" dirty="0">
                <a:latin typeface="Arial"/>
                <a:cs typeface="Arial"/>
              </a:rPr>
              <a:t>rare </a:t>
            </a:r>
            <a:r>
              <a:rPr sz="1800" spc="-165" dirty="0">
                <a:latin typeface="Arial"/>
                <a:cs typeface="Arial"/>
              </a:rPr>
              <a:t>systems, </a:t>
            </a:r>
            <a:r>
              <a:rPr sz="1800" spc="-135" dirty="0">
                <a:latin typeface="Arial"/>
                <a:cs typeface="Arial"/>
              </a:rPr>
              <a:t>liquid </a:t>
            </a:r>
            <a:r>
              <a:rPr sz="1800" spc="-140" dirty="0">
                <a:latin typeface="Arial"/>
                <a:cs typeface="Arial"/>
              </a:rPr>
              <a:t>of fixed </a:t>
            </a:r>
            <a:r>
              <a:rPr sz="1800" spc="-165" dirty="0">
                <a:latin typeface="Arial"/>
                <a:cs typeface="Arial"/>
              </a:rPr>
              <a:t>composition </a:t>
            </a:r>
            <a:r>
              <a:rPr sz="1800" spc="-150" dirty="0">
                <a:latin typeface="Arial"/>
                <a:cs typeface="Arial"/>
              </a:rPr>
              <a:t>reacts </a:t>
            </a:r>
            <a:r>
              <a:rPr sz="1800" spc="-145" dirty="0">
                <a:latin typeface="Arial"/>
                <a:cs typeface="Arial"/>
              </a:rPr>
              <a:t>with </a:t>
            </a:r>
            <a:r>
              <a:rPr sz="1800" spc="-165" dirty="0">
                <a:latin typeface="Arial"/>
                <a:cs typeface="Arial"/>
              </a:rPr>
              <a:t>another </a:t>
            </a:r>
            <a:r>
              <a:rPr sz="1800" spc="-135" dirty="0">
                <a:latin typeface="Arial"/>
                <a:cs typeface="Arial"/>
              </a:rPr>
              <a:t>liquid </a:t>
            </a:r>
            <a:r>
              <a:rPr sz="1800" spc="-140" dirty="0">
                <a:latin typeface="Arial"/>
                <a:cs typeface="Arial"/>
              </a:rPr>
              <a:t>of fixed </a:t>
            </a:r>
            <a:r>
              <a:rPr sz="1800" spc="-165" dirty="0">
                <a:latin typeface="Arial"/>
                <a:cs typeface="Arial"/>
              </a:rPr>
              <a:t>composition </a:t>
            </a:r>
            <a:r>
              <a:rPr sz="1800" spc="-135" dirty="0">
                <a:latin typeface="Arial"/>
                <a:cs typeface="Arial"/>
              </a:rPr>
              <a:t>to  result in </a:t>
            </a:r>
            <a:r>
              <a:rPr sz="1800" spc="-185" dirty="0">
                <a:latin typeface="Arial"/>
                <a:cs typeface="Arial"/>
              </a:rPr>
              <a:t>a </a:t>
            </a:r>
            <a:r>
              <a:rPr sz="1800" spc="-135" dirty="0">
                <a:latin typeface="Arial"/>
                <a:cs typeface="Arial"/>
              </a:rPr>
              <a:t>solid. </a:t>
            </a:r>
            <a:r>
              <a:rPr sz="1800" spc="-155" dirty="0">
                <a:latin typeface="Arial"/>
                <a:cs typeface="Arial"/>
              </a:rPr>
              <a:t>L</a:t>
            </a:r>
            <a:r>
              <a:rPr sz="1800" spc="-232" baseline="-20833" dirty="0">
                <a:latin typeface="Arial"/>
                <a:cs typeface="Arial"/>
              </a:rPr>
              <a:t>1 </a:t>
            </a:r>
            <a:r>
              <a:rPr sz="1800" spc="-190" dirty="0">
                <a:latin typeface="Arial"/>
                <a:cs typeface="Arial"/>
              </a:rPr>
              <a:t>+ </a:t>
            </a:r>
            <a:r>
              <a:rPr sz="1800" spc="-160" dirty="0">
                <a:latin typeface="Arial"/>
                <a:cs typeface="Arial"/>
              </a:rPr>
              <a:t>L</a:t>
            </a:r>
            <a:r>
              <a:rPr sz="1800" spc="-240" baseline="-20833" dirty="0">
                <a:latin typeface="Arial"/>
                <a:cs typeface="Arial"/>
              </a:rPr>
              <a:t>2 </a:t>
            </a:r>
            <a:r>
              <a:rPr sz="1800" dirty="0">
                <a:latin typeface="Wingdings"/>
                <a:cs typeface="Wingdings"/>
              </a:rPr>
              <a:t></a:t>
            </a:r>
            <a:r>
              <a:rPr sz="1800" spc="180" dirty="0">
                <a:latin typeface="Times New Roman"/>
                <a:cs typeface="Times New Roman"/>
              </a:rPr>
              <a:t> </a:t>
            </a:r>
            <a:r>
              <a:rPr sz="1800" spc="-155" dirty="0">
                <a:latin typeface="Arial"/>
                <a:cs typeface="Arial"/>
              </a:rPr>
              <a:t>α</a:t>
            </a:r>
            <a:endParaRPr sz="18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370"/>
              </a:spcBef>
              <a:buChar char="•"/>
              <a:tabLst>
                <a:tab pos="393065" algn="l"/>
                <a:tab pos="393700" algn="l"/>
              </a:tabLst>
            </a:pPr>
            <a:r>
              <a:rPr sz="1800" spc="-150" dirty="0">
                <a:latin typeface="Arial"/>
                <a:cs typeface="Arial"/>
              </a:rPr>
              <a:t>E.g. </a:t>
            </a:r>
            <a:r>
              <a:rPr sz="1800" spc="-185" dirty="0">
                <a:latin typeface="Arial"/>
                <a:cs typeface="Arial"/>
              </a:rPr>
              <a:t>– Na-Zn </a:t>
            </a:r>
            <a:r>
              <a:rPr sz="1800" spc="-120" dirty="0">
                <a:latin typeface="Arial"/>
                <a:cs typeface="Arial"/>
              </a:rPr>
              <a:t>is </a:t>
            </a:r>
            <a:r>
              <a:rPr sz="1800" spc="-185" dirty="0">
                <a:latin typeface="Arial"/>
                <a:cs typeface="Arial"/>
              </a:rPr>
              <a:t>a </a:t>
            </a:r>
            <a:r>
              <a:rPr sz="1800" spc="-150" dirty="0">
                <a:latin typeface="Arial"/>
                <a:cs typeface="Arial"/>
              </a:rPr>
              <a:t>rare </a:t>
            </a:r>
            <a:r>
              <a:rPr sz="1800" spc="-145" dirty="0">
                <a:latin typeface="Arial"/>
                <a:cs typeface="Arial"/>
              </a:rPr>
              <a:t>syntectic </a:t>
            </a:r>
            <a:r>
              <a:rPr sz="1800" spc="-165" dirty="0">
                <a:latin typeface="Arial"/>
                <a:cs typeface="Arial"/>
              </a:rPr>
              <a:t>system, </a:t>
            </a:r>
            <a:r>
              <a:rPr sz="1800" spc="-155" dirty="0">
                <a:latin typeface="Arial"/>
                <a:cs typeface="Arial"/>
              </a:rPr>
              <a:t>but </a:t>
            </a:r>
            <a:r>
              <a:rPr sz="1800" spc="-185" dirty="0">
                <a:latin typeface="Arial"/>
                <a:cs typeface="Arial"/>
              </a:rPr>
              <a:t>no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-150" dirty="0">
                <a:latin typeface="Arial"/>
                <a:cs typeface="Arial"/>
              </a:rPr>
              <a:t>useful </a:t>
            </a:r>
            <a:r>
              <a:rPr sz="1800" spc="-145" dirty="0">
                <a:latin typeface="Arial"/>
                <a:cs typeface="Arial"/>
              </a:rPr>
              <a:t>alloys </a:t>
            </a:r>
            <a:r>
              <a:rPr sz="1800" spc="-140" dirty="0">
                <a:latin typeface="Arial"/>
                <a:cs typeface="Arial"/>
              </a:rPr>
              <a:t>exist </a:t>
            </a:r>
            <a:r>
              <a:rPr sz="1800" spc="-130" dirty="0">
                <a:latin typeface="Arial"/>
                <a:cs typeface="Arial"/>
              </a:rPr>
              <a:t>in </a:t>
            </a:r>
            <a:r>
              <a:rPr sz="1800" spc="-125" dirty="0">
                <a:latin typeface="Arial"/>
                <a:cs typeface="Arial"/>
              </a:rPr>
              <a:t>this.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00" y="676275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2000" y="2057463"/>
            <a:ext cx="7315200" cy="4589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1581" y="90932"/>
            <a:ext cx="83197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Solid State </a:t>
            </a:r>
            <a:r>
              <a:rPr spc="-10" dirty="0"/>
              <a:t>Transformations </a:t>
            </a:r>
            <a:r>
              <a:rPr dirty="0"/>
              <a:t>– </a:t>
            </a:r>
            <a:r>
              <a:rPr spc="-5" dirty="0"/>
              <a:t>Eutectoid</a:t>
            </a:r>
            <a:r>
              <a:rPr spc="-110" dirty="0"/>
              <a:t> </a:t>
            </a:r>
            <a:r>
              <a:rPr spc="-5" dirty="0"/>
              <a:t>Reaction</a:t>
            </a:r>
          </a:p>
        </p:txBody>
      </p:sp>
      <p:sp>
        <p:nvSpPr>
          <p:cNvPr id="3" name="object 3"/>
          <p:cNvSpPr/>
          <p:nvPr/>
        </p:nvSpPr>
        <p:spPr>
          <a:xfrm>
            <a:off x="152400" y="762000"/>
            <a:ext cx="8839200" cy="5943600"/>
          </a:xfrm>
          <a:custGeom>
            <a:avLst/>
            <a:gdLst/>
            <a:ahLst/>
            <a:cxnLst/>
            <a:rect l="l" t="t" r="r" b="b"/>
            <a:pathLst>
              <a:path w="8839200" h="5943600">
                <a:moveTo>
                  <a:pt x="0" y="5943600"/>
                </a:moveTo>
                <a:lnTo>
                  <a:pt x="8839200" y="5943600"/>
                </a:lnTo>
                <a:lnTo>
                  <a:pt x="8839200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1140" y="790702"/>
            <a:ext cx="8651240" cy="16833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140" dirty="0">
                <a:latin typeface="Arial"/>
                <a:cs typeface="Arial"/>
              </a:rPr>
              <a:t>Eutectoid Reaction: </a:t>
            </a:r>
            <a:r>
              <a:rPr sz="1600" spc="-195" dirty="0">
                <a:latin typeface="Arial"/>
                <a:cs typeface="Arial"/>
              </a:rPr>
              <a:t>A </a:t>
            </a:r>
            <a:r>
              <a:rPr sz="1600" spc="-145" dirty="0">
                <a:latin typeface="Arial"/>
                <a:cs typeface="Arial"/>
              </a:rPr>
              <a:t>three-phase </a:t>
            </a:r>
            <a:r>
              <a:rPr sz="1600" spc="-135" dirty="0">
                <a:latin typeface="Arial"/>
                <a:cs typeface="Arial"/>
              </a:rPr>
              <a:t>reaction </a:t>
            </a:r>
            <a:r>
              <a:rPr sz="1600" spc="-160" dirty="0">
                <a:latin typeface="Arial"/>
                <a:cs typeface="Arial"/>
              </a:rPr>
              <a:t>by </a:t>
            </a:r>
            <a:r>
              <a:rPr sz="1600" spc="-140" dirty="0">
                <a:latin typeface="Arial"/>
                <a:cs typeface="Arial"/>
              </a:rPr>
              <a:t>which, </a:t>
            </a:r>
            <a:r>
              <a:rPr sz="1600" spc="-165" dirty="0">
                <a:latin typeface="Arial"/>
                <a:cs typeface="Arial"/>
              </a:rPr>
              <a:t>on </a:t>
            </a:r>
            <a:r>
              <a:rPr sz="1600" spc="-130" dirty="0">
                <a:latin typeface="Arial"/>
                <a:cs typeface="Arial"/>
              </a:rPr>
              <a:t>cooling, </a:t>
            </a:r>
            <a:r>
              <a:rPr sz="1600" spc="-165" dirty="0">
                <a:latin typeface="Arial"/>
                <a:cs typeface="Arial"/>
              </a:rPr>
              <a:t>a </a:t>
            </a:r>
            <a:r>
              <a:rPr sz="1600" spc="-125" dirty="0">
                <a:latin typeface="Arial"/>
                <a:cs typeface="Arial"/>
              </a:rPr>
              <a:t>solid </a:t>
            </a:r>
            <a:r>
              <a:rPr sz="1600" spc="-145" dirty="0">
                <a:latin typeface="Arial"/>
                <a:cs typeface="Arial"/>
              </a:rPr>
              <a:t>transforms </a:t>
            </a:r>
            <a:r>
              <a:rPr sz="1600" spc="-125" dirty="0">
                <a:latin typeface="Arial"/>
                <a:cs typeface="Arial"/>
              </a:rPr>
              <a:t>into </a:t>
            </a:r>
            <a:r>
              <a:rPr sz="1600" spc="-155" dirty="0">
                <a:latin typeface="Arial"/>
                <a:cs typeface="Arial"/>
              </a:rPr>
              <a:t>two </a:t>
            </a:r>
            <a:r>
              <a:rPr sz="1600" spc="-135" dirty="0">
                <a:latin typeface="Arial"/>
                <a:cs typeface="Arial"/>
              </a:rPr>
              <a:t>other </a:t>
            </a:r>
            <a:r>
              <a:rPr sz="1600" spc="-125" dirty="0">
                <a:latin typeface="Arial"/>
                <a:cs typeface="Arial"/>
              </a:rPr>
              <a:t>solid </a:t>
            </a:r>
            <a:r>
              <a:rPr sz="1600" spc="-160" dirty="0">
                <a:latin typeface="Arial"/>
                <a:cs typeface="Arial"/>
              </a:rPr>
              <a:t>phases </a:t>
            </a:r>
            <a:r>
              <a:rPr sz="1600" spc="-130" dirty="0">
                <a:latin typeface="Arial"/>
                <a:cs typeface="Arial"/>
              </a:rPr>
              <a:t>at  </a:t>
            </a:r>
            <a:r>
              <a:rPr sz="1600" spc="-140" dirty="0">
                <a:latin typeface="Arial"/>
                <a:cs typeface="Arial"/>
              </a:rPr>
              <a:t>the </a:t>
            </a:r>
            <a:r>
              <a:rPr sz="1600" spc="-180" dirty="0">
                <a:latin typeface="Arial"/>
                <a:cs typeface="Arial"/>
              </a:rPr>
              <a:t>same </a:t>
            </a:r>
            <a:r>
              <a:rPr sz="1600" spc="-130" dirty="0">
                <a:latin typeface="Arial"/>
                <a:cs typeface="Arial"/>
              </a:rPr>
              <a:t>time. </a:t>
            </a:r>
            <a:r>
              <a:rPr sz="1600" spc="-140" dirty="0">
                <a:latin typeface="Arial"/>
                <a:cs typeface="Arial"/>
              </a:rPr>
              <a:t>Solid-phase </a:t>
            </a:r>
            <a:r>
              <a:rPr sz="1600" spc="-165" dirty="0">
                <a:latin typeface="Arial"/>
                <a:cs typeface="Arial"/>
              </a:rPr>
              <a:t>1 </a:t>
            </a:r>
            <a:r>
              <a:rPr sz="1600" spc="-5" dirty="0">
                <a:latin typeface="Wingdings"/>
                <a:cs typeface="Wingdings"/>
              </a:rPr>
              <a:t></a:t>
            </a:r>
            <a:r>
              <a:rPr sz="1600" spc="-5" dirty="0">
                <a:latin typeface="Times New Roman"/>
                <a:cs typeface="Times New Roman"/>
              </a:rPr>
              <a:t> </a:t>
            </a:r>
            <a:r>
              <a:rPr sz="1600" spc="-145" dirty="0">
                <a:latin typeface="Arial"/>
                <a:cs typeface="Arial"/>
              </a:rPr>
              <a:t>Solid-phase </a:t>
            </a:r>
            <a:r>
              <a:rPr sz="1600" spc="-165" dirty="0">
                <a:latin typeface="Arial"/>
                <a:cs typeface="Arial"/>
              </a:rPr>
              <a:t>2 </a:t>
            </a:r>
            <a:r>
              <a:rPr sz="1600" spc="-170" dirty="0">
                <a:latin typeface="Arial"/>
                <a:cs typeface="Arial"/>
              </a:rPr>
              <a:t>+</a:t>
            </a:r>
            <a:r>
              <a:rPr sz="1600" spc="-310" dirty="0">
                <a:latin typeface="Arial"/>
                <a:cs typeface="Arial"/>
              </a:rPr>
              <a:t> </a:t>
            </a:r>
            <a:r>
              <a:rPr sz="1600" spc="-145" dirty="0">
                <a:latin typeface="Arial"/>
                <a:cs typeface="Arial"/>
              </a:rPr>
              <a:t>Solid-phase </a:t>
            </a:r>
            <a:r>
              <a:rPr sz="1600" spc="-165" dirty="0"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4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135" dirty="0">
                <a:latin typeface="Arial"/>
                <a:cs typeface="Arial"/>
              </a:rPr>
              <a:t>Origin </a:t>
            </a:r>
            <a:r>
              <a:rPr sz="1600" spc="-125" dirty="0">
                <a:latin typeface="Arial"/>
                <a:cs typeface="Arial"/>
              </a:rPr>
              <a:t>solid </a:t>
            </a:r>
            <a:r>
              <a:rPr sz="1600" spc="-170" dirty="0">
                <a:latin typeface="Arial"/>
                <a:cs typeface="Arial"/>
              </a:rPr>
              <a:t>decomposes </a:t>
            </a:r>
            <a:r>
              <a:rPr sz="1600" spc="-125" dirty="0">
                <a:latin typeface="Arial"/>
                <a:cs typeface="Arial"/>
              </a:rPr>
              <a:t>into </a:t>
            </a:r>
            <a:r>
              <a:rPr sz="1600" spc="-155" dirty="0">
                <a:latin typeface="Arial"/>
                <a:cs typeface="Arial"/>
              </a:rPr>
              <a:t>two </a:t>
            </a:r>
            <a:r>
              <a:rPr sz="1600" spc="-180" dirty="0">
                <a:latin typeface="Arial"/>
                <a:cs typeface="Arial"/>
              </a:rPr>
              <a:t>new </a:t>
            </a:r>
            <a:r>
              <a:rPr sz="1600" spc="-125" dirty="0">
                <a:latin typeface="Arial"/>
                <a:cs typeface="Arial"/>
              </a:rPr>
              <a:t>solid </a:t>
            </a:r>
            <a:r>
              <a:rPr sz="1600" spc="-150" dirty="0">
                <a:latin typeface="Arial"/>
                <a:cs typeface="Arial"/>
              </a:rPr>
              <a:t>phase. </a:t>
            </a:r>
            <a:r>
              <a:rPr sz="1600" spc="-175" dirty="0">
                <a:latin typeface="Arial"/>
                <a:cs typeface="Arial"/>
              </a:rPr>
              <a:t>Need </a:t>
            </a:r>
            <a:r>
              <a:rPr sz="1600" spc="-130" dirty="0">
                <a:latin typeface="Arial"/>
                <a:cs typeface="Arial"/>
              </a:rPr>
              <a:t>diffusion </a:t>
            </a:r>
            <a:r>
              <a:rPr sz="1600" spc="-125" dirty="0">
                <a:latin typeface="Arial"/>
                <a:cs typeface="Arial"/>
              </a:rPr>
              <a:t>of </a:t>
            </a:r>
            <a:r>
              <a:rPr sz="1600" spc="-135" dirty="0">
                <a:latin typeface="Arial"/>
                <a:cs typeface="Arial"/>
              </a:rPr>
              <a:t>solute </a:t>
            </a:r>
            <a:r>
              <a:rPr sz="1600" spc="-150" dirty="0">
                <a:latin typeface="Arial"/>
                <a:cs typeface="Arial"/>
              </a:rPr>
              <a:t>atoms.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130" dirty="0">
                <a:latin typeface="Arial"/>
                <a:cs typeface="Arial"/>
              </a:rPr>
              <a:t>Similar</a:t>
            </a:r>
            <a:r>
              <a:rPr sz="1600" spc="-114" dirty="0">
                <a:latin typeface="Arial"/>
                <a:cs typeface="Arial"/>
              </a:rPr>
              <a:t> </a:t>
            </a:r>
            <a:r>
              <a:rPr sz="1600" spc="-160" dirty="0">
                <a:latin typeface="Arial"/>
                <a:cs typeface="Arial"/>
              </a:rPr>
              <a:t>as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30" dirty="0">
                <a:latin typeface="Arial"/>
                <a:cs typeface="Arial"/>
              </a:rPr>
              <a:t>Eutectic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30" dirty="0">
                <a:latin typeface="Arial"/>
                <a:cs typeface="Arial"/>
              </a:rPr>
              <a:t>Structure,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35" dirty="0">
                <a:latin typeface="Arial"/>
                <a:cs typeface="Arial"/>
              </a:rPr>
              <a:t>but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35" dirty="0">
                <a:latin typeface="Arial"/>
                <a:cs typeface="Arial"/>
              </a:rPr>
              <a:t>involves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30" dirty="0">
                <a:latin typeface="Arial"/>
                <a:cs typeface="Arial"/>
              </a:rPr>
              <a:t>solids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65" dirty="0">
                <a:latin typeface="Arial"/>
                <a:cs typeface="Arial"/>
              </a:rPr>
              <a:t>on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65" dirty="0">
                <a:latin typeface="Arial"/>
                <a:cs typeface="Arial"/>
              </a:rPr>
              <a:t>a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20" dirty="0">
                <a:latin typeface="Arial"/>
                <a:cs typeface="Arial"/>
              </a:rPr>
              <a:t>finer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30" dirty="0">
                <a:latin typeface="Arial"/>
                <a:cs typeface="Arial"/>
              </a:rPr>
              <a:t>scale.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130" dirty="0">
                <a:latin typeface="Arial"/>
                <a:cs typeface="Arial"/>
              </a:rPr>
              <a:t>E.g. </a:t>
            </a:r>
            <a:r>
              <a:rPr sz="1600" spc="-165" dirty="0">
                <a:latin typeface="Arial"/>
                <a:cs typeface="Arial"/>
              </a:rPr>
              <a:t>– </a:t>
            </a:r>
            <a:r>
              <a:rPr sz="1600" spc="-155" dirty="0">
                <a:latin typeface="Arial"/>
                <a:cs typeface="Arial"/>
              </a:rPr>
              <a:t>Ag-Cd, Ag-Ga, </a:t>
            </a:r>
            <a:r>
              <a:rPr sz="1600" spc="-145" dirty="0">
                <a:latin typeface="Arial"/>
                <a:cs typeface="Arial"/>
              </a:rPr>
              <a:t>Al-Mn, </a:t>
            </a:r>
            <a:r>
              <a:rPr sz="1600" spc="-155" dirty="0">
                <a:latin typeface="Arial"/>
                <a:cs typeface="Arial"/>
              </a:rPr>
              <a:t>Be-Cu, </a:t>
            </a:r>
            <a:r>
              <a:rPr sz="1600" spc="-150" dirty="0">
                <a:latin typeface="Arial"/>
                <a:cs typeface="Arial"/>
              </a:rPr>
              <a:t>Cu-Zn, </a:t>
            </a:r>
            <a:r>
              <a:rPr sz="1600" spc="-155" dirty="0">
                <a:latin typeface="Arial"/>
                <a:cs typeface="Arial"/>
              </a:rPr>
              <a:t>Cu-Sn, </a:t>
            </a:r>
            <a:r>
              <a:rPr sz="1600" spc="-135" dirty="0">
                <a:latin typeface="Arial"/>
                <a:cs typeface="Arial"/>
              </a:rPr>
              <a:t>Su-Si, </a:t>
            </a:r>
            <a:r>
              <a:rPr sz="1600" spc="-150" dirty="0">
                <a:latin typeface="Arial"/>
                <a:cs typeface="Arial"/>
              </a:rPr>
              <a:t>Su-Sb, </a:t>
            </a:r>
            <a:r>
              <a:rPr sz="1600" spc="-165" dirty="0">
                <a:latin typeface="Arial"/>
                <a:cs typeface="Arial"/>
              </a:rPr>
              <a:t>Fe-C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20" dirty="0">
                <a:latin typeface="Arial"/>
                <a:cs typeface="Arial"/>
              </a:rPr>
              <a:t>etc.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90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180" dirty="0">
                <a:latin typeface="Arial"/>
                <a:cs typeface="Arial"/>
              </a:rPr>
              <a:t>„oid‟ </a:t>
            </a:r>
            <a:r>
              <a:rPr sz="1600" spc="-140" dirty="0">
                <a:latin typeface="Arial"/>
                <a:cs typeface="Arial"/>
              </a:rPr>
              <a:t>represents </a:t>
            </a:r>
            <a:r>
              <a:rPr sz="1600" spc="-125" dirty="0">
                <a:latin typeface="Arial"/>
                <a:cs typeface="Arial"/>
              </a:rPr>
              <a:t>that </a:t>
            </a:r>
            <a:r>
              <a:rPr sz="1600" spc="-140" dirty="0">
                <a:latin typeface="Arial"/>
                <a:cs typeface="Arial"/>
              </a:rPr>
              <a:t>parent </a:t>
            </a:r>
            <a:r>
              <a:rPr sz="1600" spc="-160" dirty="0">
                <a:latin typeface="Arial"/>
                <a:cs typeface="Arial"/>
              </a:rPr>
              <a:t>phase </a:t>
            </a:r>
            <a:r>
              <a:rPr sz="1600" spc="-175" dirty="0">
                <a:latin typeface="Arial"/>
                <a:cs typeface="Arial"/>
              </a:rPr>
              <a:t>was </a:t>
            </a:r>
            <a:r>
              <a:rPr sz="1600" spc="-165" dirty="0">
                <a:latin typeface="Arial"/>
                <a:cs typeface="Arial"/>
              </a:rPr>
              <a:t>a </a:t>
            </a:r>
            <a:r>
              <a:rPr sz="1600" spc="-125" dirty="0">
                <a:latin typeface="Arial"/>
                <a:cs typeface="Arial"/>
              </a:rPr>
              <a:t>solid </a:t>
            </a:r>
            <a:r>
              <a:rPr sz="1600" spc="-130" dirty="0">
                <a:latin typeface="Arial"/>
                <a:cs typeface="Arial"/>
              </a:rPr>
              <a:t>solution </a:t>
            </a:r>
            <a:r>
              <a:rPr sz="1600" spc="-165" dirty="0">
                <a:latin typeface="Arial"/>
                <a:cs typeface="Arial"/>
              </a:rPr>
              <a:t>and </a:t>
            </a:r>
            <a:r>
              <a:rPr sz="1600" spc="-140" dirty="0">
                <a:latin typeface="Arial"/>
                <a:cs typeface="Arial"/>
              </a:rPr>
              <a:t>not </a:t>
            </a:r>
            <a:r>
              <a:rPr sz="1600" spc="-165" dirty="0">
                <a:latin typeface="Arial"/>
                <a:cs typeface="Arial"/>
              </a:rPr>
              <a:t>a </a:t>
            </a:r>
            <a:r>
              <a:rPr sz="1600" spc="-120" dirty="0">
                <a:latin typeface="Arial"/>
                <a:cs typeface="Arial"/>
              </a:rPr>
              <a:t>liquid </a:t>
            </a:r>
            <a:r>
              <a:rPr sz="1600" spc="-145" dirty="0">
                <a:latin typeface="Arial"/>
                <a:cs typeface="Arial"/>
              </a:rPr>
              <a:t>one.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00" y="676275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5800" y="2514600"/>
            <a:ext cx="7924800" cy="43433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140" y="90932"/>
            <a:ext cx="321945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Eutectoid</a:t>
            </a:r>
            <a:r>
              <a:rPr spc="-55" dirty="0"/>
              <a:t> </a:t>
            </a:r>
            <a:r>
              <a:rPr spc="-5" dirty="0"/>
              <a:t>Reaction</a:t>
            </a:r>
          </a:p>
        </p:txBody>
      </p:sp>
      <p:sp>
        <p:nvSpPr>
          <p:cNvPr id="3" name="object 3"/>
          <p:cNvSpPr/>
          <p:nvPr/>
        </p:nvSpPr>
        <p:spPr>
          <a:xfrm>
            <a:off x="152400" y="762000"/>
            <a:ext cx="3352800" cy="5943600"/>
          </a:xfrm>
          <a:custGeom>
            <a:avLst/>
            <a:gdLst/>
            <a:ahLst/>
            <a:cxnLst/>
            <a:rect l="l" t="t" r="r" b="b"/>
            <a:pathLst>
              <a:path w="3352800" h="5943600">
                <a:moveTo>
                  <a:pt x="0" y="5943600"/>
                </a:moveTo>
                <a:lnTo>
                  <a:pt x="3352800" y="5943600"/>
                </a:lnTo>
                <a:lnTo>
                  <a:pt x="3352800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5740" y="786129"/>
            <a:ext cx="3168015" cy="4964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marR="855344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80365" algn="l"/>
                <a:tab pos="381000" algn="l"/>
              </a:tabLst>
            </a:pPr>
            <a:r>
              <a:rPr sz="3000" spc="-254" dirty="0">
                <a:latin typeface="Arial"/>
                <a:cs typeface="Arial"/>
              </a:rPr>
              <a:t>Eutectoid  </a:t>
            </a:r>
            <a:r>
              <a:rPr sz="3000" spc="-270" dirty="0">
                <a:latin typeface="Arial"/>
                <a:cs typeface="Arial"/>
              </a:rPr>
              <a:t>composition </a:t>
            </a:r>
            <a:r>
              <a:rPr sz="3000" spc="-305" dirty="0">
                <a:latin typeface="Arial"/>
                <a:cs typeface="Arial"/>
              </a:rPr>
              <a:t>–  </a:t>
            </a:r>
            <a:r>
              <a:rPr sz="3000" spc="-330" dirty="0">
                <a:latin typeface="Arial"/>
                <a:cs typeface="Arial"/>
              </a:rPr>
              <a:t>0.77%C</a:t>
            </a:r>
            <a:endParaRPr sz="3000">
              <a:latin typeface="Arial"/>
              <a:cs typeface="Arial"/>
            </a:endParaRPr>
          </a:p>
          <a:p>
            <a:pPr marL="381000" marR="437515" indent="-342900">
              <a:lnSpc>
                <a:spcPct val="101000"/>
              </a:lnSpc>
              <a:spcBef>
                <a:spcPts val="685"/>
              </a:spcBef>
              <a:buChar char="•"/>
              <a:tabLst>
                <a:tab pos="380365" algn="l"/>
                <a:tab pos="381000" algn="l"/>
              </a:tabLst>
            </a:pPr>
            <a:r>
              <a:rPr sz="3000" spc="-250" dirty="0">
                <a:latin typeface="Arial"/>
                <a:cs typeface="Arial"/>
              </a:rPr>
              <a:t>Eutectoid </a:t>
            </a:r>
            <a:r>
              <a:rPr sz="3000" spc="-305" dirty="0">
                <a:latin typeface="Arial"/>
                <a:cs typeface="Arial"/>
              </a:rPr>
              <a:t>temp </a:t>
            </a:r>
            <a:r>
              <a:rPr sz="3000" spc="-300" dirty="0">
                <a:latin typeface="Arial"/>
                <a:cs typeface="Arial"/>
              </a:rPr>
              <a:t>–  </a:t>
            </a:r>
            <a:r>
              <a:rPr sz="3000" spc="-265" dirty="0">
                <a:latin typeface="Arial"/>
                <a:cs typeface="Arial"/>
              </a:rPr>
              <a:t>727</a:t>
            </a:r>
            <a:r>
              <a:rPr sz="3000" spc="-265" dirty="0">
                <a:latin typeface="MS PGothic"/>
                <a:cs typeface="MS PGothic"/>
              </a:rPr>
              <a:t>°</a:t>
            </a:r>
            <a:r>
              <a:rPr sz="3000" spc="-265" dirty="0">
                <a:latin typeface="Arial"/>
                <a:cs typeface="Arial"/>
              </a:rPr>
              <a:t>C</a:t>
            </a:r>
            <a:endParaRPr sz="30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675"/>
              </a:spcBef>
              <a:buChar char="•"/>
              <a:tabLst>
                <a:tab pos="380365" algn="l"/>
                <a:tab pos="381000" algn="l"/>
              </a:tabLst>
            </a:pPr>
            <a:r>
              <a:rPr sz="3000" spc="-254" dirty="0">
                <a:latin typeface="Arial"/>
                <a:cs typeface="Arial"/>
              </a:rPr>
              <a:t>Austenite </a:t>
            </a:r>
            <a:r>
              <a:rPr sz="3000" dirty="0">
                <a:latin typeface="Wingdings"/>
                <a:cs typeface="Wingdings"/>
              </a:rPr>
              <a:t></a:t>
            </a:r>
            <a:r>
              <a:rPr sz="3000" spc="-35" dirty="0">
                <a:latin typeface="Times New Roman"/>
                <a:cs typeface="Times New Roman"/>
              </a:rPr>
              <a:t> </a:t>
            </a:r>
            <a:r>
              <a:rPr sz="3000" spc="-229" dirty="0">
                <a:latin typeface="Arial"/>
                <a:cs typeface="Arial"/>
              </a:rPr>
              <a:t>Ferrite</a:t>
            </a:r>
            <a:endParaRPr sz="3000">
              <a:latin typeface="Arial"/>
              <a:cs typeface="Arial"/>
            </a:endParaRPr>
          </a:p>
          <a:p>
            <a:pPr marL="381000">
              <a:lnSpc>
                <a:spcPct val="100000"/>
              </a:lnSpc>
              <a:spcBef>
                <a:spcPts val="10"/>
              </a:spcBef>
            </a:pPr>
            <a:r>
              <a:rPr sz="3000" spc="-315" dirty="0">
                <a:latin typeface="Arial"/>
                <a:cs typeface="Arial"/>
              </a:rPr>
              <a:t>+</a:t>
            </a:r>
            <a:r>
              <a:rPr sz="3000" spc="-175" dirty="0">
                <a:latin typeface="Arial"/>
                <a:cs typeface="Arial"/>
              </a:rPr>
              <a:t> </a:t>
            </a:r>
            <a:r>
              <a:rPr sz="3000" spc="-275" dirty="0">
                <a:latin typeface="Arial"/>
                <a:cs typeface="Arial"/>
              </a:rPr>
              <a:t>Cementite</a:t>
            </a:r>
            <a:endParaRPr sz="3000">
              <a:latin typeface="Arial"/>
              <a:cs typeface="Arial"/>
            </a:endParaRPr>
          </a:p>
          <a:p>
            <a:pPr marL="385445">
              <a:lnSpc>
                <a:spcPct val="100000"/>
              </a:lnSpc>
              <a:spcBef>
                <a:spcPts val="710"/>
              </a:spcBef>
            </a:pPr>
            <a:r>
              <a:rPr sz="3000" spc="-270" dirty="0">
                <a:latin typeface="Arial"/>
                <a:cs typeface="Arial"/>
              </a:rPr>
              <a:t>γ </a:t>
            </a:r>
            <a:r>
              <a:rPr sz="3000" spc="-290" dirty="0">
                <a:latin typeface="Arial"/>
                <a:cs typeface="Arial"/>
              </a:rPr>
              <a:t>(0.77%C)</a:t>
            </a:r>
            <a:r>
              <a:rPr sz="3000" spc="-50" dirty="0">
                <a:latin typeface="Arial"/>
                <a:cs typeface="Arial"/>
              </a:rPr>
              <a:t> </a:t>
            </a:r>
            <a:r>
              <a:rPr sz="3000" dirty="0">
                <a:latin typeface="Wingdings"/>
                <a:cs typeface="Wingdings"/>
              </a:rPr>
              <a:t></a:t>
            </a:r>
            <a:endParaRPr sz="3000">
              <a:latin typeface="Wingdings"/>
              <a:cs typeface="Wingdings"/>
            </a:endParaRPr>
          </a:p>
          <a:p>
            <a:pPr marL="381000" marR="619125" indent="4445">
              <a:lnSpc>
                <a:spcPct val="100000"/>
              </a:lnSpc>
              <a:spcBef>
                <a:spcPts val="730"/>
              </a:spcBef>
              <a:tabLst>
                <a:tab pos="952500" algn="l"/>
              </a:tabLst>
            </a:pPr>
            <a:r>
              <a:rPr sz="3000" spc="-254" dirty="0">
                <a:latin typeface="Arial"/>
                <a:cs typeface="Arial"/>
              </a:rPr>
              <a:t>α	</a:t>
            </a:r>
            <a:r>
              <a:rPr sz="3000" spc="-290" dirty="0">
                <a:latin typeface="Arial"/>
                <a:cs typeface="Arial"/>
              </a:rPr>
              <a:t>(0.02%C) </a:t>
            </a:r>
            <a:r>
              <a:rPr sz="3000" spc="-315" dirty="0">
                <a:latin typeface="Arial"/>
                <a:cs typeface="Arial"/>
              </a:rPr>
              <a:t>+  </a:t>
            </a:r>
            <a:r>
              <a:rPr sz="3000" spc="-310" dirty="0">
                <a:latin typeface="Arial"/>
                <a:cs typeface="Arial"/>
              </a:rPr>
              <a:t>Fe</a:t>
            </a:r>
            <a:r>
              <a:rPr sz="3000" spc="-465" baseline="-20833" dirty="0">
                <a:latin typeface="Arial"/>
                <a:cs typeface="Arial"/>
              </a:rPr>
              <a:t>3</a:t>
            </a:r>
            <a:r>
              <a:rPr sz="3000" spc="-310" dirty="0">
                <a:latin typeface="Arial"/>
                <a:cs typeface="Arial"/>
              </a:rPr>
              <a:t>C</a:t>
            </a:r>
            <a:r>
              <a:rPr sz="3000" spc="-204" dirty="0">
                <a:latin typeface="Arial"/>
                <a:cs typeface="Arial"/>
              </a:rPr>
              <a:t> </a:t>
            </a:r>
            <a:r>
              <a:rPr sz="3000" spc="-290" dirty="0">
                <a:latin typeface="Arial"/>
                <a:cs typeface="Arial"/>
              </a:rPr>
              <a:t>(6.67%C)</a:t>
            </a:r>
            <a:endParaRPr sz="3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00" y="676275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657600" y="0"/>
            <a:ext cx="5486399" cy="28653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14800" y="3171825"/>
            <a:ext cx="4572000" cy="3381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873500" y="6519468"/>
            <a:ext cx="3161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"/>
                <a:cs typeface="Arial"/>
              </a:rPr>
              <a:t>Pearlite in a plain-carbon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"/>
                <a:cs typeface="Arial"/>
              </a:rPr>
              <a:t>steel,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579131" y="6519468"/>
            <a:ext cx="13557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42390" algn="l"/>
              </a:tabLst>
            </a:pPr>
            <a:r>
              <a:rPr sz="18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0.05mm	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6738" y="90932"/>
            <a:ext cx="343090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Peritectoid</a:t>
            </a:r>
            <a:r>
              <a:rPr spc="-40" dirty="0"/>
              <a:t> </a:t>
            </a:r>
            <a:r>
              <a:rPr spc="-5" dirty="0"/>
              <a:t>Reaction</a:t>
            </a:r>
          </a:p>
        </p:txBody>
      </p:sp>
      <p:sp>
        <p:nvSpPr>
          <p:cNvPr id="3" name="object 3"/>
          <p:cNvSpPr/>
          <p:nvPr/>
        </p:nvSpPr>
        <p:spPr>
          <a:xfrm>
            <a:off x="152400" y="762000"/>
            <a:ext cx="8839200" cy="5943600"/>
          </a:xfrm>
          <a:custGeom>
            <a:avLst/>
            <a:gdLst/>
            <a:ahLst/>
            <a:cxnLst/>
            <a:rect l="l" t="t" r="r" b="b"/>
            <a:pathLst>
              <a:path w="8839200" h="5943600">
                <a:moveTo>
                  <a:pt x="0" y="5943600"/>
                </a:moveTo>
                <a:lnTo>
                  <a:pt x="8839200" y="5943600"/>
                </a:lnTo>
                <a:lnTo>
                  <a:pt x="8839200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1140" y="790702"/>
            <a:ext cx="8639175" cy="1232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60" dirty="0">
                <a:latin typeface="Arial"/>
                <a:cs typeface="Arial"/>
              </a:rPr>
              <a:t>This </a:t>
            </a:r>
            <a:r>
              <a:rPr sz="1800" spc="-120" dirty="0">
                <a:latin typeface="Arial"/>
                <a:cs typeface="Arial"/>
              </a:rPr>
              <a:t>is </a:t>
            </a:r>
            <a:r>
              <a:rPr sz="1800" spc="-135" dirty="0">
                <a:latin typeface="Arial"/>
                <a:cs typeface="Arial"/>
              </a:rPr>
              <a:t>relatively </a:t>
            </a:r>
            <a:r>
              <a:rPr sz="1800" spc="-210" dirty="0">
                <a:latin typeface="Arial"/>
                <a:cs typeface="Arial"/>
              </a:rPr>
              <a:t>uncommon </a:t>
            </a:r>
            <a:r>
              <a:rPr sz="1800" spc="-145" dirty="0">
                <a:latin typeface="Arial"/>
                <a:cs typeface="Arial"/>
              </a:rPr>
              <a:t>reaction, </a:t>
            </a:r>
            <a:r>
              <a:rPr sz="1800" spc="-180" dirty="0">
                <a:latin typeface="Arial"/>
                <a:cs typeface="Arial"/>
              </a:rPr>
              <a:t>can </a:t>
            </a:r>
            <a:r>
              <a:rPr sz="1800" spc="-185" dirty="0">
                <a:latin typeface="Arial"/>
                <a:cs typeface="Arial"/>
              </a:rPr>
              <a:t>be </a:t>
            </a:r>
            <a:r>
              <a:rPr sz="1800" spc="-180" dirty="0">
                <a:latin typeface="Arial"/>
                <a:cs typeface="Arial"/>
              </a:rPr>
              <a:t>seen </a:t>
            </a:r>
            <a:r>
              <a:rPr sz="1800" spc="-130" dirty="0">
                <a:latin typeface="Arial"/>
                <a:cs typeface="Arial"/>
              </a:rPr>
              <a:t>in </a:t>
            </a:r>
            <a:r>
              <a:rPr sz="1800" spc="-145" dirty="0">
                <a:latin typeface="Arial"/>
                <a:cs typeface="Arial"/>
              </a:rPr>
              <a:t>Ni-Zn, </a:t>
            </a:r>
            <a:r>
              <a:rPr sz="1800" spc="-170" dirty="0">
                <a:latin typeface="Arial"/>
                <a:cs typeface="Arial"/>
              </a:rPr>
              <a:t>Fe-Cb, </a:t>
            </a:r>
            <a:r>
              <a:rPr sz="1800" spc="-175" dirty="0">
                <a:latin typeface="Arial"/>
                <a:cs typeface="Arial"/>
              </a:rPr>
              <a:t>Cu-Sb, Cu-Sn, </a:t>
            </a:r>
            <a:r>
              <a:rPr sz="1800" spc="-165" dirty="0">
                <a:latin typeface="Arial"/>
                <a:cs typeface="Arial"/>
              </a:rPr>
              <a:t>Ni-Mo, </a:t>
            </a:r>
            <a:r>
              <a:rPr sz="1800" spc="-135" dirty="0">
                <a:latin typeface="Arial"/>
                <a:cs typeface="Arial"/>
              </a:rPr>
              <a:t>Ni-Si, </a:t>
            </a:r>
            <a:r>
              <a:rPr sz="1800" spc="-165" dirty="0">
                <a:latin typeface="Arial"/>
                <a:cs typeface="Arial"/>
              </a:rPr>
              <a:t>Fe-  </a:t>
            </a:r>
            <a:r>
              <a:rPr sz="1800" spc="-200" dirty="0">
                <a:latin typeface="Arial"/>
                <a:cs typeface="Arial"/>
              </a:rPr>
              <a:t>Au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165" dirty="0">
                <a:latin typeface="Arial"/>
                <a:cs typeface="Arial"/>
              </a:rPr>
              <a:t>systems.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95" dirty="0">
                <a:latin typeface="Arial"/>
                <a:cs typeface="Arial"/>
              </a:rPr>
              <a:t>It </a:t>
            </a:r>
            <a:r>
              <a:rPr sz="1800" spc="-120" dirty="0">
                <a:latin typeface="Arial"/>
                <a:cs typeface="Arial"/>
              </a:rPr>
              <a:t>is </a:t>
            </a:r>
            <a:r>
              <a:rPr sz="1800" spc="-140" dirty="0">
                <a:latin typeface="Arial"/>
                <a:cs typeface="Arial"/>
              </a:rPr>
              <a:t>similar </a:t>
            </a:r>
            <a:r>
              <a:rPr sz="1800" spc="-135" dirty="0">
                <a:latin typeface="Arial"/>
                <a:cs typeface="Arial"/>
              </a:rPr>
              <a:t>to peritectic </a:t>
            </a:r>
            <a:r>
              <a:rPr sz="1800" spc="-150" dirty="0">
                <a:latin typeface="Arial"/>
                <a:cs typeface="Arial"/>
              </a:rPr>
              <a:t>reaction </a:t>
            </a:r>
            <a:r>
              <a:rPr sz="1800" spc="-155" dirty="0">
                <a:latin typeface="Arial"/>
                <a:cs typeface="Arial"/>
              </a:rPr>
              <a:t>but only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30" dirty="0">
                <a:latin typeface="Arial"/>
                <a:cs typeface="Arial"/>
              </a:rPr>
              <a:t>for </a:t>
            </a:r>
            <a:r>
              <a:rPr sz="1800" spc="-140" dirty="0">
                <a:latin typeface="Arial"/>
                <a:cs typeface="Arial"/>
              </a:rPr>
              <a:t>solid </a:t>
            </a:r>
            <a:r>
              <a:rPr sz="1800" spc="-145" dirty="0">
                <a:latin typeface="Arial"/>
                <a:cs typeface="Arial"/>
              </a:rPr>
              <a:t>solutions.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55" dirty="0">
                <a:latin typeface="Arial"/>
                <a:cs typeface="Arial"/>
              </a:rPr>
              <a:t>Microstructure </a:t>
            </a:r>
            <a:r>
              <a:rPr sz="1800" spc="-150" dirty="0">
                <a:latin typeface="Arial"/>
                <a:cs typeface="Arial"/>
              </a:rPr>
              <a:t>consists </a:t>
            </a:r>
            <a:r>
              <a:rPr sz="1800" spc="-140" dirty="0">
                <a:latin typeface="Arial"/>
                <a:cs typeface="Arial"/>
              </a:rPr>
              <a:t>of </a:t>
            </a:r>
            <a:r>
              <a:rPr sz="1800" spc="-155" dirty="0">
                <a:latin typeface="Arial"/>
                <a:cs typeface="Arial"/>
              </a:rPr>
              <a:t>only </a:t>
            </a:r>
            <a:r>
              <a:rPr sz="1800" spc="-210" dirty="0">
                <a:latin typeface="Arial"/>
                <a:cs typeface="Arial"/>
              </a:rPr>
              <a:t>β </a:t>
            </a:r>
            <a:r>
              <a:rPr sz="1800" spc="-155" dirty="0">
                <a:latin typeface="Arial"/>
                <a:cs typeface="Arial"/>
              </a:rPr>
              <a:t>grains </a:t>
            </a:r>
            <a:r>
              <a:rPr sz="1800" spc="-175" dirty="0">
                <a:latin typeface="Arial"/>
                <a:cs typeface="Arial"/>
              </a:rPr>
              <a:t>under </a:t>
            </a:r>
            <a:r>
              <a:rPr sz="1800" spc="-150" dirty="0">
                <a:latin typeface="Arial"/>
                <a:cs typeface="Arial"/>
              </a:rPr>
              <a:t>equilibrium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150" dirty="0">
                <a:latin typeface="Arial"/>
                <a:cs typeface="Arial"/>
              </a:rPr>
              <a:t>conditions.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00" y="676275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47800" y="2209800"/>
            <a:ext cx="5638800" cy="83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0600" y="3124200"/>
            <a:ext cx="6324600" cy="37337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09950" y="51307"/>
            <a:ext cx="2326005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dirty="0"/>
              <a:t>Phase</a:t>
            </a:r>
            <a:r>
              <a:rPr sz="3500" spc="-80" dirty="0"/>
              <a:t> </a:t>
            </a:r>
            <a:r>
              <a:rPr sz="3500" dirty="0"/>
              <a:t>Rule</a:t>
            </a:r>
            <a:endParaRPr sz="3500"/>
          </a:p>
        </p:txBody>
      </p:sp>
      <p:sp>
        <p:nvSpPr>
          <p:cNvPr id="3" name="object 3"/>
          <p:cNvSpPr/>
          <p:nvPr/>
        </p:nvSpPr>
        <p:spPr>
          <a:xfrm>
            <a:off x="152400" y="808101"/>
            <a:ext cx="8839200" cy="5897880"/>
          </a:xfrm>
          <a:custGeom>
            <a:avLst/>
            <a:gdLst/>
            <a:ahLst/>
            <a:cxnLst/>
            <a:rect l="l" t="t" r="r" b="b"/>
            <a:pathLst>
              <a:path w="8839200" h="5897880">
                <a:moveTo>
                  <a:pt x="0" y="5897499"/>
                </a:moveTo>
                <a:lnTo>
                  <a:pt x="8839200" y="5897499"/>
                </a:lnTo>
                <a:lnTo>
                  <a:pt x="8839200" y="0"/>
                </a:lnTo>
                <a:lnTo>
                  <a:pt x="0" y="0"/>
                </a:lnTo>
                <a:lnTo>
                  <a:pt x="0" y="5897499"/>
                </a:lnTo>
                <a:close/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1140" y="835278"/>
            <a:ext cx="8673465" cy="5879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72135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200" dirty="0">
                <a:latin typeface="Arial"/>
                <a:cs typeface="Arial"/>
              </a:rPr>
              <a:t>Degree </a:t>
            </a:r>
            <a:r>
              <a:rPr sz="2000" spc="-155" dirty="0">
                <a:latin typeface="Arial"/>
                <a:cs typeface="Arial"/>
              </a:rPr>
              <a:t>of </a:t>
            </a:r>
            <a:r>
              <a:rPr sz="2000" spc="-210" dirty="0">
                <a:latin typeface="Arial"/>
                <a:cs typeface="Arial"/>
              </a:rPr>
              <a:t>Freedom </a:t>
            </a:r>
            <a:r>
              <a:rPr sz="2000" spc="-200" dirty="0">
                <a:latin typeface="Arial"/>
                <a:cs typeface="Arial"/>
              </a:rPr>
              <a:t>– </a:t>
            </a:r>
            <a:r>
              <a:rPr sz="2000" spc="-135" dirty="0">
                <a:latin typeface="Arial"/>
                <a:cs typeface="Arial"/>
              </a:rPr>
              <a:t>is </a:t>
            </a:r>
            <a:r>
              <a:rPr sz="2000" spc="-170" dirty="0">
                <a:latin typeface="Arial"/>
                <a:cs typeface="Arial"/>
              </a:rPr>
              <a:t>the </a:t>
            </a:r>
            <a:r>
              <a:rPr sz="2000" spc="-210" dirty="0">
                <a:latin typeface="Arial"/>
                <a:cs typeface="Arial"/>
              </a:rPr>
              <a:t>number </a:t>
            </a:r>
            <a:r>
              <a:rPr sz="2000" spc="-155" dirty="0">
                <a:latin typeface="Arial"/>
                <a:cs typeface="Arial"/>
              </a:rPr>
              <a:t>of </a:t>
            </a:r>
            <a:r>
              <a:rPr sz="2000" spc="-185" dirty="0">
                <a:latin typeface="Arial"/>
                <a:cs typeface="Arial"/>
              </a:rPr>
              <a:t>independent </a:t>
            </a:r>
            <a:r>
              <a:rPr sz="2000" spc="-165" dirty="0">
                <a:latin typeface="Arial"/>
                <a:cs typeface="Arial"/>
              </a:rPr>
              <a:t>variables </a:t>
            </a:r>
            <a:r>
              <a:rPr sz="2000" spc="-210" dirty="0">
                <a:latin typeface="Arial"/>
                <a:cs typeface="Arial"/>
              </a:rPr>
              <a:t>whose </a:t>
            </a:r>
            <a:r>
              <a:rPr sz="2000" spc="-180" dirty="0">
                <a:latin typeface="Arial"/>
                <a:cs typeface="Arial"/>
              </a:rPr>
              <a:t>values </a:t>
            </a:r>
            <a:r>
              <a:rPr sz="2000" spc="-200" dirty="0">
                <a:latin typeface="Arial"/>
                <a:cs typeface="Arial"/>
              </a:rPr>
              <a:t>must </a:t>
            </a:r>
            <a:r>
              <a:rPr sz="2000" spc="-204" dirty="0">
                <a:latin typeface="Arial"/>
                <a:cs typeface="Arial"/>
              </a:rPr>
              <a:t>be  </a:t>
            </a:r>
            <a:r>
              <a:rPr sz="2000" spc="-170" dirty="0">
                <a:latin typeface="Arial"/>
                <a:cs typeface="Arial"/>
              </a:rPr>
              <a:t>stated </a:t>
            </a:r>
            <a:r>
              <a:rPr sz="2000" spc="-155" dirty="0">
                <a:latin typeface="Arial"/>
                <a:cs typeface="Arial"/>
              </a:rPr>
              <a:t>to </a:t>
            </a:r>
            <a:r>
              <a:rPr sz="2000" spc="-170" dirty="0">
                <a:latin typeface="Arial"/>
                <a:cs typeface="Arial"/>
              </a:rPr>
              <a:t>define </a:t>
            </a:r>
            <a:r>
              <a:rPr sz="2000" spc="-165" dirty="0">
                <a:latin typeface="Arial"/>
                <a:cs typeface="Arial"/>
              </a:rPr>
              <a:t>exactly </a:t>
            </a:r>
            <a:r>
              <a:rPr sz="2000" spc="-170" dirty="0">
                <a:latin typeface="Arial"/>
                <a:cs typeface="Arial"/>
              </a:rPr>
              <a:t>the conditions </a:t>
            </a:r>
            <a:r>
              <a:rPr sz="2000" spc="-155" dirty="0">
                <a:latin typeface="Arial"/>
                <a:cs typeface="Arial"/>
              </a:rPr>
              <a:t>of </a:t>
            </a:r>
            <a:r>
              <a:rPr sz="2000" spc="-170" dirty="0">
                <a:latin typeface="Arial"/>
                <a:cs typeface="Arial"/>
              </a:rPr>
              <a:t>the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185" dirty="0">
                <a:latin typeface="Arial"/>
                <a:cs typeface="Arial"/>
              </a:rPr>
              <a:t>system.</a:t>
            </a:r>
            <a:endParaRPr sz="2000">
              <a:latin typeface="Arial"/>
              <a:cs typeface="Arial"/>
            </a:endParaRPr>
          </a:p>
          <a:p>
            <a:pPr marL="812800" marR="170815" lvl="1" indent="-343535">
              <a:lnSpc>
                <a:spcPct val="100000"/>
              </a:lnSpc>
              <a:spcBef>
                <a:spcPts val="475"/>
              </a:spcBef>
              <a:buChar char="•"/>
              <a:tabLst>
                <a:tab pos="812800" algn="l"/>
                <a:tab pos="813435" algn="l"/>
              </a:tabLst>
            </a:pPr>
            <a:r>
              <a:rPr sz="2000" spc="-105" dirty="0">
                <a:latin typeface="Arial"/>
                <a:cs typeface="Arial"/>
              </a:rPr>
              <a:t>It </a:t>
            </a:r>
            <a:r>
              <a:rPr sz="2000" spc="-175" dirty="0">
                <a:latin typeface="Arial"/>
                <a:cs typeface="Arial"/>
              </a:rPr>
              <a:t>represents </a:t>
            </a:r>
            <a:r>
              <a:rPr sz="2000" spc="-170" dirty="0">
                <a:latin typeface="Arial"/>
                <a:cs typeface="Arial"/>
              </a:rPr>
              <a:t>the </a:t>
            </a:r>
            <a:r>
              <a:rPr sz="2000" spc="-210" dirty="0">
                <a:latin typeface="Arial"/>
                <a:cs typeface="Arial"/>
              </a:rPr>
              <a:t>number </a:t>
            </a:r>
            <a:r>
              <a:rPr sz="2000" spc="-155" dirty="0">
                <a:latin typeface="Arial"/>
                <a:cs typeface="Arial"/>
              </a:rPr>
              <a:t>of </a:t>
            </a:r>
            <a:r>
              <a:rPr sz="2000" spc="-165" dirty="0">
                <a:latin typeface="Arial"/>
                <a:cs typeface="Arial"/>
              </a:rPr>
              <a:t>external </a:t>
            </a:r>
            <a:r>
              <a:rPr sz="2000" spc="-204" dirty="0">
                <a:latin typeface="Arial"/>
                <a:cs typeface="Arial"/>
              </a:rPr>
              <a:t>and </a:t>
            </a:r>
            <a:r>
              <a:rPr sz="2000" spc="-155" dirty="0">
                <a:latin typeface="Arial"/>
                <a:cs typeface="Arial"/>
              </a:rPr>
              <a:t>internal </a:t>
            </a:r>
            <a:r>
              <a:rPr sz="2000" spc="-165" dirty="0">
                <a:latin typeface="Arial"/>
                <a:cs typeface="Arial"/>
              </a:rPr>
              <a:t>variables </a:t>
            </a:r>
            <a:r>
              <a:rPr sz="2000" spc="-195" dirty="0">
                <a:latin typeface="Arial"/>
                <a:cs typeface="Arial"/>
              </a:rPr>
              <a:t>such as </a:t>
            </a:r>
            <a:r>
              <a:rPr sz="2000" spc="-185" dirty="0">
                <a:latin typeface="Arial"/>
                <a:cs typeface="Arial"/>
              </a:rPr>
              <a:t>temp, </a:t>
            </a:r>
            <a:r>
              <a:rPr sz="2000" spc="-180" dirty="0">
                <a:latin typeface="Arial"/>
                <a:cs typeface="Arial"/>
              </a:rPr>
              <a:t>pressure  </a:t>
            </a:r>
            <a:r>
              <a:rPr sz="2000" spc="-204" dirty="0">
                <a:latin typeface="Arial"/>
                <a:cs typeface="Arial"/>
              </a:rPr>
              <a:t>and </a:t>
            </a:r>
            <a:r>
              <a:rPr sz="2000" spc="-175" dirty="0">
                <a:latin typeface="Arial"/>
                <a:cs typeface="Arial"/>
              </a:rPr>
              <a:t>concentration </a:t>
            </a:r>
            <a:r>
              <a:rPr sz="2000" spc="-155" dirty="0">
                <a:latin typeface="Arial"/>
                <a:cs typeface="Arial"/>
              </a:rPr>
              <a:t>of </a:t>
            </a:r>
            <a:r>
              <a:rPr sz="2000" spc="-170" dirty="0">
                <a:latin typeface="Arial"/>
                <a:cs typeface="Arial"/>
              </a:rPr>
              <a:t>the </a:t>
            </a:r>
            <a:r>
              <a:rPr sz="2000" spc="-195" dirty="0">
                <a:latin typeface="Arial"/>
                <a:cs typeface="Arial"/>
              </a:rPr>
              <a:t>components, </a:t>
            </a:r>
            <a:r>
              <a:rPr sz="2000" spc="-190" dirty="0">
                <a:latin typeface="Arial"/>
                <a:cs typeface="Arial"/>
              </a:rPr>
              <a:t>which </a:t>
            </a:r>
            <a:r>
              <a:rPr sz="2000" spc="-200" dirty="0">
                <a:latin typeface="Arial"/>
                <a:cs typeface="Arial"/>
              </a:rPr>
              <a:t>can </a:t>
            </a:r>
            <a:r>
              <a:rPr sz="2000" spc="-204" dirty="0">
                <a:latin typeface="Arial"/>
                <a:cs typeface="Arial"/>
              </a:rPr>
              <a:t>be changed </a:t>
            </a:r>
            <a:r>
              <a:rPr sz="2000" spc="-180" dirty="0">
                <a:latin typeface="Arial"/>
                <a:cs typeface="Arial"/>
              </a:rPr>
              <a:t>independently </a:t>
            </a:r>
            <a:r>
              <a:rPr sz="2000" spc="-165" dirty="0">
                <a:latin typeface="Arial"/>
                <a:cs typeface="Arial"/>
              </a:rPr>
              <a:t>without  </a:t>
            </a:r>
            <a:r>
              <a:rPr sz="2000" spc="-190" dirty="0">
                <a:latin typeface="Arial"/>
                <a:cs typeface="Arial"/>
              </a:rPr>
              <a:t>changing </a:t>
            </a:r>
            <a:r>
              <a:rPr sz="2000" spc="-170" dirty="0">
                <a:latin typeface="Arial"/>
                <a:cs typeface="Arial"/>
              </a:rPr>
              <a:t>the </a:t>
            </a:r>
            <a:r>
              <a:rPr sz="2000" spc="-210" dirty="0">
                <a:latin typeface="Arial"/>
                <a:cs typeface="Arial"/>
              </a:rPr>
              <a:t>number </a:t>
            </a:r>
            <a:r>
              <a:rPr sz="2000" spc="-155" dirty="0">
                <a:latin typeface="Arial"/>
                <a:cs typeface="Arial"/>
              </a:rPr>
              <a:t>of </a:t>
            </a:r>
            <a:r>
              <a:rPr sz="2000" spc="-200" dirty="0">
                <a:latin typeface="Arial"/>
                <a:cs typeface="Arial"/>
              </a:rPr>
              <a:t>phases </a:t>
            </a:r>
            <a:r>
              <a:rPr sz="2000" spc="-145" dirty="0">
                <a:latin typeface="Arial"/>
                <a:cs typeface="Arial"/>
              </a:rPr>
              <a:t>in </a:t>
            </a:r>
            <a:r>
              <a:rPr sz="2000" spc="-170" dirty="0">
                <a:latin typeface="Arial"/>
                <a:cs typeface="Arial"/>
              </a:rPr>
              <a:t>the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185" dirty="0">
                <a:latin typeface="Arial"/>
                <a:cs typeface="Arial"/>
              </a:rPr>
              <a:t>system.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210" dirty="0">
                <a:latin typeface="Arial"/>
                <a:cs typeface="Arial"/>
              </a:rPr>
              <a:t>Phase </a:t>
            </a:r>
            <a:r>
              <a:rPr sz="2000" spc="-150" dirty="0">
                <a:latin typeface="Arial"/>
                <a:cs typeface="Arial"/>
              </a:rPr>
              <a:t>rule </a:t>
            </a:r>
            <a:r>
              <a:rPr sz="2000" spc="-140" dirty="0">
                <a:latin typeface="Arial"/>
                <a:cs typeface="Arial"/>
              </a:rPr>
              <a:t>truly </a:t>
            </a:r>
            <a:r>
              <a:rPr sz="2000" spc="-170" dirty="0">
                <a:latin typeface="Arial"/>
                <a:cs typeface="Arial"/>
              </a:rPr>
              <a:t>applies only </a:t>
            </a:r>
            <a:r>
              <a:rPr sz="2000" spc="-155" dirty="0">
                <a:latin typeface="Arial"/>
                <a:cs typeface="Arial"/>
              </a:rPr>
              <a:t>to </a:t>
            </a:r>
            <a:r>
              <a:rPr sz="2000" spc="-170" dirty="0">
                <a:latin typeface="Arial"/>
                <a:cs typeface="Arial"/>
              </a:rPr>
              <a:t>the </a:t>
            </a:r>
            <a:r>
              <a:rPr sz="2000" spc="-195" dirty="0">
                <a:latin typeface="Arial"/>
                <a:cs typeface="Arial"/>
              </a:rPr>
              <a:t>systems </a:t>
            </a:r>
            <a:r>
              <a:rPr sz="2000" spc="-185" dirty="0">
                <a:latin typeface="Arial"/>
                <a:cs typeface="Arial"/>
              </a:rPr>
              <a:t>which </a:t>
            </a:r>
            <a:r>
              <a:rPr sz="2000" spc="-180" dirty="0">
                <a:latin typeface="Arial"/>
                <a:cs typeface="Arial"/>
              </a:rPr>
              <a:t>are </a:t>
            </a:r>
            <a:r>
              <a:rPr sz="2000" spc="-190" dirty="0">
                <a:latin typeface="Arial"/>
                <a:cs typeface="Arial"/>
              </a:rPr>
              <a:t>under </a:t>
            </a:r>
            <a:r>
              <a:rPr sz="2000" spc="-170" dirty="0">
                <a:latin typeface="Arial"/>
                <a:cs typeface="Arial"/>
              </a:rPr>
              <a:t>conditions </a:t>
            </a:r>
            <a:r>
              <a:rPr sz="2000" spc="-155" dirty="0">
                <a:latin typeface="Arial"/>
                <a:cs typeface="Arial"/>
              </a:rPr>
              <a:t>of </a:t>
            </a:r>
            <a:r>
              <a:rPr sz="2000" spc="-160" dirty="0">
                <a:latin typeface="Arial"/>
                <a:cs typeface="Arial"/>
              </a:rPr>
              <a:t>true</a:t>
            </a:r>
            <a:r>
              <a:rPr sz="2000" spc="105" dirty="0">
                <a:latin typeface="Arial"/>
                <a:cs typeface="Arial"/>
              </a:rPr>
              <a:t> </a:t>
            </a:r>
            <a:r>
              <a:rPr sz="2000" spc="-160" dirty="0">
                <a:latin typeface="Arial"/>
                <a:cs typeface="Arial"/>
              </a:rPr>
              <a:t>equilibrium.</a:t>
            </a:r>
            <a:endParaRPr sz="2000">
              <a:latin typeface="Arial"/>
              <a:cs typeface="Arial"/>
            </a:endParaRPr>
          </a:p>
          <a:p>
            <a:pPr marL="355600" marR="29209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155" dirty="0">
                <a:latin typeface="Arial"/>
                <a:cs typeface="Arial"/>
              </a:rPr>
              <a:t>In </a:t>
            </a:r>
            <a:r>
              <a:rPr sz="2000" spc="-150" dirty="0">
                <a:latin typeface="Arial"/>
                <a:cs typeface="Arial"/>
              </a:rPr>
              <a:t>industrial </a:t>
            </a:r>
            <a:r>
              <a:rPr sz="2000" spc="-160" dirty="0">
                <a:latin typeface="Arial"/>
                <a:cs typeface="Arial"/>
              </a:rPr>
              <a:t>practices, </a:t>
            </a:r>
            <a:r>
              <a:rPr sz="2000" spc="-165" dirty="0">
                <a:latin typeface="Arial"/>
                <a:cs typeface="Arial"/>
              </a:rPr>
              <a:t>equilibrium </a:t>
            </a:r>
            <a:r>
              <a:rPr sz="2000" spc="-170" dirty="0">
                <a:latin typeface="Arial"/>
                <a:cs typeface="Arial"/>
              </a:rPr>
              <a:t>conditions </a:t>
            </a:r>
            <a:r>
              <a:rPr sz="2000" spc="-180" dirty="0">
                <a:latin typeface="Arial"/>
                <a:cs typeface="Arial"/>
              </a:rPr>
              <a:t>are </a:t>
            </a:r>
            <a:r>
              <a:rPr sz="2000" spc="-165" dirty="0">
                <a:latin typeface="Arial"/>
                <a:cs typeface="Arial"/>
              </a:rPr>
              <a:t>often </a:t>
            </a:r>
            <a:r>
              <a:rPr sz="2000" spc="-170" dirty="0">
                <a:latin typeface="Arial"/>
                <a:cs typeface="Arial"/>
              </a:rPr>
              <a:t>not followed </a:t>
            </a:r>
            <a:r>
              <a:rPr sz="2000" spc="-195" dirty="0">
                <a:latin typeface="Arial"/>
                <a:cs typeface="Arial"/>
              </a:rPr>
              <a:t>so </a:t>
            </a:r>
            <a:r>
              <a:rPr sz="2000" spc="-200" dirty="0">
                <a:latin typeface="Arial"/>
                <a:cs typeface="Arial"/>
              </a:rPr>
              <a:t>phase </a:t>
            </a:r>
            <a:r>
              <a:rPr sz="2000" spc="-150" dirty="0">
                <a:latin typeface="Arial"/>
                <a:cs typeface="Arial"/>
              </a:rPr>
              <a:t>rule </a:t>
            </a:r>
            <a:r>
              <a:rPr sz="2000" spc="-200" dirty="0">
                <a:latin typeface="Arial"/>
                <a:cs typeface="Arial"/>
              </a:rPr>
              <a:t>does </a:t>
            </a:r>
            <a:r>
              <a:rPr sz="2000" spc="-175" dirty="0">
                <a:latin typeface="Arial"/>
                <a:cs typeface="Arial"/>
              </a:rPr>
              <a:t>not  </a:t>
            </a:r>
            <a:r>
              <a:rPr sz="2000" spc="-180" dirty="0">
                <a:latin typeface="Arial"/>
                <a:cs typeface="Arial"/>
              </a:rPr>
              <a:t>apply</a:t>
            </a:r>
            <a:r>
              <a:rPr sz="2000" spc="-114" dirty="0">
                <a:latin typeface="Arial"/>
                <a:cs typeface="Arial"/>
              </a:rPr>
              <a:t> </a:t>
            </a:r>
            <a:r>
              <a:rPr sz="2000" spc="-165" dirty="0">
                <a:latin typeface="Arial"/>
                <a:cs typeface="Arial"/>
              </a:rPr>
              <a:t>then.</a:t>
            </a:r>
            <a:endParaRPr sz="2000">
              <a:latin typeface="Arial"/>
              <a:cs typeface="Arial"/>
            </a:endParaRPr>
          </a:p>
          <a:p>
            <a:pPr marL="355600" marR="619125" indent="-342900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215" dirty="0">
                <a:latin typeface="Arial"/>
                <a:cs typeface="Arial"/>
              </a:rPr>
              <a:t>Gibb‟s </a:t>
            </a:r>
            <a:r>
              <a:rPr sz="2000" spc="-204" dirty="0">
                <a:latin typeface="Arial"/>
                <a:cs typeface="Arial"/>
              </a:rPr>
              <a:t>phase </a:t>
            </a:r>
            <a:r>
              <a:rPr sz="2000" spc="-150" dirty="0">
                <a:latin typeface="Arial"/>
                <a:cs typeface="Arial"/>
              </a:rPr>
              <a:t>rule </a:t>
            </a:r>
            <a:r>
              <a:rPr sz="2000" spc="-190" dirty="0">
                <a:latin typeface="Arial"/>
                <a:cs typeface="Arial"/>
              </a:rPr>
              <a:t>expresses </a:t>
            </a:r>
            <a:r>
              <a:rPr sz="2000" spc="-170" dirty="0">
                <a:latin typeface="Arial"/>
                <a:cs typeface="Arial"/>
              </a:rPr>
              <a:t>the </a:t>
            </a:r>
            <a:r>
              <a:rPr sz="2000" spc="-200" dirty="0">
                <a:latin typeface="Arial"/>
                <a:cs typeface="Arial"/>
              </a:rPr>
              <a:t>changes </a:t>
            </a:r>
            <a:r>
              <a:rPr sz="2000" spc="-145" dirty="0">
                <a:latin typeface="Arial"/>
                <a:cs typeface="Arial"/>
              </a:rPr>
              <a:t>in </a:t>
            </a:r>
            <a:r>
              <a:rPr sz="2000" spc="-170" dirty="0">
                <a:latin typeface="Arial"/>
                <a:cs typeface="Arial"/>
              </a:rPr>
              <a:t>the </a:t>
            </a:r>
            <a:r>
              <a:rPr sz="2000" spc="-210" dirty="0">
                <a:latin typeface="Arial"/>
                <a:cs typeface="Arial"/>
              </a:rPr>
              <a:t>number </a:t>
            </a:r>
            <a:r>
              <a:rPr sz="2000" spc="-155" dirty="0">
                <a:latin typeface="Arial"/>
                <a:cs typeface="Arial"/>
              </a:rPr>
              <a:t>of </a:t>
            </a:r>
            <a:r>
              <a:rPr sz="2000" spc="-200" dirty="0">
                <a:latin typeface="Arial"/>
                <a:cs typeface="Arial"/>
              </a:rPr>
              <a:t>phases </a:t>
            </a:r>
            <a:r>
              <a:rPr sz="2000" spc="-145" dirty="0">
                <a:latin typeface="Arial"/>
                <a:cs typeface="Arial"/>
              </a:rPr>
              <a:t>in </a:t>
            </a:r>
            <a:r>
              <a:rPr sz="2000" spc="-204" dirty="0">
                <a:latin typeface="Arial"/>
                <a:cs typeface="Arial"/>
              </a:rPr>
              <a:t>an </a:t>
            </a:r>
            <a:r>
              <a:rPr sz="2000" spc="-155" dirty="0">
                <a:latin typeface="Arial"/>
                <a:cs typeface="Arial"/>
              </a:rPr>
              <a:t>alloy </a:t>
            </a:r>
            <a:r>
              <a:rPr sz="2000" spc="-190" dirty="0">
                <a:latin typeface="Arial"/>
                <a:cs typeface="Arial"/>
              </a:rPr>
              <a:t>under  </a:t>
            </a:r>
            <a:r>
              <a:rPr sz="2000" spc="-165" dirty="0">
                <a:latin typeface="Arial"/>
                <a:cs typeface="Arial"/>
              </a:rPr>
              <a:t>equilibrium</a:t>
            </a:r>
            <a:r>
              <a:rPr sz="2000" spc="-125" dirty="0">
                <a:latin typeface="Arial"/>
                <a:cs typeface="Arial"/>
              </a:rPr>
              <a:t> </a:t>
            </a:r>
            <a:r>
              <a:rPr sz="2000" spc="-165" dirty="0">
                <a:latin typeface="Arial"/>
                <a:cs typeface="Arial"/>
              </a:rPr>
              <a:t>conditions.</a:t>
            </a:r>
            <a:endParaRPr sz="2000">
              <a:latin typeface="Arial"/>
              <a:cs typeface="Arial"/>
            </a:endParaRPr>
          </a:p>
          <a:p>
            <a:pPr marL="469900" lvl="1">
              <a:lnSpc>
                <a:spcPct val="100000"/>
              </a:lnSpc>
              <a:spcBef>
                <a:spcPts val="484"/>
              </a:spcBef>
              <a:buChar char="•"/>
              <a:tabLst>
                <a:tab pos="812800" algn="l"/>
                <a:tab pos="813435" algn="l"/>
              </a:tabLst>
            </a:pPr>
            <a:r>
              <a:rPr sz="2000" spc="-210" dirty="0">
                <a:latin typeface="Arial"/>
                <a:cs typeface="Arial"/>
              </a:rPr>
              <a:t>Used </a:t>
            </a:r>
            <a:r>
              <a:rPr sz="2000" spc="-155" dirty="0">
                <a:latin typeface="Arial"/>
                <a:cs typeface="Arial"/>
              </a:rPr>
              <a:t>to </a:t>
            </a:r>
            <a:r>
              <a:rPr sz="2000" spc="-195" dirty="0">
                <a:latin typeface="Arial"/>
                <a:cs typeface="Arial"/>
              </a:rPr>
              <a:t>check </a:t>
            </a:r>
            <a:r>
              <a:rPr sz="2000" spc="-170" dirty="0">
                <a:latin typeface="Arial"/>
                <a:cs typeface="Arial"/>
              </a:rPr>
              <a:t>the </a:t>
            </a:r>
            <a:r>
              <a:rPr sz="2000" spc="-185" dirty="0">
                <a:latin typeface="Arial"/>
                <a:cs typeface="Arial"/>
              </a:rPr>
              <a:t>accuracy </a:t>
            </a:r>
            <a:r>
              <a:rPr sz="2000" spc="-155" dirty="0">
                <a:latin typeface="Arial"/>
                <a:cs typeface="Arial"/>
              </a:rPr>
              <a:t>of </a:t>
            </a:r>
            <a:r>
              <a:rPr sz="2000" spc="-170" dirty="0">
                <a:latin typeface="Arial"/>
                <a:cs typeface="Arial"/>
              </a:rPr>
              <a:t>the </a:t>
            </a:r>
            <a:r>
              <a:rPr sz="2000" spc="-155" dirty="0">
                <a:latin typeface="Arial"/>
                <a:cs typeface="Arial"/>
              </a:rPr>
              <a:t>constitutional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spc="-190" dirty="0">
                <a:latin typeface="Arial"/>
                <a:cs typeface="Arial"/>
              </a:rPr>
              <a:t>diagrams</a:t>
            </a:r>
            <a:endParaRPr sz="2000">
              <a:latin typeface="Arial"/>
              <a:cs typeface="Arial"/>
            </a:endParaRPr>
          </a:p>
          <a:p>
            <a:pPr marL="469900" lvl="1">
              <a:lnSpc>
                <a:spcPct val="100000"/>
              </a:lnSpc>
              <a:spcBef>
                <a:spcPts val="480"/>
              </a:spcBef>
              <a:buChar char="•"/>
              <a:tabLst>
                <a:tab pos="812800" algn="l"/>
                <a:tab pos="813435" algn="l"/>
              </a:tabLst>
            </a:pPr>
            <a:r>
              <a:rPr sz="2000" spc="-165" dirty="0">
                <a:latin typeface="Arial"/>
                <a:cs typeface="Arial"/>
              </a:rPr>
              <a:t>Rationalizing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70" dirty="0">
                <a:latin typeface="Arial"/>
                <a:cs typeface="Arial"/>
              </a:rPr>
              <a:t>the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180" dirty="0">
                <a:latin typeface="Arial"/>
                <a:cs typeface="Arial"/>
              </a:rPr>
              <a:t>behavior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55" dirty="0">
                <a:latin typeface="Arial"/>
                <a:cs typeface="Arial"/>
              </a:rPr>
              <a:t>of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160" dirty="0">
                <a:latin typeface="Arial"/>
                <a:cs typeface="Arial"/>
              </a:rPr>
              <a:t>alloys</a:t>
            </a:r>
            <a:r>
              <a:rPr sz="2000" spc="-90" dirty="0">
                <a:latin typeface="Arial"/>
                <a:cs typeface="Arial"/>
              </a:rPr>
              <a:t> </a:t>
            </a:r>
            <a:r>
              <a:rPr sz="2000" spc="-145" dirty="0">
                <a:latin typeface="Arial"/>
                <a:cs typeface="Arial"/>
              </a:rPr>
              <a:t>for</a:t>
            </a:r>
            <a:r>
              <a:rPr sz="2000" spc="-110" dirty="0">
                <a:latin typeface="Arial"/>
                <a:cs typeface="Arial"/>
              </a:rPr>
              <a:t> </a:t>
            </a:r>
            <a:r>
              <a:rPr sz="2000" spc="-185" dirty="0">
                <a:latin typeface="Arial"/>
                <a:cs typeface="Arial"/>
              </a:rPr>
              <a:t>which</a:t>
            </a:r>
            <a:r>
              <a:rPr sz="2000" spc="-95" dirty="0">
                <a:latin typeface="Arial"/>
                <a:cs typeface="Arial"/>
              </a:rPr>
              <a:t> </a:t>
            </a:r>
            <a:r>
              <a:rPr sz="2000" spc="-190" dirty="0">
                <a:latin typeface="Arial"/>
                <a:cs typeface="Arial"/>
              </a:rPr>
              <a:t>diagrams</a:t>
            </a:r>
            <a:r>
              <a:rPr sz="2000" spc="-105" dirty="0">
                <a:latin typeface="Arial"/>
                <a:cs typeface="Arial"/>
              </a:rPr>
              <a:t> </a:t>
            </a:r>
            <a:r>
              <a:rPr sz="2000" spc="-180" dirty="0">
                <a:latin typeface="Arial"/>
                <a:cs typeface="Arial"/>
              </a:rPr>
              <a:t>are</a:t>
            </a:r>
            <a:r>
              <a:rPr sz="2000" spc="-100" dirty="0">
                <a:latin typeface="Arial"/>
                <a:cs typeface="Arial"/>
              </a:rPr>
              <a:t> </a:t>
            </a:r>
            <a:r>
              <a:rPr sz="2000" spc="-170" dirty="0">
                <a:latin typeface="Arial"/>
                <a:cs typeface="Arial"/>
              </a:rPr>
              <a:t>not</a:t>
            </a:r>
            <a:r>
              <a:rPr sz="2000" spc="-120" dirty="0">
                <a:latin typeface="Arial"/>
                <a:cs typeface="Arial"/>
              </a:rPr>
              <a:t> </a:t>
            </a:r>
            <a:r>
              <a:rPr sz="2000" spc="-160" dirty="0">
                <a:latin typeface="Arial"/>
                <a:cs typeface="Arial"/>
              </a:rPr>
              <a:t>available.</a:t>
            </a:r>
            <a:endParaRPr sz="2000">
              <a:latin typeface="Arial"/>
              <a:cs typeface="Arial"/>
            </a:endParaRPr>
          </a:p>
          <a:p>
            <a:pPr marL="469900" lvl="1">
              <a:lnSpc>
                <a:spcPct val="100000"/>
              </a:lnSpc>
              <a:spcBef>
                <a:spcPts val="480"/>
              </a:spcBef>
              <a:buChar char="•"/>
              <a:tabLst>
                <a:tab pos="812800" algn="l"/>
                <a:tab pos="813435" algn="l"/>
              </a:tabLst>
            </a:pPr>
            <a:r>
              <a:rPr sz="2000" spc="-190" dirty="0">
                <a:latin typeface="Arial"/>
                <a:cs typeface="Arial"/>
              </a:rPr>
              <a:t>There </a:t>
            </a:r>
            <a:r>
              <a:rPr sz="2000" spc="-200" dirty="0">
                <a:latin typeface="Arial"/>
                <a:cs typeface="Arial"/>
              </a:rPr>
              <a:t>can </a:t>
            </a:r>
            <a:r>
              <a:rPr sz="2000" spc="-204" dirty="0">
                <a:latin typeface="Arial"/>
                <a:cs typeface="Arial"/>
              </a:rPr>
              <a:t>be no </a:t>
            </a:r>
            <a:r>
              <a:rPr sz="2000" spc="-180" dirty="0">
                <a:latin typeface="Arial"/>
                <a:cs typeface="Arial"/>
              </a:rPr>
              <a:t>exceptions </a:t>
            </a:r>
            <a:r>
              <a:rPr sz="2000" spc="-155" dirty="0">
                <a:latin typeface="Arial"/>
                <a:cs typeface="Arial"/>
              </a:rPr>
              <a:t>to </a:t>
            </a:r>
            <a:r>
              <a:rPr sz="2000" spc="-170" dirty="0">
                <a:latin typeface="Arial"/>
                <a:cs typeface="Arial"/>
              </a:rPr>
              <a:t>the</a:t>
            </a:r>
            <a:r>
              <a:rPr sz="2000" spc="120" dirty="0">
                <a:latin typeface="Arial"/>
                <a:cs typeface="Arial"/>
              </a:rPr>
              <a:t> </a:t>
            </a:r>
            <a:r>
              <a:rPr sz="2000" spc="-204" dirty="0">
                <a:latin typeface="Arial"/>
                <a:cs typeface="Arial"/>
              </a:rPr>
              <a:t>phase </a:t>
            </a:r>
            <a:r>
              <a:rPr sz="2000" spc="-140" dirty="0">
                <a:latin typeface="Arial"/>
                <a:cs typeface="Arial"/>
              </a:rPr>
              <a:t>rule.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  <a:buChar char="•"/>
              <a:tabLst>
                <a:tab pos="354965" algn="l"/>
                <a:tab pos="355600" algn="l"/>
              </a:tabLst>
            </a:pPr>
            <a:r>
              <a:rPr sz="2000" spc="-190" dirty="0">
                <a:latin typeface="Arial"/>
                <a:cs typeface="Arial"/>
              </a:rPr>
              <a:t>Rule </a:t>
            </a:r>
            <a:r>
              <a:rPr sz="2000" spc="-135" dirty="0">
                <a:latin typeface="Arial"/>
                <a:cs typeface="Arial"/>
              </a:rPr>
              <a:t>is </a:t>
            </a:r>
            <a:r>
              <a:rPr sz="2000" spc="-170" dirty="0">
                <a:latin typeface="Arial"/>
                <a:cs typeface="Arial"/>
              </a:rPr>
              <a:t>stated </a:t>
            </a:r>
            <a:r>
              <a:rPr sz="2000" spc="-165" dirty="0">
                <a:latin typeface="Arial"/>
                <a:cs typeface="Arial"/>
              </a:rPr>
              <a:t>as, </a:t>
            </a:r>
            <a:r>
              <a:rPr sz="2000" spc="-220" dirty="0">
                <a:latin typeface="Arial"/>
                <a:cs typeface="Arial"/>
              </a:rPr>
              <a:t>F </a:t>
            </a:r>
            <a:r>
              <a:rPr sz="2000" spc="-210" dirty="0">
                <a:latin typeface="Arial"/>
                <a:cs typeface="Arial"/>
              </a:rPr>
              <a:t>= </a:t>
            </a:r>
            <a:r>
              <a:rPr sz="2000" spc="-260" dirty="0">
                <a:latin typeface="Arial"/>
                <a:cs typeface="Arial"/>
              </a:rPr>
              <a:t>C </a:t>
            </a:r>
            <a:r>
              <a:rPr sz="2000" spc="-200" dirty="0">
                <a:latin typeface="Arial"/>
                <a:cs typeface="Arial"/>
              </a:rPr>
              <a:t>– </a:t>
            </a:r>
            <a:r>
              <a:rPr sz="2000" spc="-240" dirty="0">
                <a:latin typeface="Arial"/>
                <a:cs typeface="Arial"/>
              </a:rPr>
              <a:t>P</a:t>
            </a:r>
            <a:r>
              <a:rPr sz="2000" spc="-340" dirty="0">
                <a:latin typeface="Arial"/>
                <a:cs typeface="Arial"/>
              </a:rPr>
              <a:t> </a:t>
            </a:r>
            <a:r>
              <a:rPr sz="2000" spc="-210" dirty="0">
                <a:latin typeface="Arial"/>
                <a:cs typeface="Arial"/>
              </a:rPr>
              <a:t>+ </a:t>
            </a:r>
            <a:r>
              <a:rPr sz="2000" spc="-200" dirty="0"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  <a:p>
            <a:pPr marL="469900" lvl="1">
              <a:lnSpc>
                <a:spcPct val="100000"/>
              </a:lnSpc>
              <a:spcBef>
                <a:spcPts val="480"/>
              </a:spcBef>
              <a:buChar char="•"/>
              <a:tabLst>
                <a:tab pos="812800" algn="l"/>
                <a:tab pos="813435" algn="l"/>
              </a:tabLst>
            </a:pPr>
            <a:r>
              <a:rPr sz="2000" spc="-220" dirty="0">
                <a:latin typeface="Arial"/>
                <a:cs typeface="Arial"/>
              </a:rPr>
              <a:t>F </a:t>
            </a:r>
            <a:r>
              <a:rPr sz="2000" spc="-210" dirty="0">
                <a:latin typeface="Arial"/>
                <a:cs typeface="Arial"/>
              </a:rPr>
              <a:t>= </a:t>
            </a:r>
            <a:r>
              <a:rPr sz="2000" spc="-215" dirty="0">
                <a:latin typeface="Arial"/>
                <a:cs typeface="Arial"/>
              </a:rPr>
              <a:t>Number </a:t>
            </a:r>
            <a:r>
              <a:rPr sz="2000" spc="-155" dirty="0">
                <a:latin typeface="Arial"/>
                <a:cs typeface="Arial"/>
              </a:rPr>
              <a:t>of </a:t>
            </a:r>
            <a:r>
              <a:rPr sz="2000" spc="-190" dirty="0">
                <a:latin typeface="Arial"/>
                <a:cs typeface="Arial"/>
              </a:rPr>
              <a:t>degrees </a:t>
            </a:r>
            <a:r>
              <a:rPr sz="2000" spc="-155" dirty="0">
                <a:latin typeface="Arial"/>
                <a:cs typeface="Arial"/>
              </a:rPr>
              <a:t>of </a:t>
            </a:r>
            <a:r>
              <a:rPr sz="2000" spc="-195" dirty="0">
                <a:latin typeface="Arial"/>
                <a:cs typeface="Arial"/>
              </a:rPr>
              <a:t>freedom </a:t>
            </a:r>
            <a:r>
              <a:rPr sz="2000" spc="-200" dirty="0">
                <a:latin typeface="Arial"/>
                <a:cs typeface="Arial"/>
              </a:rPr>
              <a:t>possessed </a:t>
            </a:r>
            <a:r>
              <a:rPr sz="2000" spc="-195" dirty="0">
                <a:latin typeface="Arial"/>
                <a:cs typeface="Arial"/>
              </a:rPr>
              <a:t>by </a:t>
            </a:r>
            <a:r>
              <a:rPr sz="2000" spc="-170" dirty="0">
                <a:latin typeface="Arial"/>
                <a:cs typeface="Arial"/>
              </a:rPr>
              <a:t>the</a:t>
            </a:r>
            <a:r>
              <a:rPr sz="2000" spc="-375" dirty="0">
                <a:latin typeface="Arial"/>
                <a:cs typeface="Arial"/>
              </a:rPr>
              <a:t> </a:t>
            </a:r>
            <a:r>
              <a:rPr sz="2000" spc="-200" dirty="0">
                <a:latin typeface="Arial"/>
                <a:cs typeface="Arial"/>
              </a:rPr>
              <a:t>system</a:t>
            </a:r>
            <a:endParaRPr sz="2000">
              <a:latin typeface="Arial"/>
              <a:cs typeface="Arial"/>
            </a:endParaRPr>
          </a:p>
          <a:p>
            <a:pPr marL="469900" lvl="1">
              <a:lnSpc>
                <a:spcPct val="100000"/>
              </a:lnSpc>
              <a:spcBef>
                <a:spcPts val="480"/>
              </a:spcBef>
              <a:buChar char="•"/>
              <a:tabLst>
                <a:tab pos="812800" algn="l"/>
                <a:tab pos="813435" algn="l"/>
              </a:tabLst>
            </a:pPr>
            <a:r>
              <a:rPr sz="2000" spc="-260" dirty="0">
                <a:latin typeface="Arial"/>
                <a:cs typeface="Arial"/>
              </a:rPr>
              <a:t>C </a:t>
            </a:r>
            <a:r>
              <a:rPr sz="2000" spc="-210" dirty="0">
                <a:latin typeface="Arial"/>
                <a:cs typeface="Arial"/>
              </a:rPr>
              <a:t>= </a:t>
            </a:r>
            <a:r>
              <a:rPr sz="2000" spc="-215" dirty="0">
                <a:latin typeface="Arial"/>
                <a:cs typeface="Arial"/>
              </a:rPr>
              <a:t>Number </a:t>
            </a:r>
            <a:r>
              <a:rPr sz="2000" spc="-155" dirty="0">
                <a:latin typeface="Arial"/>
                <a:cs typeface="Arial"/>
              </a:rPr>
              <a:t>of </a:t>
            </a:r>
            <a:r>
              <a:rPr sz="2000" spc="-200" dirty="0">
                <a:latin typeface="Arial"/>
                <a:cs typeface="Arial"/>
              </a:rPr>
              <a:t>components </a:t>
            </a:r>
            <a:r>
              <a:rPr sz="2000" spc="-175" dirty="0">
                <a:latin typeface="Arial"/>
                <a:cs typeface="Arial"/>
              </a:rPr>
              <a:t>present </a:t>
            </a:r>
            <a:r>
              <a:rPr sz="2000" spc="-145" dirty="0">
                <a:latin typeface="Arial"/>
                <a:cs typeface="Arial"/>
              </a:rPr>
              <a:t>in </a:t>
            </a:r>
            <a:r>
              <a:rPr sz="2000" spc="-170" dirty="0">
                <a:latin typeface="Arial"/>
                <a:cs typeface="Arial"/>
              </a:rPr>
              <a:t>the </a:t>
            </a:r>
            <a:r>
              <a:rPr sz="2000" spc="-200" dirty="0">
                <a:latin typeface="Arial"/>
                <a:cs typeface="Arial"/>
              </a:rPr>
              <a:t>system</a:t>
            </a:r>
            <a:endParaRPr sz="2000">
              <a:latin typeface="Arial"/>
              <a:cs typeface="Arial"/>
            </a:endParaRPr>
          </a:p>
          <a:p>
            <a:pPr marL="469900" lvl="1">
              <a:lnSpc>
                <a:spcPct val="100000"/>
              </a:lnSpc>
              <a:spcBef>
                <a:spcPts val="480"/>
              </a:spcBef>
              <a:buChar char="•"/>
              <a:tabLst>
                <a:tab pos="812800" algn="l"/>
                <a:tab pos="813435" algn="l"/>
              </a:tabLst>
            </a:pPr>
            <a:r>
              <a:rPr sz="2000" spc="-240" dirty="0">
                <a:latin typeface="Arial"/>
                <a:cs typeface="Arial"/>
              </a:rPr>
              <a:t>P </a:t>
            </a:r>
            <a:r>
              <a:rPr sz="2000" spc="-210" dirty="0">
                <a:latin typeface="Arial"/>
                <a:cs typeface="Arial"/>
              </a:rPr>
              <a:t>= </a:t>
            </a:r>
            <a:r>
              <a:rPr sz="2000" spc="-215" dirty="0">
                <a:latin typeface="Arial"/>
                <a:cs typeface="Arial"/>
              </a:rPr>
              <a:t>Number </a:t>
            </a:r>
            <a:r>
              <a:rPr sz="2000" spc="-155" dirty="0">
                <a:latin typeface="Arial"/>
                <a:cs typeface="Arial"/>
              </a:rPr>
              <a:t>of </a:t>
            </a:r>
            <a:r>
              <a:rPr sz="2000" spc="-200" dirty="0">
                <a:latin typeface="Arial"/>
                <a:cs typeface="Arial"/>
              </a:rPr>
              <a:t>phases</a:t>
            </a:r>
            <a:r>
              <a:rPr sz="2000" spc="-254" dirty="0">
                <a:latin typeface="Arial"/>
                <a:cs typeface="Arial"/>
              </a:rPr>
              <a:t> </a:t>
            </a:r>
            <a:r>
              <a:rPr sz="2000" spc="-175" dirty="0">
                <a:latin typeface="Arial"/>
                <a:cs typeface="Arial"/>
              </a:rPr>
              <a:t>present </a:t>
            </a:r>
            <a:r>
              <a:rPr sz="2000" spc="-145" dirty="0">
                <a:latin typeface="Arial"/>
                <a:cs typeface="Arial"/>
              </a:rPr>
              <a:t>in </a:t>
            </a:r>
            <a:r>
              <a:rPr sz="2000" spc="-170" dirty="0">
                <a:latin typeface="Arial"/>
                <a:cs typeface="Arial"/>
              </a:rPr>
              <a:t>the </a:t>
            </a:r>
            <a:r>
              <a:rPr sz="2000" spc="-200" dirty="0">
                <a:latin typeface="Arial"/>
                <a:cs typeface="Arial"/>
              </a:rPr>
              <a:t>system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00" y="676275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29889" y="90932"/>
            <a:ext cx="328612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Invariant</a:t>
            </a:r>
            <a:r>
              <a:rPr spc="-105" dirty="0"/>
              <a:t> </a:t>
            </a:r>
            <a:r>
              <a:rPr dirty="0"/>
              <a:t>Reactions</a:t>
            </a:r>
          </a:p>
        </p:txBody>
      </p:sp>
      <p:sp>
        <p:nvSpPr>
          <p:cNvPr id="3" name="object 3"/>
          <p:cNvSpPr/>
          <p:nvPr/>
        </p:nvSpPr>
        <p:spPr>
          <a:xfrm>
            <a:off x="152400" y="762000"/>
            <a:ext cx="8839200" cy="5943600"/>
          </a:xfrm>
          <a:custGeom>
            <a:avLst/>
            <a:gdLst/>
            <a:ahLst/>
            <a:cxnLst/>
            <a:rect l="l" t="t" r="r" b="b"/>
            <a:pathLst>
              <a:path w="8839200" h="5943600">
                <a:moveTo>
                  <a:pt x="0" y="5943600"/>
                </a:moveTo>
                <a:lnTo>
                  <a:pt x="8839200" y="5943600"/>
                </a:lnTo>
                <a:lnTo>
                  <a:pt x="8839200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000" y="676275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428936"/>
            <a:ext cx="9143999" cy="34290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09800" y="779526"/>
            <a:ext cx="4378325" cy="2649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4020" y="90932"/>
            <a:ext cx="42392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Uses of Phase</a:t>
            </a:r>
            <a:r>
              <a:rPr spc="-114" dirty="0"/>
              <a:t> </a:t>
            </a:r>
            <a:r>
              <a:rPr dirty="0"/>
              <a:t>Diagrams</a:t>
            </a:r>
          </a:p>
        </p:txBody>
      </p:sp>
      <p:sp>
        <p:nvSpPr>
          <p:cNvPr id="3" name="object 3"/>
          <p:cNvSpPr/>
          <p:nvPr/>
        </p:nvSpPr>
        <p:spPr>
          <a:xfrm>
            <a:off x="152400" y="762000"/>
            <a:ext cx="8839200" cy="5943600"/>
          </a:xfrm>
          <a:custGeom>
            <a:avLst/>
            <a:gdLst/>
            <a:ahLst/>
            <a:cxnLst/>
            <a:rect l="l" t="t" r="r" b="b"/>
            <a:pathLst>
              <a:path w="8839200" h="5943600">
                <a:moveTo>
                  <a:pt x="0" y="5943600"/>
                </a:moveTo>
                <a:lnTo>
                  <a:pt x="8839200" y="5943600"/>
                </a:lnTo>
                <a:lnTo>
                  <a:pt x="8839200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1140" y="787653"/>
            <a:ext cx="8637270" cy="52578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831850" indent="-342900">
              <a:lnSpc>
                <a:spcPct val="100000"/>
              </a:lnSpc>
              <a:spcBef>
                <a:spcPts val="105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spc="-395" dirty="0">
                <a:latin typeface="Arial"/>
                <a:cs typeface="Arial"/>
              </a:rPr>
              <a:t>To </a:t>
            </a:r>
            <a:r>
              <a:rPr sz="2600" spc="-204" dirty="0">
                <a:latin typeface="Arial"/>
                <a:cs typeface="Arial"/>
              </a:rPr>
              <a:t>predict </a:t>
            </a:r>
            <a:r>
              <a:rPr sz="2600" spc="-265" dirty="0">
                <a:latin typeface="Arial"/>
                <a:cs typeface="Arial"/>
              </a:rPr>
              <a:t>temp </a:t>
            </a:r>
            <a:r>
              <a:rPr sz="2600" spc="-200" dirty="0">
                <a:latin typeface="Arial"/>
                <a:cs typeface="Arial"/>
              </a:rPr>
              <a:t>at </a:t>
            </a:r>
            <a:r>
              <a:rPr sz="2600" spc="-240" dirty="0">
                <a:latin typeface="Arial"/>
                <a:cs typeface="Arial"/>
              </a:rPr>
              <a:t>which </a:t>
            </a:r>
            <a:r>
              <a:rPr sz="2600" spc="-210" dirty="0">
                <a:latin typeface="Arial"/>
                <a:cs typeface="Arial"/>
              </a:rPr>
              <a:t>freezing/melting </a:t>
            </a:r>
            <a:r>
              <a:rPr sz="2600" spc="-220" dirty="0">
                <a:latin typeface="Arial"/>
                <a:cs typeface="Arial"/>
              </a:rPr>
              <a:t>begins, </a:t>
            </a:r>
            <a:r>
              <a:rPr sz="2600" spc="-210" dirty="0">
                <a:latin typeface="Arial"/>
                <a:cs typeface="Arial"/>
              </a:rPr>
              <a:t>or </a:t>
            </a:r>
            <a:r>
              <a:rPr sz="2600" spc="-260" dirty="0">
                <a:latin typeface="Arial"/>
                <a:cs typeface="Arial"/>
              </a:rPr>
              <a:t>ends </a:t>
            </a:r>
            <a:r>
              <a:rPr sz="2600" spc="-185" dirty="0">
                <a:latin typeface="Arial"/>
                <a:cs typeface="Arial"/>
              </a:rPr>
              <a:t>for </a:t>
            </a:r>
            <a:r>
              <a:rPr sz="2600" spc="-260" dirty="0">
                <a:latin typeface="Arial"/>
                <a:cs typeface="Arial"/>
              </a:rPr>
              <a:t>a  </a:t>
            </a:r>
            <a:r>
              <a:rPr sz="2600" spc="-200" dirty="0">
                <a:latin typeface="Arial"/>
                <a:cs typeface="Arial"/>
              </a:rPr>
              <a:t>specific</a:t>
            </a:r>
            <a:r>
              <a:rPr sz="2600" spc="-180" dirty="0">
                <a:latin typeface="Arial"/>
                <a:cs typeface="Arial"/>
              </a:rPr>
              <a:t> </a:t>
            </a:r>
            <a:r>
              <a:rPr sz="2600" spc="-210" dirty="0">
                <a:latin typeface="Arial"/>
                <a:cs typeface="Arial"/>
              </a:rPr>
              <a:t>alloy.</a:t>
            </a:r>
            <a:endParaRPr sz="2600">
              <a:latin typeface="Arial"/>
              <a:cs typeface="Arial"/>
            </a:endParaRPr>
          </a:p>
          <a:p>
            <a:pPr marL="355600" marR="31115" indent="-342900">
              <a:lnSpc>
                <a:spcPct val="100000"/>
              </a:lnSpc>
              <a:spcBef>
                <a:spcPts val="620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spc="-395" dirty="0">
                <a:latin typeface="Arial"/>
                <a:cs typeface="Arial"/>
              </a:rPr>
              <a:t>To </a:t>
            </a:r>
            <a:r>
              <a:rPr sz="2600" spc="-204" dirty="0">
                <a:latin typeface="Arial"/>
                <a:cs typeface="Arial"/>
              </a:rPr>
              <a:t>predict </a:t>
            </a:r>
            <a:r>
              <a:rPr sz="2600" spc="-225" dirty="0">
                <a:latin typeface="Arial"/>
                <a:cs typeface="Arial"/>
              </a:rPr>
              <a:t>safe </a:t>
            </a:r>
            <a:r>
              <a:rPr sz="2600" spc="-265" dirty="0">
                <a:latin typeface="Arial"/>
                <a:cs typeface="Arial"/>
              </a:rPr>
              <a:t>temp </a:t>
            </a:r>
            <a:r>
              <a:rPr sz="2600" spc="-185" dirty="0">
                <a:latin typeface="Arial"/>
                <a:cs typeface="Arial"/>
              </a:rPr>
              <a:t>for </a:t>
            </a:r>
            <a:r>
              <a:rPr sz="2600" spc="-225" dirty="0">
                <a:latin typeface="Arial"/>
                <a:cs typeface="Arial"/>
              </a:rPr>
              <a:t>working, </a:t>
            </a:r>
            <a:r>
              <a:rPr sz="2600" spc="-210" dirty="0">
                <a:latin typeface="Arial"/>
                <a:cs typeface="Arial"/>
              </a:rPr>
              <a:t>or </a:t>
            </a:r>
            <a:r>
              <a:rPr sz="2600" spc="-229" dirty="0">
                <a:latin typeface="Arial"/>
                <a:cs typeface="Arial"/>
              </a:rPr>
              <a:t>heat </a:t>
            </a:r>
            <a:r>
              <a:rPr sz="2600" spc="-215" dirty="0">
                <a:latin typeface="Arial"/>
                <a:cs typeface="Arial"/>
              </a:rPr>
              <a:t>treatment. </a:t>
            </a:r>
            <a:r>
              <a:rPr sz="2600" spc="-325" dirty="0">
                <a:latin typeface="Arial"/>
                <a:cs typeface="Arial"/>
              </a:rPr>
              <a:t>(Temp </a:t>
            </a:r>
            <a:r>
              <a:rPr sz="2600" spc="-200" dirty="0">
                <a:latin typeface="Arial"/>
                <a:cs typeface="Arial"/>
              </a:rPr>
              <a:t>of </a:t>
            </a:r>
            <a:r>
              <a:rPr sz="2600" spc="-225" dirty="0">
                <a:latin typeface="Arial"/>
                <a:cs typeface="Arial"/>
              </a:rPr>
              <a:t>hot  working/heat treatment </a:t>
            </a:r>
            <a:r>
              <a:rPr sz="2600" spc="-170" dirty="0">
                <a:latin typeface="Arial"/>
                <a:cs typeface="Arial"/>
              </a:rPr>
              <a:t>is </a:t>
            </a:r>
            <a:r>
              <a:rPr sz="2600" spc="-225" dirty="0">
                <a:latin typeface="Arial"/>
                <a:cs typeface="Arial"/>
              </a:rPr>
              <a:t>kept </a:t>
            </a:r>
            <a:r>
              <a:rPr sz="2600" spc="-250" dirty="0">
                <a:latin typeface="Arial"/>
                <a:cs typeface="Arial"/>
              </a:rPr>
              <a:t>around </a:t>
            </a:r>
            <a:r>
              <a:rPr sz="2600" spc="-215" dirty="0">
                <a:latin typeface="Arial"/>
                <a:cs typeface="Arial"/>
              </a:rPr>
              <a:t>30</a:t>
            </a:r>
            <a:r>
              <a:rPr sz="2600" spc="-215" dirty="0">
                <a:latin typeface="MS PGothic"/>
                <a:cs typeface="MS PGothic"/>
              </a:rPr>
              <a:t>°</a:t>
            </a:r>
            <a:r>
              <a:rPr sz="2600" spc="-215" dirty="0">
                <a:latin typeface="Arial"/>
                <a:cs typeface="Arial"/>
              </a:rPr>
              <a:t>C </a:t>
            </a:r>
            <a:r>
              <a:rPr sz="2600" spc="-229" dirty="0">
                <a:latin typeface="Arial"/>
                <a:cs typeface="Arial"/>
              </a:rPr>
              <a:t>lower than </a:t>
            </a:r>
            <a:r>
              <a:rPr sz="2600" spc="-210" dirty="0">
                <a:latin typeface="Arial"/>
                <a:cs typeface="Arial"/>
              </a:rPr>
              <a:t>solidus </a:t>
            </a:r>
            <a:r>
              <a:rPr sz="2600" spc="-175" dirty="0">
                <a:latin typeface="Arial"/>
                <a:cs typeface="Arial"/>
              </a:rPr>
              <a:t>line.  </a:t>
            </a:r>
            <a:r>
              <a:rPr sz="2600" spc="-229" dirty="0">
                <a:latin typeface="Arial"/>
                <a:cs typeface="Arial"/>
              </a:rPr>
              <a:t>Higher than </a:t>
            </a:r>
            <a:r>
              <a:rPr sz="2600" spc="-200" dirty="0">
                <a:latin typeface="Arial"/>
                <a:cs typeface="Arial"/>
              </a:rPr>
              <a:t>that </a:t>
            </a:r>
            <a:r>
              <a:rPr sz="2600" spc="-229" dirty="0">
                <a:latin typeface="Arial"/>
                <a:cs typeface="Arial"/>
              </a:rPr>
              <a:t>leads </a:t>
            </a:r>
            <a:r>
              <a:rPr sz="2600" spc="-200" dirty="0">
                <a:latin typeface="Arial"/>
                <a:cs typeface="Arial"/>
              </a:rPr>
              <a:t>to </a:t>
            </a:r>
            <a:r>
              <a:rPr sz="2600" spc="-190" dirty="0">
                <a:latin typeface="Arial"/>
                <a:cs typeface="Arial"/>
              </a:rPr>
              <a:t>partial </a:t>
            </a:r>
            <a:r>
              <a:rPr sz="2600" spc="-210" dirty="0">
                <a:latin typeface="Arial"/>
                <a:cs typeface="Arial"/>
              </a:rPr>
              <a:t>melting, </a:t>
            </a:r>
            <a:r>
              <a:rPr sz="2600" spc="-204" dirty="0">
                <a:latin typeface="Arial"/>
                <a:cs typeface="Arial"/>
              </a:rPr>
              <a:t>called </a:t>
            </a:r>
            <a:r>
              <a:rPr sz="2600" spc="-229" dirty="0">
                <a:latin typeface="Arial"/>
                <a:cs typeface="Arial"/>
              </a:rPr>
              <a:t>burning </a:t>
            </a:r>
            <a:r>
              <a:rPr sz="2600" spc="-200" dirty="0">
                <a:latin typeface="Arial"/>
                <a:cs typeface="Arial"/>
              </a:rPr>
              <a:t>of</a:t>
            </a:r>
            <a:r>
              <a:rPr sz="2600" spc="204" dirty="0">
                <a:latin typeface="Arial"/>
                <a:cs typeface="Arial"/>
              </a:rPr>
              <a:t> </a:t>
            </a:r>
            <a:r>
              <a:rPr sz="2600" spc="-265" dirty="0">
                <a:latin typeface="Arial"/>
                <a:cs typeface="Arial"/>
              </a:rPr>
              <a:t>an </a:t>
            </a:r>
            <a:r>
              <a:rPr sz="2600" spc="-190" dirty="0">
                <a:latin typeface="Arial"/>
                <a:cs typeface="Arial"/>
              </a:rPr>
              <a:t>alloy)</a:t>
            </a:r>
            <a:endParaRPr sz="26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625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spc="-395" dirty="0">
                <a:latin typeface="Arial"/>
                <a:cs typeface="Arial"/>
              </a:rPr>
              <a:t>To </a:t>
            </a:r>
            <a:r>
              <a:rPr sz="2600" spc="-240" dirty="0">
                <a:latin typeface="Arial"/>
                <a:cs typeface="Arial"/>
              </a:rPr>
              <a:t>determine </a:t>
            </a:r>
            <a:r>
              <a:rPr sz="2600" spc="-220" dirty="0">
                <a:latin typeface="Arial"/>
                <a:cs typeface="Arial"/>
              </a:rPr>
              <a:t>the </a:t>
            </a:r>
            <a:r>
              <a:rPr sz="2600" spc="-265" dirty="0">
                <a:latin typeface="Arial"/>
                <a:cs typeface="Arial"/>
              </a:rPr>
              <a:t>number, </a:t>
            </a:r>
            <a:r>
              <a:rPr sz="2600" spc="-215" dirty="0">
                <a:latin typeface="Arial"/>
                <a:cs typeface="Arial"/>
              </a:rPr>
              <a:t>types, </a:t>
            </a:r>
            <a:r>
              <a:rPr sz="2600" spc="-229" dirty="0">
                <a:latin typeface="Arial"/>
                <a:cs typeface="Arial"/>
              </a:rPr>
              <a:t>composition </a:t>
            </a:r>
            <a:r>
              <a:rPr sz="2600" spc="-200" dirty="0">
                <a:latin typeface="Arial"/>
                <a:cs typeface="Arial"/>
              </a:rPr>
              <a:t>of </a:t>
            </a:r>
            <a:r>
              <a:rPr sz="2600" spc="-254" dirty="0">
                <a:latin typeface="Arial"/>
                <a:cs typeface="Arial"/>
              </a:rPr>
              <a:t>phases </a:t>
            </a:r>
            <a:r>
              <a:rPr sz="2600" spc="-229" dirty="0">
                <a:latin typeface="Arial"/>
                <a:cs typeface="Arial"/>
              </a:rPr>
              <a:t>present </a:t>
            </a:r>
            <a:r>
              <a:rPr sz="2600" spc="-185" dirty="0">
                <a:latin typeface="Arial"/>
                <a:cs typeface="Arial"/>
              </a:rPr>
              <a:t>in </a:t>
            </a:r>
            <a:r>
              <a:rPr sz="2600" spc="-265" dirty="0">
                <a:latin typeface="Arial"/>
                <a:cs typeface="Arial"/>
              </a:rPr>
              <a:t>an  </a:t>
            </a:r>
            <a:r>
              <a:rPr sz="2600" spc="-195" dirty="0">
                <a:latin typeface="Arial"/>
                <a:cs typeface="Arial"/>
              </a:rPr>
              <a:t>alloy </a:t>
            </a:r>
            <a:r>
              <a:rPr sz="2600" spc="-200" dirty="0">
                <a:latin typeface="Arial"/>
                <a:cs typeface="Arial"/>
              </a:rPr>
              <a:t>at </a:t>
            </a:r>
            <a:r>
              <a:rPr sz="2600" spc="-260" dirty="0">
                <a:latin typeface="Arial"/>
                <a:cs typeface="Arial"/>
              </a:rPr>
              <a:t>a </a:t>
            </a:r>
            <a:r>
              <a:rPr sz="2600" spc="-200" dirty="0">
                <a:latin typeface="Arial"/>
                <a:cs typeface="Arial"/>
              </a:rPr>
              <a:t>specific</a:t>
            </a:r>
            <a:r>
              <a:rPr sz="2600" spc="45" dirty="0">
                <a:latin typeface="Arial"/>
                <a:cs typeface="Arial"/>
              </a:rPr>
              <a:t> </a:t>
            </a:r>
            <a:r>
              <a:rPr sz="2600" spc="-240" dirty="0">
                <a:latin typeface="Arial"/>
                <a:cs typeface="Arial"/>
              </a:rPr>
              <a:t>temp.</a:t>
            </a:r>
            <a:endParaRPr sz="2600">
              <a:latin typeface="Arial"/>
              <a:cs typeface="Arial"/>
            </a:endParaRPr>
          </a:p>
          <a:p>
            <a:pPr marL="355600" marR="273050" indent="-342900">
              <a:lnSpc>
                <a:spcPct val="100000"/>
              </a:lnSpc>
              <a:spcBef>
                <a:spcPts val="625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spc="-390" dirty="0">
                <a:latin typeface="Arial"/>
                <a:cs typeface="Arial"/>
              </a:rPr>
              <a:t>To </a:t>
            </a:r>
            <a:r>
              <a:rPr sz="2600" spc="-210" dirty="0">
                <a:latin typeface="Arial"/>
                <a:cs typeface="Arial"/>
              </a:rPr>
              <a:t>calculate </a:t>
            </a:r>
            <a:r>
              <a:rPr sz="2600" spc="-220" dirty="0">
                <a:latin typeface="Arial"/>
                <a:cs typeface="Arial"/>
              </a:rPr>
              <a:t>the </a:t>
            </a:r>
            <a:r>
              <a:rPr sz="2600" spc="-190" dirty="0">
                <a:latin typeface="Arial"/>
                <a:cs typeface="Arial"/>
              </a:rPr>
              <a:t>relative </a:t>
            </a:r>
            <a:r>
              <a:rPr sz="2600" spc="-260" dirty="0">
                <a:latin typeface="Arial"/>
                <a:cs typeface="Arial"/>
              </a:rPr>
              <a:t>amounts </a:t>
            </a:r>
            <a:r>
              <a:rPr sz="2600" spc="-200" dirty="0">
                <a:latin typeface="Arial"/>
                <a:cs typeface="Arial"/>
              </a:rPr>
              <a:t>of </a:t>
            </a:r>
            <a:r>
              <a:rPr sz="2600" spc="-254" dirty="0">
                <a:latin typeface="Arial"/>
                <a:cs typeface="Arial"/>
              </a:rPr>
              <a:t>phases </a:t>
            </a:r>
            <a:r>
              <a:rPr sz="2600" spc="-225" dirty="0">
                <a:latin typeface="Arial"/>
                <a:cs typeface="Arial"/>
              </a:rPr>
              <a:t>present </a:t>
            </a:r>
            <a:r>
              <a:rPr sz="2600" spc="-185" dirty="0">
                <a:latin typeface="Arial"/>
                <a:cs typeface="Arial"/>
              </a:rPr>
              <a:t>in </a:t>
            </a:r>
            <a:r>
              <a:rPr sz="2600" spc="-260" dirty="0">
                <a:latin typeface="Arial"/>
                <a:cs typeface="Arial"/>
              </a:rPr>
              <a:t>a </a:t>
            </a:r>
            <a:r>
              <a:rPr sz="2600" spc="-245" dirty="0">
                <a:latin typeface="Arial"/>
                <a:cs typeface="Arial"/>
              </a:rPr>
              <a:t>two-phase  </a:t>
            </a:r>
            <a:r>
              <a:rPr sz="2600" spc="-195" dirty="0">
                <a:latin typeface="Arial"/>
                <a:cs typeface="Arial"/>
              </a:rPr>
              <a:t>alloy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spc="-395" dirty="0">
                <a:latin typeface="Arial"/>
                <a:cs typeface="Arial"/>
              </a:rPr>
              <a:t>To </a:t>
            </a:r>
            <a:r>
              <a:rPr sz="2600" spc="-204" dirty="0">
                <a:latin typeface="Arial"/>
                <a:cs typeface="Arial"/>
              </a:rPr>
              <a:t>predict </a:t>
            </a:r>
            <a:r>
              <a:rPr sz="2600" spc="-220" dirty="0">
                <a:latin typeface="Arial"/>
                <a:cs typeface="Arial"/>
              </a:rPr>
              <a:t>the microstructure </a:t>
            </a:r>
            <a:r>
              <a:rPr sz="2600" spc="-200" dirty="0">
                <a:latin typeface="Arial"/>
                <a:cs typeface="Arial"/>
              </a:rPr>
              <a:t>of </a:t>
            </a:r>
            <a:r>
              <a:rPr sz="2600" spc="-265" dirty="0">
                <a:latin typeface="Arial"/>
                <a:cs typeface="Arial"/>
              </a:rPr>
              <a:t>an </a:t>
            </a:r>
            <a:r>
              <a:rPr sz="2600" spc="-195" dirty="0">
                <a:latin typeface="Arial"/>
                <a:cs typeface="Arial"/>
              </a:rPr>
              <a:t>alloy </a:t>
            </a:r>
            <a:r>
              <a:rPr sz="2600" spc="-200" dirty="0">
                <a:latin typeface="Arial"/>
                <a:cs typeface="Arial"/>
              </a:rPr>
              <a:t>at </a:t>
            </a:r>
            <a:r>
              <a:rPr sz="2600" spc="-254" dirty="0">
                <a:latin typeface="Arial"/>
                <a:cs typeface="Arial"/>
              </a:rPr>
              <a:t>any </a:t>
            </a:r>
            <a:r>
              <a:rPr sz="2600" spc="-229" dirty="0">
                <a:latin typeface="Arial"/>
                <a:cs typeface="Arial"/>
              </a:rPr>
              <a:t>given</a:t>
            </a:r>
            <a:r>
              <a:rPr sz="2600" spc="-95" dirty="0">
                <a:latin typeface="Arial"/>
                <a:cs typeface="Arial"/>
              </a:rPr>
              <a:t> </a:t>
            </a:r>
            <a:r>
              <a:rPr sz="2600" spc="-265" dirty="0">
                <a:latin typeface="Arial"/>
                <a:cs typeface="Arial"/>
              </a:rPr>
              <a:t>temp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spc="-395" dirty="0">
                <a:latin typeface="Arial"/>
                <a:cs typeface="Arial"/>
              </a:rPr>
              <a:t>To </a:t>
            </a:r>
            <a:r>
              <a:rPr sz="2600" spc="-204" dirty="0">
                <a:latin typeface="Arial"/>
                <a:cs typeface="Arial"/>
              </a:rPr>
              <a:t>predict </a:t>
            </a:r>
            <a:r>
              <a:rPr sz="2600" spc="-220" dirty="0">
                <a:latin typeface="Arial"/>
                <a:cs typeface="Arial"/>
              </a:rPr>
              <a:t>possible </a:t>
            </a:r>
            <a:r>
              <a:rPr sz="2600" spc="-229" dirty="0">
                <a:latin typeface="Arial"/>
                <a:cs typeface="Arial"/>
              </a:rPr>
              <a:t>heat </a:t>
            </a:r>
            <a:r>
              <a:rPr sz="2600" spc="-225" dirty="0">
                <a:latin typeface="Arial"/>
                <a:cs typeface="Arial"/>
              </a:rPr>
              <a:t>treatment </a:t>
            </a:r>
            <a:r>
              <a:rPr sz="2600" spc="-245" dirty="0">
                <a:latin typeface="Arial"/>
                <a:cs typeface="Arial"/>
              </a:rPr>
              <a:t>which </a:t>
            </a:r>
            <a:r>
              <a:rPr sz="2600" spc="-254" dirty="0">
                <a:latin typeface="Arial"/>
                <a:cs typeface="Arial"/>
              </a:rPr>
              <a:t>can </a:t>
            </a:r>
            <a:r>
              <a:rPr sz="2600" spc="-265" dirty="0">
                <a:latin typeface="Arial"/>
                <a:cs typeface="Arial"/>
              </a:rPr>
              <a:t>be</a:t>
            </a:r>
            <a:r>
              <a:rPr sz="2600" spc="-165" dirty="0">
                <a:latin typeface="Arial"/>
                <a:cs typeface="Arial"/>
              </a:rPr>
              <a:t> </a:t>
            </a:r>
            <a:r>
              <a:rPr sz="2600" spc="-215" dirty="0">
                <a:latin typeface="Arial"/>
                <a:cs typeface="Arial"/>
              </a:rPr>
              <a:t>given.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  <a:buChar char="•"/>
              <a:tabLst>
                <a:tab pos="354965" algn="l"/>
                <a:tab pos="355600" algn="l"/>
              </a:tabLst>
            </a:pPr>
            <a:r>
              <a:rPr sz="2600" spc="-395" dirty="0">
                <a:latin typeface="Arial"/>
                <a:cs typeface="Arial"/>
              </a:rPr>
              <a:t>To </a:t>
            </a:r>
            <a:r>
              <a:rPr sz="2600" spc="-254" dirty="0">
                <a:latin typeface="Arial"/>
                <a:cs typeface="Arial"/>
              </a:rPr>
              <a:t>choose </a:t>
            </a:r>
            <a:r>
              <a:rPr sz="2600" spc="-220" dirty="0">
                <a:latin typeface="Arial"/>
                <a:cs typeface="Arial"/>
              </a:rPr>
              <a:t>the </a:t>
            </a:r>
            <a:r>
              <a:rPr sz="2600" spc="-229" dirty="0">
                <a:latin typeface="Arial"/>
                <a:cs typeface="Arial"/>
              </a:rPr>
              <a:t>composition </a:t>
            </a:r>
            <a:r>
              <a:rPr sz="2600" spc="-200" dirty="0">
                <a:latin typeface="Arial"/>
                <a:cs typeface="Arial"/>
              </a:rPr>
              <a:t>to </a:t>
            </a:r>
            <a:r>
              <a:rPr sz="2600" spc="-240" dirty="0">
                <a:latin typeface="Arial"/>
                <a:cs typeface="Arial"/>
              </a:rPr>
              <a:t>develop </a:t>
            </a:r>
            <a:r>
              <a:rPr sz="2600" spc="-225" dirty="0">
                <a:latin typeface="Arial"/>
                <a:cs typeface="Arial"/>
              </a:rPr>
              <a:t>best</a:t>
            </a:r>
            <a:r>
              <a:rPr sz="2600" spc="175" dirty="0">
                <a:latin typeface="Arial"/>
                <a:cs typeface="Arial"/>
              </a:rPr>
              <a:t> </a:t>
            </a:r>
            <a:r>
              <a:rPr sz="2600" spc="-210" dirty="0">
                <a:latin typeface="Arial"/>
                <a:cs typeface="Arial"/>
              </a:rPr>
              <a:t>properties.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00" y="676275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90932"/>
            <a:ext cx="57365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Determination </a:t>
            </a:r>
            <a:r>
              <a:rPr dirty="0"/>
              <a:t>of </a:t>
            </a:r>
            <a:r>
              <a:rPr spc="-5" dirty="0"/>
              <a:t>Phase</a:t>
            </a:r>
            <a:r>
              <a:rPr spc="-70" dirty="0"/>
              <a:t> </a:t>
            </a:r>
            <a:r>
              <a:rPr dirty="0"/>
              <a:t>Diagrams</a:t>
            </a:r>
          </a:p>
        </p:txBody>
      </p:sp>
      <p:sp>
        <p:nvSpPr>
          <p:cNvPr id="3" name="object 3"/>
          <p:cNvSpPr/>
          <p:nvPr/>
        </p:nvSpPr>
        <p:spPr>
          <a:xfrm>
            <a:off x="152400" y="762000"/>
            <a:ext cx="5257800" cy="2362200"/>
          </a:xfrm>
          <a:custGeom>
            <a:avLst/>
            <a:gdLst/>
            <a:ahLst/>
            <a:cxnLst/>
            <a:rect l="l" t="t" r="r" b="b"/>
            <a:pathLst>
              <a:path w="5257800" h="2362200">
                <a:moveTo>
                  <a:pt x="0" y="2362200"/>
                </a:moveTo>
                <a:lnTo>
                  <a:pt x="5257800" y="2362200"/>
                </a:lnTo>
                <a:lnTo>
                  <a:pt x="5257800" y="0"/>
                </a:lnTo>
                <a:lnTo>
                  <a:pt x="0" y="0"/>
                </a:lnTo>
                <a:lnTo>
                  <a:pt x="0" y="2362200"/>
                </a:lnTo>
                <a:close/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3840" y="790702"/>
            <a:ext cx="5039360" cy="2275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2900" marR="347345" indent="-342900" algn="just">
              <a:lnSpc>
                <a:spcPct val="100000"/>
              </a:lnSpc>
              <a:spcBef>
                <a:spcPts val="100"/>
              </a:spcBef>
              <a:buChar char="•"/>
              <a:tabLst>
                <a:tab pos="342900" algn="l"/>
              </a:tabLst>
            </a:pPr>
            <a:r>
              <a:rPr sz="1800" spc="-210" dirty="0">
                <a:latin typeface="Arial"/>
                <a:cs typeface="Arial"/>
              </a:rPr>
              <a:t>No </a:t>
            </a:r>
            <a:r>
              <a:rPr sz="1800" spc="-185" dirty="0">
                <a:latin typeface="Arial"/>
                <a:cs typeface="Arial"/>
              </a:rPr>
              <a:t>phase </a:t>
            </a:r>
            <a:r>
              <a:rPr sz="1800" spc="-175" dirty="0">
                <a:latin typeface="Arial"/>
                <a:cs typeface="Arial"/>
              </a:rPr>
              <a:t>diagram </a:t>
            </a:r>
            <a:r>
              <a:rPr sz="1800" spc="-120" dirty="0">
                <a:latin typeface="Arial"/>
                <a:cs typeface="Arial"/>
              </a:rPr>
              <a:t>is </a:t>
            </a:r>
            <a:r>
              <a:rPr sz="1800" spc="-165" dirty="0">
                <a:latin typeface="Arial"/>
                <a:cs typeface="Arial"/>
              </a:rPr>
              <a:t>considered </a:t>
            </a:r>
            <a:r>
              <a:rPr sz="1800" spc="-140" dirty="0">
                <a:latin typeface="Arial"/>
                <a:cs typeface="Arial"/>
              </a:rPr>
              <a:t>reliable </a:t>
            </a:r>
            <a:r>
              <a:rPr sz="1800" spc="-125" dirty="0">
                <a:latin typeface="Arial"/>
                <a:cs typeface="Arial"/>
              </a:rPr>
              <a:t>until </a:t>
            </a:r>
            <a:r>
              <a:rPr sz="1800" spc="-140" dirty="0">
                <a:latin typeface="Arial"/>
                <a:cs typeface="Arial"/>
              </a:rPr>
              <a:t>similar  </a:t>
            </a:r>
            <a:r>
              <a:rPr sz="1800" spc="-145" dirty="0">
                <a:latin typeface="Arial"/>
                <a:cs typeface="Arial"/>
              </a:rPr>
              <a:t>finding </a:t>
            </a:r>
            <a:r>
              <a:rPr sz="1800" spc="-120" dirty="0">
                <a:latin typeface="Arial"/>
                <a:cs typeface="Arial"/>
              </a:rPr>
              <a:t>is </a:t>
            </a:r>
            <a:r>
              <a:rPr sz="1800" spc="-175" dirty="0">
                <a:latin typeface="Arial"/>
                <a:cs typeface="Arial"/>
              </a:rPr>
              <a:t>observed </a:t>
            </a:r>
            <a:r>
              <a:rPr sz="1800" spc="-165" dirty="0">
                <a:latin typeface="Arial"/>
                <a:cs typeface="Arial"/>
              </a:rPr>
              <a:t>through </a:t>
            </a:r>
            <a:r>
              <a:rPr sz="1800" spc="-140" dirty="0">
                <a:latin typeface="Arial"/>
                <a:cs typeface="Arial"/>
              </a:rPr>
              <a:t>at </a:t>
            </a:r>
            <a:r>
              <a:rPr sz="1800" spc="-145" dirty="0">
                <a:latin typeface="Arial"/>
                <a:cs typeface="Arial"/>
              </a:rPr>
              <a:t>least </a:t>
            </a:r>
            <a:r>
              <a:rPr sz="1800" spc="-175" dirty="0">
                <a:latin typeface="Arial"/>
                <a:cs typeface="Arial"/>
              </a:rPr>
              <a:t>two </a:t>
            </a:r>
            <a:r>
              <a:rPr sz="1800" spc="-170" dirty="0">
                <a:latin typeface="Arial"/>
                <a:cs typeface="Arial"/>
              </a:rPr>
              <a:t>independent  </a:t>
            </a:r>
            <a:r>
              <a:rPr sz="1800" spc="-185" dirty="0">
                <a:latin typeface="Arial"/>
                <a:cs typeface="Arial"/>
              </a:rPr>
              <a:t>methods </a:t>
            </a:r>
            <a:r>
              <a:rPr sz="1800" spc="-190" dirty="0">
                <a:latin typeface="Arial"/>
                <a:cs typeface="Arial"/>
              </a:rPr>
              <a:t>and </a:t>
            </a:r>
            <a:r>
              <a:rPr sz="1800" spc="-85" dirty="0">
                <a:latin typeface="Arial"/>
                <a:cs typeface="Arial"/>
              </a:rPr>
              <a:t>it </a:t>
            </a:r>
            <a:r>
              <a:rPr sz="1800" spc="-185" dirty="0">
                <a:latin typeface="Arial"/>
                <a:cs typeface="Arial"/>
              </a:rPr>
              <a:t>doesn‟t </a:t>
            </a:r>
            <a:r>
              <a:rPr sz="1800" spc="-140" dirty="0">
                <a:latin typeface="Arial"/>
                <a:cs typeface="Arial"/>
              </a:rPr>
              <a:t>violate </a:t>
            </a:r>
            <a:r>
              <a:rPr sz="1800" spc="-155" dirty="0">
                <a:latin typeface="Arial"/>
                <a:cs typeface="Arial"/>
              </a:rPr>
              <a:t>the </a:t>
            </a:r>
            <a:r>
              <a:rPr sz="1800" spc="-185" dirty="0">
                <a:latin typeface="Arial"/>
                <a:cs typeface="Arial"/>
              </a:rPr>
              <a:t>phase</a:t>
            </a:r>
            <a:r>
              <a:rPr sz="1800" spc="-200" dirty="0">
                <a:latin typeface="Arial"/>
                <a:cs typeface="Arial"/>
              </a:rPr>
              <a:t> </a:t>
            </a:r>
            <a:r>
              <a:rPr sz="1800" spc="-130" dirty="0">
                <a:latin typeface="Arial"/>
                <a:cs typeface="Arial"/>
              </a:rPr>
              <a:t>rule.</a:t>
            </a:r>
            <a:endParaRPr sz="1800">
              <a:latin typeface="Arial"/>
              <a:cs typeface="Arial"/>
            </a:endParaRPr>
          </a:p>
          <a:p>
            <a:pPr marL="342265" marR="5080" indent="-342265">
              <a:lnSpc>
                <a:spcPct val="100000"/>
              </a:lnSpc>
              <a:spcBef>
                <a:spcPts val="430"/>
              </a:spcBef>
              <a:buChar char="•"/>
              <a:tabLst>
                <a:tab pos="342265" algn="l"/>
                <a:tab pos="342900" algn="l"/>
              </a:tabLst>
            </a:pPr>
            <a:r>
              <a:rPr sz="1800" spc="-190" dirty="0">
                <a:latin typeface="Arial"/>
                <a:cs typeface="Arial"/>
              </a:rPr>
              <a:t>By </a:t>
            </a:r>
            <a:r>
              <a:rPr sz="1800" spc="-150" dirty="0">
                <a:latin typeface="Arial"/>
                <a:cs typeface="Arial"/>
              </a:rPr>
              <a:t>taking </a:t>
            </a:r>
            <a:r>
              <a:rPr sz="1800" spc="-185" dirty="0">
                <a:latin typeface="Arial"/>
                <a:cs typeface="Arial"/>
              </a:rPr>
              <a:t>a </a:t>
            </a:r>
            <a:r>
              <a:rPr sz="1800" spc="-150" dirty="0">
                <a:latin typeface="Arial"/>
                <a:cs typeface="Arial"/>
              </a:rPr>
              <a:t>series </a:t>
            </a:r>
            <a:r>
              <a:rPr sz="1800" spc="-140" dirty="0">
                <a:latin typeface="Arial"/>
                <a:cs typeface="Arial"/>
              </a:rPr>
              <a:t>of </a:t>
            </a:r>
            <a:r>
              <a:rPr sz="1800" spc="-155" dirty="0">
                <a:latin typeface="Arial"/>
                <a:cs typeface="Arial"/>
              </a:rPr>
              <a:t>cooling </a:t>
            </a:r>
            <a:r>
              <a:rPr sz="1800" spc="-165" dirty="0">
                <a:latin typeface="Arial"/>
                <a:cs typeface="Arial"/>
              </a:rPr>
              <a:t>curves </a:t>
            </a:r>
            <a:r>
              <a:rPr sz="1800" spc="-130" dirty="0">
                <a:latin typeface="Arial"/>
                <a:cs typeface="Arial"/>
              </a:rPr>
              <a:t>for </a:t>
            </a:r>
            <a:r>
              <a:rPr sz="1800" spc="-155" dirty="0">
                <a:latin typeface="Arial"/>
                <a:cs typeface="Arial"/>
              </a:rPr>
              <a:t>the </a:t>
            </a:r>
            <a:r>
              <a:rPr sz="1800" spc="-204" dirty="0">
                <a:latin typeface="Arial"/>
                <a:cs typeface="Arial"/>
              </a:rPr>
              <a:t>same </a:t>
            </a:r>
            <a:r>
              <a:rPr sz="1800" spc="-175" dirty="0">
                <a:latin typeface="Arial"/>
                <a:cs typeface="Arial"/>
              </a:rPr>
              <a:t>system  </a:t>
            </a:r>
            <a:r>
              <a:rPr sz="1800" spc="-165" dirty="0">
                <a:latin typeface="Arial"/>
                <a:cs typeface="Arial"/>
              </a:rPr>
              <a:t>over </a:t>
            </a:r>
            <a:r>
              <a:rPr sz="1800" spc="-185" dirty="0">
                <a:latin typeface="Arial"/>
                <a:cs typeface="Arial"/>
              </a:rPr>
              <a:t>a </a:t>
            </a:r>
            <a:r>
              <a:rPr sz="1800" spc="-170" dirty="0">
                <a:latin typeface="Arial"/>
                <a:cs typeface="Arial"/>
              </a:rPr>
              <a:t>range </a:t>
            </a:r>
            <a:r>
              <a:rPr sz="1800" spc="-140" dirty="0">
                <a:latin typeface="Arial"/>
                <a:cs typeface="Arial"/>
              </a:rPr>
              <a:t>of </a:t>
            </a:r>
            <a:r>
              <a:rPr sz="1800" spc="-165" dirty="0">
                <a:latin typeface="Arial"/>
                <a:cs typeface="Arial"/>
              </a:rPr>
              <a:t>compositions </a:t>
            </a:r>
            <a:r>
              <a:rPr sz="1800" spc="-155" dirty="0">
                <a:latin typeface="Arial"/>
                <a:cs typeface="Arial"/>
              </a:rPr>
              <a:t>the </a:t>
            </a:r>
            <a:r>
              <a:rPr sz="1800" spc="-145" dirty="0">
                <a:latin typeface="Arial"/>
                <a:cs typeface="Arial"/>
              </a:rPr>
              <a:t>liquidus </a:t>
            </a:r>
            <a:r>
              <a:rPr sz="1800" spc="-190" dirty="0">
                <a:latin typeface="Arial"/>
                <a:cs typeface="Arial"/>
              </a:rPr>
              <a:t>and </a:t>
            </a:r>
            <a:r>
              <a:rPr sz="1800" spc="-150" dirty="0">
                <a:latin typeface="Arial"/>
                <a:cs typeface="Arial"/>
              </a:rPr>
              <a:t>solidus  </a:t>
            </a:r>
            <a:r>
              <a:rPr sz="1800" spc="-165" dirty="0">
                <a:latin typeface="Arial"/>
                <a:cs typeface="Arial"/>
              </a:rPr>
              <a:t>temperatures </a:t>
            </a:r>
            <a:r>
              <a:rPr sz="1800" spc="-130" dirty="0">
                <a:latin typeface="Arial"/>
                <a:cs typeface="Arial"/>
              </a:rPr>
              <a:t>for </a:t>
            </a:r>
            <a:r>
              <a:rPr sz="1800" spc="-185" dirty="0">
                <a:latin typeface="Arial"/>
                <a:cs typeface="Arial"/>
              </a:rPr>
              <a:t>each </a:t>
            </a:r>
            <a:r>
              <a:rPr sz="1800" spc="-165" dirty="0">
                <a:latin typeface="Arial"/>
                <a:cs typeface="Arial"/>
              </a:rPr>
              <a:t>composition </a:t>
            </a:r>
            <a:r>
              <a:rPr sz="1800" spc="-180" dirty="0">
                <a:latin typeface="Arial"/>
                <a:cs typeface="Arial"/>
              </a:rPr>
              <a:t>can </a:t>
            </a:r>
            <a:r>
              <a:rPr sz="1800" spc="-185" dirty="0">
                <a:latin typeface="Arial"/>
                <a:cs typeface="Arial"/>
              </a:rPr>
              <a:t>be </a:t>
            </a:r>
            <a:r>
              <a:rPr sz="1800" spc="-170" dirty="0">
                <a:latin typeface="Arial"/>
                <a:cs typeface="Arial"/>
              </a:rPr>
              <a:t>determined  </a:t>
            </a:r>
            <a:r>
              <a:rPr sz="1800" spc="-155" dirty="0">
                <a:latin typeface="Arial"/>
                <a:cs typeface="Arial"/>
              </a:rPr>
              <a:t>allowing the </a:t>
            </a:r>
            <a:r>
              <a:rPr sz="1800" spc="-150" dirty="0">
                <a:latin typeface="Arial"/>
                <a:cs typeface="Arial"/>
              </a:rPr>
              <a:t>solidus </a:t>
            </a:r>
            <a:r>
              <a:rPr sz="1800" spc="-190" dirty="0">
                <a:latin typeface="Arial"/>
                <a:cs typeface="Arial"/>
              </a:rPr>
              <a:t>and </a:t>
            </a:r>
            <a:r>
              <a:rPr sz="1800" spc="-145" dirty="0">
                <a:latin typeface="Arial"/>
                <a:cs typeface="Arial"/>
              </a:rPr>
              <a:t>liquidus </a:t>
            </a:r>
            <a:r>
              <a:rPr sz="1800" spc="-135" dirty="0">
                <a:latin typeface="Arial"/>
                <a:cs typeface="Arial"/>
              </a:rPr>
              <a:t>to </a:t>
            </a:r>
            <a:r>
              <a:rPr sz="1800" spc="-185" dirty="0">
                <a:latin typeface="Arial"/>
                <a:cs typeface="Arial"/>
              </a:rPr>
              <a:t>be </a:t>
            </a:r>
            <a:r>
              <a:rPr sz="1800" spc="-204" dirty="0">
                <a:latin typeface="Arial"/>
                <a:cs typeface="Arial"/>
              </a:rPr>
              <a:t>mapped </a:t>
            </a:r>
            <a:r>
              <a:rPr sz="1800" spc="-135" dirty="0">
                <a:latin typeface="Arial"/>
                <a:cs typeface="Arial"/>
              </a:rPr>
              <a:t>to  </a:t>
            </a:r>
            <a:r>
              <a:rPr sz="1800" spc="-165" dirty="0">
                <a:latin typeface="Arial"/>
                <a:cs typeface="Arial"/>
              </a:rPr>
              <a:t>determine </a:t>
            </a:r>
            <a:r>
              <a:rPr sz="1800" spc="-155" dirty="0">
                <a:latin typeface="Arial"/>
                <a:cs typeface="Arial"/>
              </a:rPr>
              <a:t>the </a:t>
            </a:r>
            <a:r>
              <a:rPr sz="1800" spc="-185" dirty="0">
                <a:latin typeface="Arial"/>
                <a:cs typeface="Arial"/>
              </a:rPr>
              <a:t>phase</a:t>
            </a:r>
            <a:r>
              <a:rPr sz="1800" spc="105" dirty="0">
                <a:latin typeface="Arial"/>
                <a:cs typeface="Arial"/>
              </a:rPr>
              <a:t> </a:t>
            </a:r>
            <a:r>
              <a:rPr sz="1800" spc="-165" dirty="0">
                <a:latin typeface="Arial"/>
                <a:cs typeface="Arial"/>
              </a:rPr>
              <a:t>diagram.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00" y="676275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25207" y="1476902"/>
            <a:ext cx="3599388" cy="25997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67280" y="4288218"/>
            <a:ext cx="3432931" cy="23990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57400" y="4222750"/>
            <a:ext cx="3657600" cy="26352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52400" y="3276600"/>
            <a:ext cx="2133600" cy="3429000"/>
          </a:xfrm>
          <a:prstGeom prst="rect">
            <a:avLst/>
          </a:prstGeom>
          <a:ln w="12700">
            <a:solidFill>
              <a:srgbClr val="4F81BC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30"/>
              </a:spcBef>
              <a:buAutoNum type="arabicParenR"/>
              <a:tabLst>
                <a:tab pos="433705" algn="l"/>
                <a:tab pos="434340" algn="l"/>
              </a:tabLst>
            </a:pPr>
            <a:r>
              <a:rPr sz="1800" spc="-175" dirty="0">
                <a:latin typeface="Arial"/>
                <a:cs typeface="Arial"/>
              </a:rPr>
              <a:t>Thermal </a:t>
            </a:r>
            <a:r>
              <a:rPr sz="1800" spc="-160" dirty="0">
                <a:latin typeface="Arial"/>
                <a:cs typeface="Arial"/>
              </a:rPr>
              <a:t>Analysis</a:t>
            </a:r>
            <a:endParaRPr sz="1800">
              <a:latin typeface="Arial"/>
              <a:cs typeface="Arial"/>
            </a:endParaRPr>
          </a:p>
          <a:p>
            <a:pPr marL="90805">
              <a:lnSpc>
                <a:spcPct val="100000"/>
              </a:lnSpc>
              <a:spcBef>
                <a:spcPts val="430"/>
              </a:spcBef>
              <a:buAutoNum type="arabicParenR"/>
              <a:tabLst>
                <a:tab pos="433705" algn="l"/>
                <a:tab pos="434340" algn="l"/>
              </a:tabLst>
            </a:pPr>
            <a:r>
              <a:rPr sz="1800" spc="-155" dirty="0">
                <a:latin typeface="Arial"/>
                <a:cs typeface="Arial"/>
              </a:rPr>
              <a:t>Dilatometry</a:t>
            </a:r>
            <a:endParaRPr sz="1800">
              <a:latin typeface="Arial"/>
              <a:cs typeface="Arial"/>
            </a:endParaRPr>
          </a:p>
          <a:p>
            <a:pPr marL="434340" marR="477520" indent="-342900">
              <a:lnSpc>
                <a:spcPct val="100000"/>
              </a:lnSpc>
              <a:spcBef>
                <a:spcPts val="434"/>
              </a:spcBef>
              <a:buAutoNum type="arabicParenR"/>
              <a:tabLst>
                <a:tab pos="433705" algn="l"/>
                <a:tab pos="434340" algn="l"/>
              </a:tabLst>
            </a:pPr>
            <a:r>
              <a:rPr sz="1800" spc="-280" dirty="0">
                <a:latin typeface="Arial"/>
                <a:cs typeface="Arial"/>
              </a:rPr>
              <a:t>M</a:t>
            </a:r>
            <a:r>
              <a:rPr sz="1800" spc="-185" dirty="0">
                <a:latin typeface="Arial"/>
                <a:cs typeface="Arial"/>
              </a:rPr>
              <a:t>e</a:t>
            </a:r>
            <a:r>
              <a:rPr sz="1800" spc="-100" dirty="0">
                <a:latin typeface="Arial"/>
                <a:cs typeface="Arial"/>
              </a:rPr>
              <a:t>t</a:t>
            </a:r>
            <a:r>
              <a:rPr sz="1800" spc="-190" dirty="0">
                <a:latin typeface="Arial"/>
                <a:cs typeface="Arial"/>
              </a:rPr>
              <a:t>a</a:t>
            </a:r>
            <a:r>
              <a:rPr sz="1800" spc="-85" dirty="0">
                <a:latin typeface="Arial"/>
                <a:cs typeface="Arial"/>
              </a:rPr>
              <a:t>l</a:t>
            </a:r>
            <a:r>
              <a:rPr sz="1800" spc="-80" dirty="0">
                <a:latin typeface="Arial"/>
                <a:cs typeface="Arial"/>
              </a:rPr>
              <a:t>l</a:t>
            </a:r>
            <a:r>
              <a:rPr sz="1800" spc="-195" dirty="0">
                <a:latin typeface="Arial"/>
                <a:cs typeface="Arial"/>
              </a:rPr>
              <a:t>o</a:t>
            </a:r>
            <a:r>
              <a:rPr sz="1800" spc="-150" dirty="0">
                <a:latin typeface="Arial"/>
                <a:cs typeface="Arial"/>
              </a:rPr>
              <a:t>gr</a:t>
            </a:r>
            <a:r>
              <a:rPr sz="1800" spc="-195" dirty="0">
                <a:latin typeface="Arial"/>
                <a:cs typeface="Arial"/>
              </a:rPr>
              <a:t>a</a:t>
            </a:r>
            <a:r>
              <a:rPr sz="1800" spc="-135" dirty="0">
                <a:latin typeface="Arial"/>
                <a:cs typeface="Arial"/>
              </a:rPr>
              <a:t>phic  </a:t>
            </a:r>
            <a:r>
              <a:rPr sz="1800" spc="-185" dirty="0">
                <a:latin typeface="Arial"/>
                <a:cs typeface="Arial"/>
              </a:rPr>
              <a:t>Methods</a:t>
            </a:r>
            <a:endParaRPr sz="1800">
              <a:latin typeface="Arial"/>
              <a:cs typeface="Arial"/>
            </a:endParaRPr>
          </a:p>
          <a:p>
            <a:pPr marL="434340" marR="353695" indent="-342900">
              <a:lnSpc>
                <a:spcPct val="100000"/>
              </a:lnSpc>
              <a:spcBef>
                <a:spcPts val="430"/>
              </a:spcBef>
              <a:buAutoNum type="arabicParenR"/>
              <a:tabLst>
                <a:tab pos="433705" algn="l"/>
                <a:tab pos="434340" algn="l"/>
              </a:tabLst>
            </a:pPr>
            <a:r>
              <a:rPr sz="1800" spc="-160" dirty="0">
                <a:latin typeface="Arial"/>
                <a:cs typeface="Arial"/>
              </a:rPr>
              <a:t>X-ray </a:t>
            </a:r>
            <a:r>
              <a:rPr sz="1800" spc="-140" dirty="0">
                <a:latin typeface="Arial"/>
                <a:cs typeface="Arial"/>
              </a:rPr>
              <a:t>Diffraction  </a:t>
            </a:r>
            <a:r>
              <a:rPr sz="1800" spc="-185" dirty="0">
                <a:latin typeface="Arial"/>
                <a:cs typeface="Arial"/>
              </a:rPr>
              <a:t>Methods</a:t>
            </a:r>
            <a:endParaRPr sz="1800">
              <a:latin typeface="Arial"/>
              <a:cs typeface="Arial"/>
            </a:endParaRPr>
          </a:p>
          <a:p>
            <a:pPr marL="434340" marR="98425" indent="-342900">
              <a:lnSpc>
                <a:spcPct val="100000"/>
              </a:lnSpc>
              <a:spcBef>
                <a:spcPts val="434"/>
              </a:spcBef>
              <a:buAutoNum type="arabicParenR"/>
              <a:tabLst>
                <a:tab pos="433705" algn="l"/>
                <a:tab pos="434340" algn="l"/>
              </a:tabLst>
            </a:pPr>
            <a:r>
              <a:rPr sz="1800" spc="-130" dirty="0">
                <a:latin typeface="Arial"/>
                <a:cs typeface="Arial"/>
              </a:rPr>
              <a:t>Electrical-resistivity  </a:t>
            </a:r>
            <a:r>
              <a:rPr sz="1800" spc="-185" dirty="0">
                <a:latin typeface="Arial"/>
                <a:cs typeface="Arial"/>
              </a:rPr>
              <a:t>Methods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7721" y="90932"/>
            <a:ext cx="599249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Limitations of Equilibrium</a:t>
            </a:r>
            <a:r>
              <a:rPr spc="-150" dirty="0"/>
              <a:t> </a:t>
            </a:r>
            <a:r>
              <a:rPr dirty="0"/>
              <a:t>Diagrams</a:t>
            </a:r>
          </a:p>
        </p:txBody>
      </p:sp>
      <p:sp>
        <p:nvSpPr>
          <p:cNvPr id="3" name="object 3"/>
          <p:cNvSpPr/>
          <p:nvPr/>
        </p:nvSpPr>
        <p:spPr>
          <a:xfrm>
            <a:off x="152400" y="762000"/>
            <a:ext cx="8839200" cy="5943600"/>
          </a:xfrm>
          <a:custGeom>
            <a:avLst/>
            <a:gdLst/>
            <a:ahLst/>
            <a:cxnLst/>
            <a:rect l="l" t="t" r="r" b="b"/>
            <a:pathLst>
              <a:path w="8839200" h="5943600">
                <a:moveTo>
                  <a:pt x="0" y="5943600"/>
                </a:moveTo>
                <a:lnTo>
                  <a:pt x="8839200" y="5943600"/>
                </a:lnTo>
                <a:lnTo>
                  <a:pt x="8839200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1140" y="789178"/>
            <a:ext cx="8585200" cy="57257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86360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235" dirty="0">
                <a:latin typeface="Arial"/>
                <a:cs typeface="Arial"/>
              </a:rPr>
              <a:t>Phase </a:t>
            </a:r>
            <a:r>
              <a:rPr sz="2200" spc="-215" dirty="0">
                <a:latin typeface="Arial"/>
                <a:cs typeface="Arial"/>
              </a:rPr>
              <a:t>diagrams </a:t>
            </a:r>
            <a:r>
              <a:rPr sz="2200" spc="-220" dirty="0">
                <a:latin typeface="Arial"/>
                <a:cs typeface="Arial"/>
              </a:rPr>
              <a:t>can </a:t>
            </a:r>
            <a:r>
              <a:rPr sz="2200" spc="-190" dirty="0">
                <a:latin typeface="Arial"/>
                <a:cs typeface="Arial"/>
              </a:rPr>
              <a:t>only </a:t>
            </a:r>
            <a:r>
              <a:rPr sz="2200" spc="-240" dirty="0">
                <a:latin typeface="Arial"/>
                <a:cs typeface="Arial"/>
              </a:rPr>
              <a:t>show </a:t>
            </a:r>
            <a:r>
              <a:rPr sz="2200" spc="-185" dirty="0">
                <a:latin typeface="Arial"/>
                <a:cs typeface="Arial"/>
              </a:rPr>
              <a:t>equilibrium </a:t>
            </a:r>
            <a:r>
              <a:rPr sz="2200" spc="-180" dirty="0">
                <a:latin typeface="Arial"/>
                <a:cs typeface="Arial"/>
              </a:rPr>
              <a:t>state </a:t>
            </a:r>
            <a:r>
              <a:rPr sz="2200" spc="-170" dirty="0">
                <a:latin typeface="Arial"/>
                <a:cs typeface="Arial"/>
              </a:rPr>
              <a:t>of alloys. </a:t>
            </a:r>
            <a:r>
              <a:rPr sz="2200" spc="-185" dirty="0">
                <a:latin typeface="Arial"/>
                <a:cs typeface="Arial"/>
              </a:rPr>
              <a:t>Alloys </a:t>
            </a:r>
            <a:r>
              <a:rPr sz="2200" spc="-215" dirty="0">
                <a:latin typeface="Arial"/>
                <a:cs typeface="Arial"/>
              </a:rPr>
              <a:t>under </a:t>
            </a:r>
            <a:r>
              <a:rPr sz="2200" spc="-170" dirty="0">
                <a:latin typeface="Arial"/>
                <a:cs typeface="Arial"/>
              </a:rPr>
              <a:t>industrial  </a:t>
            </a:r>
            <a:r>
              <a:rPr sz="2200" spc="-185" dirty="0">
                <a:latin typeface="Arial"/>
                <a:cs typeface="Arial"/>
              </a:rPr>
              <a:t>practices </a:t>
            </a:r>
            <a:r>
              <a:rPr sz="2200" spc="-200" dirty="0">
                <a:latin typeface="Arial"/>
                <a:cs typeface="Arial"/>
              </a:rPr>
              <a:t>are </a:t>
            </a:r>
            <a:r>
              <a:rPr sz="2200" spc="-190" dirty="0">
                <a:latin typeface="Arial"/>
                <a:cs typeface="Arial"/>
              </a:rPr>
              <a:t>hardly </a:t>
            </a:r>
            <a:r>
              <a:rPr sz="2200" spc="-204" dirty="0">
                <a:latin typeface="Arial"/>
                <a:cs typeface="Arial"/>
              </a:rPr>
              <a:t>cooled </a:t>
            </a:r>
            <a:r>
              <a:rPr sz="2200" spc="-215" dirty="0">
                <a:latin typeface="Arial"/>
                <a:cs typeface="Arial"/>
              </a:rPr>
              <a:t>under </a:t>
            </a:r>
            <a:r>
              <a:rPr sz="2200" spc="-185" dirty="0">
                <a:latin typeface="Arial"/>
                <a:cs typeface="Arial"/>
              </a:rPr>
              <a:t>equilibrium</a:t>
            </a:r>
            <a:r>
              <a:rPr sz="2200" spc="-50" dirty="0">
                <a:latin typeface="Arial"/>
                <a:cs typeface="Arial"/>
              </a:rPr>
              <a:t> </a:t>
            </a:r>
            <a:r>
              <a:rPr sz="2200" spc="-185" dirty="0">
                <a:latin typeface="Arial"/>
                <a:cs typeface="Arial"/>
              </a:rPr>
              <a:t>conditions.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235" dirty="0">
                <a:latin typeface="Arial"/>
                <a:cs typeface="Arial"/>
              </a:rPr>
              <a:t>Phase </a:t>
            </a:r>
            <a:r>
              <a:rPr sz="2200" spc="-215" dirty="0">
                <a:latin typeface="Arial"/>
                <a:cs typeface="Arial"/>
              </a:rPr>
              <a:t>diagrams </a:t>
            </a:r>
            <a:r>
              <a:rPr sz="2200" spc="-190" dirty="0">
                <a:latin typeface="Arial"/>
                <a:cs typeface="Arial"/>
              </a:rPr>
              <a:t>only give </a:t>
            </a:r>
            <a:r>
              <a:rPr sz="2200" spc="-220" dirty="0">
                <a:latin typeface="Arial"/>
                <a:cs typeface="Arial"/>
              </a:rPr>
              <a:t>us </a:t>
            </a:r>
            <a:r>
              <a:rPr sz="2200" spc="-190" dirty="0">
                <a:latin typeface="Arial"/>
                <a:cs typeface="Arial"/>
              </a:rPr>
              <a:t>the information </a:t>
            </a:r>
            <a:r>
              <a:rPr sz="2200" spc="-210" dirty="0">
                <a:latin typeface="Arial"/>
                <a:cs typeface="Arial"/>
              </a:rPr>
              <a:t>about </a:t>
            </a:r>
            <a:r>
              <a:rPr sz="2200" spc="-190" dirty="0">
                <a:latin typeface="Arial"/>
                <a:cs typeface="Arial"/>
              </a:rPr>
              <a:t>the </a:t>
            </a:r>
            <a:r>
              <a:rPr sz="2200" spc="-175" dirty="0">
                <a:latin typeface="Arial"/>
                <a:cs typeface="Arial"/>
              </a:rPr>
              <a:t>constitution </a:t>
            </a:r>
            <a:r>
              <a:rPr sz="2200" spc="-170" dirty="0">
                <a:latin typeface="Arial"/>
                <a:cs typeface="Arial"/>
              </a:rPr>
              <a:t>of </a:t>
            </a:r>
            <a:r>
              <a:rPr sz="2200" spc="-190" dirty="0">
                <a:latin typeface="Arial"/>
                <a:cs typeface="Arial"/>
              </a:rPr>
              <a:t>the</a:t>
            </a:r>
            <a:r>
              <a:rPr sz="2200" spc="110" dirty="0">
                <a:latin typeface="Arial"/>
                <a:cs typeface="Arial"/>
              </a:rPr>
              <a:t> </a:t>
            </a:r>
            <a:r>
              <a:rPr sz="2200" spc="-185" dirty="0">
                <a:latin typeface="Arial"/>
                <a:cs typeface="Arial"/>
              </a:rPr>
              <a:t>alloy,</a:t>
            </a:r>
            <a:endParaRPr sz="2200">
              <a:latin typeface="Arial"/>
              <a:cs typeface="Arial"/>
            </a:endParaRPr>
          </a:p>
          <a:p>
            <a:pPr marL="355600" marR="149860">
              <a:lnSpc>
                <a:spcPct val="100000"/>
              </a:lnSpc>
            </a:pPr>
            <a:r>
              <a:rPr sz="2200" spc="-140" dirty="0">
                <a:latin typeface="Arial"/>
                <a:cs typeface="Arial"/>
              </a:rPr>
              <a:t>i.e. </a:t>
            </a:r>
            <a:r>
              <a:rPr sz="2200" spc="-235" dirty="0">
                <a:latin typeface="Arial"/>
                <a:cs typeface="Arial"/>
              </a:rPr>
              <a:t>number </a:t>
            </a:r>
            <a:r>
              <a:rPr sz="2200" spc="-170" dirty="0">
                <a:latin typeface="Arial"/>
                <a:cs typeface="Arial"/>
              </a:rPr>
              <a:t>of </a:t>
            </a:r>
            <a:r>
              <a:rPr sz="2200" spc="-225" dirty="0">
                <a:latin typeface="Arial"/>
                <a:cs typeface="Arial"/>
              </a:rPr>
              <a:t>phases </a:t>
            </a:r>
            <a:r>
              <a:rPr sz="2200" spc="-190" dirty="0">
                <a:latin typeface="Arial"/>
                <a:cs typeface="Arial"/>
              </a:rPr>
              <a:t>present, </a:t>
            </a:r>
            <a:r>
              <a:rPr sz="2200" spc="-195" dirty="0">
                <a:latin typeface="Arial"/>
                <a:cs typeface="Arial"/>
              </a:rPr>
              <a:t>but not </a:t>
            </a:r>
            <a:r>
              <a:rPr sz="2200" spc="-190" dirty="0">
                <a:latin typeface="Arial"/>
                <a:cs typeface="Arial"/>
              </a:rPr>
              <a:t>the </a:t>
            </a:r>
            <a:r>
              <a:rPr sz="2200" spc="-170" dirty="0">
                <a:latin typeface="Arial"/>
                <a:cs typeface="Arial"/>
              </a:rPr>
              <a:t>structural </a:t>
            </a:r>
            <a:r>
              <a:rPr sz="2200" spc="-180" dirty="0">
                <a:latin typeface="Arial"/>
                <a:cs typeface="Arial"/>
              </a:rPr>
              <a:t>information, </a:t>
            </a:r>
            <a:r>
              <a:rPr sz="2200" spc="-140" dirty="0">
                <a:latin typeface="Arial"/>
                <a:cs typeface="Arial"/>
              </a:rPr>
              <a:t>i.e. </a:t>
            </a:r>
            <a:r>
              <a:rPr sz="2200" spc="-170" dirty="0">
                <a:latin typeface="Arial"/>
                <a:cs typeface="Arial"/>
              </a:rPr>
              <a:t>size, </a:t>
            </a:r>
            <a:r>
              <a:rPr sz="2200" spc="-225" dirty="0">
                <a:latin typeface="Arial"/>
                <a:cs typeface="Arial"/>
              </a:rPr>
              <a:t>shape  </a:t>
            </a:r>
            <a:r>
              <a:rPr sz="2200" spc="-229" dirty="0">
                <a:latin typeface="Arial"/>
                <a:cs typeface="Arial"/>
              </a:rPr>
              <a:t>and </a:t>
            </a:r>
            <a:r>
              <a:rPr sz="2200" spc="-170" dirty="0">
                <a:latin typeface="Arial"/>
                <a:cs typeface="Arial"/>
              </a:rPr>
              <a:t>distribution of </a:t>
            </a:r>
            <a:r>
              <a:rPr sz="2200" spc="-190" dirty="0">
                <a:latin typeface="Arial"/>
                <a:cs typeface="Arial"/>
              </a:rPr>
              <a:t>the </a:t>
            </a:r>
            <a:r>
              <a:rPr sz="2200" spc="-210" dirty="0">
                <a:latin typeface="Arial"/>
                <a:cs typeface="Arial"/>
              </a:rPr>
              <a:t>phases, which </a:t>
            </a:r>
            <a:r>
              <a:rPr sz="2200" spc="-180" dirty="0">
                <a:latin typeface="Arial"/>
                <a:cs typeface="Arial"/>
              </a:rPr>
              <a:t>affects </a:t>
            </a:r>
            <a:r>
              <a:rPr sz="2200" spc="-190" dirty="0">
                <a:latin typeface="Arial"/>
                <a:cs typeface="Arial"/>
              </a:rPr>
              <a:t>the </a:t>
            </a:r>
            <a:r>
              <a:rPr sz="2200" spc="-210" dirty="0">
                <a:latin typeface="Arial"/>
                <a:cs typeface="Arial"/>
              </a:rPr>
              <a:t>mechanical </a:t>
            </a:r>
            <a:r>
              <a:rPr sz="2200" spc="-185" dirty="0">
                <a:latin typeface="Arial"/>
                <a:cs typeface="Arial"/>
              </a:rPr>
              <a:t>properties </a:t>
            </a:r>
            <a:r>
              <a:rPr sz="2200" spc="-170" dirty="0">
                <a:latin typeface="Arial"/>
                <a:cs typeface="Arial"/>
              </a:rPr>
              <a:t>of </a:t>
            </a:r>
            <a:r>
              <a:rPr sz="2200" spc="-190" dirty="0">
                <a:latin typeface="Arial"/>
                <a:cs typeface="Arial"/>
              </a:rPr>
              <a:t>the  </a:t>
            </a:r>
            <a:r>
              <a:rPr sz="2200" spc="-185" dirty="0">
                <a:latin typeface="Arial"/>
                <a:cs typeface="Arial"/>
              </a:rPr>
              <a:t>alloy.</a:t>
            </a:r>
            <a:endParaRPr sz="2200">
              <a:latin typeface="Arial"/>
              <a:cs typeface="Arial"/>
            </a:endParaRPr>
          </a:p>
          <a:p>
            <a:pPr marL="812800" marR="5080" lvl="1" indent="-343535">
              <a:lnSpc>
                <a:spcPct val="100000"/>
              </a:lnSpc>
              <a:spcBef>
                <a:spcPts val="535"/>
              </a:spcBef>
              <a:buChar char="•"/>
              <a:tabLst>
                <a:tab pos="812800" algn="l"/>
                <a:tab pos="813435" algn="l"/>
              </a:tabLst>
            </a:pPr>
            <a:r>
              <a:rPr sz="2200" spc="-180" dirty="0">
                <a:latin typeface="Arial"/>
                <a:cs typeface="Arial"/>
              </a:rPr>
              <a:t>E.g. </a:t>
            </a:r>
            <a:r>
              <a:rPr sz="2200" spc="-225" dirty="0">
                <a:latin typeface="Arial"/>
                <a:cs typeface="Arial"/>
              </a:rPr>
              <a:t>– </a:t>
            </a:r>
            <a:r>
              <a:rPr sz="2200" spc="-114" dirty="0">
                <a:latin typeface="Arial"/>
                <a:cs typeface="Arial"/>
              </a:rPr>
              <a:t>If </a:t>
            </a:r>
            <a:r>
              <a:rPr sz="2200" spc="-254" dirty="0">
                <a:latin typeface="Arial"/>
                <a:cs typeface="Arial"/>
              </a:rPr>
              <a:t>β </a:t>
            </a:r>
            <a:r>
              <a:rPr sz="2200" spc="-210" dirty="0">
                <a:latin typeface="Arial"/>
                <a:cs typeface="Arial"/>
              </a:rPr>
              <a:t>phase, </a:t>
            </a:r>
            <a:r>
              <a:rPr sz="2200" spc="-160" dirty="0">
                <a:latin typeface="Arial"/>
                <a:cs typeface="Arial"/>
              </a:rPr>
              <a:t>in </a:t>
            </a:r>
            <a:r>
              <a:rPr sz="2200" spc="-225" dirty="0">
                <a:latin typeface="Arial"/>
                <a:cs typeface="Arial"/>
              </a:rPr>
              <a:t>a </a:t>
            </a:r>
            <a:r>
              <a:rPr sz="2200" spc="-195" dirty="0">
                <a:latin typeface="Arial"/>
                <a:cs typeface="Arial"/>
              </a:rPr>
              <a:t>mixture </a:t>
            </a:r>
            <a:r>
              <a:rPr sz="2200" spc="-170" dirty="0">
                <a:latin typeface="Arial"/>
                <a:cs typeface="Arial"/>
              </a:rPr>
              <a:t>of </a:t>
            </a:r>
            <a:r>
              <a:rPr sz="2200" spc="-190" dirty="0">
                <a:latin typeface="Arial"/>
                <a:cs typeface="Arial"/>
              </a:rPr>
              <a:t>α </a:t>
            </a:r>
            <a:r>
              <a:rPr sz="2200" spc="-270" dirty="0">
                <a:latin typeface="Arial"/>
                <a:cs typeface="Arial"/>
              </a:rPr>
              <a:t>&amp; </a:t>
            </a:r>
            <a:r>
              <a:rPr sz="2200" spc="-185" dirty="0">
                <a:latin typeface="Arial"/>
                <a:cs typeface="Arial"/>
              </a:rPr>
              <a:t>β, </a:t>
            </a:r>
            <a:r>
              <a:rPr sz="2200" spc="-150" dirty="0">
                <a:latin typeface="Arial"/>
                <a:cs typeface="Arial"/>
              </a:rPr>
              <a:t>is </a:t>
            </a:r>
            <a:r>
              <a:rPr sz="2200" spc="-160" dirty="0">
                <a:latin typeface="Arial"/>
                <a:cs typeface="Arial"/>
              </a:rPr>
              <a:t>in </a:t>
            </a:r>
            <a:r>
              <a:rPr sz="2200" spc="-195" dirty="0">
                <a:latin typeface="Arial"/>
                <a:cs typeface="Arial"/>
              </a:rPr>
              <a:t>small </a:t>
            </a:r>
            <a:r>
              <a:rPr sz="2200" spc="-229" dirty="0">
                <a:latin typeface="Arial"/>
                <a:cs typeface="Arial"/>
              </a:rPr>
              <a:t>amounts and </a:t>
            </a:r>
            <a:r>
              <a:rPr sz="2200" spc="-150" dirty="0">
                <a:latin typeface="Arial"/>
                <a:cs typeface="Arial"/>
              </a:rPr>
              <a:t>is </a:t>
            </a:r>
            <a:r>
              <a:rPr sz="2200" spc="-175" dirty="0">
                <a:latin typeface="Arial"/>
                <a:cs typeface="Arial"/>
              </a:rPr>
              <a:t>distributed  </a:t>
            </a:r>
            <a:r>
              <a:rPr sz="2200" spc="-180" dirty="0">
                <a:latin typeface="Arial"/>
                <a:cs typeface="Arial"/>
              </a:rPr>
              <a:t>inside </a:t>
            </a:r>
            <a:r>
              <a:rPr sz="2200" spc="-190" dirty="0">
                <a:latin typeface="Arial"/>
                <a:cs typeface="Arial"/>
              </a:rPr>
              <a:t>the α </a:t>
            </a:r>
            <a:r>
              <a:rPr sz="2200" spc="-180" dirty="0">
                <a:latin typeface="Arial"/>
                <a:cs typeface="Arial"/>
              </a:rPr>
              <a:t>grains, </a:t>
            </a:r>
            <a:r>
              <a:rPr sz="2200" spc="-200" dirty="0">
                <a:latin typeface="Arial"/>
                <a:cs typeface="Arial"/>
              </a:rPr>
              <a:t>then </a:t>
            </a:r>
            <a:r>
              <a:rPr sz="2200" spc="-210" dirty="0">
                <a:latin typeface="Arial"/>
                <a:cs typeface="Arial"/>
              </a:rPr>
              <a:t>mechanical </a:t>
            </a:r>
            <a:r>
              <a:rPr sz="2200" spc="-185" dirty="0">
                <a:latin typeface="Arial"/>
                <a:cs typeface="Arial"/>
              </a:rPr>
              <a:t>properties </a:t>
            </a:r>
            <a:r>
              <a:rPr sz="2200" spc="-175" dirty="0">
                <a:latin typeface="Arial"/>
                <a:cs typeface="Arial"/>
              </a:rPr>
              <a:t>shall </a:t>
            </a:r>
            <a:r>
              <a:rPr sz="2200" spc="-225" dirty="0">
                <a:latin typeface="Arial"/>
                <a:cs typeface="Arial"/>
              </a:rPr>
              <a:t>be </a:t>
            </a:r>
            <a:r>
              <a:rPr sz="2200" spc="-215" dirty="0">
                <a:latin typeface="Arial"/>
                <a:cs typeface="Arial"/>
              </a:rPr>
              <a:t>governed by </a:t>
            </a:r>
            <a:r>
              <a:rPr sz="2200" spc="-190" dirty="0">
                <a:latin typeface="Arial"/>
                <a:cs typeface="Arial"/>
              </a:rPr>
              <a:t>α  </a:t>
            </a:r>
            <a:r>
              <a:rPr sz="2200" spc="-210" dirty="0">
                <a:latin typeface="Arial"/>
                <a:cs typeface="Arial"/>
              </a:rPr>
              <a:t>phase. </a:t>
            </a:r>
            <a:r>
              <a:rPr sz="2200" spc="-204" dirty="0">
                <a:latin typeface="Arial"/>
                <a:cs typeface="Arial"/>
              </a:rPr>
              <a:t>But </a:t>
            </a:r>
            <a:r>
              <a:rPr sz="2200" spc="-105" dirty="0">
                <a:latin typeface="Arial"/>
                <a:cs typeface="Arial"/>
              </a:rPr>
              <a:t>if </a:t>
            </a:r>
            <a:r>
              <a:rPr sz="2200" spc="-190" dirty="0">
                <a:latin typeface="Arial"/>
                <a:cs typeface="Arial"/>
              </a:rPr>
              <a:t>the </a:t>
            </a:r>
            <a:r>
              <a:rPr sz="2200" spc="-254" dirty="0">
                <a:latin typeface="Arial"/>
                <a:cs typeface="Arial"/>
              </a:rPr>
              <a:t>β </a:t>
            </a:r>
            <a:r>
              <a:rPr sz="2200" spc="-225" dirty="0">
                <a:latin typeface="Arial"/>
                <a:cs typeface="Arial"/>
              </a:rPr>
              <a:t>phase </a:t>
            </a:r>
            <a:r>
              <a:rPr sz="2200" spc="-150" dirty="0">
                <a:latin typeface="Arial"/>
                <a:cs typeface="Arial"/>
              </a:rPr>
              <a:t>is </a:t>
            </a:r>
            <a:r>
              <a:rPr sz="2200" spc="-200" dirty="0">
                <a:latin typeface="Arial"/>
                <a:cs typeface="Arial"/>
              </a:rPr>
              <a:t>present </a:t>
            </a:r>
            <a:r>
              <a:rPr sz="2200" spc="-204" dirty="0">
                <a:latin typeface="Arial"/>
                <a:cs typeface="Arial"/>
              </a:rPr>
              <a:t>along </a:t>
            </a:r>
            <a:r>
              <a:rPr sz="2200" spc="-190" dirty="0">
                <a:latin typeface="Arial"/>
                <a:cs typeface="Arial"/>
              </a:rPr>
              <a:t>the </a:t>
            </a:r>
            <a:r>
              <a:rPr sz="2200" spc="-185" dirty="0">
                <a:latin typeface="Arial"/>
                <a:cs typeface="Arial"/>
              </a:rPr>
              <a:t>grain </a:t>
            </a:r>
            <a:r>
              <a:rPr sz="2200" spc="-204" dirty="0">
                <a:latin typeface="Arial"/>
                <a:cs typeface="Arial"/>
              </a:rPr>
              <a:t>boundaries </a:t>
            </a:r>
            <a:r>
              <a:rPr sz="2200" spc="-170" dirty="0">
                <a:latin typeface="Arial"/>
                <a:cs typeface="Arial"/>
              </a:rPr>
              <a:t>of </a:t>
            </a:r>
            <a:r>
              <a:rPr sz="2200" spc="-150" dirty="0">
                <a:latin typeface="Arial"/>
                <a:cs typeface="Arial"/>
              </a:rPr>
              <a:t>α, </a:t>
            </a:r>
            <a:r>
              <a:rPr sz="2200" spc="-200" dirty="0">
                <a:latin typeface="Arial"/>
                <a:cs typeface="Arial"/>
              </a:rPr>
              <a:t>then </a:t>
            </a:r>
            <a:r>
              <a:rPr sz="2200" spc="-190" dirty="0">
                <a:latin typeface="Arial"/>
                <a:cs typeface="Arial"/>
              </a:rPr>
              <a:t>the  strength </a:t>
            </a:r>
            <a:r>
              <a:rPr sz="2200" spc="-229" dirty="0">
                <a:latin typeface="Arial"/>
                <a:cs typeface="Arial"/>
              </a:rPr>
              <a:t>and </a:t>
            </a:r>
            <a:r>
              <a:rPr sz="2200" spc="-155" dirty="0">
                <a:latin typeface="Arial"/>
                <a:cs typeface="Arial"/>
              </a:rPr>
              <a:t>ductility </a:t>
            </a:r>
            <a:r>
              <a:rPr sz="2200" spc="-170" dirty="0">
                <a:latin typeface="Arial"/>
                <a:cs typeface="Arial"/>
              </a:rPr>
              <a:t>of </a:t>
            </a:r>
            <a:r>
              <a:rPr sz="2200" spc="-190" dirty="0">
                <a:latin typeface="Arial"/>
                <a:cs typeface="Arial"/>
              </a:rPr>
              <a:t>the </a:t>
            </a:r>
            <a:r>
              <a:rPr sz="2200" spc="-170" dirty="0">
                <a:latin typeface="Arial"/>
                <a:cs typeface="Arial"/>
              </a:rPr>
              <a:t>alloy </a:t>
            </a:r>
            <a:r>
              <a:rPr sz="2200" spc="-145" dirty="0">
                <a:latin typeface="Arial"/>
                <a:cs typeface="Arial"/>
              </a:rPr>
              <a:t>will </a:t>
            </a:r>
            <a:r>
              <a:rPr sz="2200" spc="-225" dirty="0">
                <a:latin typeface="Arial"/>
                <a:cs typeface="Arial"/>
              </a:rPr>
              <a:t>be </a:t>
            </a:r>
            <a:r>
              <a:rPr sz="2200" spc="-180" dirty="0">
                <a:latin typeface="Arial"/>
                <a:cs typeface="Arial"/>
              </a:rPr>
              <a:t>dictated </a:t>
            </a:r>
            <a:r>
              <a:rPr sz="2200" spc="-215" dirty="0">
                <a:latin typeface="Arial"/>
                <a:cs typeface="Arial"/>
              </a:rPr>
              <a:t>by</a:t>
            </a:r>
            <a:r>
              <a:rPr sz="2200" spc="150" dirty="0">
                <a:latin typeface="Arial"/>
                <a:cs typeface="Arial"/>
              </a:rPr>
              <a:t> </a:t>
            </a:r>
            <a:r>
              <a:rPr sz="2200" spc="-204" dirty="0">
                <a:latin typeface="Arial"/>
                <a:cs typeface="Arial"/>
              </a:rPr>
              <a:t>β-phase.</a:t>
            </a:r>
            <a:endParaRPr sz="2200">
              <a:latin typeface="Arial"/>
              <a:cs typeface="Arial"/>
            </a:endParaRPr>
          </a:p>
          <a:p>
            <a:pPr marL="355600" marR="45720" indent="-342900">
              <a:lnSpc>
                <a:spcPct val="100000"/>
              </a:lnSpc>
              <a:spcBef>
                <a:spcPts val="530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235" dirty="0">
                <a:latin typeface="Arial"/>
                <a:cs typeface="Arial"/>
              </a:rPr>
              <a:t>Phase </a:t>
            </a:r>
            <a:r>
              <a:rPr sz="2200" spc="-215" dirty="0">
                <a:latin typeface="Arial"/>
                <a:cs typeface="Arial"/>
              </a:rPr>
              <a:t>diagrams </a:t>
            </a:r>
            <a:r>
              <a:rPr sz="2200" spc="-225" dirty="0">
                <a:latin typeface="Arial"/>
                <a:cs typeface="Arial"/>
              </a:rPr>
              <a:t>do </a:t>
            </a:r>
            <a:r>
              <a:rPr sz="2200" spc="-190" dirty="0">
                <a:latin typeface="Arial"/>
                <a:cs typeface="Arial"/>
              </a:rPr>
              <a:t>not </a:t>
            </a:r>
            <a:r>
              <a:rPr sz="2200" spc="-180" dirty="0">
                <a:latin typeface="Arial"/>
                <a:cs typeface="Arial"/>
              </a:rPr>
              <a:t>indicate </a:t>
            </a:r>
            <a:r>
              <a:rPr sz="2200" spc="-105" dirty="0">
                <a:latin typeface="Arial"/>
                <a:cs typeface="Arial"/>
              </a:rPr>
              <a:t>if </a:t>
            </a:r>
            <a:r>
              <a:rPr sz="2200" spc="-195" dirty="0">
                <a:latin typeface="Arial"/>
                <a:cs typeface="Arial"/>
              </a:rPr>
              <a:t>high </a:t>
            </a:r>
            <a:r>
              <a:rPr sz="2200" spc="-229" dirty="0">
                <a:latin typeface="Arial"/>
                <a:cs typeface="Arial"/>
              </a:rPr>
              <a:t>temp </a:t>
            </a:r>
            <a:r>
              <a:rPr sz="2200" spc="-225" dirty="0">
                <a:latin typeface="Arial"/>
                <a:cs typeface="Arial"/>
              </a:rPr>
              <a:t>phase </a:t>
            </a:r>
            <a:r>
              <a:rPr sz="2200" spc="-220" dirty="0">
                <a:latin typeface="Arial"/>
                <a:cs typeface="Arial"/>
              </a:rPr>
              <a:t>can </a:t>
            </a:r>
            <a:r>
              <a:rPr sz="2200" spc="-225" dirty="0">
                <a:latin typeface="Arial"/>
                <a:cs typeface="Arial"/>
              </a:rPr>
              <a:t>be </a:t>
            </a:r>
            <a:r>
              <a:rPr sz="2200" spc="-185" dirty="0">
                <a:latin typeface="Arial"/>
                <a:cs typeface="Arial"/>
              </a:rPr>
              <a:t>retained </a:t>
            </a:r>
            <a:r>
              <a:rPr sz="2200" spc="-170" dirty="0">
                <a:latin typeface="Arial"/>
                <a:cs typeface="Arial"/>
              </a:rPr>
              <a:t>at </a:t>
            </a:r>
            <a:r>
              <a:rPr sz="2200" spc="-229" dirty="0">
                <a:latin typeface="Arial"/>
                <a:cs typeface="Arial"/>
              </a:rPr>
              <a:t>room temp  </a:t>
            </a:r>
            <a:r>
              <a:rPr sz="2200" spc="-215" dirty="0">
                <a:latin typeface="Arial"/>
                <a:cs typeface="Arial"/>
              </a:rPr>
              <a:t>by </a:t>
            </a:r>
            <a:r>
              <a:rPr sz="2200" spc="-165" dirty="0">
                <a:latin typeface="Arial"/>
                <a:cs typeface="Arial"/>
              </a:rPr>
              <a:t>fast</a:t>
            </a:r>
            <a:r>
              <a:rPr sz="2200" spc="-40" dirty="0">
                <a:latin typeface="Arial"/>
                <a:cs typeface="Arial"/>
              </a:rPr>
              <a:t> </a:t>
            </a:r>
            <a:r>
              <a:rPr sz="2200" spc="-204" dirty="0">
                <a:latin typeface="Arial"/>
                <a:cs typeface="Arial"/>
              </a:rPr>
              <a:t>quenching.</a:t>
            </a:r>
            <a:endParaRPr sz="2200">
              <a:latin typeface="Arial"/>
              <a:cs typeface="Arial"/>
            </a:endParaRPr>
          </a:p>
          <a:p>
            <a:pPr marL="355600" marR="681355" indent="-342900">
              <a:lnSpc>
                <a:spcPct val="100000"/>
              </a:lnSpc>
              <a:spcBef>
                <a:spcPts val="525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235" dirty="0">
                <a:latin typeface="Arial"/>
                <a:cs typeface="Arial"/>
              </a:rPr>
              <a:t>Phase </a:t>
            </a:r>
            <a:r>
              <a:rPr sz="2200" spc="-215" dirty="0">
                <a:latin typeface="Arial"/>
                <a:cs typeface="Arial"/>
              </a:rPr>
              <a:t>diagrams </a:t>
            </a:r>
            <a:r>
              <a:rPr sz="2200" spc="-225" dirty="0">
                <a:latin typeface="Arial"/>
                <a:cs typeface="Arial"/>
              </a:rPr>
              <a:t>do </a:t>
            </a:r>
            <a:r>
              <a:rPr sz="2200" spc="-190" dirty="0">
                <a:latin typeface="Arial"/>
                <a:cs typeface="Arial"/>
              </a:rPr>
              <a:t>not </a:t>
            </a:r>
            <a:r>
              <a:rPr sz="2200" spc="-180" dirty="0">
                <a:latin typeface="Arial"/>
                <a:cs typeface="Arial"/>
              </a:rPr>
              <a:t>indicate </a:t>
            </a:r>
            <a:r>
              <a:rPr sz="2200" spc="-210" dirty="0">
                <a:latin typeface="Arial"/>
                <a:cs typeface="Arial"/>
              </a:rPr>
              <a:t>whether </a:t>
            </a:r>
            <a:r>
              <a:rPr sz="2200" spc="-225" dirty="0">
                <a:latin typeface="Arial"/>
                <a:cs typeface="Arial"/>
              </a:rPr>
              <a:t>a </a:t>
            </a:r>
            <a:r>
              <a:rPr sz="2200" spc="-175" dirty="0">
                <a:latin typeface="Arial"/>
                <a:cs typeface="Arial"/>
              </a:rPr>
              <a:t>particular </a:t>
            </a:r>
            <a:r>
              <a:rPr sz="2200" spc="-190" dirty="0">
                <a:latin typeface="Arial"/>
                <a:cs typeface="Arial"/>
              </a:rPr>
              <a:t>transformation </a:t>
            </a:r>
            <a:r>
              <a:rPr sz="2200" spc="-220" dirty="0">
                <a:latin typeface="Arial"/>
                <a:cs typeface="Arial"/>
              </a:rPr>
              <a:t>can </a:t>
            </a:r>
            <a:r>
              <a:rPr sz="2200" spc="-229" dirty="0">
                <a:latin typeface="Arial"/>
                <a:cs typeface="Arial"/>
              </a:rPr>
              <a:t>be  </a:t>
            </a:r>
            <a:r>
              <a:rPr sz="2200" spc="-204" dirty="0">
                <a:latin typeface="Arial"/>
                <a:cs typeface="Arial"/>
              </a:rPr>
              <a:t>suppressed, </a:t>
            </a:r>
            <a:r>
              <a:rPr sz="2200" spc="-229" dirty="0">
                <a:latin typeface="Arial"/>
                <a:cs typeface="Arial"/>
              </a:rPr>
              <a:t>and </a:t>
            </a:r>
            <a:r>
              <a:rPr sz="2200" spc="-215" dirty="0">
                <a:latin typeface="Arial"/>
                <a:cs typeface="Arial"/>
              </a:rPr>
              <a:t>what </a:t>
            </a:r>
            <a:r>
              <a:rPr sz="2200" spc="-204" dirty="0">
                <a:latin typeface="Arial"/>
                <a:cs typeface="Arial"/>
              </a:rPr>
              <a:t>should </a:t>
            </a:r>
            <a:r>
              <a:rPr sz="2200" spc="-225" dirty="0">
                <a:latin typeface="Arial"/>
                <a:cs typeface="Arial"/>
              </a:rPr>
              <a:t>be </a:t>
            </a:r>
            <a:r>
              <a:rPr sz="2200" spc="-190" dirty="0">
                <a:latin typeface="Arial"/>
                <a:cs typeface="Arial"/>
              </a:rPr>
              <a:t>the cooling </a:t>
            </a:r>
            <a:r>
              <a:rPr sz="2200" spc="-175" dirty="0">
                <a:latin typeface="Arial"/>
                <a:cs typeface="Arial"/>
              </a:rPr>
              <a:t>rate </a:t>
            </a:r>
            <a:r>
              <a:rPr sz="2200" spc="-160" dirty="0">
                <a:latin typeface="Arial"/>
                <a:cs typeface="Arial"/>
              </a:rPr>
              <a:t>in </a:t>
            </a:r>
            <a:r>
              <a:rPr sz="2200" spc="-195" dirty="0">
                <a:latin typeface="Arial"/>
                <a:cs typeface="Arial"/>
              </a:rPr>
              <a:t>order </a:t>
            </a:r>
            <a:r>
              <a:rPr sz="2200" spc="-170" dirty="0">
                <a:latin typeface="Arial"/>
                <a:cs typeface="Arial"/>
              </a:rPr>
              <a:t>to </a:t>
            </a:r>
            <a:r>
              <a:rPr sz="2200" spc="-200" dirty="0">
                <a:latin typeface="Arial"/>
                <a:cs typeface="Arial"/>
              </a:rPr>
              <a:t>avoid </a:t>
            </a:r>
            <a:r>
              <a:rPr sz="2200" spc="-190" dirty="0">
                <a:latin typeface="Arial"/>
                <a:cs typeface="Arial"/>
              </a:rPr>
              <a:t>the  </a:t>
            </a:r>
            <a:r>
              <a:rPr sz="2200" spc="-185" dirty="0">
                <a:latin typeface="Arial"/>
                <a:cs typeface="Arial"/>
              </a:rPr>
              <a:t>transformation.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225" dirty="0">
                <a:latin typeface="Arial"/>
                <a:cs typeface="Arial"/>
              </a:rPr>
              <a:t>They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-225" dirty="0">
                <a:latin typeface="Arial"/>
                <a:cs typeface="Arial"/>
              </a:rPr>
              <a:t>do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spc="-190" dirty="0">
                <a:latin typeface="Arial"/>
                <a:cs typeface="Arial"/>
              </a:rPr>
              <a:t>not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180" dirty="0">
                <a:latin typeface="Arial"/>
                <a:cs typeface="Arial"/>
              </a:rPr>
              <a:t>indicate</a:t>
            </a:r>
            <a:r>
              <a:rPr sz="2200" spc="-100" dirty="0">
                <a:latin typeface="Arial"/>
                <a:cs typeface="Arial"/>
              </a:rPr>
              <a:t> </a:t>
            </a:r>
            <a:r>
              <a:rPr sz="2200" spc="-190" dirty="0">
                <a:latin typeface="Arial"/>
                <a:cs typeface="Arial"/>
              </a:rPr>
              <a:t>the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-175" dirty="0">
                <a:latin typeface="Arial"/>
                <a:cs typeface="Arial"/>
              </a:rPr>
              <a:t>rate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170" dirty="0">
                <a:latin typeface="Arial"/>
                <a:cs typeface="Arial"/>
              </a:rPr>
              <a:t>at</a:t>
            </a:r>
            <a:r>
              <a:rPr sz="2200" spc="-125" dirty="0">
                <a:latin typeface="Arial"/>
                <a:cs typeface="Arial"/>
              </a:rPr>
              <a:t> </a:t>
            </a:r>
            <a:r>
              <a:rPr sz="2200" spc="-210" dirty="0">
                <a:latin typeface="Arial"/>
                <a:cs typeface="Arial"/>
              </a:rPr>
              <a:t>which</a:t>
            </a:r>
            <a:r>
              <a:rPr sz="2200" spc="-110" dirty="0">
                <a:latin typeface="Arial"/>
                <a:cs typeface="Arial"/>
              </a:rPr>
              <a:t> </a:t>
            </a:r>
            <a:r>
              <a:rPr sz="2200" spc="-190" dirty="0">
                <a:latin typeface="Arial"/>
                <a:cs typeface="Arial"/>
              </a:rPr>
              <a:t>the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185" dirty="0">
                <a:latin typeface="Arial"/>
                <a:cs typeface="Arial"/>
              </a:rPr>
              <a:t>equilibrium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spc="-175" dirty="0">
                <a:latin typeface="Arial"/>
                <a:cs typeface="Arial"/>
              </a:rPr>
              <a:t>shall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225" dirty="0">
                <a:latin typeface="Arial"/>
                <a:cs typeface="Arial"/>
              </a:rPr>
              <a:t>be</a:t>
            </a:r>
            <a:r>
              <a:rPr sz="2200" spc="-120" dirty="0">
                <a:latin typeface="Arial"/>
                <a:cs typeface="Arial"/>
              </a:rPr>
              <a:t> </a:t>
            </a:r>
            <a:r>
              <a:rPr sz="2200" spc="-180" dirty="0">
                <a:latin typeface="Arial"/>
                <a:cs typeface="Arial"/>
              </a:rPr>
              <a:t>attained.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00" y="676275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64689" y="90932"/>
            <a:ext cx="421830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Ternary </a:t>
            </a:r>
            <a:r>
              <a:rPr dirty="0"/>
              <a:t>Phase</a:t>
            </a:r>
            <a:r>
              <a:rPr spc="-40" dirty="0"/>
              <a:t> </a:t>
            </a:r>
            <a:r>
              <a:rPr dirty="0"/>
              <a:t>Diagrams</a:t>
            </a:r>
          </a:p>
        </p:txBody>
      </p:sp>
      <p:sp>
        <p:nvSpPr>
          <p:cNvPr id="3" name="object 3"/>
          <p:cNvSpPr/>
          <p:nvPr/>
        </p:nvSpPr>
        <p:spPr>
          <a:xfrm>
            <a:off x="152400" y="762000"/>
            <a:ext cx="8839200" cy="2286000"/>
          </a:xfrm>
          <a:custGeom>
            <a:avLst/>
            <a:gdLst/>
            <a:ahLst/>
            <a:cxnLst/>
            <a:rect l="l" t="t" r="r" b="b"/>
            <a:pathLst>
              <a:path w="8839200" h="2286000">
                <a:moveTo>
                  <a:pt x="0" y="2286000"/>
                </a:moveTo>
                <a:lnTo>
                  <a:pt x="8839200" y="2286000"/>
                </a:lnTo>
                <a:lnTo>
                  <a:pt x="88392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5740" y="735838"/>
            <a:ext cx="8611870" cy="233045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30"/>
              </a:spcBef>
              <a:buChar char="•"/>
              <a:tabLst>
                <a:tab pos="380365" algn="l"/>
                <a:tab pos="381000" algn="l"/>
              </a:tabLst>
            </a:pPr>
            <a:r>
              <a:rPr sz="1800" spc="-175" dirty="0">
                <a:latin typeface="Arial"/>
                <a:cs typeface="Arial"/>
              </a:rPr>
              <a:t>Three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185" dirty="0">
                <a:latin typeface="Arial"/>
                <a:cs typeface="Arial"/>
              </a:rPr>
              <a:t>components</a:t>
            </a:r>
            <a:endParaRPr sz="18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430"/>
              </a:spcBef>
              <a:buChar char="•"/>
              <a:tabLst>
                <a:tab pos="380365" algn="l"/>
                <a:tab pos="381000" algn="l"/>
              </a:tabLst>
            </a:pPr>
            <a:r>
              <a:rPr sz="1800" spc="-165" dirty="0">
                <a:latin typeface="Arial"/>
                <a:cs typeface="Arial"/>
              </a:rPr>
              <a:t>Constructed </a:t>
            </a:r>
            <a:r>
              <a:rPr sz="1800" spc="-175" dirty="0">
                <a:latin typeface="Arial"/>
                <a:cs typeface="Arial"/>
              </a:rPr>
              <a:t>by </a:t>
            </a:r>
            <a:r>
              <a:rPr sz="1800" spc="-160" dirty="0">
                <a:latin typeface="Arial"/>
                <a:cs typeface="Arial"/>
              </a:rPr>
              <a:t>using </a:t>
            </a:r>
            <a:r>
              <a:rPr sz="1800" spc="-185" dirty="0">
                <a:latin typeface="Arial"/>
                <a:cs typeface="Arial"/>
              </a:rPr>
              <a:t>a </a:t>
            </a:r>
            <a:r>
              <a:rPr sz="1800" spc="-145" dirty="0">
                <a:latin typeface="Arial"/>
                <a:cs typeface="Arial"/>
              </a:rPr>
              <a:t>equilateral </a:t>
            </a:r>
            <a:r>
              <a:rPr sz="1800" spc="-140" dirty="0">
                <a:latin typeface="Arial"/>
                <a:cs typeface="Arial"/>
              </a:rPr>
              <a:t>triangle </a:t>
            </a:r>
            <a:r>
              <a:rPr sz="1800" spc="-175" dirty="0">
                <a:latin typeface="Arial"/>
                <a:cs typeface="Arial"/>
              </a:rPr>
              <a:t>as</a:t>
            </a:r>
            <a:r>
              <a:rPr sz="1800" spc="110" dirty="0">
                <a:latin typeface="Arial"/>
                <a:cs typeface="Arial"/>
              </a:rPr>
              <a:t> </a:t>
            </a:r>
            <a:r>
              <a:rPr sz="1800" spc="-165" dirty="0">
                <a:latin typeface="Arial"/>
                <a:cs typeface="Arial"/>
              </a:rPr>
              <a:t>base.</a:t>
            </a:r>
            <a:endParaRPr sz="18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434"/>
              </a:spcBef>
              <a:buChar char="•"/>
              <a:tabLst>
                <a:tab pos="380365" algn="l"/>
                <a:tab pos="381000" algn="l"/>
              </a:tabLst>
            </a:pPr>
            <a:r>
              <a:rPr sz="1800" spc="-175" dirty="0">
                <a:latin typeface="Arial"/>
                <a:cs typeface="Arial"/>
              </a:rPr>
              <a:t>Pure </a:t>
            </a:r>
            <a:r>
              <a:rPr sz="1800" spc="-185" dirty="0">
                <a:latin typeface="Arial"/>
                <a:cs typeface="Arial"/>
              </a:rPr>
              <a:t>components </a:t>
            </a:r>
            <a:r>
              <a:rPr sz="1800" spc="-140" dirty="0">
                <a:latin typeface="Arial"/>
                <a:cs typeface="Arial"/>
              </a:rPr>
              <a:t>at </a:t>
            </a:r>
            <a:r>
              <a:rPr sz="1800" spc="-180" dirty="0">
                <a:latin typeface="Arial"/>
                <a:cs typeface="Arial"/>
              </a:rPr>
              <a:t>each </a:t>
            </a:r>
            <a:r>
              <a:rPr sz="1800" spc="-190" dirty="0">
                <a:latin typeface="Arial"/>
                <a:cs typeface="Arial"/>
              </a:rPr>
              <a:t>end </a:t>
            </a:r>
            <a:r>
              <a:rPr sz="1800" spc="-140" dirty="0">
                <a:latin typeface="Arial"/>
                <a:cs typeface="Arial"/>
              </a:rPr>
              <a:t>of</a:t>
            </a:r>
            <a:r>
              <a:rPr sz="1800" spc="95" dirty="0">
                <a:latin typeface="Arial"/>
                <a:cs typeface="Arial"/>
              </a:rPr>
              <a:t> </a:t>
            </a:r>
            <a:r>
              <a:rPr sz="1800" spc="-135" dirty="0">
                <a:latin typeface="Arial"/>
                <a:cs typeface="Arial"/>
              </a:rPr>
              <a:t>triangle.</a:t>
            </a:r>
            <a:endParaRPr sz="18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430"/>
              </a:spcBef>
              <a:buChar char="•"/>
              <a:tabLst>
                <a:tab pos="380365" algn="l"/>
                <a:tab pos="381000" algn="l"/>
              </a:tabLst>
            </a:pPr>
            <a:r>
              <a:rPr sz="1800" spc="-160" dirty="0">
                <a:latin typeface="Arial"/>
                <a:cs typeface="Arial"/>
              </a:rPr>
              <a:t>Binary </a:t>
            </a:r>
            <a:r>
              <a:rPr sz="1800" spc="-140" dirty="0">
                <a:latin typeface="Arial"/>
                <a:cs typeface="Arial"/>
              </a:rPr>
              <a:t>alloy </a:t>
            </a:r>
            <a:r>
              <a:rPr sz="1800" spc="-165" dirty="0">
                <a:latin typeface="Arial"/>
                <a:cs typeface="Arial"/>
              </a:rPr>
              <a:t>composition </a:t>
            </a:r>
            <a:r>
              <a:rPr sz="1800" spc="-160" dirty="0">
                <a:latin typeface="Arial"/>
                <a:cs typeface="Arial"/>
              </a:rPr>
              <a:t>represented </a:t>
            </a:r>
            <a:r>
              <a:rPr sz="1800" spc="-185" dirty="0">
                <a:latin typeface="Arial"/>
                <a:cs typeface="Arial"/>
              </a:rPr>
              <a:t>on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spc="-170" dirty="0">
                <a:latin typeface="Arial"/>
                <a:cs typeface="Arial"/>
              </a:rPr>
              <a:t>edges.</a:t>
            </a:r>
            <a:endParaRPr sz="18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434"/>
              </a:spcBef>
              <a:buChar char="•"/>
              <a:tabLst>
                <a:tab pos="380365" algn="l"/>
                <a:tab pos="381000" algn="l"/>
              </a:tabLst>
            </a:pPr>
            <a:r>
              <a:rPr sz="1800" spc="-190" dirty="0">
                <a:latin typeface="Arial"/>
                <a:cs typeface="Arial"/>
              </a:rPr>
              <a:t>Temperature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80" dirty="0">
                <a:latin typeface="Arial"/>
                <a:cs typeface="Arial"/>
              </a:rPr>
              <a:t>can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185" dirty="0">
                <a:latin typeface="Arial"/>
                <a:cs typeface="Arial"/>
              </a:rPr>
              <a:t>be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60" dirty="0">
                <a:latin typeface="Arial"/>
                <a:cs typeface="Arial"/>
              </a:rPr>
              <a:t>represented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75" dirty="0">
                <a:latin typeface="Arial"/>
                <a:cs typeface="Arial"/>
              </a:rPr>
              <a:t>as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60" dirty="0">
                <a:latin typeface="Arial"/>
                <a:cs typeface="Arial"/>
              </a:rPr>
              <a:t>uniform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60" dirty="0">
                <a:latin typeface="Arial"/>
                <a:cs typeface="Arial"/>
              </a:rPr>
              <a:t>throughout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55" dirty="0">
                <a:latin typeface="Arial"/>
                <a:cs typeface="Arial"/>
              </a:rPr>
              <a:t>the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90" dirty="0">
                <a:latin typeface="Arial"/>
                <a:cs typeface="Arial"/>
              </a:rPr>
              <a:t>Whole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80" dirty="0">
                <a:latin typeface="Arial"/>
                <a:cs typeface="Arial"/>
              </a:rPr>
              <a:t>Diagram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14" dirty="0">
                <a:latin typeface="Arial"/>
                <a:cs typeface="Arial"/>
              </a:rPr>
              <a:t>i.e.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55" dirty="0">
                <a:latin typeface="Arial"/>
                <a:cs typeface="Arial"/>
              </a:rPr>
              <a:t>Isothermal</a:t>
            </a:r>
            <a:r>
              <a:rPr sz="1800" spc="-70" dirty="0">
                <a:latin typeface="Arial"/>
                <a:cs typeface="Arial"/>
              </a:rPr>
              <a:t> </a:t>
            </a:r>
            <a:r>
              <a:rPr sz="1800" spc="-145" dirty="0">
                <a:latin typeface="Arial"/>
                <a:cs typeface="Arial"/>
              </a:rPr>
              <a:t>section.</a:t>
            </a:r>
            <a:endParaRPr sz="18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434"/>
              </a:spcBef>
              <a:buChar char="•"/>
              <a:tabLst>
                <a:tab pos="380365" algn="l"/>
                <a:tab pos="381000" algn="l"/>
              </a:tabLst>
            </a:pPr>
            <a:r>
              <a:rPr sz="1800" spc="-170" dirty="0">
                <a:latin typeface="Arial"/>
                <a:cs typeface="Arial"/>
              </a:rPr>
              <a:t>Example:- </a:t>
            </a:r>
            <a:r>
              <a:rPr sz="1800" spc="-165" dirty="0">
                <a:latin typeface="Arial"/>
                <a:cs typeface="Arial"/>
              </a:rPr>
              <a:t>Iron-Chromium-Nickel </a:t>
            </a:r>
            <a:r>
              <a:rPr sz="1800" spc="-185" dirty="0">
                <a:latin typeface="Arial"/>
                <a:cs typeface="Arial"/>
              </a:rPr>
              <a:t>phase</a:t>
            </a:r>
            <a:r>
              <a:rPr sz="1800" spc="-210" dirty="0">
                <a:latin typeface="Arial"/>
                <a:cs typeface="Arial"/>
              </a:rPr>
              <a:t> </a:t>
            </a:r>
            <a:r>
              <a:rPr sz="1800" spc="-165" dirty="0">
                <a:latin typeface="Arial"/>
                <a:cs typeface="Arial"/>
              </a:rPr>
              <a:t>diagrams.</a:t>
            </a:r>
            <a:endParaRPr sz="18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430"/>
              </a:spcBef>
              <a:buChar char="•"/>
              <a:tabLst>
                <a:tab pos="380365" algn="l"/>
                <a:tab pos="381000" algn="l"/>
              </a:tabLst>
            </a:pPr>
            <a:r>
              <a:rPr sz="1800" spc="-155" dirty="0">
                <a:latin typeface="Arial"/>
                <a:cs typeface="Arial"/>
              </a:rPr>
              <a:t>Isothermal </a:t>
            </a:r>
            <a:r>
              <a:rPr sz="1800" spc="-150" dirty="0">
                <a:latin typeface="Arial"/>
                <a:cs typeface="Arial"/>
              </a:rPr>
              <a:t>reaction </a:t>
            </a:r>
            <a:r>
              <a:rPr sz="1800" spc="-140" dirty="0">
                <a:latin typeface="Arial"/>
                <a:cs typeface="Arial"/>
              </a:rPr>
              <a:t>at </a:t>
            </a:r>
            <a:r>
              <a:rPr sz="1800" spc="-185" dirty="0">
                <a:latin typeface="Arial"/>
                <a:cs typeface="Arial"/>
              </a:rPr>
              <a:t>650</a:t>
            </a:r>
            <a:r>
              <a:rPr sz="1800" spc="-277" baseline="25462" dirty="0">
                <a:latin typeface="Arial"/>
                <a:cs typeface="Arial"/>
              </a:rPr>
              <a:t>0</a:t>
            </a:r>
            <a:r>
              <a:rPr sz="1800" spc="-185" dirty="0">
                <a:latin typeface="Arial"/>
                <a:cs typeface="Arial"/>
              </a:rPr>
              <a:t>C </a:t>
            </a:r>
            <a:r>
              <a:rPr sz="1800" spc="-130" dirty="0">
                <a:latin typeface="Arial"/>
                <a:cs typeface="Arial"/>
              </a:rPr>
              <a:t>for this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175" dirty="0">
                <a:latin typeface="Arial"/>
                <a:cs typeface="Arial"/>
              </a:rPr>
              <a:t>system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00" y="676275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807" y="3322777"/>
            <a:ext cx="3630060" cy="35352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74842" y="3163823"/>
            <a:ext cx="3669157" cy="36941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124200" y="3124200"/>
            <a:ext cx="2819400" cy="2286000"/>
          </a:xfrm>
          <a:prstGeom prst="rect">
            <a:avLst/>
          </a:prstGeom>
          <a:ln w="12700">
            <a:solidFill>
              <a:srgbClr val="4F81BC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434975" marR="104139" indent="-342900">
              <a:lnSpc>
                <a:spcPct val="100000"/>
              </a:lnSpc>
              <a:spcBef>
                <a:spcPts val="330"/>
              </a:spcBef>
              <a:buChar char="•"/>
              <a:tabLst>
                <a:tab pos="434340" algn="l"/>
                <a:tab pos="434975" algn="l"/>
              </a:tabLst>
            </a:pPr>
            <a:r>
              <a:rPr sz="1800" spc="-170" dirty="0">
                <a:latin typeface="Arial"/>
                <a:cs typeface="Arial"/>
              </a:rPr>
              <a:t>Composition </a:t>
            </a:r>
            <a:r>
              <a:rPr sz="1800" spc="-140" dirty="0">
                <a:latin typeface="Arial"/>
                <a:cs typeface="Arial"/>
              </a:rPr>
              <a:t>of </a:t>
            </a:r>
            <a:r>
              <a:rPr sz="1800" spc="-180" dirty="0">
                <a:latin typeface="Arial"/>
                <a:cs typeface="Arial"/>
              </a:rPr>
              <a:t>any </a:t>
            </a:r>
            <a:r>
              <a:rPr sz="1800" spc="-170" dirty="0">
                <a:latin typeface="Arial"/>
                <a:cs typeface="Arial"/>
              </a:rPr>
              <a:t>metal  </a:t>
            </a:r>
            <a:r>
              <a:rPr sz="1800" spc="-140" dirty="0">
                <a:latin typeface="Arial"/>
                <a:cs typeface="Arial"/>
              </a:rPr>
              <a:t>at </a:t>
            </a:r>
            <a:r>
              <a:rPr sz="1800" spc="-180" dirty="0">
                <a:latin typeface="Arial"/>
                <a:cs typeface="Arial"/>
              </a:rPr>
              <a:t>any </a:t>
            </a:r>
            <a:r>
              <a:rPr sz="1800" spc="-150" dirty="0">
                <a:latin typeface="Arial"/>
                <a:cs typeface="Arial"/>
              </a:rPr>
              <a:t>point </a:t>
            </a:r>
            <a:r>
              <a:rPr sz="1800" spc="-185" dirty="0">
                <a:latin typeface="Arial"/>
                <a:cs typeface="Arial"/>
              </a:rPr>
              <a:t>on </a:t>
            </a:r>
            <a:r>
              <a:rPr sz="1800" spc="-155" dirty="0">
                <a:latin typeface="Arial"/>
                <a:cs typeface="Arial"/>
              </a:rPr>
              <a:t>the </a:t>
            </a:r>
            <a:r>
              <a:rPr sz="1800" spc="-185" dirty="0">
                <a:latin typeface="Arial"/>
                <a:cs typeface="Arial"/>
              </a:rPr>
              <a:t>phase  </a:t>
            </a:r>
            <a:r>
              <a:rPr sz="1800" spc="-175" dirty="0">
                <a:latin typeface="Arial"/>
                <a:cs typeface="Arial"/>
              </a:rPr>
              <a:t>diagram </a:t>
            </a:r>
            <a:r>
              <a:rPr sz="1800" spc="-180" dirty="0">
                <a:latin typeface="Arial"/>
                <a:cs typeface="Arial"/>
              </a:rPr>
              <a:t>can </a:t>
            </a:r>
            <a:r>
              <a:rPr sz="1800" spc="-185" dirty="0">
                <a:latin typeface="Arial"/>
                <a:cs typeface="Arial"/>
              </a:rPr>
              <a:t>be </a:t>
            </a:r>
            <a:r>
              <a:rPr sz="1800" spc="-170" dirty="0">
                <a:latin typeface="Arial"/>
                <a:cs typeface="Arial"/>
              </a:rPr>
              <a:t>found </a:t>
            </a:r>
            <a:r>
              <a:rPr sz="1800" spc="-175" dirty="0">
                <a:latin typeface="Arial"/>
                <a:cs typeface="Arial"/>
              </a:rPr>
              <a:t>by  </a:t>
            </a:r>
            <a:r>
              <a:rPr sz="1800" spc="-170" dirty="0">
                <a:latin typeface="Arial"/>
                <a:cs typeface="Arial"/>
              </a:rPr>
              <a:t>drawing </a:t>
            </a:r>
            <a:r>
              <a:rPr sz="1800" spc="-160" dirty="0">
                <a:latin typeface="Arial"/>
                <a:cs typeface="Arial"/>
              </a:rPr>
              <a:t>perpendicular </a:t>
            </a:r>
            <a:r>
              <a:rPr sz="1800" spc="-165" dirty="0">
                <a:latin typeface="Arial"/>
                <a:cs typeface="Arial"/>
              </a:rPr>
              <a:t>from  </a:t>
            </a:r>
            <a:r>
              <a:rPr sz="1800" spc="-170" dirty="0">
                <a:latin typeface="Arial"/>
                <a:cs typeface="Arial"/>
              </a:rPr>
              <a:t>pure </a:t>
            </a:r>
            <a:r>
              <a:rPr sz="1800" spc="-165" dirty="0">
                <a:latin typeface="Arial"/>
                <a:cs typeface="Arial"/>
              </a:rPr>
              <a:t>metal </a:t>
            </a:r>
            <a:r>
              <a:rPr sz="1800" spc="-160" dirty="0">
                <a:latin typeface="Arial"/>
                <a:cs typeface="Arial"/>
              </a:rPr>
              <a:t>corner </a:t>
            </a:r>
            <a:r>
              <a:rPr sz="1800" spc="-135" dirty="0">
                <a:latin typeface="Arial"/>
                <a:cs typeface="Arial"/>
              </a:rPr>
              <a:t>to  </a:t>
            </a:r>
            <a:r>
              <a:rPr sz="1800" spc="-160" dirty="0">
                <a:latin typeface="Arial"/>
                <a:cs typeface="Arial"/>
              </a:rPr>
              <a:t>opposite </a:t>
            </a:r>
            <a:r>
              <a:rPr sz="1800" spc="-155" dirty="0">
                <a:latin typeface="Arial"/>
                <a:cs typeface="Arial"/>
              </a:rPr>
              <a:t>side </a:t>
            </a:r>
            <a:r>
              <a:rPr sz="1800" spc="-220" dirty="0">
                <a:latin typeface="Arial"/>
                <a:cs typeface="Arial"/>
              </a:rPr>
              <a:t>&amp; </a:t>
            </a:r>
            <a:r>
              <a:rPr sz="1800" spc="-145" dirty="0">
                <a:latin typeface="Arial"/>
                <a:cs typeface="Arial"/>
              </a:rPr>
              <a:t>calculating  </a:t>
            </a:r>
            <a:r>
              <a:rPr sz="1800" spc="-155" dirty="0">
                <a:latin typeface="Arial"/>
                <a:cs typeface="Arial"/>
              </a:rPr>
              <a:t>the </a:t>
            </a:r>
            <a:r>
              <a:rPr sz="1800" spc="-290" dirty="0">
                <a:latin typeface="Arial"/>
                <a:cs typeface="Arial"/>
              </a:rPr>
              <a:t>% </a:t>
            </a:r>
            <a:r>
              <a:rPr sz="1800" spc="-155" dirty="0">
                <a:latin typeface="Arial"/>
                <a:cs typeface="Arial"/>
              </a:rPr>
              <a:t>length </a:t>
            </a:r>
            <a:r>
              <a:rPr sz="1800" spc="-140" dirty="0">
                <a:latin typeface="Arial"/>
                <a:cs typeface="Arial"/>
              </a:rPr>
              <a:t>of </a:t>
            </a:r>
            <a:r>
              <a:rPr sz="1800" spc="-135" dirty="0">
                <a:latin typeface="Arial"/>
                <a:cs typeface="Arial"/>
              </a:rPr>
              <a:t>line </a:t>
            </a:r>
            <a:r>
              <a:rPr sz="1800" spc="-140" dirty="0">
                <a:latin typeface="Arial"/>
                <a:cs typeface="Arial"/>
              </a:rPr>
              <a:t>at that  </a:t>
            </a:r>
            <a:r>
              <a:rPr sz="1800" spc="-150" dirty="0">
                <a:latin typeface="Arial"/>
                <a:cs typeface="Arial"/>
              </a:rPr>
              <a:t>point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7905" y="90932"/>
            <a:ext cx="30314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Ternary</a:t>
            </a:r>
            <a:r>
              <a:rPr spc="-85" dirty="0"/>
              <a:t> </a:t>
            </a:r>
            <a:r>
              <a:rPr dirty="0"/>
              <a:t>Diagrams</a:t>
            </a:r>
          </a:p>
        </p:txBody>
      </p:sp>
      <p:sp>
        <p:nvSpPr>
          <p:cNvPr id="3" name="object 3"/>
          <p:cNvSpPr/>
          <p:nvPr/>
        </p:nvSpPr>
        <p:spPr>
          <a:xfrm>
            <a:off x="152400" y="762000"/>
            <a:ext cx="4343400" cy="5943600"/>
          </a:xfrm>
          <a:custGeom>
            <a:avLst/>
            <a:gdLst/>
            <a:ahLst/>
            <a:cxnLst/>
            <a:rect l="l" t="t" r="r" b="b"/>
            <a:pathLst>
              <a:path w="4343400" h="5943600">
                <a:moveTo>
                  <a:pt x="0" y="5943600"/>
                </a:moveTo>
                <a:lnTo>
                  <a:pt x="4343400" y="5943600"/>
                </a:lnTo>
                <a:lnTo>
                  <a:pt x="4343400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1140" y="790702"/>
            <a:ext cx="4055110" cy="5842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36854" indent="-342900">
              <a:lnSpc>
                <a:spcPct val="10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75" dirty="0">
                <a:latin typeface="Arial"/>
                <a:cs typeface="Arial"/>
              </a:rPr>
              <a:t>Vertex </a:t>
            </a:r>
            <a:r>
              <a:rPr sz="1800" spc="-140" dirty="0">
                <a:latin typeface="Arial"/>
                <a:cs typeface="Arial"/>
              </a:rPr>
              <a:t>of </a:t>
            </a:r>
            <a:r>
              <a:rPr sz="1800" spc="-155" dirty="0">
                <a:latin typeface="Arial"/>
                <a:cs typeface="Arial"/>
              </a:rPr>
              <a:t>the </a:t>
            </a:r>
            <a:r>
              <a:rPr sz="1800" spc="-140" dirty="0">
                <a:latin typeface="Arial"/>
                <a:cs typeface="Arial"/>
              </a:rPr>
              <a:t>triangle </a:t>
            </a:r>
            <a:r>
              <a:rPr sz="1800" spc="-160" dirty="0">
                <a:latin typeface="Arial"/>
                <a:cs typeface="Arial"/>
              </a:rPr>
              <a:t>represents </a:t>
            </a:r>
            <a:r>
              <a:rPr sz="1800" spc="-190" dirty="0">
                <a:latin typeface="Arial"/>
                <a:cs typeface="Arial"/>
              </a:rPr>
              <a:t>one </a:t>
            </a:r>
            <a:r>
              <a:rPr sz="1800" spc="-170" dirty="0">
                <a:latin typeface="Arial"/>
                <a:cs typeface="Arial"/>
              </a:rPr>
              <a:t>pure  </a:t>
            </a:r>
            <a:r>
              <a:rPr sz="1800" spc="-185" dirty="0">
                <a:latin typeface="Arial"/>
                <a:cs typeface="Arial"/>
              </a:rPr>
              <a:t>component </a:t>
            </a:r>
            <a:r>
              <a:rPr sz="1800" spc="-155" dirty="0">
                <a:latin typeface="Arial"/>
                <a:cs typeface="Arial"/>
              </a:rPr>
              <a:t>A, </a:t>
            </a:r>
            <a:r>
              <a:rPr sz="1800" spc="-220" dirty="0">
                <a:latin typeface="Arial"/>
                <a:cs typeface="Arial"/>
              </a:rPr>
              <a:t>B </a:t>
            </a:r>
            <a:r>
              <a:rPr sz="1800" spc="-150" dirty="0">
                <a:latin typeface="Arial"/>
                <a:cs typeface="Arial"/>
              </a:rPr>
              <a:t>or</a:t>
            </a:r>
            <a:r>
              <a:rPr sz="1800" spc="-125" dirty="0">
                <a:latin typeface="Arial"/>
                <a:cs typeface="Arial"/>
              </a:rPr>
              <a:t> </a:t>
            </a:r>
            <a:r>
              <a:rPr sz="1800" spc="-165" dirty="0">
                <a:latin typeface="Arial"/>
                <a:cs typeface="Arial"/>
              </a:rPr>
              <a:t>C.</a:t>
            </a:r>
            <a:endParaRPr sz="1800">
              <a:latin typeface="Arial"/>
              <a:cs typeface="Arial"/>
            </a:endParaRPr>
          </a:p>
          <a:p>
            <a:pPr marL="355600" marR="41275" indent="-342900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55" dirty="0">
                <a:latin typeface="Arial"/>
                <a:cs typeface="Arial"/>
              </a:rPr>
              <a:t>Points </a:t>
            </a:r>
            <a:r>
              <a:rPr sz="1800" spc="-140" dirty="0">
                <a:latin typeface="Arial"/>
                <a:cs typeface="Arial"/>
              </a:rPr>
              <a:t>of </a:t>
            </a:r>
            <a:r>
              <a:rPr sz="1800" spc="-155" dirty="0">
                <a:latin typeface="Arial"/>
                <a:cs typeface="Arial"/>
              </a:rPr>
              <a:t>binary </a:t>
            </a:r>
            <a:r>
              <a:rPr sz="1800" spc="-145" dirty="0">
                <a:latin typeface="Arial"/>
                <a:cs typeface="Arial"/>
              </a:rPr>
              <a:t>alloys </a:t>
            </a:r>
            <a:r>
              <a:rPr sz="1800" spc="-114" dirty="0">
                <a:latin typeface="Arial"/>
                <a:cs typeface="Arial"/>
              </a:rPr>
              <a:t>lie </a:t>
            </a:r>
            <a:r>
              <a:rPr sz="1800" spc="-185" dirty="0">
                <a:latin typeface="Arial"/>
                <a:cs typeface="Arial"/>
              </a:rPr>
              <a:t>on </a:t>
            </a:r>
            <a:r>
              <a:rPr sz="1800" spc="-155" dirty="0">
                <a:latin typeface="Arial"/>
                <a:cs typeface="Arial"/>
              </a:rPr>
              <a:t>the </a:t>
            </a:r>
            <a:r>
              <a:rPr sz="1800" spc="-160" dirty="0">
                <a:latin typeface="Arial"/>
                <a:cs typeface="Arial"/>
              </a:rPr>
              <a:t>sides </a:t>
            </a:r>
            <a:r>
              <a:rPr sz="1800" spc="-140" dirty="0">
                <a:latin typeface="Arial"/>
                <a:cs typeface="Arial"/>
              </a:rPr>
              <a:t>of </a:t>
            </a:r>
            <a:r>
              <a:rPr sz="1800" spc="-155" dirty="0">
                <a:latin typeface="Arial"/>
                <a:cs typeface="Arial"/>
              </a:rPr>
              <a:t>the  </a:t>
            </a:r>
            <a:r>
              <a:rPr sz="1800" spc="-135" dirty="0">
                <a:latin typeface="Arial"/>
                <a:cs typeface="Arial"/>
              </a:rPr>
              <a:t>triangle.</a:t>
            </a:r>
            <a:endParaRPr sz="1800">
              <a:latin typeface="Arial"/>
              <a:cs typeface="Arial"/>
            </a:endParaRPr>
          </a:p>
          <a:p>
            <a:pPr marL="355600" marR="496570" indent="-342900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220" dirty="0">
                <a:latin typeface="Arial"/>
                <a:cs typeface="Arial"/>
              </a:rPr>
              <a:t>A </a:t>
            </a:r>
            <a:r>
              <a:rPr sz="1800" spc="-150" dirty="0">
                <a:latin typeface="Arial"/>
                <a:cs typeface="Arial"/>
              </a:rPr>
              <a:t>point inside </a:t>
            </a:r>
            <a:r>
              <a:rPr sz="1800" spc="-155" dirty="0">
                <a:latin typeface="Arial"/>
                <a:cs typeface="Arial"/>
              </a:rPr>
              <a:t>the </a:t>
            </a:r>
            <a:r>
              <a:rPr sz="1800" spc="-140" dirty="0">
                <a:latin typeface="Arial"/>
                <a:cs typeface="Arial"/>
              </a:rPr>
              <a:t>triangle </a:t>
            </a:r>
            <a:r>
              <a:rPr sz="1800" spc="-160" dirty="0">
                <a:latin typeface="Arial"/>
                <a:cs typeface="Arial"/>
              </a:rPr>
              <a:t>represents </a:t>
            </a:r>
            <a:r>
              <a:rPr sz="1800" spc="-185" dirty="0">
                <a:latin typeface="Arial"/>
                <a:cs typeface="Arial"/>
              </a:rPr>
              <a:t>a  </a:t>
            </a:r>
            <a:r>
              <a:rPr sz="1800" spc="-150" dirty="0">
                <a:latin typeface="Arial"/>
                <a:cs typeface="Arial"/>
              </a:rPr>
              <a:t>ternary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50" dirty="0">
                <a:latin typeface="Arial"/>
                <a:cs typeface="Arial"/>
              </a:rPr>
              <a:t>alloy.</a:t>
            </a:r>
            <a:endParaRPr sz="1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50" dirty="0">
                <a:latin typeface="Arial"/>
                <a:cs typeface="Arial"/>
              </a:rPr>
              <a:t>Alloys </a:t>
            </a:r>
            <a:r>
              <a:rPr sz="1800" spc="-160" dirty="0">
                <a:latin typeface="Arial"/>
                <a:cs typeface="Arial"/>
              </a:rPr>
              <a:t>represented </a:t>
            </a:r>
            <a:r>
              <a:rPr sz="1800" spc="-175" dirty="0">
                <a:latin typeface="Arial"/>
                <a:cs typeface="Arial"/>
              </a:rPr>
              <a:t>by </a:t>
            </a:r>
            <a:r>
              <a:rPr sz="1800" spc="-155" dirty="0">
                <a:latin typeface="Arial"/>
                <a:cs typeface="Arial"/>
              </a:rPr>
              <a:t>the </a:t>
            </a:r>
            <a:r>
              <a:rPr sz="1800" spc="-150" dirty="0">
                <a:latin typeface="Arial"/>
                <a:cs typeface="Arial"/>
              </a:rPr>
              <a:t>points </a:t>
            </a:r>
            <a:r>
              <a:rPr sz="1800" spc="-140" dirty="0">
                <a:latin typeface="Arial"/>
                <a:cs typeface="Arial"/>
              </a:rPr>
              <a:t>of </a:t>
            </a:r>
            <a:r>
              <a:rPr sz="1800" spc="-185" dirty="0">
                <a:latin typeface="Arial"/>
                <a:cs typeface="Arial"/>
              </a:rPr>
              <a:t>a </a:t>
            </a:r>
            <a:r>
              <a:rPr sz="1800" spc="-135" dirty="0">
                <a:latin typeface="Arial"/>
                <a:cs typeface="Arial"/>
              </a:rPr>
              <a:t>line  </a:t>
            </a:r>
            <a:r>
              <a:rPr sz="1800" spc="-140" dirty="0">
                <a:latin typeface="Arial"/>
                <a:cs typeface="Arial"/>
              </a:rPr>
              <a:t>parallel </a:t>
            </a:r>
            <a:r>
              <a:rPr sz="1800" spc="-135" dirty="0">
                <a:latin typeface="Arial"/>
                <a:cs typeface="Arial"/>
              </a:rPr>
              <a:t>to </a:t>
            </a:r>
            <a:r>
              <a:rPr sz="1800" spc="-190" dirty="0">
                <a:latin typeface="Arial"/>
                <a:cs typeface="Arial"/>
              </a:rPr>
              <a:t>one </a:t>
            </a:r>
            <a:r>
              <a:rPr sz="1800" spc="-140" dirty="0">
                <a:latin typeface="Arial"/>
                <a:cs typeface="Arial"/>
              </a:rPr>
              <a:t>of </a:t>
            </a:r>
            <a:r>
              <a:rPr sz="1800" spc="-155" dirty="0">
                <a:latin typeface="Arial"/>
                <a:cs typeface="Arial"/>
              </a:rPr>
              <a:t>the </a:t>
            </a:r>
            <a:r>
              <a:rPr sz="1800" spc="-160" dirty="0">
                <a:latin typeface="Arial"/>
                <a:cs typeface="Arial"/>
              </a:rPr>
              <a:t>sides </a:t>
            </a:r>
            <a:r>
              <a:rPr sz="1800" spc="-140" dirty="0">
                <a:latin typeface="Arial"/>
                <a:cs typeface="Arial"/>
              </a:rPr>
              <a:t>of </a:t>
            </a:r>
            <a:r>
              <a:rPr sz="1800" spc="-155" dirty="0">
                <a:latin typeface="Arial"/>
                <a:cs typeface="Arial"/>
              </a:rPr>
              <a:t>the </a:t>
            </a:r>
            <a:r>
              <a:rPr sz="1800" spc="-140" dirty="0">
                <a:latin typeface="Arial"/>
                <a:cs typeface="Arial"/>
              </a:rPr>
              <a:t>triangle  </a:t>
            </a:r>
            <a:r>
              <a:rPr sz="1800" spc="-180" dirty="0">
                <a:latin typeface="Arial"/>
                <a:cs typeface="Arial"/>
              </a:rPr>
              <a:t>have </a:t>
            </a:r>
            <a:r>
              <a:rPr sz="1800" spc="-185" dirty="0">
                <a:latin typeface="Arial"/>
                <a:cs typeface="Arial"/>
              </a:rPr>
              <a:t>a </a:t>
            </a:r>
            <a:r>
              <a:rPr sz="1800" spc="-160" dirty="0">
                <a:latin typeface="Arial"/>
                <a:cs typeface="Arial"/>
              </a:rPr>
              <a:t>constant </a:t>
            </a:r>
            <a:r>
              <a:rPr sz="1800" spc="-165" dirty="0">
                <a:latin typeface="Arial"/>
                <a:cs typeface="Arial"/>
              </a:rPr>
              <a:t>composition </a:t>
            </a:r>
            <a:r>
              <a:rPr sz="1800" spc="-140" dirty="0">
                <a:latin typeface="Arial"/>
                <a:cs typeface="Arial"/>
              </a:rPr>
              <a:t>of </a:t>
            </a:r>
            <a:r>
              <a:rPr sz="1800" spc="-155" dirty="0">
                <a:latin typeface="Arial"/>
                <a:cs typeface="Arial"/>
              </a:rPr>
              <a:t>the  </a:t>
            </a:r>
            <a:r>
              <a:rPr sz="1800" spc="-185" dirty="0">
                <a:latin typeface="Arial"/>
                <a:cs typeface="Arial"/>
              </a:rPr>
              <a:t>component </a:t>
            </a:r>
            <a:r>
              <a:rPr sz="1800" spc="-160" dirty="0">
                <a:latin typeface="Arial"/>
                <a:cs typeface="Arial"/>
              </a:rPr>
              <a:t>present </a:t>
            </a:r>
            <a:r>
              <a:rPr sz="1800" spc="-140" dirty="0">
                <a:latin typeface="Arial"/>
                <a:cs typeface="Arial"/>
              </a:rPr>
              <a:t>at </a:t>
            </a:r>
            <a:r>
              <a:rPr sz="1800" spc="-155" dirty="0">
                <a:latin typeface="Arial"/>
                <a:cs typeface="Arial"/>
              </a:rPr>
              <a:t>the </a:t>
            </a:r>
            <a:r>
              <a:rPr sz="1800" spc="-160" dirty="0">
                <a:latin typeface="Arial"/>
                <a:cs typeface="Arial"/>
              </a:rPr>
              <a:t>opposite corner </a:t>
            </a:r>
            <a:r>
              <a:rPr sz="1800" spc="-140" dirty="0">
                <a:latin typeface="Arial"/>
                <a:cs typeface="Arial"/>
              </a:rPr>
              <a:t>of  </a:t>
            </a:r>
            <a:r>
              <a:rPr sz="1800" spc="-155" dirty="0">
                <a:latin typeface="Arial"/>
                <a:cs typeface="Arial"/>
              </a:rPr>
              <a:t>the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135" dirty="0">
                <a:latin typeface="Arial"/>
                <a:cs typeface="Arial"/>
              </a:rPr>
              <a:t>triangle.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95" dirty="0">
                <a:latin typeface="Arial"/>
                <a:cs typeface="Arial"/>
              </a:rPr>
              <a:t>What </a:t>
            </a:r>
            <a:r>
              <a:rPr sz="1800" spc="-114" dirty="0">
                <a:latin typeface="Arial"/>
                <a:cs typeface="Arial"/>
              </a:rPr>
              <a:t>will </a:t>
            </a:r>
            <a:r>
              <a:rPr sz="1800" spc="-190" dirty="0">
                <a:latin typeface="Arial"/>
                <a:cs typeface="Arial"/>
              </a:rPr>
              <a:t>be </a:t>
            </a:r>
            <a:r>
              <a:rPr sz="1800" spc="-155" dirty="0">
                <a:latin typeface="Arial"/>
                <a:cs typeface="Arial"/>
              </a:rPr>
              <a:t>the </a:t>
            </a:r>
            <a:r>
              <a:rPr sz="1800" spc="-165" dirty="0">
                <a:latin typeface="Arial"/>
                <a:cs typeface="Arial"/>
              </a:rPr>
              <a:t>composition</a:t>
            </a:r>
            <a:r>
              <a:rPr sz="1800" spc="-254" dirty="0">
                <a:latin typeface="Arial"/>
                <a:cs typeface="Arial"/>
              </a:rPr>
              <a:t> </a:t>
            </a:r>
            <a:r>
              <a:rPr sz="1800" spc="-140" dirty="0">
                <a:latin typeface="Arial"/>
                <a:cs typeface="Arial"/>
              </a:rPr>
              <a:t>of </a:t>
            </a:r>
            <a:r>
              <a:rPr sz="1800" spc="-150" dirty="0">
                <a:latin typeface="Arial"/>
                <a:cs typeface="Arial"/>
              </a:rPr>
              <a:t>alloy, </a:t>
            </a:r>
            <a:r>
              <a:rPr sz="1800" spc="-135" dirty="0">
                <a:latin typeface="Arial"/>
                <a:cs typeface="Arial"/>
              </a:rPr>
              <a:t>I?</a:t>
            </a:r>
            <a:endParaRPr sz="1800">
              <a:latin typeface="Arial"/>
              <a:cs typeface="Arial"/>
            </a:endParaRPr>
          </a:p>
          <a:p>
            <a:pPr marL="469900" lvl="1">
              <a:lnSpc>
                <a:spcPct val="100000"/>
              </a:lnSpc>
              <a:spcBef>
                <a:spcPts val="434"/>
              </a:spcBef>
              <a:buChar char="•"/>
              <a:tabLst>
                <a:tab pos="812800" algn="l"/>
                <a:tab pos="813435" algn="l"/>
              </a:tabLst>
            </a:pPr>
            <a:r>
              <a:rPr sz="1800" spc="-200" dirty="0">
                <a:latin typeface="Arial"/>
                <a:cs typeface="Arial"/>
              </a:rPr>
              <a:t>30%A, 40%B, </a:t>
            </a:r>
            <a:r>
              <a:rPr sz="1800" spc="-204" dirty="0">
                <a:latin typeface="Arial"/>
                <a:cs typeface="Arial"/>
              </a:rPr>
              <a:t>30%C.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55" dirty="0">
                <a:latin typeface="Arial"/>
                <a:cs typeface="Arial"/>
              </a:rPr>
              <a:t>Point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55" dirty="0">
                <a:latin typeface="Arial"/>
                <a:cs typeface="Arial"/>
              </a:rPr>
              <a:t>S:</a:t>
            </a:r>
            <a:endParaRPr sz="1800">
              <a:latin typeface="Arial"/>
              <a:cs typeface="Arial"/>
            </a:endParaRPr>
          </a:p>
          <a:p>
            <a:pPr marL="469900" lvl="1">
              <a:lnSpc>
                <a:spcPct val="100000"/>
              </a:lnSpc>
              <a:spcBef>
                <a:spcPts val="430"/>
              </a:spcBef>
              <a:buChar char="•"/>
              <a:tabLst>
                <a:tab pos="812800" algn="l"/>
                <a:tab pos="813435" algn="l"/>
              </a:tabLst>
            </a:pPr>
            <a:r>
              <a:rPr sz="1800" spc="-200" dirty="0">
                <a:latin typeface="Arial"/>
                <a:cs typeface="Arial"/>
              </a:rPr>
              <a:t>20%A, 10%B, </a:t>
            </a:r>
            <a:r>
              <a:rPr sz="1800" spc="-235" dirty="0">
                <a:latin typeface="Arial"/>
                <a:cs typeface="Arial"/>
              </a:rPr>
              <a:t>70%C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55" dirty="0">
                <a:latin typeface="Arial"/>
                <a:cs typeface="Arial"/>
              </a:rPr>
              <a:t>Point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40" dirty="0">
                <a:latin typeface="Arial"/>
                <a:cs typeface="Arial"/>
              </a:rPr>
              <a:t>L:</a:t>
            </a:r>
            <a:endParaRPr sz="1800">
              <a:latin typeface="Arial"/>
              <a:cs typeface="Arial"/>
            </a:endParaRPr>
          </a:p>
          <a:p>
            <a:pPr marL="469900" lvl="1">
              <a:lnSpc>
                <a:spcPct val="100000"/>
              </a:lnSpc>
              <a:spcBef>
                <a:spcPts val="434"/>
              </a:spcBef>
              <a:buChar char="•"/>
              <a:tabLst>
                <a:tab pos="812800" algn="l"/>
                <a:tab pos="813435" algn="l"/>
              </a:tabLst>
            </a:pPr>
            <a:r>
              <a:rPr sz="1800" spc="-200" dirty="0">
                <a:latin typeface="Arial"/>
                <a:cs typeface="Arial"/>
              </a:rPr>
              <a:t>40%A, 30%B, </a:t>
            </a:r>
            <a:r>
              <a:rPr sz="1800" spc="-235" dirty="0">
                <a:latin typeface="Arial"/>
                <a:cs typeface="Arial"/>
              </a:rPr>
              <a:t>30%C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55" dirty="0">
                <a:latin typeface="Arial"/>
                <a:cs typeface="Arial"/>
              </a:rPr>
              <a:t>Point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65" dirty="0">
                <a:latin typeface="Arial"/>
                <a:cs typeface="Arial"/>
              </a:rPr>
              <a:t>D:</a:t>
            </a:r>
            <a:endParaRPr sz="1800">
              <a:latin typeface="Arial"/>
              <a:cs typeface="Arial"/>
            </a:endParaRPr>
          </a:p>
          <a:p>
            <a:pPr marL="469900" lvl="1">
              <a:lnSpc>
                <a:spcPct val="100000"/>
              </a:lnSpc>
              <a:spcBef>
                <a:spcPts val="434"/>
              </a:spcBef>
              <a:buChar char="•"/>
              <a:tabLst>
                <a:tab pos="812800" algn="l"/>
                <a:tab pos="813435" algn="l"/>
              </a:tabLst>
            </a:pPr>
            <a:r>
              <a:rPr sz="1800" spc="-200" dirty="0">
                <a:latin typeface="Arial"/>
                <a:cs typeface="Arial"/>
              </a:rPr>
              <a:t>35%A, 25%B, </a:t>
            </a:r>
            <a:r>
              <a:rPr sz="1800" spc="-235" dirty="0">
                <a:latin typeface="Arial"/>
                <a:cs typeface="Arial"/>
              </a:rPr>
              <a:t>40%C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00" y="676275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572000" y="914400"/>
            <a:ext cx="4571999" cy="5068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Important </a:t>
            </a:r>
            <a:r>
              <a:rPr dirty="0"/>
              <a:t>things to</a:t>
            </a:r>
            <a:r>
              <a:rPr spc="-30" dirty="0"/>
              <a:t> </a:t>
            </a:r>
            <a:r>
              <a:rPr spc="-20" dirty="0"/>
              <a:t>Remember..</a:t>
            </a:r>
          </a:p>
        </p:txBody>
      </p:sp>
      <p:sp>
        <p:nvSpPr>
          <p:cNvPr id="3" name="object 3"/>
          <p:cNvSpPr/>
          <p:nvPr/>
        </p:nvSpPr>
        <p:spPr>
          <a:xfrm>
            <a:off x="152400" y="762000"/>
            <a:ext cx="8839200" cy="5943600"/>
          </a:xfrm>
          <a:custGeom>
            <a:avLst/>
            <a:gdLst/>
            <a:ahLst/>
            <a:cxnLst/>
            <a:rect l="l" t="t" r="r" b="b"/>
            <a:pathLst>
              <a:path w="8839200" h="5943600">
                <a:moveTo>
                  <a:pt x="0" y="5943600"/>
                </a:moveTo>
                <a:lnTo>
                  <a:pt x="8839200" y="5943600"/>
                </a:lnTo>
                <a:lnTo>
                  <a:pt x="8839200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1140" y="789178"/>
            <a:ext cx="8669020" cy="5055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36575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195" dirty="0">
                <a:latin typeface="Arial"/>
                <a:cs typeface="Arial"/>
              </a:rPr>
              <a:t>Liquidus </a:t>
            </a:r>
            <a:r>
              <a:rPr sz="2200" spc="-114" dirty="0">
                <a:latin typeface="Arial"/>
                <a:cs typeface="Arial"/>
              </a:rPr>
              <a:t>: </a:t>
            </a:r>
            <a:r>
              <a:rPr sz="2200" spc="-229" dirty="0">
                <a:latin typeface="Arial"/>
                <a:cs typeface="Arial"/>
              </a:rPr>
              <a:t>The </a:t>
            </a:r>
            <a:r>
              <a:rPr sz="2200" spc="-165" dirty="0">
                <a:latin typeface="Arial"/>
                <a:cs typeface="Arial"/>
              </a:rPr>
              <a:t>line (or </a:t>
            </a:r>
            <a:r>
              <a:rPr sz="2200" spc="-170" dirty="0">
                <a:latin typeface="Arial"/>
                <a:cs typeface="Arial"/>
              </a:rPr>
              <a:t>lines) </a:t>
            </a:r>
            <a:r>
              <a:rPr sz="2200" spc="-225" dirty="0">
                <a:latin typeface="Arial"/>
                <a:cs typeface="Arial"/>
              </a:rPr>
              <a:t>on a phase </a:t>
            </a:r>
            <a:r>
              <a:rPr sz="2200" spc="-215" dirty="0">
                <a:latin typeface="Arial"/>
                <a:cs typeface="Arial"/>
              </a:rPr>
              <a:t>diagram </a:t>
            </a:r>
            <a:r>
              <a:rPr sz="2200" spc="-225" dirty="0">
                <a:latin typeface="Arial"/>
                <a:cs typeface="Arial"/>
              </a:rPr>
              <a:t>above </a:t>
            </a:r>
            <a:r>
              <a:rPr sz="2200" spc="-210" dirty="0">
                <a:latin typeface="Arial"/>
                <a:cs typeface="Arial"/>
              </a:rPr>
              <a:t>which </a:t>
            </a:r>
            <a:r>
              <a:rPr sz="2200" spc="-190" dirty="0">
                <a:latin typeface="Arial"/>
                <a:cs typeface="Arial"/>
              </a:rPr>
              <a:t>only </a:t>
            </a:r>
            <a:r>
              <a:rPr sz="2200" spc="-165" dirty="0">
                <a:latin typeface="Arial"/>
                <a:cs typeface="Arial"/>
              </a:rPr>
              <a:t>liquid </a:t>
            </a:r>
            <a:r>
              <a:rPr sz="2200" spc="-150" dirty="0">
                <a:latin typeface="Arial"/>
                <a:cs typeface="Arial"/>
              </a:rPr>
              <a:t>is  </a:t>
            </a:r>
            <a:r>
              <a:rPr sz="2200" spc="-190" dirty="0">
                <a:latin typeface="Arial"/>
                <a:cs typeface="Arial"/>
              </a:rPr>
              <a:t>present. </a:t>
            </a:r>
            <a:r>
              <a:rPr sz="2200" spc="-210" dirty="0">
                <a:latin typeface="Arial"/>
                <a:cs typeface="Arial"/>
              </a:rPr>
              <a:t>Technically </a:t>
            </a:r>
            <a:r>
              <a:rPr sz="2200" spc="-105" dirty="0">
                <a:latin typeface="Arial"/>
                <a:cs typeface="Arial"/>
              </a:rPr>
              <a:t>it </a:t>
            </a:r>
            <a:r>
              <a:rPr sz="2200" spc="-150" dirty="0">
                <a:latin typeface="Arial"/>
                <a:cs typeface="Arial"/>
              </a:rPr>
              <a:t>is </a:t>
            </a:r>
            <a:r>
              <a:rPr sz="2200" spc="-175" dirty="0">
                <a:latin typeface="Arial"/>
                <a:cs typeface="Arial"/>
              </a:rPr>
              <a:t>"the </a:t>
            </a:r>
            <a:r>
              <a:rPr sz="2200" spc="-195" dirty="0">
                <a:latin typeface="Arial"/>
                <a:cs typeface="Arial"/>
              </a:rPr>
              <a:t>locus </a:t>
            </a:r>
            <a:r>
              <a:rPr sz="2200" spc="-175" dirty="0">
                <a:latin typeface="Arial"/>
                <a:cs typeface="Arial"/>
              </a:rPr>
              <a:t>of </a:t>
            </a:r>
            <a:r>
              <a:rPr sz="2200" spc="-204" dirty="0">
                <a:latin typeface="Arial"/>
                <a:cs typeface="Arial"/>
              </a:rPr>
              <a:t>temperatures </a:t>
            </a:r>
            <a:r>
              <a:rPr sz="2200" spc="-225" dirty="0">
                <a:latin typeface="Arial"/>
                <a:cs typeface="Arial"/>
              </a:rPr>
              <a:t>above </a:t>
            </a:r>
            <a:r>
              <a:rPr sz="2200" spc="-210" dirty="0">
                <a:latin typeface="Arial"/>
                <a:cs typeface="Arial"/>
              </a:rPr>
              <a:t>which </a:t>
            </a:r>
            <a:r>
              <a:rPr sz="2200" spc="-190" dirty="0">
                <a:latin typeface="Arial"/>
                <a:cs typeface="Arial"/>
              </a:rPr>
              <a:t>only </a:t>
            </a:r>
            <a:r>
              <a:rPr sz="2200" spc="-165" dirty="0">
                <a:latin typeface="Arial"/>
                <a:cs typeface="Arial"/>
              </a:rPr>
              <a:t>liquid </a:t>
            </a:r>
            <a:r>
              <a:rPr sz="2200" spc="-150" dirty="0">
                <a:latin typeface="Arial"/>
                <a:cs typeface="Arial"/>
              </a:rPr>
              <a:t>is  </a:t>
            </a:r>
            <a:r>
              <a:rPr sz="2200" spc="-175" dirty="0">
                <a:latin typeface="Arial"/>
                <a:cs typeface="Arial"/>
              </a:rPr>
              <a:t>stable".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25"/>
              </a:spcBef>
              <a:buChar char="•"/>
              <a:tabLst>
                <a:tab pos="354965" algn="l"/>
                <a:tab pos="355600" algn="l"/>
                <a:tab pos="5923915" algn="l"/>
              </a:tabLst>
            </a:pPr>
            <a:r>
              <a:rPr sz="2200" spc="-195" dirty="0">
                <a:latin typeface="Arial"/>
                <a:cs typeface="Arial"/>
              </a:rPr>
              <a:t>Solidus </a:t>
            </a:r>
            <a:r>
              <a:rPr sz="2200" spc="-114" dirty="0">
                <a:latin typeface="Arial"/>
                <a:cs typeface="Arial"/>
              </a:rPr>
              <a:t>: </a:t>
            </a:r>
            <a:r>
              <a:rPr sz="2200" spc="-229" dirty="0">
                <a:latin typeface="Arial"/>
                <a:cs typeface="Arial"/>
              </a:rPr>
              <a:t>The  </a:t>
            </a:r>
            <a:r>
              <a:rPr sz="2200" spc="-165" dirty="0">
                <a:latin typeface="Arial"/>
                <a:cs typeface="Arial"/>
              </a:rPr>
              <a:t>line (or </a:t>
            </a:r>
            <a:r>
              <a:rPr sz="2200" spc="-170" dirty="0">
                <a:latin typeface="Arial"/>
                <a:cs typeface="Arial"/>
              </a:rPr>
              <a:t>lines) </a:t>
            </a:r>
            <a:r>
              <a:rPr sz="2200" spc="-225" dirty="0">
                <a:latin typeface="Arial"/>
                <a:cs typeface="Arial"/>
              </a:rPr>
              <a:t>on a  phase</a:t>
            </a:r>
            <a:r>
              <a:rPr sz="2200" spc="-229" dirty="0">
                <a:latin typeface="Arial"/>
                <a:cs typeface="Arial"/>
              </a:rPr>
              <a:t> </a:t>
            </a:r>
            <a:r>
              <a:rPr sz="2200" spc="-215" dirty="0">
                <a:latin typeface="Arial"/>
                <a:cs typeface="Arial"/>
              </a:rPr>
              <a:t>diagram</a:t>
            </a:r>
            <a:r>
              <a:rPr sz="2200" spc="-80" dirty="0">
                <a:latin typeface="Arial"/>
                <a:cs typeface="Arial"/>
              </a:rPr>
              <a:t> </a:t>
            </a:r>
            <a:r>
              <a:rPr sz="2200" spc="-220" dirty="0">
                <a:latin typeface="Arial"/>
                <a:cs typeface="Arial"/>
              </a:rPr>
              <a:t>below	</a:t>
            </a:r>
            <a:r>
              <a:rPr sz="2200" spc="-210" dirty="0">
                <a:latin typeface="Arial"/>
                <a:cs typeface="Arial"/>
              </a:rPr>
              <a:t>which </a:t>
            </a:r>
            <a:r>
              <a:rPr sz="2200" spc="-190" dirty="0">
                <a:latin typeface="Arial"/>
                <a:cs typeface="Arial"/>
              </a:rPr>
              <a:t>only </a:t>
            </a:r>
            <a:r>
              <a:rPr sz="2200" spc="-175" dirty="0">
                <a:latin typeface="Arial"/>
                <a:cs typeface="Arial"/>
              </a:rPr>
              <a:t>solid </a:t>
            </a:r>
            <a:r>
              <a:rPr sz="2200" spc="-150" dirty="0">
                <a:latin typeface="Arial"/>
                <a:cs typeface="Arial"/>
              </a:rPr>
              <a:t>is</a:t>
            </a:r>
            <a:r>
              <a:rPr sz="2200" spc="100" dirty="0">
                <a:latin typeface="Arial"/>
                <a:cs typeface="Arial"/>
              </a:rPr>
              <a:t> </a:t>
            </a:r>
            <a:r>
              <a:rPr sz="2200" spc="-190" dirty="0">
                <a:latin typeface="Arial"/>
                <a:cs typeface="Arial"/>
              </a:rPr>
              <a:t>present.</a:t>
            </a:r>
            <a:endParaRPr sz="2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  <a:tabLst>
                <a:tab pos="6414135" algn="l"/>
              </a:tabLst>
            </a:pPr>
            <a:r>
              <a:rPr sz="2200" spc="-210" dirty="0">
                <a:latin typeface="Arial"/>
                <a:cs typeface="Arial"/>
              </a:rPr>
              <a:t>Technically  </a:t>
            </a:r>
            <a:r>
              <a:rPr sz="2200" spc="-105" dirty="0">
                <a:latin typeface="Arial"/>
                <a:cs typeface="Arial"/>
              </a:rPr>
              <a:t>it </a:t>
            </a:r>
            <a:r>
              <a:rPr sz="2200" spc="-150" dirty="0">
                <a:latin typeface="Arial"/>
                <a:cs typeface="Arial"/>
              </a:rPr>
              <a:t>is </a:t>
            </a:r>
            <a:r>
              <a:rPr sz="2200" spc="-180" dirty="0">
                <a:latin typeface="Arial"/>
                <a:cs typeface="Arial"/>
              </a:rPr>
              <a:t>"the </a:t>
            </a:r>
            <a:r>
              <a:rPr sz="2200" spc="-195" dirty="0">
                <a:latin typeface="Arial"/>
                <a:cs typeface="Arial"/>
              </a:rPr>
              <a:t>locus </a:t>
            </a:r>
            <a:r>
              <a:rPr sz="2200" spc="-170" dirty="0">
                <a:latin typeface="Arial"/>
                <a:cs typeface="Arial"/>
              </a:rPr>
              <a:t>of </a:t>
            </a:r>
            <a:r>
              <a:rPr sz="2200" spc="-204" dirty="0">
                <a:latin typeface="Arial"/>
                <a:cs typeface="Arial"/>
              </a:rPr>
              <a:t>temperatures</a:t>
            </a:r>
            <a:r>
              <a:rPr sz="2200" spc="-60" dirty="0">
                <a:latin typeface="Arial"/>
                <a:cs typeface="Arial"/>
              </a:rPr>
              <a:t> </a:t>
            </a:r>
            <a:r>
              <a:rPr sz="2200" spc="-220" dirty="0">
                <a:latin typeface="Arial"/>
                <a:cs typeface="Arial"/>
              </a:rPr>
              <a:t>below</a:t>
            </a:r>
            <a:r>
              <a:rPr sz="2200" spc="-90" dirty="0">
                <a:latin typeface="Arial"/>
                <a:cs typeface="Arial"/>
              </a:rPr>
              <a:t> </a:t>
            </a:r>
            <a:r>
              <a:rPr sz="2200" spc="-210" dirty="0">
                <a:latin typeface="Arial"/>
                <a:cs typeface="Arial"/>
              </a:rPr>
              <a:t>which	</a:t>
            </a:r>
            <a:r>
              <a:rPr sz="2200" spc="-190" dirty="0">
                <a:latin typeface="Arial"/>
                <a:cs typeface="Arial"/>
              </a:rPr>
              <a:t>only </a:t>
            </a:r>
            <a:r>
              <a:rPr sz="2200" spc="-175" dirty="0">
                <a:latin typeface="Arial"/>
                <a:cs typeface="Arial"/>
              </a:rPr>
              <a:t>solid </a:t>
            </a:r>
            <a:r>
              <a:rPr sz="2200" spc="-150" dirty="0">
                <a:latin typeface="Arial"/>
                <a:cs typeface="Arial"/>
              </a:rPr>
              <a:t>is</a:t>
            </a:r>
            <a:r>
              <a:rPr sz="2200" spc="20" dirty="0">
                <a:latin typeface="Arial"/>
                <a:cs typeface="Arial"/>
              </a:rPr>
              <a:t> </a:t>
            </a:r>
            <a:r>
              <a:rPr sz="2200" spc="-175" dirty="0">
                <a:latin typeface="Arial"/>
                <a:cs typeface="Arial"/>
              </a:rPr>
              <a:t>stable".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30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204" dirty="0">
                <a:latin typeface="Arial"/>
                <a:cs typeface="Arial"/>
              </a:rPr>
              <a:t>Solvus </a:t>
            </a:r>
            <a:r>
              <a:rPr sz="2200" spc="-135" dirty="0">
                <a:latin typeface="Arial"/>
                <a:cs typeface="Arial"/>
              </a:rPr>
              <a:t>-</a:t>
            </a:r>
            <a:r>
              <a:rPr sz="2200" spc="254" dirty="0">
                <a:latin typeface="Arial"/>
                <a:cs typeface="Arial"/>
              </a:rPr>
              <a:t> </a:t>
            </a:r>
            <a:r>
              <a:rPr sz="2200" spc="-229" dirty="0">
                <a:latin typeface="Arial"/>
                <a:cs typeface="Arial"/>
              </a:rPr>
              <a:t>The </a:t>
            </a:r>
            <a:r>
              <a:rPr sz="2200" spc="-165" dirty="0">
                <a:latin typeface="Arial"/>
                <a:cs typeface="Arial"/>
              </a:rPr>
              <a:t>line </a:t>
            </a:r>
            <a:r>
              <a:rPr sz="2200" spc="-195" dirty="0">
                <a:latin typeface="Arial"/>
                <a:cs typeface="Arial"/>
              </a:rPr>
              <a:t>separating </a:t>
            </a:r>
            <a:r>
              <a:rPr sz="2200" spc="-190" dirty="0">
                <a:latin typeface="Arial"/>
                <a:cs typeface="Arial"/>
              </a:rPr>
              <a:t>the </a:t>
            </a:r>
            <a:r>
              <a:rPr sz="2200" spc="-155" dirty="0">
                <a:latin typeface="Arial"/>
                <a:cs typeface="Arial"/>
              </a:rPr>
              <a:t>field </a:t>
            </a:r>
            <a:r>
              <a:rPr sz="2200" spc="-170" dirty="0">
                <a:latin typeface="Arial"/>
                <a:cs typeface="Arial"/>
              </a:rPr>
              <a:t>of </a:t>
            </a:r>
            <a:r>
              <a:rPr sz="2200" spc="-225" dirty="0">
                <a:latin typeface="Arial"/>
                <a:cs typeface="Arial"/>
              </a:rPr>
              <a:t>a </a:t>
            </a:r>
            <a:r>
              <a:rPr sz="2200" spc="-175" dirty="0">
                <a:latin typeface="Arial"/>
                <a:cs typeface="Arial"/>
              </a:rPr>
              <a:t>solid </a:t>
            </a:r>
            <a:r>
              <a:rPr sz="2200" spc="-204" dirty="0">
                <a:latin typeface="Arial"/>
                <a:cs typeface="Arial"/>
              </a:rPr>
              <a:t>from </a:t>
            </a:r>
            <a:r>
              <a:rPr sz="2200" spc="-200" dirty="0">
                <a:latin typeface="Arial"/>
                <a:cs typeface="Arial"/>
              </a:rPr>
              <a:t>another </a:t>
            </a:r>
            <a:r>
              <a:rPr sz="2200" spc="-165" dirty="0">
                <a:latin typeface="Arial"/>
                <a:cs typeface="Arial"/>
              </a:rPr>
              <a:t>solid.</a:t>
            </a:r>
            <a:endParaRPr sz="22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525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185" dirty="0">
                <a:latin typeface="Arial"/>
                <a:cs typeface="Arial"/>
              </a:rPr>
              <a:t>Eutectic point </a:t>
            </a:r>
            <a:r>
              <a:rPr sz="2200" spc="-135" dirty="0">
                <a:latin typeface="Arial"/>
                <a:cs typeface="Arial"/>
              </a:rPr>
              <a:t>- </a:t>
            </a:r>
            <a:r>
              <a:rPr sz="2200" spc="-190" dirty="0">
                <a:latin typeface="Arial"/>
                <a:cs typeface="Arial"/>
              </a:rPr>
              <a:t>the </a:t>
            </a:r>
            <a:r>
              <a:rPr sz="2200" spc="-180" dirty="0">
                <a:latin typeface="Arial"/>
                <a:cs typeface="Arial"/>
              </a:rPr>
              <a:t>point </a:t>
            </a:r>
            <a:r>
              <a:rPr sz="2200" spc="-225" dirty="0">
                <a:latin typeface="Arial"/>
                <a:cs typeface="Arial"/>
              </a:rPr>
              <a:t>on a phase </a:t>
            </a:r>
            <a:r>
              <a:rPr sz="2200" spc="-215" dirty="0">
                <a:latin typeface="Arial"/>
                <a:cs typeface="Arial"/>
              </a:rPr>
              <a:t>diagram </a:t>
            </a:r>
            <a:r>
              <a:rPr sz="2200" spc="-225" dirty="0">
                <a:latin typeface="Arial"/>
                <a:cs typeface="Arial"/>
              </a:rPr>
              <a:t>where </a:t>
            </a:r>
            <a:r>
              <a:rPr sz="2200" spc="-190" dirty="0">
                <a:latin typeface="Arial"/>
                <a:cs typeface="Arial"/>
              </a:rPr>
              <a:t>the </a:t>
            </a:r>
            <a:r>
              <a:rPr sz="2200" spc="-254" dirty="0">
                <a:latin typeface="Arial"/>
                <a:cs typeface="Arial"/>
              </a:rPr>
              <a:t>maximum </a:t>
            </a:r>
            <a:r>
              <a:rPr sz="2200" spc="-235" dirty="0">
                <a:latin typeface="Arial"/>
                <a:cs typeface="Arial"/>
              </a:rPr>
              <a:t>number </a:t>
            </a:r>
            <a:r>
              <a:rPr sz="2200" spc="-175" dirty="0">
                <a:latin typeface="Arial"/>
                <a:cs typeface="Arial"/>
              </a:rPr>
              <a:t>of  </a:t>
            </a:r>
            <a:r>
              <a:rPr sz="2200" spc="-195" dirty="0">
                <a:latin typeface="Arial"/>
                <a:cs typeface="Arial"/>
              </a:rPr>
              <a:t>allowable </a:t>
            </a:r>
            <a:r>
              <a:rPr sz="2200" spc="-225" dirty="0">
                <a:latin typeface="Arial"/>
                <a:cs typeface="Arial"/>
              </a:rPr>
              <a:t>phases </a:t>
            </a:r>
            <a:r>
              <a:rPr sz="2200" spc="-200" dirty="0">
                <a:latin typeface="Arial"/>
                <a:cs typeface="Arial"/>
              </a:rPr>
              <a:t>are </a:t>
            </a:r>
            <a:r>
              <a:rPr sz="2200" spc="-160" dirty="0">
                <a:latin typeface="Arial"/>
                <a:cs typeface="Arial"/>
              </a:rPr>
              <a:t>in </a:t>
            </a:r>
            <a:r>
              <a:rPr sz="2200" spc="-180" dirty="0">
                <a:latin typeface="Arial"/>
                <a:cs typeface="Arial"/>
              </a:rPr>
              <a:t>equilibrium. </a:t>
            </a:r>
            <a:r>
              <a:rPr sz="2200" spc="-265" dirty="0">
                <a:latin typeface="Arial"/>
                <a:cs typeface="Arial"/>
              </a:rPr>
              <a:t>When </a:t>
            </a:r>
            <a:r>
              <a:rPr sz="2200" spc="-160" dirty="0">
                <a:latin typeface="Arial"/>
                <a:cs typeface="Arial"/>
              </a:rPr>
              <a:t>this </a:t>
            </a:r>
            <a:r>
              <a:rPr sz="2200" spc="-180" dirty="0">
                <a:latin typeface="Arial"/>
                <a:cs typeface="Arial"/>
              </a:rPr>
              <a:t>point </a:t>
            </a:r>
            <a:r>
              <a:rPr sz="2200" spc="-150" dirty="0">
                <a:latin typeface="Arial"/>
                <a:cs typeface="Arial"/>
              </a:rPr>
              <a:t>is </a:t>
            </a:r>
            <a:r>
              <a:rPr sz="2200" spc="-200" dirty="0">
                <a:latin typeface="Arial"/>
                <a:cs typeface="Arial"/>
              </a:rPr>
              <a:t>reached, </a:t>
            </a:r>
            <a:r>
              <a:rPr sz="2200" spc="-190" dirty="0">
                <a:latin typeface="Arial"/>
                <a:cs typeface="Arial"/>
              </a:rPr>
              <a:t>the </a:t>
            </a:r>
            <a:r>
              <a:rPr sz="2200" spc="-204" dirty="0">
                <a:latin typeface="Arial"/>
                <a:cs typeface="Arial"/>
              </a:rPr>
              <a:t>temperature  </a:t>
            </a:r>
            <a:r>
              <a:rPr sz="2200" spc="-220" dirty="0">
                <a:latin typeface="Arial"/>
                <a:cs typeface="Arial"/>
              </a:rPr>
              <a:t>must </a:t>
            </a:r>
            <a:r>
              <a:rPr sz="2200" spc="-210" dirty="0">
                <a:latin typeface="Arial"/>
                <a:cs typeface="Arial"/>
              </a:rPr>
              <a:t>remain </a:t>
            </a:r>
            <a:r>
              <a:rPr sz="2200" spc="-195" dirty="0">
                <a:latin typeface="Arial"/>
                <a:cs typeface="Arial"/>
              </a:rPr>
              <a:t>constant </a:t>
            </a:r>
            <a:r>
              <a:rPr sz="2200" spc="-155" dirty="0">
                <a:latin typeface="Arial"/>
                <a:cs typeface="Arial"/>
              </a:rPr>
              <a:t>until </a:t>
            </a:r>
            <a:r>
              <a:rPr sz="2200" spc="-229" dirty="0">
                <a:latin typeface="Arial"/>
                <a:cs typeface="Arial"/>
              </a:rPr>
              <a:t>one </a:t>
            </a:r>
            <a:r>
              <a:rPr sz="2200" spc="-175" dirty="0">
                <a:latin typeface="Arial"/>
                <a:cs typeface="Arial"/>
              </a:rPr>
              <a:t>of </a:t>
            </a:r>
            <a:r>
              <a:rPr sz="2200" spc="-185" dirty="0">
                <a:latin typeface="Arial"/>
                <a:cs typeface="Arial"/>
              </a:rPr>
              <a:t>the </a:t>
            </a:r>
            <a:r>
              <a:rPr sz="2200" spc="-225" dirty="0">
                <a:latin typeface="Arial"/>
                <a:cs typeface="Arial"/>
              </a:rPr>
              <a:t>phases </a:t>
            </a:r>
            <a:r>
              <a:rPr sz="2200" spc="-195" dirty="0">
                <a:latin typeface="Arial"/>
                <a:cs typeface="Arial"/>
              </a:rPr>
              <a:t>disappears. </a:t>
            </a:r>
            <a:r>
              <a:rPr sz="2200" spc="-270" dirty="0">
                <a:latin typeface="Arial"/>
                <a:cs typeface="Arial"/>
              </a:rPr>
              <a:t>A </a:t>
            </a:r>
            <a:r>
              <a:rPr sz="2200" spc="-180" dirty="0">
                <a:latin typeface="Arial"/>
                <a:cs typeface="Arial"/>
              </a:rPr>
              <a:t>eutectic </a:t>
            </a:r>
            <a:r>
              <a:rPr sz="2200" spc="-150" dirty="0">
                <a:latin typeface="Arial"/>
                <a:cs typeface="Arial"/>
              </a:rPr>
              <a:t>is </a:t>
            </a:r>
            <a:r>
              <a:rPr sz="2200" spc="-225" dirty="0">
                <a:latin typeface="Arial"/>
                <a:cs typeface="Arial"/>
              </a:rPr>
              <a:t>an </a:t>
            </a:r>
            <a:r>
              <a:rPr sz="2200" spc="-175" dirty="0">
                <a:latin typeface="Arial"/>
                <a:cs typeface="Arial"/>
              </a:rPr>
              <a:t>invariant  point.</a:t>
            </a:r>
            <a:endParaRPr sz="2200">
              <a:latin typeface="Arial"/>
              <a:cs typeface="Arial"/>
            </a:endParaRPr>
          </a:p>
          <a:p>
            <a:pPr marL="355600" marR="1082675" indent="-342900">
              <a:lnSpc>
                <a:spcPct val="100000"/>
              </a:lnSpc>
              <a:spcBef>
                <a:spcPts val="530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185" dirty="0">
                <a:latin typeface="Arial"/>
                <a:cs typeface="Arial"/>
              </a:rPr>
              <a:t>Eutectic </a:t>
            </a:r>
            <a:r>
              <a:rPr sz="2200" spc="-195" dirty="0">
                <a:latin typeface="Arial"/>
                <a:cs typeface="Arial"/>
              </a:rPr>
              <a:t>Reaction: </a:t>
            </a:r>
            <a:r>
              <a:rPr sz="2200" spc="-270" dirty="0">
                <a:latin typeface="Arial"/>
                <a:cs typeface="Arial"/>
              </a:rPr>
              <a:t>A </a:t>
            </a:r>
            <a:r>
              <a:rPr sz="2200" spc="-200" dirty="0">
                <a:latin typeface="Arial"/>
                <a:cs typeface="Arial"/>
              </a:rPr>
              <a:t>three-phase </a:t>
            </a:r>
            <a:r>
              <a:rPr sz="2200" spc="-180" dirty="0">
                <a:latin typeface="Arial"/>
                <a:cs typeface="Arial"/>
              </a:rPr>
              <a:t>reaction, </a:t>
            </a:r>
            <a:r>
              <a:rPr sz="2200" spc="-215" dirty="0">
                <a:latin typeface="Arial"/>
                <a:cs typeface="Arial"/>
              </a:rPr>
              <a:t>by </a:t>
            </a:r>
            <a:r>
              <a:rPr sz="2200" spc="-195" dirty="0">
                <a:latin typeface="Arial"/>
                <a:cs typeface="Arial"/>
              </a:rPr>
              <a:t>which, </a:t>
            </a:r>
            <a:r>
              <a:rPr sz="2200" spc="-225" dirty="0">
                <a:latin typeface="Arial"/>
                <a:cs typeface="Arial"/>
              </a:rPr>
              <a:t>on </a:t>
            </a:r>
            <a:r>
              <a:rPr sz="2200" spc="-180" dirty="0">
                <a:latin typeface="Arial"/>
                <a:cs typeface="Arial"/>
              </a:rPr>
              <a:t>cooling, </a:t>
            </a:r>
            <a:r>
              <a:rPr sz="2200" spc="-225" dirty="0">
                <a:latin typeface="Arial"/>
                <a:cs typeface="Arial"/>
              </a:rPr>
              <a:t>a </a:t>
            </a:r>
            <a:r>
              <a:rPr sz="2200" spc="-165" dirty="0">
                <a:latin typeface="Arial"/>
                <a:cs typeface="Arial"/>
              </a:rPr>
              <a:t>liquid  </a:t>
            </a:r>
            <a:r>
              <a:rPr sz="2200" spc="-195" dirty="0">
                <a:latin typeface="Arial"/>
                <a:cs typeface="Arial"/>
              </a:rPr>
              <a:t>transforms </a:t>
            </a:r>
            <a:r>
              <a:rPr sz="2200" spc="-170" dirty="0">
                <a:latin typeface="Arial"/>
                <a:cs typeface="Arial"/>
              </a:rPr>
              <a:t>into </a:t>
            </a:r>
            <a:r>
              <a:rPr sz="2200" spc="-215" dirty="0">
                <a:latin typeface="Arial"/>
                <a:cs typeface="Arial"/>
              </a:rPr>
              <a:t>two </a:t>
            </a:r>
            <a:r>
              <a:rPr sz="2200" spc="-175" dirty="0">
                <a:latin typeface="Arial"/>
                <a:cs typeface="Arial"/>
              </a:rPr>
              <a:t>solid </a:t>
            </a:r>
            <a:r>
              <a:rPr sz="2200" spc="-225" dirty="0">
                <a:latin typeface="Arial"/>
                <a:cs typeface="Arial"/>
              </a:rPr>
              <a:t>phases </a:t>
            </a:r>
            <a:r>
              <a:rPr sz="2200" spc="-170" dirty="0">
                <a:latin typeface="Arial"/>
                <a:cs typeface="Arial"/>
              </a:rPr>
              <a:t>at </a:t>
            </a:r>
            <a:r>
              <a:rPr sz="2200" spc="-190" dirty="0">
                <a:latin typeface="Arial"/>
                <a:cs typeface="Arial"/>
              </a:rPr>
              <a:t>the </a:t>
            </a:r>
            <a:r>
              <a:rPr sz="2200" spc="-250" dirty="0">
                <a:latin typeface="Arial"/>
                <a:cs typeface="Arial"/>
              </a:rPr>
              <a:t>same </a:t>
            </a:r>
            <a:r>
              <a:rPr sz="2200" spc="-180" dirty="0">
                <a:latin typeface="Arial"/>
                <a:cs typeface="Arial"/>
              </a:rPr>
              <a:t>time. </a:t>
            </a:r>
            <a:r>
              <a:rPr sz="2200" spc="-5" dirty="0">
                <a:latin typeface="Arial"/>
                <a:cs typeface="Arial"/>
              </a:rPr>
              <a:t>L </a:t>
            </a:r>
            <a:r>
              <a:rPr sz="2200" spc="-5" dirty="0">
                <a:latin typeface="Symbol"/>
                <a:cs typeface="Symbol"/>
              </a:rPr>
              <a:t>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Symbol"/>
                <a:cs typeface="Symbol"/>
              </a:rPr>
              <a:t>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Arial"/>
                <a:cs typeface="Arial"/>
              </a:rPr>
              <a:t>+</a:t>
            </a:r>
            <a:r>
              <a:rPr sz="2200" spc="-215" dirty="0">
                <a:latin typeface="Arial"/>
                <a:cs typeface="Arial"/>
              </a:rPr>
              <a:t> </a:t>
            </a:r>
            <a:r>
              <a:rPr sz="2200" spc="-5" dirty="0">
                <a:latin typeface="Symbol"/>
                <a:cs typeface="Symbol"/>
              </a:rPr>
              <a:t></a:t>
            </a:r>
            <a:endParaRPr sz="2200">
              <a:latin typeface="Symbol"/>
              <a:cs typeface="Symbol"/>
            </a:endParaRPr>
          </a:p>
          <a:p>
            <a:pPr marL="355600" marR="1069340" indent="-342900">
              <a:lnSpc>
                <a:spcPct val="100000"/>
              </a:lnSpc>
              <a:spcBef>
                <a:spcPts val="530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190" dirty="0">
                <a:latin typeface="Arial"/>
                <a:cs typeface="Arial"/>
              </a:rPr>
              <a:t>Eutectoid </a:t>
            </a:r>
            <a:r>
              <a:rPr sz="2200" spc="-195" dirty="0">
                <a:latin typeface="Arial"/>
                <a:cs typeface="Arial"/>
              </a:rPr>
              <a:t>Reaction: </a:t>
            </a:r>
            <a:r>
              <a:rPr sz="2200" spc="-270" dirty="0">
                <a:latin typeface="Arial"/>
                <a:cs typeface="Arial"/>
              </a:rPr>
              <a:t>A </a:t>
            </a:r>
            <a:r>
              <a:rPr sz="2200" spc="-200" dirty="0">
                <a:latin typeface="Arial"/>
                <a:cs typeface="Arial"/>
              </a:rPr>
              <a:t>three-phase </a:t>
            </a:r>
            <a:r>
              <a:rPr sz="2200" spc="-185" dirty="0">
                <a:latin typeface="Arial"/>
                <a:cs typeface="Arial"/>
              </a:rPr>
              <a:t>reaction </a:t>
            </a:r>
            <a:r>
              <a:rPr sz="2200" spc="-215" dirty="0">
                <a:latin typeface="Arial"/>
                <a:cs typeface="Arial"/>
              </a:rPr>
              <a:t>by </a:t>
            </a:r>
            <a:r>
              <a:rPr sz="2200" spc="-195" dirty="0">
                <a:latin typeface="Arial"/>
                <a:cs typeface="Arial"/>
              </a:rPr>
              <a:t>which, </a:t>
            </a:r>
            <a:r>
              <a:rPr sz="2200" spc="-225" dirty="0">
                <a:latin typeface="Arial"/>
                <a:cs typeface="Arial"/>
              </a:rPr>
              <a:t>on </a:t>
            </a:r>
            <a:r>
              <a:rPr sz="2200" spc="-180" dirty="0">
                <a:latin typeface="Arial"/>
                <a:cs typeface="Arial"/>
              </a:rPr>
              <a:t>cooling, </a:t>
            </a:r>
            <a:r>
              <a:rPr sz="2200" spc="-225" dirty="0">
                <a:latin typeface="Arial"/>
                <a:cs typeface="Arial"/>
              </a:rPr>
              <a:t>a </a:t>
            </a:r>
            <a:r>
              <a:rPr sz="2200" spc="-175" dirty="0">
                <a:latin typeface="Arial"/>
                <a:cs typeface="Arial"/>
              </a:rPr>
              <a:t>solid  </a:t>
            </a:r>
            <a:r>
              <a:rPr sz="2200" spc="-195" dirty="0">
                <a:latin typeface="Arial"/>
                <a:cs typeface="Arial"/>
              </a:rPr>
              <a:t>transforms </a:t>
            </a:r>
            <a:r>
              <a:rPr sz="2200" spc="-170" dirty="0">
                <a:latin typeface="Arial"/>
                <a:cs typeface="Arial"/>
              </a:rPr>
              <a:t>into </a:t>
            </a:r>
            <a:r>
              <a:rPr sz="2200" spc="-215" dirty="0">
                <a:latin typeface="Arial"/>
                <a:cs typeface="Arial"/>
              </a:rPr>
              <a:t>two </a:t>
            </a:r>
            <a:r>
              <a:rPr sz="2200" spc="-190" dirty="0">
                <a:latin typeface="Arial"/>
                <a:cs typeface="Arial"/>
              </a:rPr>
              <a:t>other </a:t>
            </a:r>
            <a:r>
              <a:rPr sz="2200" spc="-170" dirty="0">
                <a:latin typeface="Arial"/>
                <a:cs typeface="Arial"/>
              </a:rPr>
              <a:t>solid </a:t>
            </a:r>
            <a:r>
              <a:rPr sz="2200" spc="-225" dirty="0">
                <a:latin typeface="Arial"/>
                <a:cs typeface="Arial"/>
              </a:rPr>
              <a:t>phases </a:t>
            </a:r>
            <a:r>
              <a:rPr sz="2200" spc="-170" dirty="0">
                <a:latin typeface="Arial"/>
                <a:cs typeface="Arial"/>
              </a:rPr>
              <a:t>at </a:t>
            </a:r>
            <a:r>
              <a:rPr sz="2200" spc="-190" dirty="0">
                <a:latin typeface="Arial"/>
                <a:cs typeface="Arial"/>
              </a:rPr>
              <a:t>the </a:t>
            </a:r>
            <a:r>
              <a:rPr sz="2200" spc="-250" dirty="0">
                <a:latin typeface="Arial"/>
                <a:cs typeface="Arial"/>
              </a:rPr>
              <a:t>same</a:t>
            </a:r>
            <a:r>
              <a:rPr sz="2200" spc="-240" dirty="0">
                <a:latin typeface="Arial"/>
                <a:cs typeface="Arial"/>
              </a:rPr>
              <a:t> </a:t>
            </a:r>
            <a:r>
              <a:rPr sz="2200" spc="-180" dirty="0">
                <a:latin typeface="Arial"/>
                <a:cs typeface="Arial"/>
              </a:rPr>
              <a:t>time.</a:t>
            </a:r>
            <a:endParaRPr sz="2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00" y="676275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90932"/>
            <a:ext cx="38112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Fe-Cementite</a:t>
            </a:r>
            <a:r>
              <a:rPr spc="-50" dirty="0"/>
              <a:t> </a:t>
            </a:r>
            <a:r>
              <a:rPr spc="-5" dirty="0"/>
              <a:t>diagram</a:t>
            </a:r>
          </a:p>
        </p:txBody>
      </p:sp>
      <p:sp>
        <p:nvSpPr>
          <p:cNvPr id="3" name="object 3"/>
          <p:cNvSpPr/>
          <p:nvPr/>
        </p:nvSpPr>
        <p:spPr>
          <a:xfrm>
            <a:off x="6664325" y="676275"/>
            <a:ext cx="2022475" cy="0"/>
          </a:xfrm>
          <a:custGeom>
            <a:avLst/>
            <a:gdLst/>
            <a:ahLst/>
            <a:cxnLst/>
            <a:rect l="l" t="t" r="r" b="b"/>
            <a:pathLst>
              <a:path w="2022475">
                <a:moveTo>
                  <a:pt x="0" y="0"/>
                </a:moveTo>
                <a:lnTo>
                  <a:pt x="2022475" y="0"/>
                </a:lnTo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1000" y="676275"/>
            <a:ext cx="4519930" cy="0"/>
          </a:xfrm>
          <a:custGeom>
            <a:avLst/>
            <a:gdLst/>
            <a:ahLst/>
            <a:cxnLst/>
            <a:rect l="l" t="t" r="r" b="b"/>
            <a:pathLst>
              <a:path w="4519930">
                <a:moveTo>
                  <a:pt x="0" y="0"/>
                </a:moveTo>
                <a:lnTo>
                  <a:pt x="4519676" y="0"/>
                </a:lnTo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39975" y="852487"/>
            <a:ext cx="5269230" cy="5099050"/>
          </a:xfrm>
          <a:custGeom>
            <a:avLst/>
            <a:gdLst/>
            <a:ahLst/>
            <a:cxnLst/>
            <a:rect l="l" t="t" r="r" b="b"/>
            <a:pathLst>
              <a:path w="5269230" h="5099050">
                <a:moveTo>
                  <a:pt x="0" y="5099050"/>
                </a:moveTo>
                <a:lnTo>
                  <a:pt x="5268976" y="5099050"/>
                </a:lnTo>
                <a:lnTo>
                  <a:pt x="5268976" y="0"/>
                </a:lnTo>
                <a:lnTo>
                  <a:pt x="0" y="0"/>
                </a:lnTo>
                <a:lnTo>
                  <a:pt x="0" y="509905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33625" y="3209925"/>
            <a:ext cx="628650" cy="609600"/>
          </a:xfrm>
          <a:custGeom>
            <a:avLst/>
            <a:gdLst/>
            <a:ahLst/>
            <a:cxnLst/>
            <a:rect l="l" t="t" r="r" b="b"/>
            <a:pathLst>
              <a:path w="628650" h="609600">
                <a:moveTo>
                  <a:pt x="0" y="0"/>
                </a:moveTo>
                <a:lnTo>
                  <a:pt x="28601" y="48078"/>
                </a:lnTo>
                <a:lnTo>
                  <a:pt x="57359" y="95812"/>
                </a:lnTo>
                <a:lnTo>
                  <a:pt x="86430" y="142846"/>
                </a:lnTo>
                <a:lnTo>
                  <a:pt x="115972" y="188827"/>
                </a:lnTo>
                <a:lnTo>
                  <a:pt x="146141" y="233400"/>
                </a:lnTo>
                <a:lnTo>
                  <a:pt x="177094" y="276210"/>
                </a:lnTo>
                <a:lnTo>
                  <a:pt x="208988" y="316904"/>
                </a:lnTo>
                <a:lnTo>
                  <a:pt x="241979" y="355127"/>
                </a:lnTo>
                <a:lnTo>
                  <a:pt x="276225" y="390525"/>
                </a:lnTo>
                <a:lnTo>
                  <a:pt x="316371" y="426696"/>
                </a:lnTo>
                <a:lnTo>
                  <a:pt x="358080" y="459349"/>
                </a:lnTo>
                <a:lnTo>
                  <a:pt x="401129" y="488985"/>
                </a:lnTo>
                <a:lnTo>
                  <a:pt x="445293" y="516112"/>
                </a:lnTo>
                <a:lnTo>
                  <a:pt x="490351" y="541232"/>
                </a:lnTo>
                <a:lnTo>
                  <a:pt x="536078" y="564850"/>
                </a:lnTo>
                <a:lnTo>
                  <a:pt x="582252" y="587471"/>
                </a:lnTo>
                <a:lnTo>
                  <a:pt x="628650" y="609600"/>
                </a:lnTo>
              </a:path>
            </a:pathLst>
          </a:custGeom>
          <a:ln w="28575">
            <a:solidFill>
              <a:srgbClr val="00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62275" y="2524125"/>
            <a:ext cx="981075" cy="1304925"/>
          </a:xfrm>
          <a:custGeom>
            <a:avLst/>
            <a:gdLst/>
            <a:ahLst/>
            <a:cxnLst/>
            <a:rect l="l" t="t" r="r" b="b"/>
            <a:pathLst>
              <a:path w="981075" h="1304925">
                <a:moveTo>
                  <a:pt x="0" y="1304925"/>
                </a:moveTo>
                <a:lnTo>
                  <a:pt x="26503" y="1263558"/>
                </a:lnTo>
                <a:lnTo>
                  <a:pt x="53073" y="1222230"/>
                </a:lnTo>
                <a:lnTo>
                  <a:pt x="79738" y="1180940"/>
                </a:lnTo>
                <a:lnTo>
                  <a:pt x="106525" y="1139690"/>
                </a:lnTo>
                <a:lnTo>
                  <a:pt x="133462" y="1098478"/>
                </a:lnTo>
                <a:lnTo>
                  <a:pt x="160578" y="1057304"/>
                </a:lnTo>
                <a:lnTo>
                  <a:pt x="187899" y="1016170"/>
                </a:lnTo>
                <a:lnTo>
                  <a:pt x="215455" y="975074"/>
                </a:lnTo>
                <a:lnTo>
                  <a:pt x="243273" y="934017"/>
                </a:lnTo>
                <a:lnTo>
                  <a:pt x="271380" y="892998"/>
                </a:lnTo>
                <a:lnTo>
                  <a:pt x="299805" y="852018"/>
                </a:lnTo>
                <a:lnTo>
                  <a:pt x="328576" y="811077"/>
                </a:lnTo>
                <a:lnTo>
                  <a:pt x="357721" y="770175"/>
                </a:lnTo>
                <a:lnTo>
                  <a:pt x="387267" y="729311"/>
                </a:lnTo>
                <a:lnTo>
                  <a:pt x="417242" y="688486"/>
                </a:lnTo>
                <a:lnTo>
                  <a:pt x="447675" y="647700"/>
                </a:lnTo>
                <a:lnTo>
                  <a:pt x="476729" y="609325"/>
                </a:lnTo>
                <a:lnTo>
                  <a:pt x="506191" y="570985"/>
                </a:lnTo>
                <a:lnTo>
                  <a:pt x="536036" y="532680"/>
                </a:lnTo>
                <a:lnTo>
                  <a:pt x="566240" y="494408"/>
                </a:lnTo>
                <a:lnTo>
                  <a:pt x="596782" y="456171"/>
                </a:lnTo>
                <a:lnTo>
                  <a:pt x="627637" y="417968"/>
                </a:lnTo>
                <a:lnTo>
                  <a:pt x="658782" y="379800"/>
                </a:lnTo>
                <a:lnTo>
                  <a:pt x="690194" y="341666"/>
                </a:lnTo>
                <a:lnTo>
                  <a:pt x="721849" y="303566"/>
                </a:lnTo>
                <a:lnTo>
                  <a:pt x="753725" y="265500"/>
                </a:lnTo>
                <a:lnTo>
                  <a:pt x="785799" y="227468"/>
                </a:lnTo>
                <a:lnTo>
                  <a:pt x="818046" y="189471"/>
                </a:lnTo>
                <a:lnTo>
                  <a:pt x="850443" y="151508"/>
                </a:lnTo>
                <a:lnTo>
                  <a:pt x="882968" y="113580"/>
                </a:lnTo>
                <a:lnTo>
                  <a:pt x="915597" y="75685"/>
                </a:lnTo>
                <a:lnTo>
                  <a:pt x="948307" y="37825"/>
                </a:lnTo>
                <a:lnTo>
                  <a:pt x="981075" y="0"/>
                </a:lnTo>
              </a:path>
            </a:pathLst>
          </a:custGeom>
          <a:ln w="28575">
            <a:solidFill>
              <a:srgbClr val="00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95550" y="1495425"/>
            <a:ext cx="1447800" cy="1028700"/>
          </a:xfrm>
          <a:custGeom>
            <a:avLst/>
            <a:gdLst/>
            <a:ahLst/>
            <a:cxnLst/>
            <a:rect l="l" t="t" r="r" b="b"/>
            <a:pathLst>
              <a:path w="1447800" h="1028700">
                <a:moveTo>
                  <a:pt x="0" y="0"/>
                </a:moveTo>
                <a:lnTo>
                  <a:pt x="45348" y="29931"/>
                </a:lnTo>
                <a:lnTo>
                  <a:pt x="90648" y="59838"/>
                </a:lnTo>
                <a:lnTo>
                  <a:pt x="135849" y="89696"/>
                </a:lnTo>
                <a:lnTo>
                  <a:pt x="180901" y="119479"/>
                </a:lnTo>
                <a:lnTo>
                  <a:pt x="225757" y="149164"/>
                </a:lnTo>
                <a:lnTo>
                  <a:pt x="270365" y="178725"/>
                </a:lnTo>
                <a:lnTo>
                  <a:pt x="314677" y="208138"/>
                </a:lnTo>
                <a:lnTo>
                  <a:pt x="358644" y="237379"/>
                </a:lnTo>
                <a:lnTo>
                  <a:pt x="402216" y="266422"/>
                </a:lnTo>
                <a:lnTo>
                  <a:pt x="445343" y="295243"/>
                </a:lnTo>
                <a:lnTo>
                  <a:pt x="487977" y="323817"/>
                </a:lnTo>
                <a:lnTo>
                  <a:pt x="530067" y="352119"/>
                </a:lnTo>
                <a:lnTo>
                  <a:pt x="571565" y="380125"/>
                </a:lnTo>
                <a:lnTo>
                  <a:pt x="612422" y="407811"/>
                </a:lnTo>
                <a:lnTo>
                  <a:pt x="652587" y="435150"/>
                </a:lnTo>
                <a:lnTo>
                  <a:pt x="692012" y="462120"/>
                </a:lnTo>
                <a:lnTo>
                  <a:pt x="730647" y="488694"/>
                </a:lnTo>
                <a:lnTo>
                  <a:pt x="768442" y="514849"/>
                </a:lnTo>
                <a:lnTo>
                  <a:pt x="805349" y="540560"/>
                </a:lnTo>
                <a:lnTo>
                  <a:pt x="841318" y="565802"/>
                </a:lnTo>
                <a:lnTo>
                  <a:pt x="876300" y="590550"/>
                </a:lnTo>
                <a:lnTo>
                  <a:pt x="926868" y="626720"/>
                </a:lnTo>
                <a:lnTo>
                  <a:pt x="975271" y="661806"/>
                </a:lnTo>
                <a:lnTo>
                  <a:pt x="1021674" y="695894"/>
                </a:lnTo>
                <a:lnTo>
                  <a:pt x="1066244" y="729065"/>
                </a:lnTo>
                <a:lnTo>
                  <a:pt x="1109148" y="761402"/>
                </a:lnTo>
                <a:lnTo>
                  <a:pt x="1150553" y="792990"/>
                </a:lnTo>
                <a:lnTo>
                  <a:pt x="1190625" y="823912"/>
                </a:lnTo>
                <a:lnTo>
                  <a:pt x="1229530" y="854250"/>
                </a:lnTo>
                <a:lnTo>
                  <a:pt x="1267435" y="884089"/>
                </a:lnTo>
                <a:lnTo>
                  <a:pt x="1304508" y="913511"/>
                </a:lnTo>
                <a:lnTo>
                  <a:pt x="1340914" y="942600"/>
                </a:lnTo>
                <a:lnTo>
                  <a:pt x="1376820" y="971438"/>
                </a:lnTo>
                <a:lnTo>
                  <a:pt x="1412393" y="1000111"/>
                </a:lnTo>
                <a:lnTo>
                  <a:pt x="1447800" y="1028700"/>
                </a:lnTo>
              </a:path>
            </a:pathLst>
          </a:custGeom>
          <a:ln w="28575">
            <a:solidFill>
              <a:srgbClr val="00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49550" y="1485900"/>
            <a:ext cx="3013075" cy="1028700"/>
          </a:xfrm>
          <a:custGeom>
            <a:avLst/>
            <a:gdLst/>
            <a:ahLst/>
            <a:cxnLst/>
            <a:rect l="l" t="t" r="r" b="b"/>
            <a:pathLst>
              <a:path w="3013075" h="1028700">
                <a:moveTo>
                  <a:pt x="3013075" y="1028700"/>
                </a:moveTo>
                <a:lnTo>
                  <a:pt x="2961693" y="1006865"/>
                </a:lnTo>
                <a:lnTo>
                  <a:pt x="2910351" y="985060"/>
                </a:lnTo>
                <a:lnTo>
                  <a:pt x="2859077" y="963302"/>
                </a:lnTo>
                <a:lnTo>
                  <a:pt x="2807898" y="941608"/>
                </a:lnTo>
                <a:lnTo>
                  <a:pt x="2756841" y="919997"/>
                </a:lnTo>
                <a:lnTo>
                  <a:pt x="2705935" y="898484"/>
                </a:lnTo>
                <a:lnTo>
                  <a:pt x="2655207" y="877088"/>
                </a:lnTo>
                <a:lnTo>
                  <a:pt x="2604683" y="855826"/>
                </a:lnTo>
                <a:lnTo>
                  <a:pt x="2554393" y="834714"/>
                </a:lnTo>
                <a:lnTo>
                  <a:pt x="2504363" y="813771"/>
                </a:lnTo>
                <a:lnTo>
                  <a:pt x="2454620" y="793013"/>
                </a:lnTo>
                <a:lnTo>
                  <a:pt x="2405193" y="772458"/>
                </a:lnTo>
                <a:lnTo>
                  <a:pt x="2356109" y="752124"/>
                </a:lnTo>
                <a:lnTo>
                  <a:pt x="2307395" y="732027"/>
                </a:lnTo>
                <a:lnTo>
                  <a:pt x="2259079" y="712185"/>
                </a:lnTo>
                <a:lnTo>
                  <a:pt x="2211188" y="692615"/>
                </a:lnTo>
                <a:lnTo>
                  <a:pt x="2163750" y="673334"/>
                </a:lnTo>
                <a:lnTo>
                  <a:pt x="2116793" y="654360"/>
                </a:lnTo>
                <a:lnTo>
                  <a:pt x="2070344" y="635710"/>
                </a:lnTo>
                <a:lnTo>
                  <a:pt x="2024430" y="617401"/>
                </a:lnTo>
                <a:lnTo>
                  <a:pt x="1979080" y="599452"/>
                </a:lnTo>
                <a:lnTo>
                  <a:pt x="1934320" y="581878"/>
                </a:lnTo>
                <a:lnTo>
                  <a:pt x="1890178" y="564697"/>
                </a:lnTo>
                <a:lnTo>
                  <a:pt x="1846681" y="547927"/>
                </a:lnTo>
                <a:lnTo>
                  <a:pt x="1803858" y="531584"/>
                </a:lnTo>
                <a:lnTo>
                  <a:pt x="1761736" y="515687"/>
                </a:lnTo>
                <a:lnTo>
                  <a:pt x="1720341" y="500252"/>
                </a:lnTo>
                <a:lnTo>
                  <a:pt x="1662905" y="479161"/>
                </a:lnTo>
                <a:lnTo>
                  <a:pt x="1607071" y="459076"/>
                </a:lnTo>
                <a:lnTo>
                  <a:pt x="1552731" y="439931"/>
                </a:lnTo>
                <a:lnTo>
                  <a:pt x="1499777" y="421660"/>
                </a:lnTo>
                <a:lnTo>
                  <a:pt x="1448101" y="404198"/>
                </a:lnTo>
                <a:lnTo>
                  <a:pt x="1397596" y="387478"/>
                </a:lnTo>
                <a:lnTo>
                  <a:pt x="1348153" y="371434"/>
                </a:lnTo>
                <a:lnTo>
                  <a:pt x="1299665" y="356001"/>
                </a:lnTo>
                <a:lnTo>
                  <a:pt x="1252023" y="341112"/>
                </a:lnTo>
                <a:lnTo>
                  <a:pt x="1205121" y="326701"/>
                </a:lnTo>
                <a:lnTo>
                  <a:pt x="1158849" y="312703"/>
                </a:lnTo>
                <a:lnTo>
                  <a:pt x="1113101" y="299051"/>
                </a:lnTo>
                <a:lnTo>
                  <a:pt x="1067768" y="285680"/>
                </a:lnTo>
                <a:lnTo>
                  <a:pt x="1022742" y="272523"/>
                </a:lnTo>
                <a:lnTo>
                  <a:pt x="977916" y="259514"/>
                </a:lnTo>
                <a:lnTo>
                  <a:pt x="933181" y="246588"/>
                </a:lnTo>
                <a:lnTo>
                  <a:pt x="888430" y="233678"/>
                </a:lnTo>
                <a:lnTo>
                  <a:pt x="843555" y="220719"/>
                </a:lnTo>
                <a:lnTo>
                  <a:pt x="798449" y="207645"/>
                </a:lnTo>
                <a:lnTo>
                  <a:pt x="745026" y="192236"/>
                </a:lnTo>
                <a:lnTo>
                  <a:pt x="692267" y="177282"/>
                </a:lnTo>
                <a:lnTo>
                  <a:pt x="640130" y="162754"/>
                </a:lnTo>
                <a:lnTo>
                  <a:pt x="588573" y="148625"/>
                </a:lnTo>
                <a:lnTo>
                  <a:pt x="537555" y="134867"/>
                </a:lnTo>
                <a:lnTo>
                  <a:pt x="487035" y="121451"/>
                </a:lnTo>
                <a:lnTo>
                  <a:pt x="436969" y="108350"/>
                </a:lnTo>
                <a:lnTo>
                  <a:pt x="387318" y="95535"/>
                </a:lnTo>
                <a:lnTo>
                  <a:pt x="338038" y="82980"/>
                </a:lnTo>
                <a:lnTo>
                  <a:pt x="289089" y="70656"/>
                </a:lnTo>
                <a:lnTo>
                  <a:pt x="240429" y="58535"/>
                </a:lnTo>
                <a:lnTo>
                  <a:pt x="192016" y="46589"/>
                </a:lnTo>
                <a:lnTo>
                  <a:pt x="143808" y="34790"/>
                </a:lnTo>
                <a:lnTo>
                  <a:pt x="95763" y="23111"/>
                </a:lnTo>
                <a:lnTo>
                  <a:pt x="47841" y="11523"/>
                </a:lnTo>
                <a:lnTo>
                  <a:pt x="0" y="0"/>
                </a:lnTo>
              </a:path>
            </a:pathLst>
          </a:custGeom>
          <a:ln w="28575">
            <a:solidFill>
              <a:srgbClr val="00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41626" y="1389125"/>
            <a:ext cx="78105" cy="111125"/>
          </a:xfrm>
          <a:custGeom>
            <a:avLst/>
            <a:gdLst/>
            <a:ahLst/>
            <a:cxnLst/>
            <a:rect l="l" t="t" r="r" b="b"/>
            <a:pathLst>
              <a:path w="78105" h="111125">
                <a:moveTo>
                  <a:pt x="0" y="0"/>
                </a:moveTo>
                <a:lnTo>
                  <a:pt x="6572" y="9540"/>
                </a:lnTo>
                <a:lnTo>
                  <a:pt x="24003" y="34702"/>
                </a:lnTo>
                <a:lnTo>
                  <a:pt x="48863" y="70294"/>
                </a:lnTo>
                <a:lnTo>
                  <a:pt x="77724" y="111125"/>
                </a:lnTo>
              </a:path>
            </a:pathLst>
          </a:custGeom>
          <a:ln w="28575">
            <a:solidFill>
              <a:srgbClr val="00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47976" y="1389125"/>
            <a:ext cx="428625" cy="104775"/>
          </a:xfrm>
          <a:custGeom>
            <a:avLst/>
            <a:gdLst/>
            <a:ahLst/>
            <a:cxnLst/>
            <a:rect l="l" t="t" r="r" b="b"/>
            <a:pathLst>
              <a:path w="428625" h="104775">
                <a:moveTo>
                  <a:pt x="0" y="0"/>
                </a:moveTo>
                <a:lnTo>
                  <a:pt x="44463" y="6074"/>
                </a:lnTo>
                <a:lnTo>
                  <a:pt x="90439" y="13065"/>
                </a:lnTo>
                <a:lnTo>
                  <a:pt x="138820" y="21842"/>
                </a:lnTo>
                <a:lnTo>
                  <a:pt x="190500" y="33274"/>
                </a:lnTo>
                <a:lnTo>
                  <a:pt x="234589" y="44843"/>
                </a:lnTo>
                <a:lnTo>
                  <a:pt x="280903" y="58222"/>
                </a:lnTo>
                <a:lnTo>
                  <a:pt x="328985" y="72968"/>
                </a:lnTo>
                <a:lnTo>
                  <a:pt x="378378" y="88633"/>
                </a:lnTo>
                <a:lnTo>
                  <a:pt x="428625" y="104775"/>
                </a:lnTo>
              </a:path>
            </a:pathLst>
          </a:custGeom>
          <a:ln w="28575">
            <a:solidFill>
              <a:srgbClr val="00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351151" y="1498600"/>
            <a:ext cx="71755" cy="309880"/>
          </a:xfrm>
          <a:custGeom>
            <a:avLst/>
            <a:gdLst/>
            <a:ahLst/>
            <a:cxnLst/>
            <a:rect l="l" t="t" r="r" b="b"/>
            <a:pathLst>
              <a:path w="71755" h="309880">
                <a:moveTo>
                  <a:pt x="71374" y="0"/>
                </a:moveTo>
                <a:lnTo>
                  <a:pt x="45958" y="47799"/>
                </a:lnTo>
                <a:lnTo>
                  <a:pt x="25400" y="111125"/>
                </a:lnTo>
                <a:lnTo>
                  <a:pt x="17609" y="153070"/>
                </a:lnTo>
                <a:lnTo>
                  <a:pt x="10890" y="201422"/>
                </a:lnTo>
                <a:lnTo>
                  <a:pt x="5076" y="254250"/>
                </a:lnTo>
                <a:lnTo>
                  <a:pt x="0" y="309625"/>
                </a:lnTo>
              </a:path>
            </a:pathLst>
          </a:custGeom>
          <a:ln w="28575">
            <a:solidFill>
              <a:srgbClr val="00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51151" y="1504950"/>
            <a:ext cx="147955" cy="303530"/>
          </a:xfrm>
          <a:custGeom>
            <a:avLst/>
            <a:gdLst/>
            <a:ahLst/>
            <a:cxnLst/>
            <a:rect l="l" t="t" r="r" b="b"/>
            <a:pathLst>
              <a:path w="147955" h="303530">
                <a:moveTo>
                  <a:pt x="147574" y="0"/>
                </a:moveTo>
                <a:lnTo>
                  <a:pt x="105314" y="59499"/>
                </a:lnTo>
                <a:lnTo>
                  <a:pt x="85316" y="92368"/>
                </a:lnTo>
                <a:lnTo>
                  <a:pt x="66675" y="128524"/>
                </a:lnTo>
                <a:lnTo>
                  <a:pt x="49077" y="168544"/>
                </a:lnTo>
                <a:lnTo>
                  <a:pt x="32099" y="211709"/>
                </a:lnTo>
                <a:lnTo>
                  <a:pt x="15740" y="256968"/>
                </a:lnTo>
                <a:lnTo>
                  <a:pt x="0" y="303275"/>
                </a:lnTo>
              </a:path>
            </a:pathLst>
          </a:custGeom>
          <a:ln w="28574">
            <a:solidFill>
              <a:srgbClr val="00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19350" y="1493900"/>
            <a:ext cx="357505" cy="11430"/>
          </a:xfrm>
          <a:custGeom>
            <a:avLst/>
            <a:gdLst/>
            <a:ahLst/>
            <a:cxnLst/>
            <a:rect l="l" t="t" r="r" b="b"/>
            <a:pathLst>
              <a:path w="357505" h="11430">
                <a:moveTo>
                  <a:pt x="-14287" y="5524"/>
                </a:moveTo>
                <a:lnTo>
                  <a:pt x="371538" y="5524"/>
                </a:lnTo>
              </a:path>
            </a:pathLst>
          </a:custGeom>
          <a:ln w="39624">
            <a:solidFill>
              <a:srgbClr val="00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38451" y="3224148"/>
            <a:ext cx="62230" cy="605155"/>
          </a:xfrm>
          <a:custGeom>
            <a:avLst/>
            <a:gdLst/>
            <a:ahLst/>
            <a:cxnLst/>
            <a:rect l="l" t="t" r="r" b="b"/>
            <a:pathLst>
              <a:path w="62230" h="605154">
                <a:moveTo>
                  <a:pt x="0" y="0"/>
                </a:moveTo>
                <a:lnTo>
                  <a:pt x="2034" y="57839"/>
                </a:lnTo>
                <a:lnTo>
                  <a:pt x="4165" y="115199"/>
                </a:lnTo>
                <a:lnTo>
                  <a:pt x="6471" y="171413"/>
                </a:lnTo>
                <a:lnTo>
                  <a:pt x="9032" y="225814"/>
                </a:lnTo>
                <a:lnTo>
                  <a:pt x="11929" y="277735"/>
                </a:lnTo>
                <a:lnTo>
                  <a:pt x="15242" y="326511"/>
                </a:lnTo>
                <a:lnTo>
                  <a:pt x="19050" y="371475"/>
                </a:lnTo>
                <a:lnTo>
                  <a:pt x="25488" y="427779"/>
                </a:lnTo>
                <a:lnTo>
                  <a:pt x="33219" y="477671"/>
                </a:lnTo>
                <a:lnTo>
                  <a:pt x="42010" y="522753"/>
                </a:lnTo>
                <a:lnTo>
                  <a:pt x="51631" y="564628"/>
                </a:lnTo>
                <a:lnTo>
                  <a:pt x="61849" y="604901"/>
                </a:lnTo>
              </a:path>
            </a:pathLst>
          </a:custGeom>
          <a:ln w="28575">
            <a:solidFill>
              <a:srgbClr val="00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43150" y="3764485"/>
            <a:ext cx="62230" cy="2188845"/>
          </a:xfrm>
          <a:custGeom>
            <a:avLst/>
            <a:gdLst/>
            <a:ahLst/>
            <a:cxnLst/>
            <a:rect l="l" t="t" r="r" b="b"/>
            <a:pathLst>
              <a:path w="62230" h="2188845">
                <a:moveTo>
                  <a:pt x="61975" y="65072"/>
                </a:moveTo>
                <a:lnTo>
                  <a:pt x="59118" y="42339"/>
                </a:lnTo>
                <a:lnTo>
                  <a:pt x="56318" y="22191"/>
                </a:lnTo>
                <a:lnTo>
                  <a:pt x="53553" y="7216"/>
                </a:lnTo>
                <a:lnTo>
                  <a:pt x="50795" y="0"/>
                </a:lnTo>
                <a:lnTo>
                  <a:pt x="48021" y="3128"/>
                </a:lnTo>
                <a:lnTo>
                  <a:pt x="42322" y="50765"/>
                </a:lnTo>
                <a:lnTo>
                  <a:pt x="39347" y="100445"/>
                </a:lnTo>
                <a:lnTo>
                  <a:pt x="36255" y="170816"/>
                </a:lnTo>
                <a:lnTo>
                  <a:pt x="33019" y="264462"/>
                </a:lnTo>
                <a:lnTo>
                  <a:pt x="31232" y="327532"/>
                </a:lnTo>
                <a:lnTo>
                  <a:pt x="29368" y="403901"/>
                </a:lnTo>
                <a:lnTo>
                  <a:pt x="28412" y="446574"/>
                </a:lnTo>
                <a:lnTo>
                  <a:pt x="27442" y="491973"/>
                </a:lnTo>
                <a:lnTo>
                  <a:pt x="26461" y="539897"/>
                </a:lnTo>
                <a:lnTo>
                  <a:pt x="25469" y="590148"/>
                </a:lnTo>
                <a:lnTo>
                  <a:pt x="24469" y="642526"/>
                </a:lnTo>
                <a:lnTo>
                  <a:pt x="23463" y="696830"/>
                </a:lnTo>
                <a:lnTo>
                  <a:pt x="22452" y="752861"/>
                </a:lnTo>
                <a:lnTo>
                  <a:pt x="21438" y="810420"/>
                </a:lnTo>
                <a:lnTo>
                  <a:pt x="20423" y="869306"/>
                </a:lnTo>
                <a:lnTo>
                  <a:pt x="19409" y="929320"/>
                </a:lnTo>
                <a:lnTo>
                  <a:pt x="18398" y="990261"/>
                </a:lnTo>
                <a:lnTo>
                  <a:pt x="17391" y="1051932"/>
                </a:lnTo>
                <a:lnTo>
                  <a:pt x="16390" y="1114130"/>
                </a:lnTo>
                <a:lnTo>
                  <a:pt x="15397" y="1176658"/>
                </a:lnTo>
                <a:lnTo>
                  <a:pt x="14414" y="1239314"/>
                </a:lnTo>
                <a:lnTo>
                  <a:pt x="13443" y="1301900"/>
                </a:lnTo>
                <a:lnTo>
                  <a:pt x="12484" y="1364215"/>
                </a:lnTo>
                <a:lnTo>
                  <a:pt x="11542" y="1426061"/>
                </a:lnTo>
                <a:lnTo>
                  <a:pt x="10616" y="1487236"/>
                </a:lnTo>
                <a:lnTo>
                  <a:pt x="9709" y="1547541"/>
                </a:lnTo>
                <a:lnTo>
                  <a:pt x="8823" y="1606777"/>
                </a:lnTo>
                <a:lnTo>
                  <a:pt x="7959" y="1664744"/>
                </a:lnTo>
                <a:lnTo>
                  <a:pt x="7119" y="1721242"/>
                </a:lnTo>
                <a:lnTo>
                  <a:pt x="6305" y="1776071"/>
                </a:lnTo>
                <a:lnTo>
                  <a:pt x="5520" y="1829032"/>
                </a:lnTo>
                <a:lnTo>
                  <a:pt x="4764" y="1879924"/>
                </a:lnTo>
                <a:lnTo>
                  <a:pt x="4039" y="1928549"/>
                </a:lnTo>
                <a:lnTo>
                  <a:pt x="3348" y="1974706"/>
                </a:lnTo>
                <a:lnTo>
                  <a:pt x="2691" y="2018195"/>
                </a:lnTo>
                <a:lnTo>
                  <a:pt x="2072" y="2058817"/>
                </a:lnTo>
                <a:lnTo>
                  <a:pt x="951" y="2130661"/>
                </a:lnTo>
                <a:lnTo>
                  <a:pt x="453" y="2161483"/>
                </a:lnTo>
                <a:lnTo>
                  <a:pt x="0" y="2188639"/>
                </a:lnTo>
              </a:path>
            </a:pathLst>
          </a:custGeom>
          <a:ln w="28575">
            <a:solidFill>
              <a:srgbClr val="00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553325" y="3819525"/>
            <a:ext cx="55880" cy="0"/>
          </a:xfrm>
          <a:custGeom>
            <a:avLst/>
            <a:gdLst/>
            <a:ahLst/>
            <a:cxnLst/>
            <a:rect l="l" t="t" r="r" b="b"/>
            <a:pathLst>
              <a:path w="55879">
                <a:moveTo>
                  <a:pt x="0" y="0"/>
                </a:moveTo>
                <a:lnTo>
                  <a:pt x="55625" y="0"/>
                </a:lnTo>
              </a:path>
            </a:pathLst>
          </a:custGeom>
          <a:ln w="28575">
            <a:solidFill>
              <a:srgbClr val="00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00300" y="3819525"/>
            <a:ext cx="4276725" cy="0"/>
          </a:xfrm>
          <a:custGeom>
            <a:avLst/>
            <a:gdLst/>
            <a:ahLst/>
            <a:cxnLst/>
            <a:rect l="l" t="t" r="r" b="b"/>
            <a:pathLst>
              <a:path w="4276725">
                <a:moveTo>
                  <a:pt x="0" y="0"/>
                </a:moveTo>
                <a:lnTo>
                  <a:pt x="4276725" y="0"/>
                </a:lnTo>
              </a:path>
            </a:pathLst>
          </a:custGeom>
          <a:ln w="28575">
            <a:solidFill>
              <a:srgbClr val="00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02601" y="2509837"/>
            <a:ext cx="0" cy="28575"/>
          </a:xfrm>
          <a:custGeom>
            <a:avLst/>
            <a:gdLst/>
            <a:ahLst/>
            <a:cxnLst/>
            <a:rect l="l" t="t" r="r" b="b"/>
            <a:pathLst>
              <a:path h="28575">
                <a:moveTo>
                  <a:pt x="0" y="0"/>
                </a:moveTo>
                <a:lnTo>
                  <a:pt x="0" y="28575"/>
                </a:lnTo>
              </a:path>
            </a:pathLst>
          </a:custGeom>
          <a:ln w="28575">
            <a:solidFill>
              <a:srgbClr val="00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286250" y="2524125"/>
            <a:ext cx="2294255" cy="0"/>
          </a:xfrm>
          <a:custGeom>
            <a:avLst/>
            <a:gdLst/>
            <a:ahLst/>
            <a:cxnLst/>
            <a:rect l="l" t="t" r="r" b="b"/>
            <a:pathLst>
              <a:path w="2294254">
                <a:moveTo>
                  <a:pt x="0" y="0"/>
                </a:moveTo>
                <a:lnTo>
                  <a:pt x="2294001" y="0"/>
                </a:lnTo>
              </a:path>
            </a:pathLst>
          </a:custGeom>
          <a:ln w="28575">
            <a:solidFill>
              <a:srgbClr val="00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62625" y="1990725"/>
            <a:ext cx="1847850" cy="523875"/>
          </a:xfrm>
          <a:custGeom>
            <a:avLst/>
            <a:gdLst/>
            <a:ahLst/>
            <a:cxnLst/>
            <a:rect l="l" t="t" r="r" b="b"/>
            <a:pathLst>
              <a:path w="1847850" h="523875">
                <a:moveTo>
                  <a:pt x="0" y="523875"/>
                </a:moveTo>
                <a:lnTo>
                  <a:pt x="60771" y="506585"/>
                </a:lnTo>
                <a:lnTo>
                  <a:pt x="121492" y="489315"/>
                </a:lnTo>
                <a:lnTo>
                  <a:pt x="182113" y="472080"/>
                </a:lnTo>
                <a:lnTo>
                  <a:pt x="242583" y="454894"/>
                </a:lnTo>
                <a:lnTo>
                  <a:pt x="302851" y="437770"/>
                </a:lnTo>
                <a:lnTo>
                  <a:pt x="362867" y="420723"/>
                </a:lnTo>
                <a:lnTo>
                  <a:pt x="422580" y="403767"/>
                </a:lnTo>
                <a:lnTo>
                  <a:pt x="481940" y="386916"/>
                </a:lnTo>
                <a:lnTo>
                  <a:pt x="540897" y="370183"/>
                </a:lnTo>
                <a:lnTo>
                  <a:pt x="599399" y="353584"/>
                </a:lnTo>
                <a:lnTo>
                  <a:pt x="657396" y="337132"/>
                </a:lnTo>
                <a:lnTo>
                  <a:pt x="714838" y="320841"/>
                </a:lnTo>
                <a:lnTo>
                  <a:pt x="771674" y="304726"/>
                </a:lnTo>
                <a:lnTo>
                  <a:pt x="827854" y="288799"/>
                </a:lnTo>
                <a:lnTo>
                  <a:pt x="883326" y="273077"/>
                </a:lnTo>
                <a:lnTo>
                  <a:pt x="938041" y="257572"/>
                </a:lnTo>
                <a:lnTo>
                  <a:pt x="991949" y="242298"/>
                </a:lnTo>
                <a:lnTo>
                  <a:pt x="1044997" y="227270"/>
                </a:lnTo>
                <a:lnTo>
                  <a:pt x="1097137" y="212502"/>
                </a:lnTo>
                <a:lnTo>
                  <a:pt x="1148317" y="198008"/>
                </a:lnTo>
                <a:lnTo>
                  <a:pt x="1198486" y="183802"/>
                </a:lnTo>
                <a:lnTo>
                  <a:pt x="1247595" y="169898"/>
                </a:lnTo>
                <a:lnTo>
                  <a:pt x="1295593" y="156310"/>
                </a:lnTo>
                <a:lnTo>
                  <a:pt x="1342429" y="143052"/>
                </a:lnTo>
                <a:lnTo>
                  <a:pt x="1388053" y="130139"/>
                </a:lnTo>
                <a:lnTo>
                  <a:pt x="1432414" y="117583"/>
                </a:lnTo>
                <a:lnTo>
                  <a:pt x="1475461" y="105401"/>
                </a:lnTo>
                <a:lnTo>
                  <a:pt x="1517145" y="93604"/>
                </a:lnTo>
                <a:lnTo>
                  <a:pt x="1557414" y="82209"/>
                </a:lnTo>
                <a:lnTo>
                  <a:pt x="1596218" y="71228"/>
                </a:lnTo>
                <a:lnTo>
                  <a:pt x="1633507" y="60676"/>
                </a:lnTo>
                <a:lnTo>
                  <a:pt x="1703336" y="40914"/>
                </a:lnTo>
                <a:lnTo>
                  <a:pt x="1766496" y="23037"/>
                </a:lnTo>
                <a:lnTo>
                  <a:pt x="1822584" y="7156"/>
                </a:lnTo>
                <a:lnTo>
                  <a:pt x="1847850" y="0"/>
                </a:lnTo>
              </a:path>
            </a:pathLst>
          </a:custGeom>
          <a:ln w="28575">
            <a:solidFill>
              <a:srgbClr val="00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62275" y="3829050"/>
            <a:ext cx="0" cy="2122805"/>
          </a:xfrm>
          <a:custGeom>
            <a:avLst/>
            <a:gdLst/>
            <a:ahLst/>
            <a:cxnLst/>
            <a:rect l="l" t="t" r="r" b="b"/>
            <a:pathLst>
              <a:path h="2122804">
                <a:moveTo>
                  <a:pt x="0" y="0"/>
                </a:moveTo>
                <a:lnTo>
                  <a:pt x="0" y="2122487"/>
                </a:lnTo>
              </a:path>
            </a:pathLst>
          </a:custGeom>
          <a:ln w="12700">
            <a:solidFill>
              <a:srgbClr val="0066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762625" y="2522601"/>
            <a:ext cx="0" cy="3460750"/>
          </a:xfrm>
          <a:custGeom>
            <a:avLst/>
            <a:gdLst/>
            <a:ahLst/>
            <a:cxnLst/>
            <a:rect l="l" t="t" r="r" b="b"/>
            <a:pathLst>
              <a:path h="3460750">
                <a:moveTo>
                  <a:pt x="0" y="0"/>
                </a:moveTo>
                <a:lnTo>
                  <a:pt x="0" y="3460686"/>
                </a:lnTo>
              </a:path>
            </a:pathLst>
          </a:custGeom>
          <a:ln w="12700">
            <a:solidFill>
              <a:srgbClr val="0066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501900" y="1500250"/>
            <a:ext cx="9525" cy="4467225"/>
          </a:xfrm>
          <a:custGeom>
            <a:avLst/>
            <a:gdLst/>
            <a:ahLst/>
            <a:cxnLst/>
            <a:rect l="l" t="t" r="r" b="b"/>
            <a:pathLst>
              <a:path w="9525" h="4467225">
                <a:moveTo>
                  <a:pt x="0" y="0"/>
                </a:moveTo>
                <a:lnTo>
                  <a:pt x="9525" y="4467161"/>
                </a:lnTo>
              </a:path>
            </a:pathLst>
          </a:custGeom>
          <a:ln w="12700">
            <a:solidFill>
              <a:srgbClr val="0066FF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326148" y="4882134"/>
            <a:ext cx="334645" cy="6096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495"/>
              </a:lnSpc>
              <a:tabLst>
                <a:tab pos="316865" algn="l"/>
              </a:tabLst>
            </a:pPr>
            <a:r>
              <a:rPr sz="2200" dirty="0">
                <a:solidFill>
                  <a:srgbClr val="0000FF"/>
                </a:solidFill>
                <a:latin typeface="Times New Roman"/>
                <a:cs typeface="Times New Roman"/>
              </a:rPr>
              <a:t>T	→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825244" y="5671820"/>
            <a:ext cx="3054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Times New Roman"/>
                <a:cs typeface="Times New Roman"/>
              </a:rPr>
              <a:t>Fe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665084" y="5651093"/>
            <a:ext cx="63436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Times New Roman"/>
                <a:cs typeface="Times New Roman"/>
              </a:rPr>
              <a:t>Fe</a:t>
            </a:r>
            <a:r>
              <a:rPr sz="2175" spc="-7" baseline="-21072" dirty="0">
                <a:latin typeface="Times New Roman"/>
                <a:cs typeface="Times New Roman"/>
              </a:rPr>
              <a:t>3</a:t>
            </a:r>
            <a:r>
              <a:rPr sz="2200" spc="-5" dirty="0">
                <a:latin typeface="Times New Roman"/>
                <a:cs typeface="Times New Roman"/>
              </a:rPr>
              <a:t>C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422006" y="5929071"/>
            <a:ext cx="37528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009900"/>
                </a:solidFill>
                <a:latin typeface="Times New Roman"/>
                <a:cs typeface="Times New Roman"/>
              </a:rPr>
              <a:t>6</a:t>
            </a:r>
            <a:r>
              <a:rPr sz="2200" dirty="0">
                <a:solidFill>
                  <a:srgbClr val="009900"/>
                </a:solidFill>
                <a:latin typeface="Times New Roman"/>
                <a:cs typeface="Times New Roman"/>
              </a:rPr>
              <a:t>.</a:t>
            </a:r>
            <a:r>
              <a:rPr sz="2200" spc="-5" dirty="0">
                <a:solidFill>
                  <a:srgbClr val="009900"/>
                </a:solidFill>
                <a:latin typeface="Times New Roman"/>
                <a:cs typeface="Times New Roman"/>
              </a:rPr>
              <a:t>7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819650" y="5768441"/>
            <a:ext cx="1130935" cy="1047750"/>
          </a:xfrm>
          <a:prstGeom prst="rect">
            <a:avLst/>
          </a:prstGeom>
        </p:spPr>
        <p:txBody>
          <a:bodyPr vert="horz" wrap="square" lIns="0" tIns="18859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485"/>
              </a:spcBef>
            </a:pPr>
            <a:r>
              <a:rPr sz="2200" spc="-5" dirty="0">
                <a:solidFill>
                  <a:srgbClr val="009900"/>
                </a:solidFill>
                <a:latin typeface="Times New Roman"/>
                <a:cs typeface="Times New Roman"/>
              </a:rPr>
              <a:t>4</a:t>
            </a:r>
            <a:r>
              <a:rPr sz="2200" dirty="0">
                <a:solidFill>
                  <a:srgbClr val="009900"/>
                </a:solidFill>
                <a:latin typeface="Times New Roman"/>
                <a:cs typeface="Times New Roman"/>
              </a:rPr>
              <a:t>.</a:t>
            </a:r>
            <a:r>
              <a:rPr sz="2200" spc="-5" dirty="0">
                <a:solidFill>
                  <a:srgbClr val="009900"/>
                </a:solidFill>
                <a:latin typeface="Times New Roman"/>
                <a:cs typeface="Times New Roman"/>
              </a:rPr>
              <a:t>3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385"/>
              </a:spcBef>
              <a:tabLst>
                <a:tab pos="570230" algn="l"/>
              </a:tabLst>
            </a:pPr>
            <a:r>
              <a:rPr sz="2200" spc="-5" dirty="0">
                <a:solidFill>
                  <a:srgbClr val="0000FF"/>
                </a:solidFill>
                <a:latin typeface="Times New Roman"/>
                <a:cs typeface="Times New Roman"/>
              </a:rPr>
              <a:t>%C	→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193798" y="5933643"/>
            <a:ext cx="103695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74370" algn="l"/>
              </a:tabLst>
            </a:pPr>
            <a:r>
              <a:rPr sz="2200" spc="-5" dirty="0">
                <a:solidFill>
                  <a:srgbClr val="009900"/>
                </a:solidFill>
                <a:latin typeface="Times New Roman"/>
                <a:cs typeface="Times New Roman"/>
              </a:rPr>
              <a:t>0</a:t>
            </a:r>
            <a:r>
              <a:rPr sz="2200" dirty="0">
                <a:solidFill>
                  <a:srgbClr val="009900"/>
                </a:solidFill>
                <a:latin typeface="Times New Roman"/>
                <a:cs typeface="Times New Roman"/>
              </a:rPr>
              <a:t>.</a:t>
            </a:r>
            <a:r>
              <a:rPr sz="2200" spc="-5" dirty="0">
                <a:solidFill>
                  <a:srgbClr val="009900"/>
                </a:solidFill>
                <a:latin typeface="Times New Roman"/>
                <a:cs typeface="Times New Roman"/>
              </a:rPr>
              <a:t>16</a:t>
            </a:r>
            <a:r>
              <a:rPr sz="2200" dirty="0">
                <a:solidFill>
                  <a:srgbClr val="009900"/>
                </a:solidFill>
                <a:latin typeface="Times New Roman"/>
                <a:cs typeface="Times New Roman"/>
              </a:rPr>
              <a:t>	</a:t>
            </a:r>
            <a:r>
              <a:rPr sz="3300" spc="-7" baseline="1262" dirty="0">
                <a:solidFill>
                  <a:srgbClr val="009900"/>
                </a:solidFill>
                <a:latin typeface="Times New Roman"/>
                <a:cs typeface="Times New Roman"/>
              </a:rPr>
              <a:t>0</a:t>
            </a:r>
            <a:r>
              <a:rPr sz="3300" baseline="1262" dirty="0">
                <a:solidFill>
                  <a:srgbClr val="009900"/>
                </a:solidFill>
                <a:latin typeface="Times New Roman"/>
                <a:cs typeface="Times New Roman"/>
              </a:rPr>
              <a:t>.</a:t>
            </a:r>
            <a:r>
              <a:rPr sz="3300" spc="-7" baseline="1262" dirty="0">
                <a:solidFill>
                  <a:srgbClr val="009900"/>
                </a:solidFill>
                <a:latin typeface="Times New Roman"/>
                <a:cs typeface="Times New Roman"/>
              </a:rPr>
              <a:t>8</a:t>
            </a:r>
            <a:endParaRPr sz="3300" baseline="1262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613150" y="2428938"/>
            <a:ext cx="673100" cy="427355"/>
          </a:xfrm>
          <a:custGeom>
            <a:avLst/>
            <a:gdLst/>
            <a:ahLst/>
            <a:cxnLst/>
            <a:rect l="l" t="t" r="r" b="b"/>
            <a:pathLst>
              <a:path w="673100" h="427355">
                <a:moveTo>
                  <a:pt x="0" y="427037"/>
                </a:moveTo>
                <a:lnTo>
                  <a:pt x="673100" y="427037"/>
                </a:lnTo>
                <a:lnTo>
                  <a:pt x="673100" y="0"/>
                </a:lnTo>
                <a:lnTo>
                  <a:pt x="0" y="0"/>
                </a:lnTo>
                <a:lnTo>
                  <a:pt x="0" y="427037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692397" y="2453131"/>
            <a:ext cx="51435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009900"/>
                </a:solidFill>
                <a:latin typeface="Times New Roman"/>
                <a:cs typeface="Times New Roman"/>
              </a:rPr>
              <a:t>2</a:t>
            </a:r>
            <a:r>
              <a:rPr sz="2200" dirty="0">
                <a:solidFill>
                  <a:srgbClr val="009900"/>
                </a:solidFill>
                <a:latin typeface="Times New Roman"/>
                <a:cs typeface="Times New Roman"/>
              </a:rPr>
              <a:t>.</a:t>
            </a:r>
            <a:r>
              <a:rPr sz="2200" spc="-5" dirty="0">
                <a:solidFill>
                  <a:srgbClr val="009900"/>
                </a:solidFill>
                <a:latin typeface="Times New Roman"/>
                <a:cs typeface="Times New Roman"/>
              </a:rPr>
              <a:t>06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753107" y="1334897"/>
            <a:ext cx="536575" cy="184150"/>
          </a:xfrm>
          <a:custGeom>
            <a:avLst/>
            <a:gdLst/>
            <a:ahLst/>
            <a:cxnLst/>
            <a:rect l="l" t="t" r="r" b="b"/>
            <a:pathLst>
              <a:path w="536575" h="184150">
                <a:moveTo>
                  <a:pt x="461311" y="153760"/>
                </a:moveTo>
                <a:lnTo>
                  <a:pt x="451993" y="184150"/>
                </a:lnTo>
                <a:lnTo>
                  <a:pt x="536067" y="170052"/>
                </a:lnTo>
                <a:lnTo>
                  <a:pt x="522869" y="157479"/>
                </a:lnTo>
                <a:lnTo>
                  <a:pt x="473456" y="157479"/>
                </a:lnTo>
                <a:lnTo>
                  <a:pt x="461311" y="153760"/>
                </a:lnTo>
                <a:close/>
              </a:path>
              <a:path w="536575" h="184150">
                <a:moveTo>
                  <a:pt x="465052" y="141557"/>
                </a:moveTo>
                <a:lnTo>
                  <a:pt x="461311" y="153760"/>
                </a:lnTo>
                <a:lnTo>
                  <a:pt x="473456" y="157479"/>
                </a:lnTo>
                <a:lnTo>
                  <a:pt x="477266" y="145287"/>
                </a:lnTo>
                <a:lnTo>
                  <a:pt x="465052" y="141557"/>
                </a:lnTo>
                <a:close/>
              </a:path>
              <a:path w="536575" h="184150">
                <a:moveTo>
                  <a:pt x="474344" y="111251"/>
                </a:moveTo>
                <a:lnTo>
                  <a:pt x="465052" y="141557"/>
                </a:lnTo>
                <a:lnTo>
                  <a:pt x="477266" y="145287"/>
                </a:lnTo>
                <a:lnTo>
                  <a:pt x="473456" y="157479"/>
                </a:lnTo>
                <a:lnTo>
                  <a:pt x="522869" y="157479"/>
                </a:lnTo>
                <a:lnTo>
                  <a:pt x="474344" y="111251"/>
                </a:lnTo>
                <a:close/>
              </a:path>
              <a:path w="536575" h="184150">
                <a:moveTo>
                  <a:pt x="428625" y="130428"/>
                </a:moveTo>
                <a:lnTo>
                  <a:pt x="424942" y="142620"/>
                </a:lnTo>
                <a:lnTo>
                  <a:pt x="461311" y="153760"/>
                </a:lnTo>
                <a:lnTo>
                  <a:pt x="465052" y="141557"/>
                </a:lnTo>
                <a:lnTo>
                  <a:pt x="428625" y="130428"/>
                </a:lnTo>
                <a:close/>
              </a:path>
              <a:path w="536575" h="184150">
                <a:moveTo>
                  <a:pt x="343662" y="104393"/>
                </a:moveTo>
                <a:lnTo>
                  <a:pt x="339979" y="116458"/>
                </a:lnTo>
                <a:lnTo>
                  <a:pt x="388493" y="131444"/>
                </a:lnTo>
                <a:lnTo>
                  <a:pt x="392303" y="119252"/>
                </a:lnTo>
                <a:lnTo>
                  <a:pt x="343662" y="104393"/>
                </a:lnTo>
                <a:close/>
              </a:path>
              <a:path w="536575" h="184150">
                <a:moveTo>
                  <a:pt x="258699" y="78231"/>
                </a:moveTo>
                <a:lnTo>
                  <a:pt x="255016" y="90424"/>
                </a:lnTo>
                <a:lnTo>
                  <a:pt x="303530" y="105282"/>
                </a:lnTo>
                <a:lnTo>
                  <a:pt x="307213" y="93217"/>
                </a:lnTo>
                <a:lnTo>
                  <a:pt x="258699" y="78231"/>
                </a:lnTo>
                <a:close/>
              </a:path>
              <a:path w="536575" h="184150">
                <a:moveTo>
                  <a:pt x="173736" y="52197"/>
                </a:moveTo>
                <a:lnTo>
                  <a:pt x="169925" y="64262"/>
                </a:lnTo>
                <a:lnTo>
                  <a:pt x="218567" y="79248"/>
                </a:lnTo>
                <a:lnTo>
                  <a:pt x="222250" y="67055"/>
                </a:lnTo>
                <a:lnTo>
                  <a:pt x="173736" y="52197"/>
                </a:lnTo>
                <a:close/>
              </a:path>
              <a:path w="536575" h="184150">
                <a:moveTo>
                  <a:pt x="88773" y="26035"/>
                </a:moveTo>
                <a:lnTo>
                  <a:pt x="84962" y="38226"/>
                </a:lnTo>
                <a:lnTo>
                  <a:pt x="133604" y="53086"/>
                </a:lnTo>
                <a:lnTo>
                  <a:pt x="137287" y="41020"/>
                </a:lnTo>
                <a:lnTo>
                  <a:pt x="88773" y="26035"/>
                </a:lnTo>
                <a:close/>
              </a:path>
              <a:path w="536575" h="184150">
                <a:moveTo>
                  <a:pt x="3683" y="0"/>
                </a:moveTo>
                <a:lnTo>
                  <a:pt x="0" y="12064"/>
                </a:lnTo>
                <a:lnTo>
                  <a:pt x="48514" y="27050"/>
                </a:lnTo>
                <a:lnTo>
                  <a:pt x="52324" y="14858"/>
                </a:lnTo>
                <a:lnTo>
                  <a:pt x="3683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289175" y="1279525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0" y="225425"/>
                </a:moveTo>
                <a:lnTo>
                  <a:pt x="4581" y="180005"/>
                </a:lnTo>
                <a:lnTo>
                  <a:pt x="17720" y="137695"/>
                </a:lnTo>
                <a:lnTo>
                  <a:pt x="38509" y="99404"/>
                </a:lnTo>
                <a:lnTo>
                  <a:pt x="66039" y="66039"/>
                </a:lnTo>
                <a:lnTo>
                  <a:pt x="99404" y="38509"/>
                </a:lnTo>
                <a:lnTo>
                  <a:pt x="137695" y="17720"/>
                </a:lnTo>
                <a:lnTo>
                  <a:pt x="180005" y="4581"/>
                </a:lnTo>
                <a:lnTo>
                  <a:pt x="225425" y="0"/>
                </a:lnTo>
                <a:lnTo>
                  <a:pt x="270844" y="4581"/>
                </a:lnTo>
                <a:lnTo>
                  <a:pt x="313154" y="17720"/>
                </a:lnTo>
                <a:lnTo>
                  <a:pt x="351445" y="38509"/>
                </a:lnTo>
                <a:lnTo>
                  <a:pt x="384810" y="66040"/>
                </a:lnTo>
                <a:lnTo>
                  <a:pt x="412340" y="99404"/>
                </a:lnTo>
                <a:lnTo>
                  <a:pt x="433129" y="137695"/>
                </a:lnTo>
                <a:lnTo>
                  <a:pt x="446268" y="180005"/>
                </a:lnTo>
                <a:lnTo>
                  <a:pt x="450850" y="225425"/>
                </a:lnTo>
                <a:lnTo>
                  <a:pt x="446268" y="270844"/>
                </a:lnTo>
                <a:lnTo>
                  <a:pt x="433129" y="313154"/>
                </a:lnTo>
                <a:lnTo>
                  <a:pt x="412340" y="351445"/>
                </a:lnTo>
                <a:lnTo>
                  <a:pt x="384810" y="384810"/>
                </a:lnTo>
                <a:lnTo>
                  <a:pt x="351445" y="412340"/>
                </a:lnTo>
                <a:lnTo>
                  <a:pt x="313154" y="433129"/>
                </a:lnTo>
                <a:lnTo>
                  <a:pt x="270844" y="446268"/>
                </a:lnTo>
                <a:lnTo>
                  <a:pt x="225425" y="450850"/>
                </a:lnTo>
                <a:lnTo>
                  <a:pt x="180005" y="446268"/>
                </a:lnTo>
                <a:lnTo>
                  <a:pt x="137695" y="433129"/>
                </a:lnTo>
                <a:lnTo>
                  <a:pt x="99404" y="412340"/>
                </a:lnTo>
                <a:lnTo>
                  <a:pt x="66039" y="384809"/>
                </a:lnTo>
                <a:lnTo>
                  <a:pt x="38509" y="351445"/>
                </a:lnTo>
                <a:lnTo>
                  <a:pt x="17720" y="313154"/>
                </a:lnTo>
                <a:lnTo>
                  <a:pt x="4581" y="270844"/>
                </a:lnTo>
                <a:lnTo>
                  <a:pt x="0" y="225425"/>
                </a:lnTo>
                <a:close/>
              </a:path>
            </a:pathLst>
          </a:custGeom>
          <a:ln w="12700">
            <a:solidFill>
              <a:srgbClr val="FF33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04812" y="952500"/>
            <a:ext cx="1341755" cy="771525"/>
          </a:xfrm>
          <a:prstGeom prst="rect">
            <a:avLst/>
          </a:prstGeom>
          <a:ln w="12700">
            <a:solidFill>
              <a:srgbClr val="FF3300"/>
            </a:solidFill>
          </a:ln>
        </p:spPr>
        <p:txBody>
          <a:bodyPr vert="horz" wrap="square" lIns="0" tIns="3619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85"/>
              </a:spcBef>
            </a:pPr>
            <a:r>
              <a:rPr sz="2200" i="1" spc="-5" dirty="0">
                <a:solidFill>
                  <a:srgbClr val="FF3300"/>
                </a:solidFill>
                <a:latin typeface="Times New Roman"/>
                <a:cs typeface="Times New Roman"/>
              </a:rPr>
              <a:t>Peritectic</a:t>
            </a:r>
            <a:endParaRPr sz="2200">
              <a:latin typeface="Times New Roman"/>
              <a:cs typeface="Times New Roman"/>
            </a:endParaRPr>
          </a:p>
          <a:p>
            <a:pPr marL="90805">
              <a:lnSpc>
                <a:spcPct val="100000"/>
              </a:lnSpc>
              <a:spcBef>
                <a:spcPts val="10"/>
              </a:spcBef>
            </a:pPr>
            <a:r>
              <a:rPr sz="2200" spc="-5" dirty="0">
                <a:solidFill>
                  <a:srgbClr val="FF3300"/>
                </a:solidFill>
                <a:latin typeface="Times New Roman"/>
                <a:cs typeface="Times New Roman"/>
              </a:rPr>
              <a:t>L + </a:t>
            </a:r>
            <a:r>
              <a:rPr sz="2200" spc="-5" dirty="0">
                <a:solidFill>
                  <a:srgbClr val="FF3300"/>
                </a:solidFill>
                <a:latin typeface="Symbol"/>
                <a:cs typeface="Symbol"/>
              </a:rPr>
              <a:t></a:t>
            </a:r>
            <a:r>
              <a:rPr sz="2200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3300"/>
                </a:solidFill>
                <a:latin typeface="Arial"/>
                <a:cs typeface="Arial"/>
              </a:rPr>
              <a:t>→</a:t>
            </a:r>
            <a:r>
              <a:rPr sz="2200" spc="-16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3300"/>
                </a:solidFill>
                <a:latin typeface="Symbol"/>
                <a:cs typeface="Symbol"/>
              </a:rPr>
              <a:t></a:t>
            </a:r>
            <a:endParaRPr sz="2200">
              <a:latin typeface="Symbol"/>
              <a:cs typeface="Symbo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764657" y="946022"/>
            <a:ext cx="76200" cy="1353185"/>
          </a:xfrm>
          <a:custGeom>
            <a:avLst/>
            <a:gdLst/>
            <a:ahLst/>
            <a:cxnLst/>
            <a:rect l="l" t="t" r="r" b="b"/>
            <a:pathLst>
              <a:path w="76200" h="1353185">
                <a:moveTo>
                  <a:pt x="31686" y="1276583"/>
                </a:moveTo>
                <a:lnTo>
                  <a:pt x="0" y="1277112"/>
                </a:lnTo>
                <a:lnTo>
                  <a:pt x="39242" y="1352677"/>
                </a:lnTo>
                <a:lnTo>
                  <a:pt x="69724" y="1289303"/>
                </a:lnTo>
                <a:lnTo>
                  <a:pt x="31876" y="1289303"/>
                </a:lnTo>
                <a:lnTo>
                  <a:pt x="31686" y="1276583"/>
                </a:lnTo>
                <a:close/>
              </a:path>
              <a:path w="76200" h="1353185">
                <a:moveTo>
                  <a:pt x="44386" y="1276372"/>
                </a:moveTo>
                <a:lnTo>
                  <a:pt x="31686" y="1276583"/>
                </a:lnTo>
                <a:lnTo>
                  <a:pt x="31876" y="1289303"/>
                </a:lnTo>
                <a:lnTo>
                  <a:pt x="44576" y="1289050"/>
                </a:lnTo>
                <a:lnTo>
                  <a:pt x="44386" y="1276372"/>
                </a:lnTo>
                <a:close/>
              </a:path>
              <a:path w="76200" h="1353185">
                <a:moveTo>
                  <a:pt x="76200" y="1275841"/>
                </a:moveTo>
                <a:lnTo>
                  <a:pt x="44386" y="1276372"/>
                </a:lnTo>
                <a:lnTo>
                  <a:pt x="44576" y="1289050"/>
                </a:lnTo>
                <a:lnTo>
                  <a:pt x="31876" y="1289303"/>
                </a:lnTo>
                <a:lnTo>
                  <a:pt x="69724" y="1289303"/>
                </a:lnTo>
                <a:lnTo>
                  <a:pt x="76200" y="1275841"/>
                </a:lnTo>
                <a:close/>
              </a:path>
              <a:path w="76200" h="1353185">
                <a:moveTo>
                  <a:pt x="43814" y="1238250"/>
                </a:moveTo>
                <a:lnTo>
                  <a:pt x="31114" y="1238503"/>
                </a:lnTo>
                <a:lnTo>
                  <a:pt x="31686" y="1276583"/>
                </a:lnTo>
                <a:lnTo>
                  <a:pt x="44386" y="1276372"/>
                </a:lnTo>
                <a:lnTo>
                  <a:pt x="43814" y="1238250"/>
                </a:lnTo>
                <a:close/>
              </a:path>
              <a:path w="76200" h="1353185">
                <a:moveTo>
                  <a:pt x="42544" y="1149350"/>
                </a:moveTo>
                <a:lnTo>
                  <a:pt x="29844" y="1149603"/>
                </a:lnTo>
                <a:lnTo>
                  <a:pt x="30606" y="1200403"/>
                </a:lnTo>
                <a:lnTo>
                  <a:pt x="43306" y="1200150"/>
                </a:lnTo>
                <a:lnTo>
                  <a:pt x="42544" y="1149350"/>
                </a:lnTo>
                <a:close/>
              </a:path>
              <a:path w="76200" h="1353185">
                <a:moveTo>
                  <a:pt x="41147" y="1060450"/>
                </a:moveTo>
                <a:lnTo>
                  <a:pt x="28447" y="1060703"/>
                </a:lnTo>
                <a:lnTo>
                  <a:pt x="29209" y="1111503"/>
                </a:lnTo>
                <a:lnTo>
                  <a:pt x="41909" y="1111250"/>
                </a:lnTo>
                <a:lnTo>
                  <a:pt x="41147" y="1060450"/>
                </a:lnTo>
                <a:close/>
              </a:path>
              <a:path w="76200" h="1353185">
                <a:moveTo>
                  <a:pt x="39750" y="971676"/>
                </a:moveTo>
                <a:lnTo>
                  <a:pt x="27050" y="971803"/>
                </a:lnTo>
                <a:lnTo>
                  <a:pt x="27812" y="1022603"/>
                </a:lnTo>
                <a:lnTo>
                  <a:pt x="40512" y="1022476"/>
                </a:lnTo>
                <a:lnTo>
                  <a:pt x="39750" y="971676"/>
                </a:lnTo>
                <a:close/>
              </a:path>
              <a:path w="76200" h="1353185">
                <a:moveTo>
                  <a:pt x="38480" y="882776"/>
                </a:moveTo>
                <a:lnTo>
                  <a:pt x="25780" y="882903"/>
                </a:lnTo>
                <a:lnTo>
                  <a:pt x="26542" y="933703"/>
                </a:lnTo>
                <a:lnTo>
                  <a:pt x="39242" y="933576"/>
                </a:lnTo>
                <a:lnTo>
                  <a:pt x="38480" y="882776"/>
                </a:lnTo>
                <a:close/>
              </a:path>
              <a:path w="76200" h="1353185">
                <a:moveTo>
                  <a:pt x="37083" y="793876"/>
                </a:moveTo>
                <a:lnTo>
                  <a:pt x="24383" y="794003"/>
                </a:lnTo>
                <a:lnTo>
                  <a:pt x="25145" y="844803"/>
                </a:lnTo>
                <a:lnTo>
                  <a:pt x="37845" y="844676"/>
                </a:lnTo>
                <a:lnTo>
                  <a:pt x="37083" y="793876"/>
                </a:lnTo>
                <a:close/>
              </a:path>
              <a:path w="76200" h="1353185">
                <a:moveTo>
                  <a:pt x="35687" y="704976"/>
                </a:moveTo>
                <a:lnTo>
                  <a:pt x="22987" y="705103"/>
                </a:lnTo>
                <a:lnTo>
                  <a:pt x="23748" y="755903"/>
                </a:lnTo>
                <a:lnTo>
                  <a:pt x="36448" y="755776"/>
                </a:lnTo>
                <a:lnTo>
                  <a:pt x="35687" y="704976"/>
                </a:lnTo>
                <a:close/>
              </a:path>
              <a:path w="76200" h="1353185">
                <a:moveTo>
                  <a:pt x="34289" y="616076"/>
                </a:moveTo>
                <a:lnTo>
                  <a:pt x="21589" y="616203"/>
                </a:lnTo>
                <a:lnTo>
                  <a:pt x="22478" y="667003"/>
                </a:lnTo>
                <a:lnTo>
                  <a:pt x="35178" y="666876"/>
                </a:lnTo>
                <a:lnTo>
                  <a:pt x="34289" y="616076"/>
                </a:lnTo>
                <a:close/>
              </a:path>
              <a:path w="76200" h="1353185">
                <a:moveTo>
                  <a:pt x="33019" y="527176"/>
                </a:moveTo>
                <a:lnTo>
                  <a:pt x="20319" y="527430"/>
                </a:lnTo>
                <a:lnTo>
                  <a:pt x="21081" y="578103"/>
                </a:lnTo>
                <a:lnTo>
                  <a:pt x="33781" y="577976"/>
                </a:lnTo>
                <a:lnTo>
                  <a:pt x="33019" y="527176"/>
                </a:lnTo>
                <a:close/>
              </a:path>
              <a:path w="76200" h="1353185">
                <a:moveTo>
                  <a:pt x="31622" y="438276"/>
                </a:moveTo>
                <a:lnTo>
                  <a:pt x="18922" y="438530"/>
                </a:lnTo>
                <a:lnTo>
                  <a:pt x="19684" y="489330"/>
                </a:lnTo>
                <a:lnTo>
                  <a:pt x="32384" y="489076"/>
                </a:lnTo>
                <a:lnTo>
                  <a:pt x="31622" y="438276"/>
                </a:lnTo>
                <a:close/>
              </a:path>
              <a:path w="76200" h="1353185">
                <a:moveTo>
                  <a:pt x="30225" y="349376"/>
                </a:moveTo>
                <a:lnTo>
                  <a:pt x="17525" y="349630"/>
                </a:lnTo>
                <a:lnTo>
                  <a:pt x="18414" y="400430"/>
                </a:lnTo>
                <a:lnTo>
                  <a:pt x="31114" y="400176"/>
                </a:lnTo>
                <a:lnTo>
                  <a:pt x="30225" y="349376"/>
                </a:lnTo>
                <a:close/>
              </a:path>
              <a:path w="76200" h="1353185">
                <a:moveTo>
                  <a:pt x="28955" y="260476"/>
                </a:moveTo>
                <a:lnTo>
                  <a:pt x="16255" y="260730"/>
                </a:lnTo>
                <a:lnTo>
                  <a:pt x="17017" y="311530"/>
                </a:lnTo>
                <a:lnTo>
                  <a:pt x="29717" y="311276"/>
                </a:lnTo>
                <a:lnTo>
                  <a:pt x="28955" y="260476"/>
                </a:lnTo>
                <a:close/>
              </a:path>
              <a:path w="76200" h="1353185">
                <a:moveTo>
                  <a:pt x="27558" y="171576"/>
                </a:moveTo>
                <a:lnTo>
                  <a:pt x="14858" y="171830"/>
                </a:lnTo>
                <a:lnTo>
                  <a:pt x="15620" y="222630"/>
                </a:lnTo>
                <a:lnTo>
                  <a:pt x="28320" y="222376"/>
                </a:lnTo>
                <a:lnTo>
                  <a:pt x="27558" y="171576"/>
                </a:lnTo>
                <a:close/>
              </a:path>
              <a:path w="76200" h="1353185">
                <a:moveTo>
                  <a:pt x="26162" y="82676"/>
                </a:moveTo>
                <a:lnTo>
                  <a:pt x="13462" y="82930"/>
                </a:lnTo>
                <a:lnTo>
                  <a:pt x="14350" y="133730"/>
                </a:lnTo>
                <a:lnTo>
                  <a:pt x="26923" y="133476"/>
                </a:lnTo>
                <a:lnTo>
                  <a:pt x="26162" y="82676"/>
                </a:lnTo>
                <a:close/>
              </a:path>
              <a:path w="76200" h="1353185">
                <a:moveTo>
                  <a:pt x="24891" y="0"/>
                </a:moveTo>
                <a:lnTo>
                  <a:pt x="12191" y="253"/>
                </a:lnTo>
                <a:lnTo>
                  <a:pt x="12953" y="44830"/>
                </a:lnTo>
                <a:lnTo>
                  <a:pt x="25653" y="44576"/>
                </a:lnTo>
                <a:lnTo>
                  <a:pt x="24891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578475" y="2298700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0" y="225425"/>
                </a:moveTo>
                <a:lnTo>
                  <a:pt x="4581" y="180005"/>
                </a:lnTo>
                <a:lnTo>
                  <a:pt x="17720" y="137695"/>
                </a:lnTo>
                <a:lnTo>
                  <a:pt x="38509" y="99404"/>
                </a:lnTo>
                <a:lnTo>
                  <a:pt x="66040" y="66039"/>
                </a:lnTo>
                <a:lnTo>
                  <a:pt x="99404" y="38509"/>
                </a:lnTo>
                <a:lnTo>
                  <a:pt x="137695" y="17720"/>
                </a:lnTo>
                <a:lnTo>
                  <a:pt x="180005" y="4581"/>
                </a:lnTo>
                <a:lnTo>
                  <a:pt x="225425" y="0"/>
                </a:lnTo>
                <a:lnTo>
                  <a:pt x="270844" y="4581"/>
                </a:lnTo>
                <a:lnTo>
                  <a:pt x="313154" y="17720"/>
                </a:lnTo>
                <a:lnTo>
                  <a:pt x="351445" y="38509"/>
                </a:lnTo>
                <a:lnTo>
                  <a:pt x="384810" y="66040"/>
                </a:lnTo>
                <a:lnTo>
                  <a:pt x="412340" y="99404"/>
                </a:lnTo>
                <a:lnTo>
                  <a:pt x="433129" y="137695"/>
                </a:lnTo>
                <a:lnTo>
                  <a:pt x="446268" y="180005"/>
                </a:lnTo>
                <a:lnTo>
                  <a:pt x="450850" y="225425"/>
                </a:lnTo>
                <a:lnTo>
                  <a:pt x="446268" y="270844"/>
                </a:lnTo>
                <a:lnTo>
                  <a:pt x="433129" y="313154"/>
                </a:lnTo>
                <a:lnTo>
                  <a:pt x="412340" y="351445"/>
                </a:lnTo>
                <a:lnTo>
                  <a:pt x="384809" y="384810"/>
                </a:lnTo>
                <a:lnTo>
                  <a:pt x="351445" y="412340"/>
                </a:lnTo>
                <a:lnTo>
                  <a:pt x="313154" y="433129"/>
                </a:lnTo>
                <a:lnTo>
                  <a:pt x="270844" y="446268"/>
                </a:lnTo>
                <a:lnTo>
                  <a:pt x="225425" y="450850"/>
                </a:lnTo>
                <a:lnTo>
                  <a:pt x="180005" y="446268"/>
                </a:lnTo>
                <a:lnTo>
                  <a:pt x="137695" y="433129"/>
                </a:lnTo>
                <a:lnTo>
                  <a:pt x="99404" y="412340"/>
                </a:lnTo>
                <a:lnTo>
                  <a:pt x="66039" y="384809"/>
                </a:lnTo>
                <a:lnTo>
                  <a:pt x="38509" y="351445"/>
                </a:lnTo>
                <a:lnTo>
                  <a:pt x="17720" y="313154"/>
                </a:lnTo>
                <a:lnTo>
                  <a:pt x="4581" y="270844"/>
                </a:lnTo>
                <a:lnTo>
                  <a:pt x="0" y="225425"/>
                </a:lnTo>
                <a:close/>
              </a:path>
            </a:pathLst>
          </a:custGeom>
          <a:ln w="12700">
            <a:solidFill>
              <a:srgbClr val="FF33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900676" y="174625"/>
            <a:ext cx="1764030" cy="771525"/>
          </a:xfrm>
          <a:custGeom>
            <a:avLst/>
            <a:gdLst/>
            <a:ahLst/>
            <a:cxnLst/>
            <a:rect l="l" t="t" r="r" b="b"/>
            <a:pathLst>
              <a:path w="1764029" h="771525">
                <a:moveTo>
                  <a:pt x="0" y="771525"/>
                </a:moveTo>
                <a:lnTo>
                  <a:pt x="1763649" y="771525"/>
                </a:lnTo>
                <a:lnTo>
                  <a:pt x="1763649" y="0"/>
                </a:lnTo>
                <a:lnTo>
                  <a:pt x="0" y="0"/>
                </a:lnTo>
                <a:lnTo>
                  <a:pt x="0" y="7715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900676" y="174625"/>
            <a:ext cx="1764030" cy="771525"/>
          </a:xfrm>
          <a:custGeom>
            <a:avLst/>
            <a:gdLst/>
            <a:ahLst/>
            <a:cxnLst/>
            <a:rect l="l" t="t" r="r" b="b"/>
            <a:pathLst>
              <a:path w="1764029" h="771525">
                <a:moveTo>
                  <a:pt x="0" y="771525"/>
                </a:moveTo>
                <a:lnTo>
                  <a:pt x="1763649" y="771525"/>
                </a:lnTo>
                <a:lnTo>
                  <a:pt x="1763649" y="0"/>
                </a:lnTo>
                <a:lnTo>
                  <a:pt x="0" y="0"/>
                </a:lnTo>
                <a:lnTo>
                  <a:pt x="0" y="771525"/>
                </a:lnTo>
                <a:close/>
              </a:path>
            </a:pathLst>
          </a:custGeom>
          <a:ln w="12700">
            <a:solidFill>
              <a:srgbClr val="FF33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4954778" y="198500"/>
            <a:ext cx="1632585" cy="6972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200" i="1" spc="-5" dirty="0">
                <a:solidFill>
                  <a:srgbClr val="FF3300"/>
                </a:solidFill>
                <a:latin typeface="Times New Roman"/>
                <a:cs typeface="Times New Roman"/>
              </a:rPr>
              <a:t>Eutectic</a:t>
            </a:r>
            <a:endParaRPr sz="22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10"/>
              </a:spcBef>
            </a:pPr>
            <a:r>
              <a:rPr sz="2200" spc="-5" dirty="0">
                <a:solidFill>
                  <a:srgbClr val="FF3300"/>
                </a:solidFill>
                <a:latin typeface="Times New Roman"/>
                <a:cs typeface="Times New Roman"/>
              </a:rPr>
              <a:t>L </a:t>
            </a:r>
            <a:r>
              <a:rPr sz="2200" spc="-5" dirty="0">
                <a:solidFill>
                  <a:srgbClr val="FF3300"/>
                </a:solidFill>
                <a:latin typeface="Arial"/>
                <a:cs typeface="Arial"/>
              </a:rPr>
              <a:t>→ </a:t>
            </a:r>
            <a:r>
              <a:rPr sz="2200" spc="-5" dirty="0">
                <a:solidFill>
                  <a:srgbClr val="FF3300"/>
                </a:solidFill>
                <a:latin typeface="Symbol"/>
                <a:cs typeface="Symbol"/>
              </a:rPr>
              <a:t></a:t>
            </a:r>
            <a:r>
              <a:rPr sz="2200" spc="-5" dirty="0">
                <a:solidFill>
                  <a:srgbClr val="FF3300"/>
                </a:solidFill>
                <a:latin typeface="Times New Roman"/>
                <a:cs typeface="Times New Roman"/>
              </a:rPr>
              <a:t> +</a:t>
            </a:r>
            <a:r>
              <a:rPr sz="2200" spc="-15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3300"/>
                </a:solidFill>
                <a:latin typeface="Times New Roman"/>
                <a:cs typeface="Times New Roman"/>
              </a:rPr>
              <a:t>Fe</a:t>
            </a:r>
            <a:r>
              <a:rPr sz="2175" baseline="-21072" dirty="0">
                <a:solidFill>
                  <a:srgbClr val="FF3300"/>
                </a:solidFill>
                <a:latin typeface="Times New Roman"/>
                <a:cs typeface="Times New Roman"/>
              </a:rPr>
              <a:t>3</a:t>
            </a:r>
            <a:r>
              <a:rPr sz="2200" dirty="0">
                <a:solidFill>
                  <a:srgbClr val="FF3300"/>
                </a:solidFill>
                <a:latin typeface="Times New Roman"/>
                <a:cs typeface="Times New Roman"/>
              </a:rPr>
              <a:t>C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1897252" y="3351403"/>
            <a:ext cx="808355" cy="440055"/>
          </a:xfrm>
          <a:custGeom>
            <a:avLst/>
            <a:gdLst/>
            <a:ahLst/>
            <a:cxnLst/>
            <a:rect l="l" t="t" r="r" b="b"/>
            <a:pathLst>
              <a:path w="808355" h="440054">
                <a:moveTo>
                  <a:pt x="737691" y="408975"/>
                </a:moveTo>
                <a:lnTo>
                  <a:pt x="722630" y="436880"/>
                </a:lnTo>
                <a:lnTo>
                  <a:pt x="807847" y="439547"/>
                </a:lnTo>
                <a:lnTo>
                  <a:pt x="790613" y="415036"/>
                </a:lnTo>
                <a:lnTo>
                  <a:pt x="748919" y="415036"/>
                </a:lnTo>
                <a:lnTo>
                  <a:pt x="737691" y="408975"/>
                </a:lnTo>
                <a:close/>
              </a:path>
              <a:path w="808355" h="440054">
                <a:moveTo>
                  <a:pt x="743738" y="397773"/>
                </a:moveTo>
                <a:lnTo>
                  <a:pt x="737691" y="408975"/>
                </a:lnTo>
                <a:lnTo>
                  <a:pt x="748919" y="415036"/>
                </a:lnTo>
                <a:lnTo>
                  <a:pt x="755015" y="403860"/>
                </a:lnTo>
                <a:lnTo>
                  <a:pt x="743738" y="397773"/>
                </a:lnTo>
                <a:close/>
              </a:path>
              <a:path w="808355" h="440054">
                <a:moveTo>
                  <a:pt x="758825" y="369824"/>
                </a:moveTo>
                <a:lnTo>
                  <a:pt x="743738" y="397773"/>
                </a:lnTo>
                <a:lnTo>
                  <a:pt x="755015" y="403860"/>
                </a:lnTo>
                <a:lnTo>
                  <a:pt x="748919" y="415036"/>
                </a:lnTo>
                <a:lnTo>
                  <a:pt x="790613" y="415036"/>
                </a:lnTo>
                <a:lnTo>
                  <a:pt x="758825" y="369824"/>
                </a:lnTo>
                <a:close/>
              </a:path>
              <a:path w="808355" h="440054">
                <a:moveTo>
                  <a:pt x="710311" y="379730"/>
                </a:moveTo>
                <a:lnTo>
                  <a:pt x="704215" y="390906"/>
                </a:lnTo>
                <a:lnTo>
                  <a:pt x="737691" y="408975"/>
                </a:lnTo>
                <a:lnTo>
                  <a:pt x="743738" y="397773"/>
                </a:lnTo>
                <a:lnTo>
                  <a:pt x="710311" y="379730"/>
                </a:lnTo>
                <a:close/>
              </a:path>
              <a:path w="808355" h="440054">
                <a:moveTo>
                  <a:pt x="631952" y="337566"/>
                </a:moveTo>
                <a:lnTo>
                  <a:pt x="625983" y="348742"/>
                </a:lnTo>
                <a:lnTo>
                  <a:pt x="670687" y="372745"/>
                </a:lnTo>
                <a:lnTo>
                  <a:pt x="676656" y="361569"/>
                </a:lnTo>
                <a:lnTo>
                  <a:pt x="631952" y="337566"/>
                </a:lnTo>
                <a:close/>
              </a:path>
              <a:path w="808355" h="440054">
                <a:moveTo>
                  <a:pt x="553720" y="295275"/>
                </a:moveTo>
                <a:lnTo>
                  <a:pt x="547751" y="306451"/>
                </a:lnTo>
                <a:lnTo>
                  <a:pt x="592455" y="330581"/>
                </a:lnTo>
                <a:lnTo>
                  <a:pt x="598424" y="319405"/>
                </a:lnTo>
                <a:lnTo>
                  <a:pt x="553720" y="295275"/>
                </a:lnTo>
                <a:close/>
              </a:path>
              <a:path w="808355" h="440054">
                <a:moveTo>
                  <a:pt x="475488" y="253111"/>
                </a:moveTo>
                <a:lnTo>
                  <a:pt x="469519" y="264287"/>
                </a:lnTo>
                <a:lnTo>
                  <a:pt x="514223" y="288417"/>
                </a:lnTo>
                <a:lnTo>
                  <a:pt x="520192" y="277241"/>
                </a:lnTo>
                <a:lnTo>
                  <a:pt x="475488" y="253111"/>
                </a:lnTo>
                <a:close/>
              </a:path>
              <a:path w="808355" h="440054">
                <a:moveTo>
                  <a:pt x="397256" y="210947"/>
                </a:moveTo>
                <a:lnTo>
                  <a:pt x="391287" y="222123"/>
                </a:lnTo>
                <a:lnTo>
                  <a:pt x="435991" y="246252"/>
                </a:lnTo>
                <a:lnTo>
                  <a:pt x="441960" y="235076"/>
                </a:lnTo>
                <a:lnTo>
                  <a:pt x="397256" y="210947"/>
                </a:lnTo>
                <a:close/>
              </a:path>
              <a:path w="808355" h="440054">
                <a:moveTo>
                  <a:pt x="319024" y="168783"/>
                </a:moveTo>
                <a:lnTo>
                  <a:pt x="312928" y="179959"/>
                </a:lnTo>
                <a:lnTo>
                  <a:pt x="357632" y="204088"/>
                </a:lnTo>
                <a:lnTo>
                  <a:pt x="363728" y="192912"/>
                </a:lnTo>
                <a:lnTo>
                  <a:pt x="319024" y="168783"/>
                </a:lnTo>
                <a:close/>
              </a:path>
              <a:path w="808355" h="440054">
                <a:moveTo>
                  <a:pt x="240792" y="126492"/>
                </a:moveTo>
                <a:lnTo>
                  <a:pt x="234696" y="137668"/>
                </a:lnTo>
                <a:lnTo>
                  <a:pt x="279400" y="161798"/>
                </a:lnTo>
                <a:lnTo>
                  <a:pt x="285496" y="150622"/>
                </a:lnTo>
                <a:lnTo>
                  <a:pt x="240792" y="126492"/>
                </a:lnTo>
                <a:close/>
              </a:path>
              <a:path w="808355" h="440054">
                <a:moveTo>
                  <a:pt x="162560" y="84327"/>
                </a:moveTo>
                <a:lnTo>
                  <a:pt x="156464" y="95504"/>
                </a:lnTo>
                <a:lnTo>
                  <a:pt x="201168" y="119634"/>
                </a:lnTo>
                <a:lnTo>
                  <a:pt x="207264" y="108458"/>
                </a:lnTo>
                <a:lnTo>
                  <a:pt x="162560" y="84327"/>
                </a:lnTo>
                <a:close/>
              </a:path>
              <a:path w="808355" h="440054">
                <a:moveTo>
                  <a:pt x="84201" y="42163"/>
                </a:moveTo>
                <a:lnTo>
                  <a:pt x="78232" y="53339"/>
                </a:lnTo>
                <a:lnTo>
                  <a:pt x="122936" y="77470"/>
                </a:lnTo>
                <a:lnTo>
                  <a:pt x="129032" y="66294"/>
                </a:lnTo>
                <a:lnTo>
                  <a:pt x="84201" y="42163"/>
                </a:lnTo>
                <a:close/>
              </a:path>
              <a:path w="808355" h="440054">
                <a:moveTo>
                  <a:pt x="5969" y="0"/>
                </a:moveTo>
                <a:lnTo>
                  <a:pt x="0" y="11175"/>
                </a:lnTo>
                <a:lnTo>
                  <a:pt x="44704" y="35306"/>
                </a:lnTo>
                <a:lnTo>
                  <a:pt x="50673" y="24130"/>
                </a:lnTo>
                <a:lnTo>
                  <a:pt x="5969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705100" y="3565525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0" y="225425"/>
                </a:moveTo>
                <a:lnTo>
                  <a:pt x="4581" y="180005"/>
                </a:lnTo>
                <a:lnTo>
                  <a:pt x="17720" y="137695"/>
                </a:lnTo>
                <a:lnTo>
                  <a:pt x="38509" y="99404"/>
                </a:lnTo>
                <a:lnTo>
                  <a:pt x="66039" y="66039"/>
                </a:lnTo>
                <a:lnTo>
                  <a:pt x="99404" y="38509"/>
                </a:lnTo>
                <a:lnTo>
                  <a:pt x="137695" y="17720"/>
                </a:lnTo>
                <a:lnTo>
                  <a:pt x="180005" y="4581"/>
                </a:lnTo>
                <a:lnTo>
                  <a:pt x="225425" y="0"/>
                </a:lnTo>
                <a:lnTo>
                  <a:pt x="270844" y="4581"/>
                </a:lnTo>
                <a:lnTo>
                  <a:pt x="313154" y="17720"/>
                </a:lnTo>
                <a:lnTo>
                  <a:pt x="351445" y="38509"/>
                </a:lnTo>
                <a:lnTo>
                  <a:pt x="384810" y="66040"/>
                </a:lnTo>
                <a:lnTo>
                  <a:pt x="412340" y="99404"/>
                </a:lnTo>
                <a:lnTo>
                  <a:pt x="433129" y="137695"/>
                </a:lnTo>
                <a:lnTo>
                  <a:pt x="446268" y="180005"/>
                </a:lnTo>
                <a:lnTo>
                  <a:pt x="450850" y="225425"/>
                </a:lnTo>
                <a:lnTo>
                  <a:pt x="446268" y="270844"/>
                </a:lnTo>
                <a:lnTo>
                  <a:pt x="433129" y="313154"/>
                </a:lnTo>
                <a:lnTo>
                  <a:pt x="412340" y="351445"/>
                </a:lnTo>
                <a:lnTo>
                  <a:pt x="384810" y="384810"/>
                </a:lnTo>
                <a:lnTo>
                  <a:pt x="351445" y="412340"/>
                </a:lnTo>
                <a:lnTo>
                  <a:pt x="313154" y="433129"/>
                </a:lnTo>
                <a:lnTo>
                  <a:pt x="270844" y="446268"/>
                </a:lnTo>
                <a:lnTo>
                  <a:pt x="225425" y="450850"/>
                </a:lnTo>
                <a:lnTo>
                  <a:pt x="180005" y="446268"/>
                </a:lnTo>
                <a:lnTo>
                  <a:pt x="137695" y="433129"/>
                </a:lnTo>
                <a:lnTo>
                  <a:pt x="99404" y="412340"/>
                </a:lnTo>
                <a:lnTo>
                  <a:pt x="66039" y="384810"/>
                </a:lnTo>
                <a:lnTo>
                  <a:pt x="38509" y="351445"/>
                </a:lnTo>
                <a:lnTo>
                  <a:pt x="17720" y="313154"/>
                </a:lnTo>
                <a:lnTo>
                  <a:pt x="4581" y="270844"/>
                </a:lnTo>
                <a:lnTo>
                  <a:pt x="0" y="225425"/>
                </a:lnTo>
                <a:close/>
              </a:path>
            </a:pathLst>
          </a:custGeom>
          <a:ln w="12700">
            <a:solidFill>
              <a:srgbClr val="FF33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119062" y="2968625"/>
            <a:ext cx="1776730" cy="771525"/>
          </a:xfrm>
          <a:prstGeom prst="rect">
            <a:avLst/>
          </a:prstGeom>
          <a:ln w="12700">
            <a:solidFill>
              <a:srgbClr val="FF3300"/>
            </a:solidFill>
          </a:ln>
        </p:spPr>
        <p:txBody>
          <a:bodyPr vert="horz" wrap="square" lIns="0" tIns="3683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90"/>
              </a:spcBef>
            </a:pPr>
            <a:r>
              <a:rPr sz="2200" i="1" spc="-5" dirty="0">
                <a:solidFill>
                  <a:srgbClr val="FF3300"/>
                </a:solidFill>
                <a:latin typeface="Times New Roman"/>
                <a:cs typeface="Times New Roman"/>
              </a:rPr>
              <a:t>Eutectoid</a:t>
            </a:r>
            <a:endParaRPr sz="2200">
              <a:latin typeface="Times New Roman"/>
              <a:cs typeface="Times New Roman"/>
            </a:endParaRPr>
          </a:p>
          <a:p>
            <a:pPr marL="91440">
              <a:lnSpc>
                <a:spcPct val="100000"/>
              </a:lnSpc>
              <a:spcBef>
                <a:spcPts val="10"/>
              </a:spcBef>
            </a:pPr>
            <a:r>
              <a:rPr sz="2200" spc="-5" dirty="0">
                <a:solidFill>
                  <a:srgbClr val="FF3300"/>
                </a:solidFill>
                <a:latin typeface="Symbol"/>
                <a:cs typeface="Symbol"/>
              </a:rPr>
              <a:t></a:t>
            </a:r>
            <a:r>
              <a:rPr sz="2200" spc="-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3300"/>
                </a:solidFill>
                <a:latin typeface="Arial"/>
                <a:cs typeface="Arial"/>
              </a:rPr>
              <a:t>→ </a:t>
            </a:r>
            <a:r>
              <a:rPr sz="2200" spc="-5" dirty="0">
                <a:solidFill>
                  <a:srgbClr val="FF3300"/>
                </a:solidFill>
                <a:latin typeface="Symbol"/>
                <a:cs typeface="Symbol"/>
              </a:rPr>
              <a:t></a:t>
            </a:r>
            <a:r>
              <a:rPr sz="2200" spc="-5" dirty="0">
                <a:solidFill>
                  <a:srgbClr val="FF3300"/>
                </a:solidFill>
                <a:latin typeface="Times New Roman"/>
                <a:cs typeface="Times New Roman"/>
              </a:rPr>
              <a:t> +</a:t>
            </a:r>
            <a:r>
              <a:rPr sz="2200" spc="-1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3300"/>
                </a:solidFill>
                <a:latin typeface="Times New Roman"/>
                <a:cs typeface="Times New Roman"/>
              </a:rPr>
              <a:t>Fe</a:t>
            </a:r>
            <a:r>
              <a:rPr sz="2175" baseline="-21072" dirty="0">
                <a:solidFill>
                  <a:srgbClr val="FF3300"/>
                </a:solidFill>
                <a:latin typeface="Times New Roman"/>
                <a:cs typeface="Times New Roman"/>
              </a:rPr>
              <a:t>3</a:t>
            </a:r>
            <a:r>
              <a:rPr sz="2200" dirty="0">
                <a:solidFill>
                  <a:srgbClr val="FF3300"/>
                </a:solidFill>
                <a:latin typeface="Times New Roman"/>
                <a:cs typeface="Times New Roman"/>
              </a:rPr>
              <a:t>C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7140575" y="1027112"/>
            <a:ext cx="208279" cy="357505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 marL="6985">
              <a:lnSpc>
                <a:spcPts val="2615"/>
              </a:lnSpc>
            </a:pP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824101" y="3940111"/>
            <a:ext cx="198755" cy="357505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 marL="6350">
              <a:lnSpc>
                <a:spcPts val="2635"/>
              </a:lnSpc>
            </a:pPr>
            <a:r>
              <a:rPr sz="2200" b="1" spc="-5" dirty="0">
                <a:solidFill>
                  <a:srgbClr val="FFFFFF"/>
                </a:solidFill>
                <a:latin typeface="Symbol"/>
                <a:cs typeface="Symbol"/>
              </a:rPr>
              <a:t></a:t>
            </a:r>
            <a:endParaRPr sz="2200">
              <a:latin typeface="Symbol"/>
              <a:cs typeface="Symbo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011933" y="3819525"/>
            <a:ext cx="348615" cy="304800"/>
          </a:xfrm>
          <a:custGeom>
            <a:avLst/>
            <a:gdLst/>
            <a:ahLst/>
            <a:cxnLst/>
            <a:rect l="l" t="t" r="r" b="b"/>
            <a:pathLst>
              <a:path w="348614" h="304800">
                <a:moveTo>
                  <a:pt x="287084" y="45304"/>
                </a:moveTo>
                <a:lnTo>
                  <a:pt x="0" y="295275"/>
                </a:lnTo>
                <a:lnTo>
                  <a:pt x="8382" y="304800"/>
                </a:lnTo>
                <a:lnTo>
                  <a:pt x="295368" y="54807"/>
                </a:lnTo>
                <a:lnTo>
                  <a:pt x="287084" y="45304"/>
                </a:lnTo>
                <a:close/>
              </a:path>
              <a:path w="348614" h="304800">
                <a:moveTo>
                  <a:pt x="333414" y="36956"/>
                </a:moveTo>
                <a:lnTo>
                  <a:pt x="296672" y="36956"/>
                </a:lnTo>
                <a:lnTo>
                  <a:pt x="304927" y="46481"/>
                </a:lnTo>
                <a:lnTo>
                  <a:pt x="295368" y="54807"/>
                </a:lnTo>
                <a:lnTo>
                  <a:pt x="316230" y="78739"/>
                </a:lnTo>
                <a:lnTo>
                  <a:pt x="333414" y="36956"/>
                </a:lnTo>
                <a:close/>
              </a:path>
              <a:path w="348614" h="304800">
                <a:moveTo>
                  <a:pt x="296672" y="36956"/>
                </a:moveTo>
                <a:lnTo>
                  <a:pt x="287084" y="45304"/>
                </a:lnTo>
                <a:lnTo>
                  <a:pt x="295368" y="54807"/>
                </a:lnTo>
                <a:lnTo>
                  <a:pt x="304927" y="46481"/>
                </a:lnTo>
                <a:lnTo>
                  <a:pt x="296672" y="36956"/>
                </a:lnTo>
                <a:close/>
              </a:path>
              <a:path w="348614" h="304800">
                <a:moveTo>
                  <a:pt x="348615" y="0"/>
                </a:moveTo>
                <a:lnTo>
                  <a:pt x="266192" y="21336"/>
                </a:lnTo>
                <a:lnTo>
                  <a:pt x="287084" y="45304"/>
                </a:lnTo>
                <a:lnTo>
                  <a:pt x="296672" y="36956"/>
                </a:lnTo>
                <a:lnTo>
                  <a:pt x="333414" y="36956"/>
                </a:lnTo>
                <a:lnTo>
                  <a:pt x="3486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832225" y="1990788"/>
            <a:ext cx="608330" cy="344805"/>
          </a:xfrm>
          <a:custGeom>
            <a:avLst/>
            <a:gdLst/>
            <a:ahLst/>
            <a:cxnLst/>
            <a:rect l="l" t="t" r="r" b="b"/>
            <a:pathLst>
              <a:path w="608329" h="344805">
                <a:moveTo>
                  <a:pt x="0" y="344487"/>
                </a:moveTo>
                <a:lnTo>
                  <a:pt x="608012" y="344487"/>
                </a:lnTo>
                <a:lnTo>
                  <a:pt x="608012" y="0"/>
                </a:lnTo>
                <a:lnTo>
                  <a:pt x="0" y="0"/>
                </a:lnTo>
                <a:lnTo>
                  <a:pt x="0" y="344487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832225" y="1990788"/>
            <a:ext cx="608330" cy="344805"/>
          </a:xfrm>
          <a:custGeom>
            <a:avLst/>
            <a:gdLst/>
            <a:ahLst/>
            <a:cxnLst/>
            <a:rect l="l" t="t" r="r" b="b"/>
            <a:pathLst>
              <a:path w="608329" h="344805">
                <a:moveTo>
                  <a:pt x="0" y="344487"/>
                </a:moveTo>
                <a:lnTo>
                  <a:pt x="608012" y="344487"/>
                </a:lnTo>
                <a:lnTo>
                  <a:pt x="608012" y="0"/>
                </a:lnTo>
                <a:lnTo>
                  <a:pt x="0" y="0"/>
                </a:lnTo>
                <a:lnTo>
                  <a:pt x="0" y="344487"/>
                </a:lnTo>
                <a:close/>
              </a:path>
            </a:pathLst>
          </a:custGeom>
          <a:ln w="127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3820159" y="1970912"/>
            <a:ext cx="6083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L +</a:t>
            </a:r>
            <a:r>
              <a:rPr sz="2200" b="1" spc="-2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Symbol"/>
                <a:cs typeface="Symbol"/>
              </a:rPr>
              <a:t></a:t>
            </a:r>
            <a:endParaRPr sz="2200">
              <a:latin typeface="Symbol"/>
              <a:cs typeface="Symbo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825750" y="2444813"/>
            <a:ext cx="123825" cy="344805"/>
          </a:xfrm>
          <a:custGeom>
            <a:avLst/>
            <a:gdLst/>
            <a:ahLst/>
            <a:cxnLst/>
            <a:rect l="l" t="t" r="r" b="b"/>
            <a:pathLst>
              <a:path w="123825" h="344805">
                <a:moveTo>
                  <a:pt x="0" y="344487"/>
                </a:moveTo>
                <a:lnTo>
                  <a:pt x="123825" y="344487"/>
                </a:lnTo>
                <a:lnTo>
                  <a:pt x="123825" y="0"/>
                </a:lnTo>
                <a:lnTo>
                  <a:pt x="0" y="0"/>
                </a:lnTo>
                <a:lnTo>
                  <a:pt x="0" y="344487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825750" y="2444813"/>
            <a:ext cx="123825" cy="344805"/>
          </a:xfrm>
          <a:custGeom>
            <a:avLst/>
            <a:gdLst/>
            <a:ahLst/>
            <a:cxnLst/>
            <a:rect l="l" t="t" r="r" b="b"/>
            <a:pathLst>
              <a:path w="123825" h="344805">
                <a:moveTo>
                  <a:pt x="0" y="344487"/>
                </a:moveTo>
                <a:lnTo>
                  <a:pt x="123825" y="344487"/>
                </a:lnTo>
                <a:lnTo>
                  <a:pt x="123825" y="0"/>
                </a:lnTo>
                <a:lnTo>
                  <a:pt x="0" y="0"/>
                </a:lnTo>
                <a:lnTo>
                  <a:pt x="0" y="344487"/>
                </a:lnTo>
                <a:close/>
              </a:path>
            </a:pathLst>
          </a:custGeom>
          <a:ln w="127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2813430" y="2424760"/>
            <a:ext cx="14033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5" dirty="0">
                <a:solidFill>
                  <a:srgbClr val="FFFFFF"/>
                </a:solidFill>
                <a:latin typeface="Symbol"/>
                <a:cs typeface="Symbol"/>
              </a:rPr>
              <a:t></a:t>
            </a:r>
            <a:endParaRPr sz="2200">
              <a:latin typeface="Symbol"/>
              <a:cs typeface="Symbo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411726" y="3051238"/>
            <a:ext cx="1027430" cy="357505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 marL="6985">
              <a:lnSpc>
                <a:spcPts val="2630"/>
              </a:lnSpc>
            </a:pPr>
            <a:r>
              <a:rPr sz="2200" b="1" spc="-5" dirty="0">
                <a:solidFill>
                  <a:srgbClr val="FFFFFF"/>
                </a:solidFill>
                <a:latin typeface="Symbol"/>
                <a:cs typeface="Symbol"/>
              </a:rPr>
              <a:t>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+</a:t>
            </a:r>
            <a:r>
              <a:rPr sz="2200" b="1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Fe</a:t>
            </a:r>
            <a:r>
              <a:rPr sz="2175" b="1" spc="-7" baseline="-21072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sz="2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820926" y="1636712"/>
            <a:ext cx="160655" cy="357505"/>
          </a:xfrm>
          <a:prstGeom prst="rect">
            <a:avLst/>
          </a:prstGeom>
          <a:solidFill>
            <a:srgbClr val="0000FF"/>
          </a:solidFill>
        </p:spPr>
        <p:txBody>
          <a:bodyPr vert="horz" wrap="square" lIns="0" tIns="0" rIns="0" bIns="0" rtlCol="0">
            <a:spAutoFit/>
          </a:bodyPr>
          <a:lstStyle/>
          <a:p>
            <a:pPr marL="6350">
              <a:lnSpc>
                <a:spcPts val="2630"/>
              </a:lnSpc>
            </a:pPr>
            <a:r>
              <a:rPr sz="2200" b="1" spc="-5" dirty="0">
                <a:solidFill>
                  <a:srgbClr val="FFFFFF"/>
                </a:solidFill>
                <a:latin typeface="Symbol"/>
                <a:cs typeface="Symbol"/>
              </a:rPr>
              <a:t></a:t>
            </a:r>
            <a:endParaRPr sz="2200">
              <a:latin typeface="Symbol"/>
              <a:cs typeface="Symbo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971039" y="1515999"/>
            <a:ext cx="402590" cy="305435"/>
          </a:xfrm>
          <a:custGeom>
            <a:avLst/>
            <a:gdLst/>
            <a:ahLst/>
            <a:cxnLst/>
            <a:rect l="l" t="t" r="r" b="b"/>
            <a:pathLst>
              <a:path w="402589" h="305435">
                <a:moveTo>
                  <a:pt x="337579" y="40788"/>
                </a:moveTo>
                <a:lnTo>
                  <a:pt x="0" y="295021"/>
                </a:lnTo>
                <a:lnTo>
                  <a:pt x="7620" y="305180"/>
                </a:lnTo>
                <a:lnTo>
                  <a:pt x="345222" y="50930"/>
                </a:lnTo>
                <a:lnTo>
                  <a:pt x="337579" y="40788"/>
                </a:lnTo>
                <a:close/>
              </a:path>
              <a:path w="402589" h="305435">
                <a:moveTo>
                  <a:pt x="385773" y="33147"/>
                </a:moveTo>
                <a:lnTo>
                  <a:pt x="347726" y="33147"/>
                </a:lnTo>
                <a:lnTo>
                  <a:pt x="355346" y="43306"/>
                </a:lnTo>
                <a:lnTo>
                  <a:pt x="345222" y="50930"/>
                </a:lnTo>
                <a:lnTo>
                  <a:pt x="364363" y="76326"/>
                </a:lnTo>
                <a:lnTo>
                  <a:pt x="385773" y="33147"/>
                </a:lnTo>
                <a:close/>
              </a:path>
              <a:path w="402589" h="305435">
                <a:moveTo>
                  <a:pt x="347726" y="33147"/>
                </a:moveTo>
                <a:lnTo>
                  <a:pt x="337579" y="40788"/>
                </a:lnTo>
                <a:lnTo>
                  <a:pt x="345222" y="50930"/>
                </a:lnTo>
                <a:lnTo>
                  <a:pt x="355346" y="43306"/>
                </a:lnTo>
                <a:lnTo>
                  <a:pt x="347726" y="33147"/>
                </a:lnTo>
                <a:close/>
              </a:path>
              <a:path w="402589" h="305435">
                <a:moveTo>
                  <a:pt x="402209" y="0"/>
                </a:moveTo>
                <a:lnTo>
                  <a:pt x="318516" y="15493"/>
                </a:lnTo>
                <a:lnTo>
                  <a:pt x="337579" y="40788"/>
                </a:lnTo>
                <a:lnTo>
                  <a:pt x="347726" y="33147"/>
                </a:lnTo>
                <a:lnTo>
                  <a:pt x="385773" y="33147"/>
                </a:lnTo>
                <a:lnTo>
                  <a:pt x="4022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743200" y="1489075"/>
            <a:ext cx="976630" cy="0"/>
          </a:xfrm>
          <a:custGeom>
            <a:avLst/>
            <a:gdLst/>
            <a:ahLst/>
            <a:cxnLst/>
            <a:rect l="l" t="t" r="r" b="b"/>
            <a:pathLst>
              <a:path w="976629">
                <a:moveTo>
                  <a:pt x="0" y="0"/>
                </a:moveTo>
                <a:lnTo>
                  <a:pt x="976376" y="0"/>
                </a:lnTo>
              </a:path>
            </a:pathLst>
          </a:custGeom>
          <a:ln w="12700">
            <a:solidFill>
              <a:srgbClr val="FFCC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3655821" y="1276604"/>
            <a:ext cx="86296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FCC00"/>
                </a:solidFill>
                <a:latin typeface="Times New Roman"/>
                <a:cs typeface="Times New Roman"/>
              </a:rPr>
              <a:t>1493</a:t>
            </a:r>
            <a:r>
              <a:rPr sz="2200" spc="10" dirty="0">
                <a:solidFill>
                  <a:srgbClr val="FFCC00"/>
                </a:solidFill>
                <a:latin typeface="Times New Roman"/>
                <a:cs typeface="Times New Roman"/>
              </a:rPr>
              <a:t>ºC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6580251" y="2319337"/>
            <a:ext cx="1016000" cy="427355"/>
          </a:xfrm>
          <a:custGeom>
            <a:avLst/>
            <a:gdLst/>
            <a:ahLst/>
            <a:cxnLst/>
            <a:rect l="l" t="t" r="r" b="b"/>
            <a:pathLst>
              <a:path w="1016000" h="427355">
                <a:moveTo>
                  <a:pt x="0" y="427037"/>
                </a:moveTo>
                <a:lnTo>
                  <a:pt x="1016000" y="427037"/>
                </a:lnTo>
                <a:lnTo>
                  <a:pt x="1016000" y="0"/>
                </a:lnTo>
                <a:lnTo>
                  <a:pt x="0" y="0"/>
                </a:lnTo>
                <a:lnTo>
                  <a:pt x="0" y="427037"/>
                </a:lnTo>
                <a:close/>
              </a:path>
            </a:pathLst>
          </a:custGeom>
          <a:solidFill>
            <a:srgbClr val="FFFFFF">
              <a:alpha val="79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6660006" y="2343657"/>
            <a:ext cx="852169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85" dirty="0">
                <a:solidFill>
                  <a:srgbClr val="FFCC00"/>
                </a:solidFill>
                <a:latin typeface="Times New Roman"/>
                <a:cs typeface="Times New Roman"/>
              </a:rPr>
              <a:t>1</a:t>
            </a:r>
            <a:r>
              <a:rPr sz="2200" spc="-5" dirty="0">
                <a:solidFill>
                  <a:srgbClr val="FFCC00"/>
                </a:solidFill>
                <a:latin typeface="Times New Roman"/>
                <a:cs typeface="Times New Roman"/>
              </a:rPr>
              <a:t>1</a:t>
            </a:r>
            <a:r>
              <a:rPr sz="2200" dirty="0">
                <a:solidFill>
                  <a:srgbClr val="FFCC00"/>
                </a:solidFill>
                <a:latin typeface="Times New Roman"/>
                <a:cs typeface="Times New Roman"/>
              </a:rPr>
              <a:t>4</a:t>
            </a:r>
            <a:r>
              <a:rPr sz="2200" spc="5" dirty="0">
                <a:solidFill>
                  <a:srgbClr val="FFCC00"/>
                </a:solidFill>
                <a:latin typeface="Times New Roman"/>
                <a:cs typeface="Times New Roman"/>
              </a:rPr>
              <a:t>7</a:t>
            </a:r>
            <a:r>
              <a:rPr sz="2200" spc="10" dirty="0">
                <a:solidFill>
                  <a:srgbClr val="FFCC00"/>
                </a:solidFill>
                <a:latin typeface="Times New Roman"/>
                <a:cs typeface="Times New Roman"/>
              </a:rPr>
              <a:t>ºC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6756907" y="3613861"/>
            <a:ext cx="7226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solidFill>
                  <a:srgbClr val="FFCC00"/>
                </a:solidFill>
                <a:latin typeface="Times New Roman"/>
                <a:cs typeface="Times New Roman"/>
              </a:rPr>
              <a:t>723</a:t>
            </a:r>
            <a:r>
              <a:rPr sz="2200" spc="5" dirty="0">
                <a:solidFill>
                  <a:srgbClr val="FFCC00"/>
                </a:solidFill>
                <a:latin typeface="Times New Roman"/>
                <a:cs typeface="Times New Roman"/>
              </a:rPr>
              <a:t>ºC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54273" y="51307"/>
            <a:ext cx="3238500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dirty="0"/>
              <a:t>Unary</a:t>
            </a:r>
            <a:r>
              <a:rPr sz="3500" spc="-80" dirty="0"/>
              <a:t> </a:t>
            </a:r>
            <a:r>
              <a:rPr sz="3500" dirty="0"/>
              <a:t>Diagrams</a:t>
            </a:r>
            <a:endParaRPr sz="3500"/>
          </a:p>
        </p:txBody>
      </p:sp>
      <p:sp>
        <p:nvSpPr>
          <p:cNvPr id="3" name="object 3"/>
          <p:cNvSpPr/>
          <p:nvPr/>
        </p:nvSpPr>
        <p:spPr>
          <a:xfrm>
            <a:off x="152400" y="808101"/>
            <a:ext cx="8839200" cy="5897880"/>
          </a:xfrm>
          <a:custGeom>
            <a:avLst/>
            <a:gdLst/>
            <a:ahLst/>
            <a:cxnLst/>
            <a:rect l="l" t="t" r="r" b="b"/>
            <a:pathLst>
              <a:path w="8839200" h="5897880">
                <a:moveTo>
                  <a:pt x="0" y="5897499"/>
                </a:moveTo>
                <a:lnTo>
                  <a:pt x="8839200" y="5897499"/>
                </a:lnTo>
                <a:lnTo>
                  <a:pt x="8839200" y="0"/>
                </a:lnTo>
                <a:lnTo>
                  <a:pt x="0" y="0"/>
                </a:lnTo>
                <a:lnTo>
                  <a:pt x="0" y="5897499"/>
                </a:lnTo>
                <a:close/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1140" y="836803"/>
            <a:ext cx="8667115" cy="5488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428625" indent="-342900">
              <a:lnSpc>
                <a:spcPct val="100000"/>
              </a:lnSpc>
              <a:spcBef>
                <a:spcPts val="95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150" dirty="0">
                <a:latin typeface="Arial"/>
                <a:cs typeface="Arial"/>
              </a:rPr>
              <a:t>Consider </a:t>
            </a:r>
            <a:r>
              <a:rPr sz="1600" spc="-165" dirty="0">
                <a:latin typeface="Arial"/>
                <a:cs typeface="Arial"/>
              </a:rPr>
              <a:t>a </a:t>
            </a:r>
            <a:r>
              <a:rPr sz="1600" spc="-150" dirty="0">
                <a:latin typeface="Arial"/>
                <a:cs typeface="Arial"/>
              </a:rPr>
              <a:t>unary </a:t>
            </a:r>
            <a:r>
              <a:rPr sz="1600" spc="-160" dirty="0">
                <a:latin typeface="Arial"/>
                <a:cs typeface="Arial"/>
              </a:rPr>
              <a:t>phase </a:t>
            </a:r>
            <a:r>
              <a:rPr sz="1600" spc="-155" dirty="0">
                <a:latin typeface="Arial"/>
                <a:cs typeface="Arial"/>
              </a:rPr>
              <a:t>diagram </a:t>
            </a:r>
            <a:r>
              <a:rPr sz="1600" spc="-120" dirty="0">
                <a:latin typeface="Arial"/>
                <a:cs typeface="Arial"/>
              </a:rPr>
              <a:t>in </a:t>
            </a:r>
            <a:r>
              <a:rPr sz="1600" spc="-155" dirty="0">
                <a:latin typeface="Arial"/>
                <a:cs typeface="Arial"/>
              </a:rPr>
              <a:t>which </a:t>
            </a:r>
            <a:r>
              <a:rPr sz="1600" spc="-140" dirty="0">
                <a:latin typeface="Arial"/>
                <a:cs typeface="Arial"/>
              </a:rPr>
              <a:t>the </a:t>
            </a:r>
            <a:r>
              <a:rPr sz="1600" spc="-125" dirty="0">
                <a:latin typeface="Arial"/>
                <a:cs typeface="Arial"/>
              </a:rPr>
              <a:t>lines </a:t>
            </a:r>
            <a:r>
              <a:rPr sz="1600" spc="-130" dirty="0">
                <a:latin typeface="Arial"/>
                <a:cs typeface="Arial"/>
              </a:rPr>
              <a:t>divide </a:t>
            </a:r>
            <a:r>
              <a:rPr sz="1600" spc="-140" dirty="0">
                <a:latin typeface="Arial"/>
                <a:cs typeface="Arial"/>
              </a:rPr>
              <a:t>the </a:t>
            </a:r>
            <a:r>
              <a:rPr sz="1600" spc="-120" dirty="0">
                <a:latin typeface="Arial"/>
                <a:cs typeface="Arial"/>
              </a:rPr>
              <a:t>solid, </a:t>
            </a:r>
            <a:r>
              <a:rPr sz="1600" spc="-114" dirty="0">
                <a:latin typeface="Arial"/>
                <a:cs typeface="Arial"/>
              </a:rPr>
              <a:t>liquid, </a:t>
            </a:r>
            <a:r>
              <a:rPr sz="1600" spc="-165" dirty="0">
                <a:latin typeface="Arial"/>
                <a:cs typeface="Arial"/>
              </a:rPr>
              <a:t>and </a:t>
            </a:r>
            <a:r>
              <a:rPr sz="1600" spc="-150" dirty="0">
                <a:latin typeface="Arial"/>
                <a:cs typeface="Arial"/>
              </a:rPr>
              <a:t>vapor phases. </a:t>
            </a:r>
            <a:r>
              <a:rPr sz="1600" spc="-160" dirty="0">
                <a:latin typeface="Arial"/>
                <a:cs typeface="Arial"/>
              </a:rPr>
              <a:t>Depending </a:t>
            </a:r>
            <a:r>
              <a:rPr sz="1600" spc="-170" dirty="0">
                <a:latin typeface="Arial"/>
                <a:cs typeface="Arial"/>
              </a:rPr>
              <a:t>on  </a:t>
            </a:r>
            <a:r>
              <a:rPr sz="1600" spc="-135" dirty="0">
                <a:latin typeface="Arial"/>
                <a:cs typeface="Arial"/>
              </a:rPr>
              <a:t>the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-165" dirty="0">
                <a:latin typeface="Arial"/>
                <a:cs typeface="Arial"/>
              </a:rPr>
              <a:t>temp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65" dirty="0">
                <a:latin typeface="Arial"/>
                <a:cs typeface="Arial"/>
              </a:rPr>
              <a:t>and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40" dirty="0">
                <a:latin typeface="Arial"/>
                <a:cs typeface="Arial"/>
              </a:rPr>
              <a:t>pressure,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35" dirty="0">
                <a:latin typeface="Arial"/>
                <a:cs typeface="Arial"/>
              </a:rPr>
              <a:t>there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85" dirty="0">
                <a:latin typeface="Arial"/>
                <a:cs typeface="Arial"/>
              </a:rPr>
              <a:t>may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65" dirty="0">
                <a:latin typeface="Arial"/>
                <a:cs typeface="Arial"/>
              </a:rPr>
              <a:t>be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45" dirty="0">
                <a:latin typeface="Arial"/>
                <a:cs typeface="Arial"/>
              </a:rPr>
              <a:t>one,</a:t>
            </a:r>
            <a:r>
              <a:rPr sz="1600" spc="-110" dirty="0">
                <a:latin typeface="Arial"/>
                <a:cs typeface="Arial"/>
              </a:rPr>
              <a:t> </a:t>
            </a:r>
            <a:r>
              <a:rPr sz="1600" spc="-140" dirty="0">
                <a:latin typeface="Arial"/>
                <a:cs typeface="Arial"/>
              </a:rPr>
              <a:t>two,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35" dirty="0">
                <a:latin typeface="Arial"/>
                <a:cs typeface="Arial"/>
              </a:rPr>
              <a:t>or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65" dirty="0">
                <a:latin typeface="Arial"/>
                <a:cs typeface="Arial"/>
              </a:rPr>
              <a:t>even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-135" dirty="0">
                <a:latin typeface="Arial"/>
                <a:cs typeface="Arial"/>
              </a:rPr>
              <a:t>three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60" dirty="0">
                <a:latin typeface="Arial"/>
                <a:cs typeface="Arial"/>
              </a:rPr>
              <a:t>phases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45" dirty="0">
                <a:latin typeface="Arial"/>
                <a:cs typeface="Arial"/>
              </a:rPr>
              <a:t>present</a:t>
            </a:r>
            <a:r>
              <a:rPr sz="1600" spc="-110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at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60" dirty="0">
                <a:latin typeface="Arial"/>
                <a:cs typeface="Arial"/>
              </a:rPr>
              <a:t>any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70" dirty="0">
                <a:latin typeface="Arial"/>
                <a:cs typeface="Arial"/>
              </a:rPr>
              <a:t>one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30" dirty="0">
                <a:latin typeface="Arial"/>
                <a:cs typeface="Arial"/>
              </a:rPr>
              <a:t>time.</a:t>
            </a:r>
            <a:endParaRPr sz="1600">
              <a:latin typeface="Arial"/>
              <a:cs typeface="Arial"/>
            </a:endParaRPr>
          </a:p>
          <a:p>
            <a:pPr marL="355600" marR="430530" indent="-342900">
              <a:lnSpc>
                <a:spcPct val="100000"/>
              </a:lnSpc>
              <a:spcBef>
                <a:spcPts val="384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135" dirty="0">
                <a:latin typeface="Arial"/>
                <a:cs typeface="Arial"/>
              </a:rPr>
              <a:t>Point </a:t>
            </a:r>
            <a:r>
              <a:rPr sz="1600" spc="-195" dirty="0">
                <a:latin typeface="Arial"/>
                <a:cs typeface="Arial"/>
              </a:rPr>
              <a:t>A </a:t>
            </a:r>
            <a:r>
              <a:rPr sz="1600" spc="-165" dirty="0">
                <a:latin typeface="Arial"/>
                <a:cs typeface="Arial"/>
              </a:rPr>
              <a:t>– </a:t>
            </a:r>
            <a:r>
              <a:rPr sz="1600" spc="-135" dirty="0">
                <a:latin typeface="Arial"/>
                <a:cs typeface="Arial"/>
              </a:rPr>
              <a:t>Point </a:t>
            </a:r>
            <a:r>
              <a:rPr sz="1600" spc="-195" dirty="0">
                <a:latin typeface="Arial"/>
                <a:cs typeface="Arial"/>
              </a:rPr>
              <a:t>A </a:t>
            </a:r>
            <a:r>
              <a:rPr sz="1600" spc="-120" dirty="0">
                <a:latin typeface="Arial"/>
                <a:cs typeface="Arial"/>
              </a:rPr>
              <a:t>in </a:t>
            </a:r>
            <a:r>
              <a:rPr sz="1600" spc="-140" dirty="0">
                <a:latin typeface="Arial"/>
                <a:cs typeface="Arial"/>
              </a:rPr>
              <a:t>the </a:t>
            </a:r>
            <a:r>
              <a:rPr sz="1600" spc="-160" dirty="0">
                <a:latin typeface="Arial"/>
                <a:cs typeface="Arial"/>
              </a:rPr>
              <a:t>phase </a:t>
            </a:r>
            <a:r>
              <a:rPr sz="1600" spc="-155" dirty="0">
                <a:latin typeface="Arial"/>
                <a:cs typeface="Arial"/>
              </a:rPr>
              <a:t>diagram </a:t>
            </a:r>
            <a:r>
              <a:rPr sz="1600" spc="-110" dirty="0">
                <a:latin typeface="Arial"/>
                <a:cs typeface="Arial"/>
              </a:rPr>
              <a:t>is </a:t>
            </a:r>
            <a:r>
              <a:rPr sz="1600" spc="-105" dirty="0">
                <a:latin typeface="Arial"/>
                <a:cs typeface="Arial"/>
              </a:rPr>
              <a:t>all </a:t>
            </a:r>
            <a:r>
              <a:rPr sz="1600" spc="-114" dirty="0">
                <a:latin typeface="Arial"/>
                <a:cs typeface="Arial"/>
              </a:rPr>
              <a:t>liquid, </a:t>
            </a:r>
            <a:r>
              <a:rPr sz="1600" spc="-165" dirty="0">
                <a:latin typeface="Arial"/>
                <a:cs typeface="Arial"/>
              </a:rPr>
              <a:t>and </a:t>
            </a:r>
            <a:r>
              <a:rPr sz="1600" spc="-140" dirty="0">
                <a:latin typeface="Arial"/>
                <a:cs typeface="Arial"/>
              </a:rPr>
              <a:t>the </a:t>
            </a:r>
            <a:r>
              <a:rPr sz="1600" spc="-170" dirty="0">
                <a:latin typeface="Arial"/>
                <a:cs typeface="Arial"/>
              </a:rPr>
              <a:t>number </a:t>
            </a:r>
            <a:r>
              <a:rPr sz="1600" spc="-125" dirty="0">
                <a:latin typeface="Arial"/>
                <a:cs typeface="Arial"/>
              </a:rPr>
              <a:t>of </a:t>
            </a:r>
            <a:r>
              <a:rPr sz="1600" spc="-160" dirty="0">
                <a:latin typeface="Arial"/>
                <a:cs typeface="Arial"/>
              </a:rPr>
              <a:t>components </a:t>
            </a:r>
            <a:r>
              <a:rPr sz="1600" spc="-215" dirty="0">
                <a:latin typeface="Arial"/>
                <a:cs typeface="Arial"/>
              </a:rPr>
              <a:t>C </a:t>
            </a:r>
            <a:r>
              <a:rPr sz="1600" spc="-110" dirty="0">
                <a:latin typeface="Arial"/>
                <a:cs typeface="Arial"/>
              </a:rPr>
              <a:t>is </a:t>
            </a:r>
            <a:r>
              <a:rPr sz="1600" spc="-165" dirty="0">
                <a:latin typeface="Arial"/>
                <a:cs typeface="Arial"/>
              </a:rPr>
              <a:t>one and </a:t>
            </a:r>
            <a:r>
              <a:rPr sz="1600" spc="-140" dirty="0">
                <a:latin typeface="Arial"/>
                <a:cs typeface="Arial"/>
              </a:rPr>
              <a:t>the </a:t>
            </a:r>
            <a:r>
              <a:rPr sz="1600" spc="-170" dirty="0">
                <a:latin typeface="Arial"/>
                <a:cs typeface="Arial"/>
              </a:rPr>
              <a:t>number </a:t>
            </a:r>
            <a:r>
              <a:rPr sz="1600" spc="100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of </a:t>
            </a:r>
            <a:r>
              <a:rPr sz="1600" spc="-160" dirty="0">
                <a:latin typeface="Arial"/>
                <a:cs typeface="Arial"/>
              </a:rPr>
              <a:t>phases </a:t>
            </a:r>
            <a:r>
              <a:rPr sz="1600" spc="-195" dirty="0">
                <a:latin typeface="Arial"/>
                <a:cs typeface="Arial"/>
              </a:rPr>
              <a:t>P </a:t>
            </a:r>
            <a:r>
              <a:rPr sz="1600" spc="-110" dirty="0">
                <a:latin typeface="Arial"/>
                <a:cs typeface="Arial"/>
              </a:rPr>
              <a:t>is </a:t>
            </a:r>
            <a:r>
              <a:rPr sz="1600" spc="-145" dirty="0">
                <a:latin typeface="Arial"/>
                <a:cs typeface="Arial"/>
              </a:rPr>
              <a:t>one. </a:t>
            </a:r>
            <a:r>
              <a:rPr sz="1600" spc="-170" dirty="0">
                <a:latin typeface="Arial"/>
                <a:cs typeface="Arial"/>
              </a:rPr>
              <a:t>The </a:t>
            </a:r>
            <a:r>
              <a:rPr sz="1600" spc="-160" dirty="0">
                <a:latin typeface="Arial"/>
                <a:cs typeface="Arial"/>
              </a:rPr>
              <a:t>phase </a:t>
            </a:r>
            <a:r>
              <a:rPr sz="1600" spc="-125" dirty="0">
                <a:latin typeface="Arial"/>
                <a:cs typeface="Arial"/>
              </a:rPr>
              <a:t>rule</a:t>
            </a:r>
            <a:r>
              <a:rPr sz="1600" spc="5" dirty="0">
                <a:latin typeface="Arial"/>
                <a:cs typeface="Arial"/>
              </a:rPr>
              <a:t> </a:t>
            </a:r>
            <a:r>
              <a:rPr sz="1600" spc="-130" dirty="0">
                <a:latin typeface="Arial"/>
                <a:cs typeface="Arial"/>
              </a:rPr>
              <a:t>gives:</a:t>
            </a:r>
            <a:endParaRPr sz="16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600" spc="-180" dirty="0">
                <a:latin typeface="Arial"/>
                <a:cs typeface="Arial"/>
              </a:rPr>
              <a:t>F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70" dirty="0">
                <a:latin typeface="Arial"/>
                <a:cs typeface="Arial"/>
              </a:rPr>
              <a:t>=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215" dirty="0">
                <a:latin typeface="Arial"/>
                <a:cs typeface="Arial"/>
              </a:rPr>
              <a:t>C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70" dirty="0">
                <a:latin typeface="Arial"/>
                <a:cs typeface="Arial"/>
              </a:rPr>
              <a:t>−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95" dirty="0">
                <a:latin typeface="Arial"/>
                <a:cs typeface="Arial"/>
              </a:rPr>
              <a:t>P</a:t>
            </a:r>
            <a:r>
              <a:rPr sz="1600" spc="-110" dirty="0">
                <a:latin typeface="Arial"/>
                <a:cs typeface="Arial"/>
              </a:rPr>
              <a:t> </a:t>
            </a:r>
            <a:r>
              <a:rPr sz="1600" spc="-170" dirty="0">
                <a:latin typeface="Arial"/>
                <a:cs typeface="Arial"/>
              </a:rPr>
              <a:t>+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65" dirty="0">
                <a:latin typeface="Arial"/>
                <a:cs typeface="Arial"/>
              </a:rPr>
              <a:t>2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70" dirty="0">
                <a:latin typeface="Arial"/>
                <a:cs typeface="Arial"/>
              </a:rPr>
              <a:t>=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65" dirty="0">
                <a:latin typeface="Arial"/>
                <a:cs typeface="Arial"/>
              </a:rPr>
              <a:t>1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70" dirty="0">
                <a:latin typeface="Arial"/>
                <a:cs typeface="Arial"/>
              </a:rPr>
              <a:t>−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65" dirty="0">
                <a:latin typeface="Arial"/>
                <a:cs typeface="Arial"/>
              </a:rPr>
              <a:t>1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70" dirty="0">
                <a:latin typeface="Arial"/>
                <a:cs typeface="Arial"/>
              </a:rPr>
              <a:t>+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65" dirty="0">
                <a:latin typeface="Arial"/>
                <a:cs typeface="Arial"/>
              </a:rPr>
              <a:t>2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70" dirty="0">
                <a:latin typeface="Arial"/>
                <a:cs typeface="Arial"/>
              </a:rPr>
              <a:t>=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65" dirty="0"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600" spc="-155" dirty="0">
                <a:latin typeface="Arial"/>
                <a:cs typeface="Arial"/>
              </a:rPr>
              <a:t>There</a:t>
            </a:r>
            <a:r>
              <a:rPr sz="1600" spc="-110" dirty="0">
                <a:latin typeface="Arial"/>
                <a:cs typeface="Arial"/>
              </a:rPr>
              <a:t> </a:t>
            </a:r>
            <a:r>
              <a:rPr sz="1600" spc="-145" dirty="0">
                <a:latin typeface="Arial"/>
                <a:cs typeface="Arial"/>
              </a:rPr>
              <a:t>are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55" dirty="0">
                <a:latin typeface="Arial"/>
                <a:cs typeface="Arial"/>
              </a:rPr>
              <a:t>two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55" dirty="0">
                <a:latin typeface="Arial"/>
                <a:cs typeface="Arial"/>
              </a:rPr>
              <a:t>degrees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of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50" dirty="0">
                <a:latin typeface="Arial"/>
                <a:cs typeface="Arial"/>
              </a:rPr>
              <a:t>freedom.</a:t>
            </a:r>
            <a:r>
              <a:rPr sz="1600" spc="-135" dirty="0">
                <a:latin typeface="Arial"/>
                <a:cs typeface="Arial"/>
              </a:rPr>
              <a:t> </a:t>
            </a:r>
            <a:r>
              <a:rPr sz="1600" spc="-140" dirty="0">
                <a:latin typeface="Arial"/>
                <a:cs typeface="Arial"/>
              </a:rPr>
              <a:t>This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35" dirty="0">
                <a:latin typeface="Arial"/>
                <a:cs typeface="Arial"/>
              </a:rPr>
              <a:t>implies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that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30" dirty="0">
                <a:latin typeface="Arial"/>
                <a:cs typeface="Arial"/>
              </a:rPr>
              <a:t>within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14" dirty="0">
                <a:latin typeface="Arial"/>
                <a:cs typeface="Arial"/>
              </a:rPr>
              <a:t>limits,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135" dirty="0">
                <a:latin typeface="Arial"/>
                <a:cs typeface="Arial"/>
              </a:rPr>
              <a:t>the</a:t>
            </a:r>
            <a:r>
              <a:rPr sz="1600" spc="-70" dirty="0">
                <a:latin typeface="Arial"/>
                <a:cs typeface="Arial"/>
              </a:rPr>
              <a:t> </a:t>
            </a:r>
            <a:r>
              <a:rPr sz="1600" spc="-145" dirty="0">
                <a:latin typeface="Arial"/>
                <a:cs typeface="Arial"/>
              </a:rPr>
              <a:t>pressure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65" dirty="0">
                <a:latin typeface="Arial"/>
                <a:cs typeface="Arial"/>
              </a:rPr>
              <a:t>and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65" dirty="0">
                <a:latin typeface="Arial"/>
                <a:cs typeface="Arial"/>
              </a:rPr>
              <a:t>temp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60" dirty="0">
                <a:latin typeface="Arial"/>
                <a:cs typeface="Arial"/>
              </a:rPr>
              <a:t>can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65" dirty="0">
                <a:latin typeface="Arial"/>
                <a:cs typeface="Arial"/>
              </a:rPr>
              <a:t>be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60" dirty="0">
                <a:latin typeface="Arial"/>
                <a:cs typeface="Arial"/>
              </a:rPr>
              <a:t>changed</a:t>
            </a:r>
            <a:endParaRPr sz="16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600" spc="-145" dirty="0">
                <a:latin typeface="Arial"/>
                <a:cs typeface="Arial"/>
              </a:rPr>
              <a:t>independently </a:t>
            </a:r>
            <a:r>
              <a:rPr sz="1600" spc="-135" dirty="0">
                <a:latin typeface="Arial"/>
                <a:cs typeface="Arial"/>
              </a:rPr>
              <a:t>or </a:t>
            </a:r>
            <a:r>
              <a:rPr sz="1600" spc="-140" dirty="0">
                <a:latin typeface="Arial"/>
                <a:cs typeface="Arial"/>
              </a:rPr>
              <a:t>together, </a:t>
            </a:r>
            <a:r>
              <a:rPr sz="1600" spc="-165" dirty="0">
                <a:latin typeface="Arial"/>
                <a:cs typeface="Arial"/>
              </a:rPr>
              <a:t>and </a:t>
            </a:r>
            <a:r>
              <a:rPr sz="1600" spc="-130" dirty="0">
                <a:latin typeface="Arial"/>
                <a:cs typeface="Arial"/>
              </a:rPr>
              <a:t>point</a:t>
            </a:r>
            <a:r>
              <a:rPr sz="1600" spc="50" dirty="0">
                <a:latin typeface="Arial"/>
                <a:cs typeface="Arial"/>
              </a:rPr>
              <a:t> </a:t>
            </a:r>
            <a:r>
              <a:rPr sz="1600" spc="-195" dirty="0">
                <a:latin typeface="Arial"/>
                <a:cs typeface="Arial"/>
              </a:rPr>
              <a:t>A </a:t>
            </a:r>
            <a:r>
              <a:rPr sz="1600" spc="-105" dirty="0">
                <a:latin typeface="Arial"/>
                <a:cs typeface="Arial"/>
              </a:rPr>
              <a:t>will </a:t>
            </a:r>
            <a:r>
              <a:rPr sz="1600" spc="-90" dirty="0">
                <a:latin typeface="Arial"/>
                <a:cs typeface="Arial"/>
              </a:rPr>
              <a:t>still </a:t>
            </a:r>
            <a:r>
              <a:rPr sz="1600" spc="-165" dirty="0">
                <a:latin typeface="Arial"/>
                <a:cs typeface="Arial"/>
              </a:rPr>
              <a:t>be </a:t>
            </a:r>
            <a:r>
              <a:rPr sz="1600" spc="-120" dirty="0">
                <a:latin typeface="Arial"/>
                <a:cs typeface="Arial"/>
              </a:rPr>
              <a:t>in </a:t>
            </a:r>
            <a:r>
              <a:rPr sz="1600" spc="-165" dirty="0">
                <a:latin typeface="Arial"/>
                <a:cs typeface="Arial"/>
              </a:rPr>
              <a:t>an </a:t>
            </a:r>
            <a:r>
              <a:rPr sz="1600" spc="-110" dirty="0">
                <a:latin typeface="Arial"/>
                <a:cs typeface="Arial"/>
              </a:rPr>
              <a:t>all-liquid </a:t>
            </a:r>
            <a:r>
              <a:rPr sz="1600" spc="-135" dirty="0">
                <a:latin typeface="Arial"/>
                <a:cs typeface="Arial"/>
              </a:rPr>
              <a:t>portion </a:t>
            </a:r>
            <a:r>
              <a:rPr sz="1600" spc="-125" dirty="0">
                <a:latin typeface="Arial"/>
                <a:cs typeface="Arial"/>
              </a:rPr>
              <a:t>of </a:t>
            </a:r>
            <a:r>
              <a:rPr sz="1600" spc="-140" dirty="0">
                <a:latin typeface="Arial"/>
                <a:cs typeface="Arial"/>
              </a:rPr>
              <a:t>the </a:t>
            </a:r>
            <a:r>
              <a:rPr sz="1600" spc="-145" dirty="0">
                <a:latin typeface="Arial"/>
                <a:cs typeface="Arial"/>
              </a:rPr>
              <a:t>diagram.</a:t>
            </a:r>
            <a:endParaRPr sz="16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385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135" dirty="0">
                <a:latin typeface="Arial"/>
                <a:cs typeface="Arial"/>
              </a:rPr>
              <a:t>Point </a:t>
            </a:r>
            <a:r>
              <a:rPr sz="1600" spc="-195" dirty="0">
                <a:latin typeface="Arial"/>
                <a:cs typeface="Arial"/>
              </a:rPr>
              <a:t>B </a:t>
            </a:r>
            <a:r>
              <a:rPr sz="1600" spc="-165" dirty="0">
                <a:latin typeface="Arial"/>
                <a:cs typeface="Arial"/>
              </a:rPr>
              <a:t>– </a:t>
            </a:r>
            <a:r>
              <a:rPr sz="1600" spc="-135" dirty="0">
                <a:latin typeface="Arial"/>
                <a:cs typeface="Arial"/>
              </a:rPr>
              <a:t>Point </a:t>
            </a:r>
            <a:r>
              <a:rPr sz="1600" spc="-195" dirty="0">
                <a:latin typeface="Arial"/>
                <a:cs typeface="Arial"/>
              </a:rPr>
              <a:t>B </a:t>
            </a:r>
            <a:r>
              <a:rPr sz="1600" spc="-110" dirty="0">
                <a:latin typeface="Arial"/>
                <a:cs typeface="Arial"/>
              </a:rPr>
              <a:t>is </a:t>
            </a:r>
            <a:r>
              <a:rPr sz="1600" spc="-125" dirty="0">
                <a:latin typeface="Arial"/>
                <a:cs typeface="Arial"/>
              </a:rPr>
              <a:t>at </a:t>
            </a:r>
            <a:r>
              <a:rPr sz="1600" spc="-140" dirty="0">
                <a:latin typeface="Arial"/>
                <a:cs typeface="Arial"/>
              </a:rPr>
              <a:t>the </a:t>
            </a:r>
            <a:r>
              <a:rPr sz="1600" spc="-155" dirty="0">
                <a:latin typeface="Arial"/>
                <a:cs typeface="Arial"/>
              </a:rPr>
              <a:t>boundary </a:t>
            </a:r>
            <a:r>
              <a:rPr sz="1600" spc="-160" dirty="0">
                <a:latin typeface="Arial"/>
                <a:cs typeface="Arial"/>
              </a:rPr>
              <a:t>between </a:t>
            </a:r>
            <a:r>
              <a:rPr sz="1600" spc="-140" dirty="0">
                <a:latin typeface="Arial"/>
                <a:cs typeface="Arial"/>
              </a:rPr>
              <a:t>the </a:t>
            </a:r>
            <a:r>
              <a:rPr sz="1600" spc="-125" dirty="0">
                <a:latin typeface="Arial"/>
                <a:cs typeface="Arial"/>
              </a:rPr>
              <a:t>solid </a:t>
            </a:r>
            <a:r>
              <a:rPr sz="1600" spc="-165" dirty="0">
                <a:latin typeface="Arial"/>
                <a:cs typeface="Arial"/>
              </a:rPr>
              <a:t>and </a:t>
            </a:r>
            <a:r>
              <a:rPr sz="1600" spc="-120" dirty="0">
                <a:latin typeface="Arial"/>
                <a:cs typeface="Arial"/>
              </a:rPr>
              <a:t>liquid </a:t>
            </a:r>
            <a:r>
              <a:rPr sz="1600" spc="-135" dirty="0">
                <a:latin typeface="Arial"/>
                <a:cs typeface="Arial"/>
              </a:rPr>
              <a:t>portions </a:t>
            </a:r>
            <a:r>
              <a:rPr sz="1600" spc="-125" dirty="0">
                <a:latin typeface="Arial"/>
                <a:cs typeface="Arial"/>
              </a:rPr>
              <a:t>of </a:t>
            </a:r>
            <a:r>
              <a:rPr sz="1600" spc="-140" dirty="0">
                <a:latin typeface="Arial"/>
                <a:cs typeface="Arial"/>
              </a:rPr>
              <a:t>the </a:t>
            </a:r>
            <a:r>
              <a:rPr sz="1600" spc="-145" dirty="0">
                <a:latin typeface="Arial"/>
                <a:cs typeface="Arial"/>
              </a:rPr>
              <a:t>diagram. </a:t>
            </a:r>
            <a:r>
              <a:rPr sz="1600" spc="-170" dirty="0">
                <a:latin typeface="Arial"/>
                <a:cs typeface="Arial"/>
              </a:rPr>
              <a:t>The number </a:t>
            </a:r>
            <a:r>
              <a:rPr sz="1600" spc="-130" dirty="0">
                <a:latin typeface="Arial"/>
                <a:cs typeface="Arial"/>
              </a:rPr>
              <a:t>of  </a:t>
            </a:r>
            <a:r>
              <a:rPr sz="1600" spc="-165" dirty="0">
                <a:latin typeface="Arial"/>
                <a:cs typeface="Arial"/>
              </a:rPr>
              <a:t>components </a:t>
            </a:r>
            <a:r>
              <a:rPr sz="1600" spc="-215" dirty="0">
                <a:latin typeface="Arial"/>
                <a:cs typeface="Arial"/>
              </a:rPr>
              <a:t>C </a:t>
            </a:r>
            <a:r>
              <a:rPr sz="1600" spc="-110" dirty="0">
                <a:latin typeface="Arial"/>
                <a:cs typeface="Arial"/>
              </a:rPr>
              <a:t>is </a:t>
            </a:r>
            <a:r>
              <a:rPr sz="1600" spc="-90" dirty="0">
                <a:latin typeface="Arial"/>
                <a:cs typeface="Arial"/>
              </a:rPr>
              <a:t>still </a:t>
            </a:r>
            <a:r>
              <a:rPr sz="1600" spc="-145" dirty="0">
                <a:latin typeface="Arial"/>
                <a:cs typeface="Arial"/>
              </a:rPr>
              <a:t>one, </a:t>
            </a:r>
            <a:r>
              <a:rPr sz="1600" spc="-135" dirty="0">
                <a:latin typeface="Arial"/>
                <a:cs typeface="Arial"/>
              </a:rPr>
              <a:t>but </a:t>
            </a:r>
            <a:r>
              <a:rPr sz="1600" spc="-125" dirty="0">
                <a:latin typeface="Arial"/>
                <a:cs typeface="Arial"/>
              </a:rPr>
              <a:t>at </a:t>
            </a:r>
            <a:r>
              <a:rPr sz="1600" spc="-130" dirty="0">
                <a:latin typeface="Arial"/>
                <a:cs typeface="Arial"/>
              </a:rPr>
              <a:t>point </a:t>
            </a:r>
            <a:r>
              <a:rPr sz="1600" spc="-195" dirty="0">
                <a:latin typeface="Arial"/>
                <a:cs typeface="Arial"/>
              </a:rPr>
              <a:t>B </a:t>
            </a:r>
            <a:r>
              <a:rPr sz="1600" spc="-140" dirty="0">
                <a:latin typeface="Arial"/>
                <a:cs typeface="Arial"/>
              </a:rPr>
              <a:t>the </a:t>
            </a:r>
            <a:r>
              <a:rPr sz="1600" spc="-125" dirty="0">
                <a:latin typeface="Arial"/>
                <a:cs typeface="Arial"/>
              </a:rPr>
              <a:t>solid </a:t>
            </a:r>
            <a:r>
              <a:rPr sz="1600" spc="-165" dirty="0">
                <a:latin typeface="Arial"/>
                <a:cs typeface="Arial"/>
              </a:rPr>
              <a:t>and </a:t>
            </a:r>
            <a:r>
              <a:rPr sz="1600" spc="-120" dirty="0">
                <a:latin typeface="Arial"/>
                <a:cs typeface="Arial"/>
              </a:rPr>
              <a:t>liquid </a:t>
            </a:r>
            <a:r>
              <a:rPr sz="1600" spc="-130" dirty="0">
                <a:latin typeface="Arial"/>
                <a:cs typeface="Arial"/>
              </a:rPr>
              <a:t>coexist, </a:t>
            </a:r>
            <a:r>
              <a:rPr sz="1600" spc="-165" dirty="0">
                <a:latin typeface="Arial"/>
                <a:cs typeface="Arial"/>
              </a:rPr>
              <a:t>and </a:t>
            </a:r>
            <a:r>
              <a:rPr sz="1600" spc="-140" dirty="0">
                <a:latin typeface="Arial"/>
                <a:cs typeface="Arial"/>
              </a:rPr>
              <a:t>the </a:t>
            </a:r>
            <a:r>
              <a:rPr sz="1600" spc="-170" dirty="0">
                <a:latin typeface="Arial"/>
                <a:cs typeface="Arial"/>
              </a:rPr>
              <a:t>number </a:t>
            </a:r>
            <a:r>
              <a:rPr sz="1600" spc="-125" dirty="0">
                <a:latin typeface="Arial"/>
                <a:cs typeface="Arial"/>
              </a:rPr>
              <a:t>of </a:t>
            </a:r>
            <a:r>
              <a:rPr sz="1600" spc="-160" dirty="0">
                <a:latin typeface="Arial"/>
                <a:cs typeface="Arial"/>
              </a:rPr>
              <a:t>phases </a:t>
            </a:r>
            <a:r>
              <a:rPr sz="1600" spc="-195" dirty="0">
                <a:latin typeface="Arial"/>
                <a:cs typeface="Arial"/>
              </a:rPr>
              <a:t>P </a:t>
            </a:r>
            <a:r>
              <a:rPr sz="1600" spc="-110" dirty="0">
                <a:latin typeface="Arial"/>
                <a:cs typeface="Arial"/>
              </a:rPr>
              <a:t>is </a:t>
            </a:r>
            <a:r>
              <a:rPr sz="1600" spc="-140" dirty="0">
                <a:latin typeface="Arial"/>
                <a:cs typeface="Arial"/>
              </a:rPr>
              <a:t>two. </a:t>
            </a:r>
            <a:r>
              <a:rPr sz="1600" spc="-170" dirty="0">
                <a:latin typeface="Arial"/>
                <a:cs typeface="Arial"/>
              </a:rPr>
              <a:t>From </a:t>
            </a:r>
            <a:r>
              <a:rPr sz="1600" spc="-140" dirty="0">
                <a:latin typeface="Arial"/>
                <a:cs typeface="Arial"/>
              </a:rPr>
              <a:t>the  </a:t>
            </a:r>
            <a:r>
              <a:rPr sz="1600" spc="-160" dirty="0">
                <a:latin typeface="Arial"/>
                <a:cs typeface="Arial"/>
              </a:rPr>
              <a:t>phase</a:t>
            </a:r>
            <a:r>
              <a:rPr sz="1600" spc="-125" dirty="0">
                <a:latin typeface="Arial"/>
                <a:cs typeface="Arial"/>
              </a:rPr>
              <a:t> </a:t>
            </a:r>
            <a:r>
              <a:rPr sz="1600" spc="-114" dirty="0">
                <a:latin typeface="Arial"/>
                <a:cs typeface="Arial"/>
              </a:rPr>
              <a:t>rule,</a:t>
            </a:r>
            <a:endParaRPr sz="16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600" spc="-180" dirty="0">
                <a:latin typeface="Arial"/>
                <a:cs typeface="Arial"/>
              </a:rPr>
              <a:t>F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70" dirty="0">
                <a:latin typeface="Arial"/>
                <a:cs typeface="Arial"/>
              </a:rPr>
              <a:t>=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215" dirty="0">
                <a:latin typeface="Arial"/>
                <a:cs typeface="Arial"/>
              </a:rPr>
              <a:t>C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70" dirty="0">
                <a:latin typeface="Arial"/>
                <a:cs typeface="Arial"/>
              </a:rPr>
              <a:t>−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95" dirty="0">
                <a:latin typeface="Arial"/>
                <a:cs typeface="Arial"/>
              </a:rPr>
              <a:t>P</a:t>
            </a:r>
            <a:r>
              <a:rPr sz="1600" spc="-110" dirty="0">
                <a:latin typeface="Arial"/>
                <a:cs typeface="Arial"/>
              </a:rPr>
              <a:t> </a:t>
            </a:r>
            <a:r>
              <a:rPr sz="1600" spc="-170" dirty="0">
                <a:latin typeface="Arial"/>
                <a:cs typeface="Arial"/>
              </a:rPr>
              <a:t>+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65" dirty="0">
                <a:latin typeface="Arial"/>
                <a:cs typeface="Arial"/>
              </a:rPr>
              <a:t>2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70" dirty="0">
                <a:latin typeface="Arial"/>
                <a:cs typeface="Arial"/>
              </a:rPr>
              <a:t>=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65" dirty="0">
                <a:latin typeface="Arial"/>
                <a:cs typeface="Arial"/>
              </a:rPr>
              <a:t>1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70" dirty="0">
                <a:latin typeface="Arial"/>
                <a:cs typeface="Arial"/>
              </a:rPr>
              <a:t>−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65" dirty="0">
                <a:latin typeface="Arial"/>
                <a:cs typeface="Arial"/>
              </a:rPr>
              <a:t>2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70" dirty="0">
                <a:latin typeface="Arial"/>
                <a:cs typeface="Arial"/>
              </a:rPr>
              <a:t>+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65" dirty="0">
                <a:latin typeface="Arial"/>
                <a:cs typeface="Arial"/>
              </a:rPr>
              <a:t>2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70" dirty="0">
                <a:latin typeface="Arial"/>
                <a:cs typeface="Arial"/>
              </a:rPr>
              <a:t>=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65" dirty="0"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  <a:p>
            <a:pPr marL="355600" marR="141605">
              <a:lnSpc>
                <a:spcPct val="100000"/>
              </a:lnSpc>
            </a:pPr>
            <a:r>
              <a:rPr sz="1600" spc="-155" dirty="0">
                <a:latin typeface="Arial"/>
                <a:cs typeface="Arial"/>
              </a:rPr>
              <a:t>There </a:t>
            </a:r>
            <a:r>
              <a:rPr sz="1600" spc="-110" dirty="0">
                <a:latin typeface="Arial"/>
                <a:cs typeface="Arial"/>
              </a:rPr>
              <a:t>is </a:t>
            </a:r>
            <a:r>
              <a:rPr sz="1600" spc="-140" dirty="0">
                <a:latin typeface="Arial"/>
                <a:cs typeface="Arial"/>
              </a:rPr>
              <a:t>only </a:t>
            </a:r>
            <a:r>
              <a:rPr sz="1600" spc="-165" dirty="0">
                <a:latin typeface="Arial"/>
                <a:cs typeface="Arial"/>
              </a:rPr>
              <a:t>one </a:t>
            </a:r>
            <a:r>
              <a:rPr sz="1600" spc="-155" dirty="0">
                <a:latin typeface="Arial"/>
                <a:cs typeface="Arial"/>
              </a:rPr>
              <a:t>degree </a:t>
            </a:r>
            <a:r>
              <a:rPr sz="1600" spc="-125" dirty="0">
                <a:latin typeface="Arial"/>
                <a:cs typeface="Arial"/>
              </a:rPr>
              <a:t>of </a:t>
            </a:r>
            <a:r>
              <a:rPr sz="1600" spc="-150" dirty="0">
                <a:latin typeface="Arial"/>
                <a:cs typeface="Arial"/>
              </a:rPr>
              <a:t>freedom. </a:t>
            </a:r>
            <a:r>
              <a:rPr sz="1600" spc="-145" dirty="0">
                <a:latin typeface="Arial"/>
                <a:cs typeface="Arial"/>
              </a:rPr>
              <a:t>So, </a:t>
            </a:r>
            <a:r>
              <a:rPr sz="1600" spc="-75" dirty="0">
                <a:latin typeface="Arial"/>
                <a:cs typeface="Arial"/>
              </a:rPr>
              <a:t>if </a:t>
            </a:r>
            <a:r>
              <a:rPr sz="1600" spc="-135" dirty="0">
                <a:latin typeface="Arial"/>
                <a:cs typeface="Arial"/>
              </a:rPr>
              <a:t>the </a:t>
            </a:r>
            <a:r>
              <a:rPr sz="1600" spc="-165" dirty="0">
                <a:latin typeface="Arial"/>
                <a:cs typeface="Arial"/>
              </a:rPr>
              <a:t>temp </a:t>
            </a:r>
            <a:r>
              <a:rPr sz="1600" spc="-110" dirty="0">
                <a:latin typeface="Arial"/>
                <a:cs typeface="Arial"/>
              </a:rPr>
              <a:t>is </a:t>
            </a:r>
            <a:r>
              <a:rPr sz="1600" spc="-155" dirty="0">
                <a:latin typeface="Arial"/>
                <a:cs typeface="Arial"/>
              </a:rPr>
              <a:t>changed, </a:t>
            </a:r>
            <a:r>
              <a:rPr sz="1600" spc="-135" dirty="0">
                <a:latin typeface="Arial"/>
                <a:cs typeface="Arial"/>
              </a:rPr>
              <a:t>the </a:t>
            </a:r>
            <a:r>
              <a:rPr sz="1600" spc="-145" dirty="0">
                <a:latin typeface="Arial"/>
                <a:cs typeface="Arial"/>
              </a:rPr>
              <a:t>pressure </a:t>
            </a:r>
            <a:r>
              <a:rPr sz="1600" spc="-110" dirty="0">
                <a:latin typeface="Arial"/>
                <a:cs typeface="Arial"/>
              </a:rPr>
              <a:t>is </a:t>
            </a:r>
            <a:r>
              <a:rPr sz="1600" spc="-140" dirty="0">
                <a:latin typeface="Arial"/>
                <a:cs typeface="Arial"/>
              </a:rPr>
              <a:t>adjusted </a:t>
            </a:r>
            <a:r>
              <a:rPr sz="1600" spc="-135" dirty="0">
                <a:latin typeface="Arial"/>
                <a:cs typeface="Arial"/>
              </a:rPr>
              <a:t>automatically </a:t>
            </a:r>
            <a:r>
              <a:rPr sz="1600" spc="-120" dirty="0">
                <a:latin typeface="Arial"/>
                <a:cs typeface="Arial"/>
              </a:rPr>
              <a:t>in </a:t>
            </a:r>
            <a:r>
              <a:rPr sz="1600" spc="-140" dirty="0">
                <a:latin typeface="Arial"/>
                <a:cs typeface="Arial"/>
              </a:rPr>
              <a:t>order  </a:t>
            </a:r>
            <a:r>
              <a:rPr sz="1600" spc="-125" dirty="0">
                <a:latin typeface="Arial"/>
                <a:cs typeface="Arial"/>
              </a:rPr>
              <a:t>to </a:t>
            </a:r>
            <a:r>
              <a:rPr sz="1600" spc="-150" dirty="0">
                <a:latin typeface="Arial"/>
                <a:cs typeface="Arial"/>
              </a:rPr>
              <a:t>remain </a:t>
            </a:r>
            <a:r>
              <a:rPr sz="1600" spc="-165" dirty="0">
                <a:latin typeface="Arial"/>
                <a:cs typeface="Arial"/>
              </a:rPr>
              <a:t>on </a:t>
            </a:r>
            <a:r>
              <a:rPr sz="1600" spc="-140" dirty="0">
                <a:latin typeface="Arial"/>
                <a:cs typeface="Arial"/>
              </a:rPr>
              <a:t>the </a:t>
            </a:r>
            <a:r>
              <a:rPr sz="1600" spc="-155" dirty="0">
                <a:latin typeface="Arial"/>
                <a:cs typeface="Arial"/>
              </a:rPr>
              <a:t>boundary </a:t>
            </a:r>
            <a:r>
              <a:rPr sz="1600" spc="-160" dirty="0">
                <a:latin typeface="Arial"/>
                <a:cs typeface="Arial"/>
              </a:rPr>
              <a:t>where </a:t>
            </a:r>
            <a:r>
              <a:rPr sz="1600" spc="-140" dirty="0">
                <a:latin typeface="Arial"/>
                <a:cs typeface="Arial"/>
              </a:rPr>
              <a:t>the </a:t>
            </a:r>
            <a:r>
              <a:rPr sz="1600" spc="-120" dirty="0">
                <a:latin typeface="Arial"/>
                <a:cs typeface="Arial"/>
              </a:rPr>
              <a:t>liquid </a:t>
            </a:r>
            <a:r>
              <a:rPr sz="1600" spc="-165" dirty="0">
                <a:latin typeface="Arial"/>
                <a:cs typeface="Arial"/>
              </a:rPr>
              <a:t>and </a:t>
            </a:r>
            <a:r>
              <a:rPr sz="1600" spc="-125" dirty="0">
                <a:latin typeface="Arial"/>
                <a:cs typeface="Arial"/>
              </a:rPr>
              <a:t>solid </a:t>
            </a:r>
            <a:r>
              <a:rPr sz="1600" spc="-130" dirty="0">
                <a:latin typeface="Arial"/>
                <a:cs typeface="Arial"/>
              </a:rPr>
              <a:t>coexist. </a:t>
            </a:r>
            <a:r>
              <a:rPr sz="1600" spc="-200" dirty="0">
                <a:latin typeface="Arial"/>
                <a:cs typeface="Arial"/>
              </a:rPr>
              <a:t>On </a:t>
            </a:r>
            <a:r>
              <a:rPr sz="1600" spc="-140" dirty="0">
                <a:latin typeface="Arial"/>
                <a:cs typeface="Arial"/>
              </a:rPr>
              <a:t>the other </a:t>
            </a:r>
            <a:r>
              <a:rPr sz="1600" spc="-150" dirty="0">
                <a:latin typeface="Arial"/>
                <a:cs typeface="Arial"/>
              </a:rPr>
              <a:t>hand, </a:t>
            </a:r>
            <a:r>
              <a:rPr sz="1600" spc="-80" dirty="0">
                <a:latin typeface="Arial"/>
                <a:cs typeface="Arial"/>
              </a:rPr>
              <a:t>if </a:t>
            </a:r>
            <a:r>
              <a:rPr sz="1600" spc="-140" dirty="0">
                <a:latin typeface="Arial"/>
                <a:cs typeface="Arial"/>
              </a:rPr>
              <a:t>the </a:t>
            </a:r>
            <a:r>
              <a:rPr sz="1600" spc="-145" dirty="0">
                <a:latin typeface="Arial"/>
                <a:cs typeface="Arial"/>
              </a:rPr>
              <a:t>pressure </a:t>
            </a:r>
            <a:r>
              <a:rPr sz="1600" spc="-110" dirty="0">
                <a:latin typeface="Arial"/>
                <a:cs typeface="Arial"/>
              </a:rPr>
              <a:t>is </a:t>
            </a:r>
            <a:r>
              <a:rPr sz="1600" spc="-120" dirty="0">
                <a:latin typeface="Arial"/>
                <a:cs typeface="Arial"/>
              </a:rPr>
              <a:t>fixed, </a:t>
            </a:r>
            <a:r>
              <a:rPr sz="1600" spc="-140" dirty="0">
                <a:latin typeface="Arial"/>
                <a:cs typeface="Arial"/>
              </a:rPr>
              <a:t>the  </a:t>
            </a:r>
            <a:r>
              <a:rPr sz="1600" spc="-160" dirty="0">
                <a:latin typeface="Arial"/>
                <a:cs typeface="Arial"/>
              </a:rPr>
              <a:t>phase</a:t>
            </a:r>
            <a:r>
              <a:rPr sz="1600" spc="-120" dirty="0">
                <a:latin typeface="Arial"/>
                <a:cs typeface="Arial"/>
              </a:rPr>
              <a:t> </a:t>
            </a:r>
            <a:r>
              <a:rPr sz="1600" spc="-155" dirty="0">
                <a:latin typeface="Arial"/>
                <a:cs typeface="Arial"/>
              </a:rPr>
              <a:t>diagram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-160" dirty="0">
                <a:latin typeface="Arial"/>
                <a:cs typeface="Arial"/>
              </a:rPr>
              <a:t>can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30" dirty="0">
                <a:latin typeface="Arial"/>
                <a:cs typeface="Arial"/>
              </a:rPr>
              <a:t>indicate</a:t>
            </a:r>
            <a:r>
              <a:rPr sz="1600" spc="-110" dirty="0">
                <a:latin typeface="Arial"/>
                <a:cs typeface="Arial"/>
              </a:rPr>
              <a:t> </a:t>
            </a:r>
            <a:r>
              <a:rPr sz="1600" spc="-140" dirty="0">
                <a:latin typeface="Arial"/>
                <a:cs typeface="Arial"/>
              </a:rPr>
              <a:t>the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40" dirty="0">
                <a:latin typeface="Arial"/>
                <a:cs typeface="Arial"/>
              </a:rPr>
              <a:t>required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-165" dirty="0">
                <a:latin typeface="Arial"/>
                <a:cs typeface="Arial"/>
              </a:rPr>
              <a:t>temp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20" dirty="0">
                <a:latin typeface="Arial"/>
                <a:cs typeface="Arial"/>
              </a:rPr>
              <a:t>in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40" dirty="0">
                <a:latin typeface="Arial"/>
                <a:cs typeface="Arial"/>
              </a:rPr>
              <a:t>order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20" dirty="0">
                <a:latin typeface="Arial"/>
                <a:cs typeface="Arial"/>
              </a:rPr>
              <a:t>for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solid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65" dirty="0">
                <a:latin typeface="Arial"/>
                <a:cs typeface="Arial"/>
              </a:rPr>
              <a:t>and</a:t>
            </a:r>
            <a:endParaRPr sz="1600">
              <a:latin typeface="Arial"/>
              <a:cs typeface="Arial"/>
            </a:endParaRPr>
          </a:p>
          <a:p>
            <a:pPr marL="379730">
              <a:lnSpc>
                <a:spcPct val="100000"/>
              </a:lnSpc>
              <a:spcBef>
                <a:spcPts val="385"/>
              </a:spcBef>
            </a:pPr>
            <a:r>
              <a:rPr sz="1600" spc="-120" dirty="0">
                <a:latin typeface="Arial"/>
                <a:cs typeface="Arial"/>
              </a:rPr>
              <a:t>liquid </a:t>
            </a:r>
            <a:r>
              <a:rPr sz="1600" spc="-125" dirty="0">
                <a:latin typeface="Arial"/>
                <a:cs typeface="Arial"/>
              </a:rPr>
              <a:t>to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30" dirty="0">
                <a:latin typeface="Arial"/>
                <a:cs typeface="Arial"/>
              </a:rPr>
              <a:t>coexist.</a:t>
            </a:r>
            <a:endParaRPr sz="1600">
              <a:latin typeface="Arial"/>
              <a:cs typeface="Arial"/>
            </a:endParaRPr>
          </a:p>
          <a:p>
            <a:pPr marL="354965" marR="3156585" indent="-354965">
              <a:lnSpc>
                <a:spcPts val="2310"/>
              </a:lnSpc>
              <a:spcBef>
                <a:spcPts val="135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135" dirty="0">
                <a:latin typeface="Arial"/>
                <a:cs typeface="Arial"/>
              </a:rPr>
              <a:t>Point </a:t>
            </a:r>
            <a:r>
              <a:rPr sz="1600" spc="-215" dirty="0">
                <a:latin typeface="Arial"/>
                <a:cs typeface="Arial"/>
              </a:rPr>
              <a:t>C </a:t>
            </a:r>
            <a:r>
              <a:rPr sz="1600" spc="-165" dirty="0">
                <a:latin typeface="Arial"/>
                <a:cs typeface="Arial"/>
              </a:rPr>
              <a:t>– </a:t>
            </a:r>
            <a:r>
              <a:rPr sz="1600" spc="-140" dirty="0">
                <a:latin typeface="Arial"/>
                <a:cs typeface="Arial"/>
              </a:rPr>
              <a:t>At </a:t>
            </a:r>
            <a:r>
              <a:rPr sz="1600" spc="-130" dirty="0">
                <a:latin typeface="Arial"/>
                <a:cs typeface="Arial"/>
              </a:rPr>
              <a:t>point </a:t>
            </a:r>
            <a:r>
              <a:rPr sz="1600" spc="-150" dirty="0">
                <a:latin typeface="Arial"/>
                <a:cs typeface="Arial"/>
              </a:rPr>
              <a:t>C, </a:t>
            </a:r>
            <a:r>
              <a:rPr sz="1600" spc="-120" dirty="0">
                <a:latin typeface="Arial"/>
                <a:cs typeface="Arial"/>
              </a:rPr>
              <a:t>solid, </a:t>
            </a:r>
            <a:r>
              <a:rPr sz="1600" spc="-114" dirty="0">
                <a:latin typeface="Arial"/>
                <a:cs typeface="Arial"/>
              </a:rPr>
              <a:t>liquid, </a:t>
            </a:r>
            <a:r>
              <a:rPr sz="1600" spc="-165" dirty="0">
                <a:latin typeface="Arial"/>
                <a:cs typeface="Arial"/>
              </a:rPr>
              <a:t>and </a:t>
            </a:r>
            <a:r>
              <a:rPr sz="1600" spc="-150" dirty="0">
                <a:latin typeface="Arial"/>
                <a:cs typeface="Arial"/>
              </a:rPr>
              <a:t>vapor </a:t>
            </a:r>
            <a:r>
              <a:rPr sz="1600" spc="-130" dirty="0">
                <a:latin typeface="Arial"/>
                <a:cs typeface="Arial"/>
              </a:rPr>
              <a:t>coexist. </a:t>
            </a:r>
            <a:r>
              <a:rPr sz="1600" spc="-150" dirty="0">
                <a:latin typeface="Arial"/>
                <a:cs typeface="Arial"/>
              </a:rPr>
              <a:t>While </a:t>
            </a:r>
            <a:r>
              <a:rPr sz="1600" spc="-140" dirty="0">
                <a:latin typeface="Arial"/>
                <a:cs typeface="Arial"/>
              </a:rPr>
              <a:t>the </a:t>
            </a:r>
            <a:r>
              <a:rPr sz="1600" spc="-170" dirty="0">
                <a:latin typeface="Arial"/>
                <a:cs typeface="Arial"/>
              </a:rPr>
              <a:t>number  </a:t>
            </a:r>
            <a:r>
              <a:rPr sz="1600" spc="-125" dirty="0">
                <a:latin typeface="Arial"/>
                <a:cs typeface="Arial"/>
              </a:rPr>
              <a:t>of </a:t>
            </a:r>
            <a:r>
              <a:rPr sz="1600" spc="-165" dirty="0">
                <a:latin typeface="Arial"/>
                <a:cs typeface="Arial"/>
              </a:rPr>
              <a:t>components </a:t>
            </a:r>
            <a:r>
              <a:rPr sz="1600" spc="-110" dirty="0">
                <a:latin typeface="Arial"/>
                <a:cs typeface="Arial"/>
              </a:rPr>
              <a:t>is </a:t>
            </a:r>
            <a:r>
              <a:rPr sz="1600" spc="-90" dirty="0">
                <a:latin typeface="Arial"/>
                <a:cs typeface="Arial"/>
              </a:rPr>
              <a:t>still </a:t>
            </a:r>
            <a:r>
              <a:rPr sz="1600" spc="-145" dirty="0">
                <a:latin typeface="Arial"/>
                <a:cs typeface="Arial"/>
              </a:rPr>
              <a:t>one, </a:t>
            </a:r>
            <a:r>
              <a:rPr sz="1600" spc="-135" dirty="0">
                <a:latin typeface="Arial"/>
                <a:cs typeface="Arial"/>
              </a:rPr>
              <a:t>there </a:t>
            </a:r>
            <a:r>
              <a:rPr sz="1600" spc="-145" dirty="0">
                <a:latin typeface="Arial"/>
                <a:cs typeface="Arial"/>
              </a:rPr>
              <a:t>are </a:t>
            </a:r>
            <a:r>
              <a:rPr sz="1600" spc="-135" dirty="0">
                <a:latin typeface="Arial"/>
                <a:cs typeface="Arial"/>
              </a:rPr>
              <a:t>three </a:t>
            </a:r>
            <a:r>
              <a:rPr sz="1600" spc="-150" dirty="0">
                <a:latin typeface="Arial"/>
                <a:cs typeface="Arial"/>
              </a:rPr>
              <a:t>phases. </a:t>
            </a:r>
            <a:r>
              <a:rPr sz="1600" spc="-170" dirty="0">
                <a:latin typeface="Arial"/>
                <a:cs typeface="Arial"/>
              </a:rPr>
              <a:t>The number </a:t>
            </a:r>
            <a:r>
              <a:rPr sz="1600" spc="-130" dirty="0">
                <a:latin typeface="Arial"/>
                <a:cs typeface="Arial"/>
              </a:rPr>
              <a:t>of  </a:t>
            </a:r>
            <a:r>
              <a:rPr sz="1600" spc="-155" dirty="0">
                <a:latin typeface="Arial"/>
                <a:cs typeface="Arial"/>
              </a:rPr>
              <a:t>degrees </a:t>
            </a:r>
            <a:r>
              <a:rPr sz="1600" spc="-125" dirty="0">
                <a:latin typeface="Arial"/>
                <a:cs typeface="Arial"/>
              </a:rPr>
              <a:t>of </a:t>
            </a:r>
            <a:r>
              <a:rPr sz="1600" spc="-155" dirty="0">
                <a:latin typeface="Arial"/>
                <a:cs typeface="Arial"/>
              </a:rPr>
              <a:t>freedom </a:t>
            </a:r>
            <a:r>
              <a:rPr sz="1600" spc="-110" dirty="0">
                <a:latin typeface="Arial"/>
                <a:cs typeface="Arial"/>
              </a:rPr>
              <a:t>is</a:t>
            </a:r>
            <a:r>
              <a:rPr sz="1600" spc="40" dirty="0">
                <a:latin typeface="Arial"/>
                <a:cs typeface="Arial"/>
              </a:rPr>
              <a:t> </a:t>
            </a:r>
            <a:r>
              <a:rPr sz="1600" spc="-135" dirty="0">
                <a:latin typeface="Arial"/>
                <a:cs typeface="Arial"/>
              </a:rPr>
              <a:t>then:</a:t>
            </a:r>
            <a:endParaRPr sz="1600">
              <a:latin typeface="Arial"/>
              <a:cs typeface="Arial"/>
            </a:endParaRPr>
          </a:p>
          <a:p>
            <a:pPr marL="355600">
              <a:lnSpc>
                <a:spcPts val="1770"/>
              </a:lnSpc>
            </a:pPr>
            <a:r>
              <a:rPr sz="1600" spc="-180" dirty="0">
                <a:latin typeface="Arial"/>
                <a:cs typeface="Arial"/>
              </a:rPr>
              <a:t>F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70" dirty="0">
                <a:latin typeface="Arial"/>
                <a:cs typeface="Arial"/>
              </a:rPr>
              <a:t>=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215" dirty="0">
                <a:latin typeface="Arial"/>
                <a:cs typeface="Arial"/>
              </a:rPr>
              <a:t>C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70" dirty="0">
                <a:latin typeface="Arial"/>
                <a:cs typeface="Arial"/>
              </a:rPr>
              <a:t>−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95" dirty="0">
                <a:latin typeface="Arial"/>
                <a:cs typeface="Arial"/>
              </a:rPr>
              <a:t>P</a:t>
            </a:r>
            <a:r>
              <a:rPr sz="1600" spc="-110" dirty="0">
                <a:latin typeface="Arial"/>
                <a:cs typeface="Arial"/>
              </a:rPr>
              <a:t> </a:t>
            </a:r>
            <a:r>
              <a:rPr sz="1600" spc="-170" dirty="0">
                <a:latin typeface="Arial"/>
                <a:cs typeface="Arial"/>
              </a:rPr>
              <a:t>+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65" dirty="0">
                <a:latin typeface="Arial"/>
                <a:cs typeface="Arial"/>
              </a:rPr>
              <a:t>2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70" dirty="0">
                <a:latin typeface="Arial"/>
                <a:cs typeface="Arial"/>
              </a:rPr>
              <a:t>=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65" dirty="0">
                <a:latin typeface="Arial"/>
                <a:cs typeface="Arial"/>
              </a:rPr>
              <a:t>1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70" dirty="0">
                <a:latin typeface="Arial"/>
                <a:cs typeface="Arial"/>
              </a:rPr>
              <a:t>−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65" dirty="0">
                <a:latin typeface="Arial"/>
                <a:cs typeface="Arial"/>
              </a:rPr>
              <a:t>3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70" dirty="0">
                <a:latin typeface="Arial"/>
                <a:cs typeface="Arial"/>
              </a:rPr>
              <a:t>+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65" dirty="0">
                <a:latin typeface="Arial"/>
                <a:cs typeface="Arial"/>
              </a:rPr>
              <a:t>2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70" dirty="0">
                <a:latin typeface="Arial"/>
                <a:cs typeface="Arial"/>
              </a:rPr>
              <a:t>=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65" dirty="0">
                <a:latin typeface="Arial"/>
                <a:cs typeface="Arial"/>
              </a:rPr>
              <a:t>0</a:t>
            </a:r>
            <a:endParaRPr sz="16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600" spc="-155" dirty="0">
                <a:latin typeface="Arial"/>
                <a:cs typeface="Arial"/>
              </a:rPr>
              <a:t>There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-145" dirty="0">
                <a:latin typeface="Arial"/>
                <a:cs typeface="Arial"/>
              </a:rPr>
              <a:t>are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45" dirty="0">
                <a:latin typeface="Arial"/>
                <a:cs typeface="Arial"/>
              </a:rPr>
              <a:t>zero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55" dirty="0">
                <a:latin typeface="Arial"/>
                <a:cs typeface="Arial"/>
              </a:rPr>
              <a:t>degrees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of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45" dirty="0">
                <a:latin typeface="Arial"/>
                <a:cs typeface="Arial"/>
              </a:rPr>
              <a:t>freedom;</a:t>
            </a:r>
            <a:r>
              <a:rPr sz="1600" spc="-114" dirty="0">
                <a:latin typeface="Arial"/>
                <a:cs typeface="Arial"/>
              </a:rPr>
              <a:t> </a:t>
            </a:r>
            <a:r>
              <a:rPr sz="1600" spc="-105" dirty="0">
                <a:latin typeface="Arial"/>
                <a:cs typeface="Arial"/>
              </a:rPr>
              <a:t>all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40" dirty="0">
                <a:latin typeface="Arial"/>
                <a:cs typeface="Arial"/>
              </a:rPr>
              <a:t>three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60" dirty="0">
                <a:latin typeface="Arial"/>
                <a:cs typeface="Arial"/>
              </a:rPr>
              <a:t>phases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35" dirty="0">
                <a:latin typeface="Arial"/>
                <a:cs typeface="Arial"/>
              </a:rPr>
              <a:t>coexist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40" dirty="0">
                <a:latin typeface="Arial"/>
                <a:cs typeface="Arial"/>
              </a:rPr>
              <a:t>only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80" dirty="0">
                <a:latin typeface="Arial"/>
                <a:cs typeface="Arial"/>
              </a:rPr>
              <a:t>if</a:t>
            </a:r>
            <a:endParaRPr sz="1600">
              <a:latin typeface="Arial"/>
              <a:cs typeface="Arial"/>
            </a:endParaRPr>
          </a:p>
          <a:p>
            <a:pPr marL="379730">
              <a:lnSpc>
                <a:spcPct val="100000"/>
              </a:lnSpc>
              <a:spcBef>
                <a:spcPts val="385"/>
              </a:spcBef>
            </a:pPr>
            <a:r>
              <a:rPr sz="1600" spc="-145" dirty="0">
                <a:latin typeface="Arial"/>
                <a:cs typeface="Arial"/>
              </a:rPr>
              <a:t>both</a:t>
            </a:r>
            <a:r>
              <a:rPr sz="1600" spc="-110" dirty="0">
                <a:latin typeface="Arial"/>
                <a:cs typeface="Arial"/>
              </a:rPr>
              <a:t> </a:t>
            </a:r>
            <a:r>
              <a:rPr sz="1600" spc="-135" dirty="0">
                <a:latin typeface="Arial"/>
                <a:cs typeface="Arial"/>
              </a:rPr>
              <a:t>the</a:t>
            </a:r>
            <a:r>
              <a:rPr sz="1600" spc="-80" dirty="0">
                <a:latin typeface="Arial"/>
                <a:cs typeface="Arial"/>
              </a:rPr>
              <a:t> </a:t>
            </a:r>
            <a:r>
              <a:rPr sz="1600" spc="-165" dirty="0">
                <a:latin typeface="Arial"/>
                <a:cs typeface="Arial"/>
              </a:rPr>
              <a:t>temp</a:t>
            </a:r>
            <a:r>
              <a:rPr sz="1600" spc="-105" dirty="0">
                <a:latin typeface="Arial"/>
                <a:cs typeface="Arial"/>
              </a:rPr>
              <a:t> </a:t>
            </a:r>
            <a:r>
              <a:rPr sz="1600" spc="-165" dirty="0">
                <a:latin typeface="Arial"/>
                <a:cs typeface="Arial"/>
              </a:rPr>
              <a:t>and</a:t>
            </a:r>
            <a:r>
              <a:rPr sz="1600" spc="-100" dirty="0">
                <a:latin typeface="Arial"/>
                <a:cs typeface="Arial"/>
              </a:rPr>
              <a:t> </a:t>
            </a:r>
            <a:r>
              <a:rPr sz="1600" spc="-135" dirty="0">
                <a:latin typeface="Arial"/>
                <a:cs typeface="Arial"/>
              </a:rPr>
              <a:t>the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45" dirty="0">
                <a:latin typeface="Arial"/>
                <a:cs typeface="Arial"/>
              </a:rPr>
              <a:t>pressure</a:t>
            </a:r>
            <a:r>
              <a:rPr sz="1600" spc="-90" dirty="0">
                <a:latin typeface="Arial"/>
                <a:cs typeface="Arial"/>
              </a:rPr>
              <a:t> </a:t>
            </a:r>
            <a:r>
              <a:rPr sz="1600" spc="-145" dirty="0">
                <a:latin typeface="Arial"/>
                <a:cs typeface="Arial"/>
              </a:rPr>
              <a:t>are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20" dirty="0">
                <a:latin typeface="Arial"/>
                <a:cs typeface="Arial"/>
              </a:rPr>
              <a:t>fixed.</a:t>
            </a:r>
            <a:r>
              <a:rPr sz="1600" spc="-114" dirty="0">
                <a:latin typeface="Arial"/>
                <a:cs typeface="Arial"/>
              </a:rPr>
              <a:t> </a:t>
            </a:r>
            <a:r>
              <a:rPr sz="1600" spc="-140" dirty="0">
                <a:latin typeface="Arial"/>
                <a:cs typeface="Arial"/>
              </a:rPr>
              <a:t>This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10" dirty="0">
                <a:latin typeface="Arial"/>
                <a:cs typeface="Arial"/>
              </a:rPr>
              <a:t>is</a:t>
            </a:r>
            <a:r>
              <a:rPr sz="1600" spc="-85" dirty="0">
                <a:latin typeface="Arial"/>
                <a:cs typeface="Arial"/>
              </a:rPr>
              <a:t> </a:t>
            </a:r>
            <a:r>
              <a:rPr sz="1600" spc="-135" dirty="0">
                <a:latin typeface="Arial"/>
                <a:cs typeface="Arial"/>
              </a:rPr>
              <a:t>the</a:t>
            </a:r>
            <a:r>
              <a:rPr sz="1600" spc="-75" dirty="0">
                <a:latin typeface="Arial"/>
                <a:cs typeface="Arial"/>
              </a:rPr>
              <a:t> </a:t>
            </a:r>
            <a:r>
              <a:rPr sz="1600" spc="-110" dirty="0">
                <a:latin typeface="Arial"/>
                <a:cs typeface="Arial"/>
              </a:rPr>
              <a:t>triple</a:t>
            </a:r>
            <a:r>
              <a:rPr sz="1600" spc="-95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point.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00" y="676275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50001" y="4114800"/>
            <a:ext cx="3293998" cy="27431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2604" y="51307"/>
            <a:ext cx="5560695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dirty="0"/>
              <a:t>Unary Diagram for pure</a:t>
            </a:r>
            <a:r>
              <a:rPr sz="3500" spc="-95" dirty="0"/>
              <a:t> </a:t>
            </a:r>
            <a:r>
              <a:rPr sz="3500" dirty="0"/>
              <a:t>Iron</a:t>
            </a:r>
            <a:endParaRPr sz="3500"/>
          </a:p>
        </p:txBody>
      </p:sp>
      <p:sp>
        <p:nvSpPr>
          <p:cNvPr id="3" name="object 3"/>
          <p:cNvSpPr/>
          <p:nvPr/>
        </p:nvSpPr>
        <p:spPr>
          <a:xfrm>
            <a:off x="152400" y="808101"/>
            <a:ext cx="8839200" cy="5897880"/>
          </a:xfrm>
          <a:custGeom>
            <a:avLst/>
            <a:gdLst/>
            <a:ahLst/>
            <a:cxnLst/>
            <a:rect l="l" t="t" r="r" b="b"/>
            <a:pathLst>
              <a:path w="8839200" h="5897880">
                <a:moveTo>
                  <a:pt x="0" y="5897499"/>
                </a:moveTo>
                <a:lnTo>
                  <a:pt x="8839200" y="5897499"/>
                </a:lnTo>
                <a:lnTo>
                  <a:pt x="8839200" y="0"/>
                </a:lnTo>
                <a:lnTo>
                  <a:pt x="0" y="0"/>
                </a:lnTo>
                <a:lnTo>
                  <a:pt x="0" y="5897499"/>
                </a:lnTo>
                <a:close/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1140" y="781939"/>
            <a:ext cx="8387715" cy="293370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3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55" dirty="0">
                <a:latin typeface="Arial"/>
                <a:cs typeface="Arial"/>
              </a:rPr>
              <a:t>Equilibrium </a:t>
            </a:r>
            <a:r>
              <a:rPr sz="1800" spc="-175" dirty="0">
                <a:latin typeface="Arial"/>
                <a:cs typeface="Arial"/>
              </a:rPr>
              <a:t>diagrams </a:t>
            </a:r>
            <a:r>
              <a:rPr sz="1800" spc="-160" dirty="0">
                <a:latin typeface="Arial"/>
                <a:cs typeface="Arial"/>
              </a:rPr>
              <a:t>are </a:t>
            </a:r>
            <a:r>
              <a:rPr sz="1800" spc="-140" dirty="0">
                <a:latin typeface="Arial"/>
                <a:cs typeface="Arial"/>
              </a:rPr>
              <a:t>classified </a:t>
            </a:r>
            <a:r>
              <a:rPr sz="1800" spc="-185" dirty="0">
                <a:latin typeface="Arial"/>
                <a:cs typeface="Arial"/>
              </a:rPr>
              <a:t>on </a:t>
            </a:r>
            <a:r>
              <a:rPr sz="1800" spc="-160" dirty="0">
                <a:latin typeface="Arial"/>
                <a:cs typeface="Arial"/>
              </a:rPr>
              <a:t>basis </a:t>
            </a:r>
            <a:r>
              <a:rPr sz="1800" spc="-140" dirty="0">
                <a:latin typeface="Arial"/>
                <a:cs typeface="Arial"/>
              </a:rPr>
              <a:t>of </a:t>
            </a:r>
            <a:r>
              <a:rPr sz="1800" spc="-190" dirty="0">
                <a:latin typeface="Arial"/>
                <a:cs typeface="Arial"/>
              </a:rPr>
              <a:t>number </a:t>
            </a:r>
            <a:r>
              <a:rPr sz="1800" spc="-140" dirty="0">
                <a:latin typeface="Arial"/>
                <a:cs typeface="Arial"/>
              </a:rPr>
              <a:t>of </a:t>
            </a:r>
            <a:r>
              <a:rPr sz="1800" spc="-185" dirty="0">
                <a:latin typeface="Arial"/>
                <a:cs typeface="Arial"/>
              </a:rPr>
              <a:t>components </a:t>
            </a:r>
            <a:r>
              <a:rPr sz="1800" spc="-130" dirty="0">
                <a:latin typeface="Arial"/>
                <a:cs typeface="Arial"/>
              </a:rPr>
              <a:t>in </a:t>
            </a:r>
            <a:r>
              <a:rPr sz="1800" spc="-155" dirty="0">
                <a:latin typeface="Arial"/>
                <a:cs typeface="Arial"/>
              </a:rPr>
              <a:t>the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165" dirty="0">
                <a:latin typeface="Arial"/>
                <a:cs typeface="Arial"/>
              </a:rPr>
              <a:t>system,</a:t>
            </a:r>
            <a:endParaRPr sz="1800">
              <a:latin typeface="Arial"/>
              <a:cs typeface="Arial"/>
            </a:endParaRPr>
          </a:p>
          <a:p>
            <a:pPr marL="469900" lvl="1">
              <a:lnSpc>
                <a:spcPct val="100000"/>
              </a:lnSpc>
              <a:spcBef>
                <a:spcPts val="430"/>
              </a:spcBef>
              <a:buChar char="•"/>
              <a:tabLst>
                <a:tab pos="812800" algn="l"/>
                <a:tab pos="813435" algn="l"/>
              </a:tabLst>
            </a:pPr>
            <a:r>
              <a:rPr sz="1800" spc="-155" dirty="0">
                <a:latin typeface="Arial"/>
                <a:cs typeface="Arial"/>
              </a:rPr>
              <a:t>Single </a:t>
            </a:r>
            <a:r>
              <a:rPr sz="1800" spc="-185" dirty="0">
                <a:latin typeface="Arial"/>
                <a:cs typeface="Arial"/>
              </a:rPr>
              <a:t>component </a:t>
            </a:r>
            <a:r>
              <a:rPr sz="1800" spc="-175" dirty="0">
                <a:latin typeface="Arial"/>
                <a:cs typeface="Arial"/>
              </a:rPr>
              <a:t>system </a:t>
            </a:r>
            <a:r>
              <a:rPr sz="1800" spc="-185" dirty="0">
                <a:latin typeface="Arial"/>
                <a:cs typeface="Arial"/>
              </a:rPr>
              <a:t>– </a:t>
            </a:r>
            <a:r>
              <a:rPr sz="1800" spc="-175" dirty="0">
                <a:latin typeface="Arial"/>
                <a:cs typeface="Arial"/>
              </a:rPr>
              <a:t>Unary</a:t>
            </a:r>
            <a:r>
              <a:rPr sz="1800" spc="-315" dirty="0">
                <a:latin typeface="Arial"/>
                <a:cs typeface="Arial"/>
              </a:rPr>
              <a:t> </a:t>
            </a:r>
            <a:r>
              <a:rPr sz="1800" spc="-175" dirty="0">
                <a:latin typeface="Arial"/>
                <a:cs typeface="Arial"/>
              </a:rPr>
              <a:t>diagrams</a:t>
            </a:r>
            <a:endParaRPr sz="1800">
              <a:latin typeface="Arial"/>
              <a:cs typeface="Arial"/>
            </a:endParaRPr>
          </a:p>
          <a:p>
            <a:pPr marL="469900" lvl="1">
              <a:lnSpc>
                <a:spcPct val="100000"/>
              </a:lnSpc>
              <a:spcBef>
                <a:spcPts val="434"/>
              </a:spcBef>
              <a:buChar char="•"/>
              <a:tabLst>
                <a:tab pos="812800" algn="l"/>
                <a:tab pos="813435" algn="l"/>
              </a:tabLst>
            </a:pPr>
            <a:r>
              <a:rPr sz="1800" spc="-235" dirty="0">
                <a:latin typeface="Arial"/>
                <a:cs typeface="Arial"/>
              </a:rPr>
              <a:t>Two </a:t>
            </a:r>
            <a:r>
              <a:rPr sz="1800" spc="-185" dirty="0">
                <a:latin typeface="Arial"/>
                <a:cs typeface="Arial"/>
              </a:rPr>
              <a:t>component </a:t>
            </a:r>
            <a:r>
              <a:rPr sz="1800" spc="-175" dirty="0">
                <a:latin typeface="Arial"/>
                <a:cs typeface="Arial"/>
              </a:rPr>
              <a:t>system </a:t>
            </a:r>
            <a:r>
              <a:rPr sz="1800" spc="-185" dirty="0">
                <a:latin typeface="Arial"/>
                <a:cs typeface="Arial"/>
              </a:rPr>
              <a:t>– </a:t>
            </a:r>
            <a:r>
              <a:rPr sz="1800" spc="-160" dirty="0">
                <a:latin typeface="Arial"/>
                <a:cs typeface="Arial"/>
              </a:rPr>
              <a:t>Binary</a:t>
            </a:r>
            <a:r>
              <a:rPr sz="1800" spc="-204" dirty="0">
                <a:latin typeface="Arial"/>
                <a:cs typeface="Arial"/>
              </a:rPr>
              <a:t> </a:t>
            </a:r>
            <a:r>
              <a:rPr sz="1800" spc="-175" dirty="0">
                <a:latin typeface="Arial"/>
                <a:cs typeface="Arial"/>
              </a:rPr>
              <a:t>diagrams</a:t>
            </a:r>
            <a:endParaRPr sz="1800">
              <a:latin typeface="Arial"/>
              <a:cs typeface="Arial"/>
            </a:endParaRPr>
          </a:p>
          <a:p>
            <a:pPr marL="469900" lvl="1">
              <a:lnSpc>
                <a:spcPct val="100000"/>
              </a:lnSpc>
              <a:spcBef>
                <a:spcPts val="430"/>
              </a:spcBef>
              <a:buChar char="•"/>
              <a:tabLst>
                <a:tab pos="812800" algn="l"/>
                <a:tab pos="813435" algn="l"/>
              </a:tabLst>
            </a:pPr>
            <a:r>
              <a:rPr sz="1800" spc="-175" dirty="0">
                <a:latin typeface="Arial"/>
                <a:cs typeface="Arial"/>
              </a:rPr>
              <a:t>Three </a:t>
            </a:r>
            <a:r>
              <a:rPr sz="1800" spc="-185" dirty="0">
                <a:latin typeface="Arial"/>
                <a:cs typeface="Arial"/>
              </a:rPr>
              <a:t>component </a:t>
            </a:r>
            <a:r>
              <a:rPr sz="1800" spc="-175" dirty="0">
                <a:latin typeface="Arial"/>
                <a:cs typeface="Arial"/>
              </a:rPr>
              <a:t>system </a:t>
            </a:r>
            <a:r>
              <a:rPr sz="1800" spc="-185" dirty="0">
                <a:latin typeface="Arial"/>
                <a:cs typeface="Arial"/>
              </a:rPr>
              <a:t>– </a:t>
            </a:r>
            <a:r>
              <a:rPr sz="1800" spc="-190" dirty="0">
                <a:latin typeface="Arial"/>
                <a:cs typeface="Arial"/>
              </a:rPr>
              <a:t>Ternary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175" dirty="0">
                <a:latin typeface="Arial"/>
                <a:cs typeface="Arial"/>
              </a:rPr>
              <a:t>diagrams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210" dirty="0">
                <a:latin typeface="Arial"/>
                <a:cs typeface="Arial"/>
              </a:rPr>
              <a:t>No</a:t>
            </a:r>
            <a:r>
              <a:rPr sz="1800" spc="-100" dirty="0">
                <a:latin typeface="Arial"/>
                <a:cs typeface="Arial"/>
              </a:rPr>
              <a:t> </a:t>
            </a:r>
            <a:r>
              <a:rPr sz="1800" spc="-165" dirty="0">
                <a:latin typeface="Arial"/>
                <a:cs typeface="Arial"/>
              </a:rPr>
              <a:t>composition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50" dirty="0">
                <a:latin typeface="Arial"/>
                <a:cs typeface="Arial"/>
              </a:rPr>
              <a:t>variable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30" dirty="0">
                <a:latin typeface="Arial"/>
                <a:cs typeface="Arial"/>
              </a:rPr>
              <a:t>in</a:t>
            </a:r>
            <a:r>
              <a:rPr sz="1800" spc="-95" dirty="0">
                <a:latin typeface="Arial"/>
                <a:cs typeface="Arial"/>
              </a:rPr>
              <a:t> </a:t>
            </a:r>
            <a:r>
              <a:rPr sz="1800" spc="-170" dirty="0">
                <a:latin typeface="Arial"/>
                <a:cs typeface="Arial"/>
              </a:rPr>
              <a:t>unary</a:t>
            </a:r>
            <a:r>
              <a:rPr sz="1800" spc="-65" dirty="0">
                <a:latin typeface="Arial"/>
                <a:cs typeface="Arial"/>
              </a:rPr>
              <a:t> </a:t>
            </a:r>
            <a:r>
              <a:rPr sz="1800" spc="-165" dirty="0">
                <a:latin typeface="Arial"/>
                <a:cs typeface="Arial"/>
              </a:rPr>
              <a:t>diagrams.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75" dirty="0">
                <a:latin typeface="Arial"/>
                <a:cs typeface="Arial"/>
              </a:rPr>
              <a:t>Only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70" dirty="0">
                <a:latin typeface="Arial"/>
                <a:cs typeface="Arial"/>
              </a:rPr>
              <a:t>two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55" dirty="0">
                <a:latin typeface="Arial"/>
                <a:cs typeface="Arial"/>
              </a:rPr>
              <a:t>variables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60" dirty="0">
                <a:latin typeface="Arial"/>
                <a:cs typeface="Arial"/>
              </a:rPr>
              <a:t>are</a:t>
            </a:r>
            <a:r>
              <a:rPr sz="1800" spc="-85" dirty="0">
                <a:latin typeface="Arial"/>
                <a:cs typeface="Arial"/>
              </a:rPr>
              <a:t> </a:t>
            </a:r>
            <a:r>
              <a:rPr sz="1800" spc="-185" dirty="0">
                <a:latin typeface="Arial"/>
                <a:cs typeface="Arial"/>
              </a:rPr>
              <a:t>temp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215" dirty="0">
                <a:latin typeface="Arial"/>
                <a:cs typeface="Arial"/>
              </a:rPr>
              <a:t>&amp;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55" dirty="0">
                <a:latin typeface="Arial"/>
                <a:cs typeface="Arial"/>
              </a:rPr>
              <a:t>pressure.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90" dirty="0">
                <a:latin typeface="Arial"/>
                <a:cs typeface="Arial"/>
              </a:rPr>
              <a:t>By</a:t>
            </a:r>
            <a:r>
              <a:rPr sz="1800" spc="-105" dirty="0">
                <a:latin typeface="Arial"/>
                <a:cs typeface="Arial"/>
              </a:rPr>
              <a:t> </a:t>
            </a:r>
            <a:r>
              <a:rPr sz="1800" spc="-160" dirty="0">
                <a:latin typeface="Arial"/>
                <a:cs typeface="Arial"/>
              </a:rPr>
              <a:t>applying</a:t>
            </a:r>
            <a:r>
              <a:rPr sz="1800" spc="-50" dirty="0">
                <a:latin typeface="Arial"/>
                <a:cs typeface="Arial"/>
              </a:rPr>
              <a:t> </a:t>
            </a:r>
            <a:r>
              <a:rPr sz="1800" spc="-155" dirty="0">
                <a:latin typeface="Arial"/>
                <a:cs typeface="Arial"/>
              </a:rPr>
              <a:t>the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85" dirty="0">
                <a:latin typeface="Arial"/>
                <a:cs typeface="Arial"/>
              </a:rPr>
              <a:t>phase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30" dirty="0">
                <a:latin typeface="Arial"/>
                <a:cs typeface="Arial"/>
              </a:rPr>
              <a:t>rule,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210" dirty="0">
                <a:latin typeface="Arial"/>
                <a:cs typeface="Arial"/>
              </a:rPr>
              <a:t>we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80" dirty="0">
                <a:latin typeface="Arial"/>
                <a:cs typeface="Arial"/>
              </a:rPr>
              <a:t>see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40" dirty="0">
                <a:latin typeface="Arial"/>
                <a:cs typeface="Arial"/>
              </a:rPr>
              <a:t>that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50" dirty="0">
                <a:latin typeface="Arial"/>
                <a:cs typeface="Arial"/>
              </a:rPr>
              <a:t>single</a:t>
            </a:r>
            <a:r>
              <a:rPr sz="1800" spc="-80" dirty="0">
                <a:latin typeface="Arial"/>
                <a:cs typeface="Arial"/>
              </a:rPr>
              <a:t> </a:t>
            </a:r>
            <a:r>
              <a:rPr sz="1800" spc="-185" dirty="0">
                <a:latin typeface="Arial"/>
                <a:cs typeface="Arial"/>
              </a:rPr>
              <a:t>phase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50" dirty="0">
                <a:latin typeface="Arial"/>
                <a:cs typeface="Arial"/>
              </a:rPr>
              <a:t>equilibrium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180" dirty="0">
                <a:latin typeface="Arial"/>
                <a:cs typeface="Arial"/>
              </a:rPr>
              <a:t>can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85" dirty="0">
                <a:latin typeface="Arial"/>
                <a:cs typeface="Arial"/>
              </a:rPr>
              <a:t>be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75" dirty="0">
                <a:latin typeface="Arial"/>
                <a:cs typeface="Arial"/>
              </a:rPr>
              <a:t>observed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130" dirty="0">
                <a:latin typeface="Arial"/>
                <a:cs typeface="Arial"/>
              </a:rPr>
              <a:t>in</a:t>
            </a:r>
            <a:r>
              <a:rPr sz="1800" spc="-90" dirty="0">
                <a:latin typeface="Arial"/>
                <a:cs typeface="Arial"/>
              </a:rPr>
              <a:t> </a:t>
            </a:r>
            <a:r>
              <a:rPr sz="1800" spc="-185" dirty="0">
                <a:latin typeface="Arial"/>
                <a:cs typeface="Arial"/>
              </a:rPr>
              <a:t>an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spc="-155" dirty="0">
                <a:latin typeface="Arial"/>
                <a:cs typeface="Arial"/>
              </a:rPr>
              <a:t>area.</a:t>
            </a:r>
            <a:endParaRPr sz="1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235" dirty="0">
                <a:latin typeface="Arial"/>
                <a:cs typeface="Arial"/>
              </a:rPr>
              <a:t>Two </a:t>
            </a:r>
            <a:r>
              <a:rPr sz="1800" spc="-185" dirty="0">
                <a:latin typeface="Arial"/>
                <a:cs typeface="Arial"/>
              </a:rPr>
              <a:t>phase </a:t>
            </a:r>
            <a:r>
              <a:rPr sz="1800" spc="-150" dirty="0">
                <a:latin typeface="Arial"/>
                <a:cs typeface="Arial"/>
              </a:rPr>
              <a:t>equilibrium </a:t>
            </a:r>
            <a:r>
              <a:rPr sz="1800" spc="-120" dirty="0">
                <a:latin typeface="Arial"/>
                <a:cs typeface="Arial"/>
              </a:rPr>
              <a:t>is </a:t>
            </a:r>
            <a:r>
              <a:rPr sz="1800" spc="-155" dirty="0">
                <a:latin typeface="Arial"/>
                <a:cs typeface="Arial"/>
              </a:rPr>
              <a:t>possible only </a:t>
            </a:r>
            <a:r>
              <a:rPr sz="1800" spc="-165" dirty="0">
                <a:latin typeface="Arial"/>
                <a:cs typeface="Arial"/>
              </a:rPr>
              <a:t>along </a:t>
            </a:r>
            <a:r>
              <a:rPr sz="1800" spc="-185" dirty="0">
                <a:latin typeface="Arial"/>
                <a:cs typeface="Arial"/>
              </a:rPr>
              <a:t>phase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-160" dirty="0">
                <a:latin typeface="Arial"/>
                <a:cs typeface="Arial"/>
              </a:rPr>
              <a:t>boundaries.</a:t>
            </a:r>
            <a:endParaRPr sz="18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430"/>
              </a:spcBef>
              <a:buChar char="•"/>
              <a:tabLst>
                <a:tab pos="354965" algn="l"/>
                <a:tab pos="355600" algn="l"/>
              </a:tabLst>
            </a:pPr>
            <a:r>
              <a:rPr sz="1800" spc="-175" dirty="0">
                <a:latin typeface="Arial"/>
                <a:cs typeface="Arial"/>
              </a:rPr>
              <a:t>Three </a:t>
            </a:r>
            <a:r>
              <a:rPr sz="1800" spc="-185" dirty="0">
                <a:latin typeface="Arial"/>
                <a:cs typeface="Arial"/>
              </a:rPr>
              <a:t>phase </a:t>
            </a:r>
            <a:r>
              <a:rPr sz="1800" spc="-150" dirty="0">
                <a:latin typeface="Arial"/>
                <a:cs typeface="Arial"/>
              </a:rPr>
              <a:t>equilibrium </a:t>
            </a:r>
            <a:r>
              <a:rPr sz="1800" spc="-145" dirty="0">
                <a:latin typeface="Arial"/>
                <a:cs typeface="Arial"/>
              </a:rPr>
              <a:t>exists </a:t>
            </a:r>
            <a:r>
              <a:rPr sz="1800" spc="-155" dirty="0">
                <a:latin typeface="Arial"/>
                <a:cs typeface="Arial"/>
              </a:rPr>
              <a:t>only </a:t>
            </a:r>
            <a:r>
              <a:rPr sz="1800" spc="-130" dirty="0">
                <a:latin typeface="Arial"/>
                <a:cs typeface="Arial"/>
              </a:rPr>
              <a:t>for </a:t>
            </a:r>
            <a:r>
              <a:rPr sz="1800" spc="-185" dirty="0">
                <a:latin typeface="Arial"/>
                <a:cs typeface="Arial"/>
              </a:rPr>
              <a:t>a </a:t>
            </a:r>
            <a:r>
              <a:rPr sz="1800" spc="-145" dirty="0">
                <a:latin typeface="Arial"/>
                <a:cs typeface="Arial"/>
              </a:rPr>
              <a:t>fixed </a:t>
            </a:r>
            <a:r>
              <a:rPr sz="1800" spc="-160" dirty="0">
                <a:latin typeface="Arial"/>
                <a:cs typeface="Arial"/>
              </a:rPr>
              <a:t>value </a:t>
            </a:r>
            <a:r>
              <a:rPr sz="1800" spc="-140" dirty="0">
                <a:latin typeface="Arial"/>
                <a:cs typeface="Arial"/>
              </a:rPr>
              <a:t>of </a:t>
            </a:r>
            <a:r>
              <a:rPr sz="1800" spc="-165" dirty="0">
                <a:latin typeface="Arial"/>
                <a:cs typeface="Arial"/>
              </a:rPr>
              <a:t>pressure </a:t>
            </a:r>
            <a:r>
              <a:rPr sz="1800" spc="-190" dirty="0">
                <a:latin typeface="Arial"/>
                <a:cs typeface="Arial"/>
              </a:rPr>
              <a:t>and </a:t>
            </a:r>
            <a:r>
              <a:rPr sz="1800" spc="-170" dirty="0">
                <a:latin typeface="Arial"/>
                <a:cs typeface="Arial"/>
              </a:rPr>
              <a:t>temp. </a:t>
            </a:r>
            <a:r>
              <a:rPr sz="1800" spc="-95" dirty="0">
                <a:latin typeface="Arial"/>
                <a:cs typeface="Arial"/>
              </a:rPr>
              <a:t>If </a:t>
            </a:r>
            <a:r>
              <a:rPr sz="1800" spc="-150" dirty="0">
                <a:latin typeface="Arial"/>
                <a:cs typeface="Arial"/>
              </a:rPr>
              <a:t>the </a:t>
            </a:r>
            <a:r>
              <a:rPr sz="1800" spc="-170" dirty="0">
                <a:latin typeface="Arial"/>
                <a:cs typeface="Arial"/>
              </a:rPr>
              <a:t>P/T </a:t>
            </a:r>
            <a:r>
              <a:rPr sz="1800" spc="-120" dirty="0">
                <a:latin typeface="Arial"/>
                <a:cs typeface="Arial"/>
              </a:rPr>
              <a:t>is </a:t>
            </a:r>
            <a:r>
              <a:rPr sz="1800" spc="-175" dirty="0">
                <a:latin typeface="Arial"/>
                <a:cs typeface="Arial"/>
              </a:rPr>
              <a:t>changed,  </a:t>
            </a:r>
            <a:r>
              <a:rPr sz="1800" spc="-190" dirty="0">
                <a:latin typeface="Arial"/>
                <a:cs typeface="Arial"/>
              </a:rPr>
              <a:t>one </a:t>
            </a:r>
            <a:r>
              <a:rPr sz="1800" spc="-150" dirty="0">
                <a:latin typeface="Arial"/>
                <a:cs typeface="Arial"/>
              </a:rPr>
              <a:t>or </a:t>
            </a:r>
            <a:r>
              <a:rPr sz="1800" spc="-175" dirty="0">
                <a:latin typeface="Arial"/>
                <a:cs typeface="Arial"/>
              </a:rPr>
              <a:t>two </a:t>
            </a:r>
            <a:r>
              <a:rPr sz="1800" spc="-180" dirty="0">
                <a:latin typeface="Arial"/>
                <a:cs typeface="Arial"/>
              </a:rPr>
              <a:t>phases </a:t>
            </a:r>
            <a:r>
              <a:rPr sz="1800" spc="-114" dirty="0">
                <a:latin typeface="Arial"/>
                <a:cs typeface="Arial"/>
              </a:rPr>
              <a:t>will</a:t>
            </a:r>
            <a:r>
              <a:rPr sz="1800" spc="-370" dirty="0">
                <a:latin typeface="Arial"/>
                <a:cs typeface="Arial"/>
              </a:rPr>
              <a:t> </a:t>
            </a:r>
            <a:r>
              <a:rPr sz="1800" spc="-170" dirty="0">
                <a:latin typeface="Arial"/>
                <a:cs typeface="Arial"/>
              </a:rPr>
              <a:t>disappear.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00" y="676275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29000" y="3616325"/>
            <a:ext cx="4572000" cy="3241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25944" y="3942169"/>
            <a:ext cx="1990598" cy="19211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132079"/>
            <a:ext cx="612521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/>
              <a:t>Binary Diagrams </a:t>
            </a:r>
            <a:r>
              <a:rPr sz="2500" spc="-40" dirty="0"/>
              <a:t>(Two </a:t>
            </a:r>
            <a:r>
              <a:rPr sz="2500" spc="-5" dirty="0"/>
              <a:t>Component</a:t>
            </a:r>
            <a:r>
              <a:rPr sz="2500" spc="55" dirty="0"/>
              <a:t> </a:t>
            </a:r>
            <a:r>
              <a:rPr sz="2500" spc="-5" dirty="0"/>
              <a:t>System)</a:t>
            </a:r>
            <a:endParaRPr sz="2500"/>
          </a:p>
        </p:txBody>
      </p:sp>
      <p:sp>
        <p:nvSpPr>
          <p:cNvPr id="4" name="object 4"/>
          <p:cNvSpPr/>
          <p:nvPr/>
        </p:nvSpPr>
        <p:spPr>
          <a:xfrm>
            <a:off x="152400" y="731900"/>
            <a:ext cx="8839200" cy="6126480"/>
          </a:xfrm>
          <a:custGeom>
            <a:avLst/>
            <a:gdLst/>
            <a:ahLst/>
            <a:cxnLst/>
            <a:rect l="l" t="t" r="r" b="b"/>
            <a:pathLst>
              <a:path w="8839200" h="6126480">
                <a:moveTo>
                  <a:pt x="0" y="6126099"/>
                </a:moveTo>
                <a:lnTo>
                  <a:pt x="8839200" y="6126099"/>
                </a:lnTo>
                <a:lnTo>
                  <a:pt x="8839200" y="0"/>
                </a:lnTo>
                <a:lnTo>
                  <a:pt x="0" y="0"/>
                </a:lnTo>
                <a:lnTo>
                  <a:pt x="0" y="6126099"/>
                </a:lnTo>
                <a:close/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1140" y="714883"/>
            <a:ext cx="8366759" cy="601599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59"/>
              </a:spcBef>
              <a:buChar char="•"/>
              <a:tabLst>
                <a:tab pos="354965" algn="l"/>
                <a:tab pos="355600" algn="l"/>
              </a:tabLst>
            </a:pPr>
            <a:r>
              <a:rPr sz="1500" spc="-140" dirty="0">
                <a:latin typeface="Arial"/>
                <a:cs typeface="Arial"/>
              </a:rPr>
              <a:t>Composition </a:t>
            </a:r>
            <a:r>
              <a:rPr sz="1500" spc="-95" dirty="0">
                <a:latin typeface="Arial"/>
                <a:cs typeface="Arial"/>
              </a:rPr>
              <a:t>will </a:t>
            </a:r>
            <a:r>
              <a:rPr sz="1500" spc="-165" dirty="0">
                <a:latin typeface="Arial"/>
                <a:cs typeface="Arial"/>
              </a:rPr>
              <a:t>become </a:t>
            </a:r>
            <a:r>
              <a:rPr sz="1500" spc="-155" dirty="0">
                <a:latin typeface="Arial"/>
                <a:cs typeface="Arial"/>
              </a:rPr>
              <a:t>a </a:t>
            </a:r>
            <a:r>
              <a:rPr sz="1500" spc="-125" dirty="0">
                <a:latin typeface="Arial"/>
                <a:cs typeface="Arial"/>
              </a:rPr>
              <a:t>variable </a:t>
            </a:r>
            <a:r>
              <a:rPr sz="1500" spc="-145" dirty="0">
                <a:latin typeface="Arial"/>
                <a:cs typeface="Arial"/>
              </a:rPr>
              <a:t>as </a:t>
            </a:r>
            <a:r>
              <a:rPr sz="1500" spc="-135" dirty="0">
                <a:latin typeface="Arial"/>
                <a:cs typeface="Arial"/>
              </a:rPr>
              <a:t>mixing </a:t>
            </a:r>
            <a:r>
              <a:rPr sz="1500" spc="-150" dirty="0">
                <a:latin typeface="Arial"/>
                <a:cs typeface="Arial"/>
              </a:rPr>
              <a:t>can </a:t>
            </a:r>
            <a:r>
              <a:rPr sz="1500" spc="-155" dirty="0">
                <a:latin typeface="Arial"/>
                <a:cs typeface="Arial"/>
              </a:rPr>
              <a:t>be done </a:t>
            </a:r>
            <a:r>
              <a:rPr sz="1500" spc="-110" dirty="0">
                <a:latin typeface="Arial"/>
                <a:cs typeface="Arial"/>
              </a:rPr>
              <a:t>in </a:t>
            </a:r>
            <a:r>
              <a:rPr sz="1500" spc="-150" dirty="0">
                <a:latin typeface="Arial"/>
                <a:cs typeface="Arial"/>
              </a:rPr>
              <a:t>any </a:t>
            </a:r>
            <a:r>
              <a:rPr sz="1500" spc="-125" dirty="0">
                <a:latin typeface="Arial"/>
                <a:cs typeface="Arial"/>
              </a:rPr>
              <a:t>proportion.</a:t>
            </a:r>
            <a:endParaRPr sz="1500">
              <a:latin typeface="Arial"/>
              <a:cs typeface="Arial"/>
            </a:endParaRPr>
          </a:p>
          <a:p>
            <a:pPr marL="355600" marR="2213610" indent="-342900">
              <a:lnSpc>
                <a:spcPct val="12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500" spc="-130" dirty="0">
                <a:latin typeface="Arial"/>
                <a:cs typeface="Arial"/>
              </a:rPr>
              <a:t>Usually </a:t>
            </a:r>
            <a:r>
              <a:rPr sz="1500" spc="-140" dirty="0">
                <a:latin typeface="Arial"/>
                <a:cs typeface="Arial"/>
              </a:rPr>
              <a:t>pressure </a:t>
            </a:r>
            <a:r>
              <a:rPr sz="1500" spc="-100" dirty="0">
                <a:latin typeface="Arial"/>
                <a:cs typeface="Arial"/>
              </a:rPr>
              <a:t>is </a:t>
            </a:r>
            <a:r>
              <a:rPr sz="1500" spc="-135" dirty="0">
                <a:latin typeface="Arial"/>
                <a:cs typeface="Arial"/>
              </a:rPr>
              <a:t>kept constant </a:t>
            </a:r>
            <a:r>
              <a:rPr sz="1500" spc="-114" dirty="0">
                <a:latin typeface="Arial"/>
                <a:cs typeface="Arial"/>
              </a:rPr>
              <a:t>at </a:t>
            </a:r>
            <a:r>
              <a:rPr sz="1500" spc="-155" dirty="0">
                <a:latin typeface="Arial"/>
                <a:cs typeface="Arial"/>
              </a:rPr>
              <a:t>1 </a:t>
            </a:r>
            <a:r>
              <a:rPr sz="1500" spc="-135" dirty="0">
                <a:latin typeface="Arial"/>
                <a:cs typeface="Arial"/>
              </a:rPr>
              <a:t>atm, </a:t>
            </a:r>
            <a:r>
              <a:rPr sz="1500" spc="-155" dirty="0">
                <a:latin typeface="Arial"/>
                <a:cs typeface="Arial"/>
              </a:rPr>
              <a:t>because </a:t>
            </a:r>
            <a:r>
              <a:rPr sz="1500" spc="-130" dirty="0">
                <a:latin typeface="Arial"/>
                <a:cs typeface="Arial"/>
              </a:rPr>
              <a:t>the </a:t>
            </a:r>
            <a:r>
              <a:rPr sz="1500" spc="-120" dirty="0">
                <a:latin typeface="Arial"/>
                <a:cs typeface="Arial"/>
              </a:rPr>
              <a:t>variation </a:t>
            </a:r>
            <a:r>
              <a:rPr sz="1500" spc="-110" dirty="0">
                <a:latin typeface="Arial"/>
                <a:cs typeface="Arial"/>
              </a:rPr>
              <a:t>in </a:t>
            </a:r>
            <a:r>
              <a:rPr sz="1500" spc="-140" dirty="0">
                <a:latin typeface="Arial"/>
                <a:cs typeface="Arial"/>
              </a:rPr>
              <a:t>pressure </a:t>
            </a:r>
            <a:r>
              <a:rPr sz="1500" spc="-114" dirty="0">
                <a:latin typeface="Arial"/>
                <a:cs typeface="Arial"/>
              </a:rPr>
              <a:t>results  </a:t>
            </a:r>
            <a:r>
              <a:rPr sz="1500" spc="-110" dirty="0">
                <a:latin typeface="Arial"/>
                <a:cs typeface="Arial"/>
              </a:rPr>
              <a:t>in </a:t>
            </a:r>
            <a:r>
              <a:rPr sz="1500" spc="-114" dirty="0">
                <a:latin typeface="Arial"/>
                <a:cs typeface="Arial"/>
              </a:rPr>
              <a:t>insignificant </a:t>
            </a:r>
            <a:r>
              <a:rPr sz="1500" spc="-120" dirty="0">
                <a:latin typeface="Arial"/>
                <a:cs typeface="Arial"/>
              </a:rPr>
              <a:t>effect </a:t>
            </a:r>
            <a:r>
              <a:rPr sz="1500" spc="-155" dirty="0">
                <a:latin typeface="Arial"/>
                <a:cs typeface="Arial"/>
              </a:rPr>
              <a:t>on </a:t>
            </a:r>
            <a:r>
              <a:rPr sz="1500" spc="-120" dirty="0">
                <a:latin typeface="Arial"/>
                <a:cs typeface="Arial"/>
              </a:rPr>
              <a:t>equilibrium. </a:t>
            </a:r>
            <a:r>
              <a:rPr sz="1500" spc="-135" dirty="0">
                <a:latin typeface="Arial"/>
                <a:cs typeface="Arial"/>
              </a:rPr>
              <a:t>(Helps </a:t>
            </a:r>
            <a:r>
              <a:rPr sz="1500" spc="-114" dirty="0">
                <a:latin typeface="Arial"/>
                <a:cs typeface="Arial"/>
              </a:rPr>
              <a:t>to </a:t>
            </a:r>
            <a:r>
              <a:rPr sz="1500" spc="-170" dirty="0">
                <a:latin typeface="Arial"/>
                <a:cs typeface="Arial"/>
              </a:rPr>
              <a:t>make </a:t>
            </a:r>
            <a:r>
              <a:rPr sz="1500" spc="-180" dirty="0">
                <a:latin typeface="Arial"/>
                <a:cs typeface="Arial"/>
              </a:rPr>
              <a:t>2D</a:t>
            </a:r>
            <a:r>
              <a:rPr sz="1500" spc="-200" dirty="0">
                <a:latin typeface="Arial"/>
                <a:cs typeface="Arial"/>
              </a:rPr>
              <a:t> </a:t>
            </a:r>
            <a:r>
              <a:rPr sz="1500" spc="-110" dirty="0">
                <a:latin typeface="Arial"/>
                <a:cs typeface="Arial"/>
              </a:rPr>
              <a:t>figure).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  <a:buChar char="•"/>
              <a:tabLst>
                <a:tab pos="354965" algn="l"/>
                <a:tab pos="355600" algn="l"/>
              </a:tabLst>
            </a:pPr>
            <a:r>
              <a:rPr sz="1500" spc="-160" dirty="0">
                <a:latin typeface="Arial"/>
                <a:cs typeface="Arial"/>
              </a:rPr>
              <a:t>As</a:t>
            </a:r>
            <a:r>
              <a:rPr sz="1500" spc="-85" dirty="0">
                <a:latin typeface="Arial"/>
                <a:cs typeface="Arial"/>
              </a:rPr>
              <a:t> </a:t>
            </a:r>
            <a:r>
              <a:rPr sz="1500" spc="-140" dirty="0">
                <a:latin typeface="Arial"/>
                <a:cs typeface="Arial"/>
              </a:rPr>
              <a:t>pressure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spc="-155" dirty="0">
                <a:latin typeface="Arial"/>
                <a:cs typeface="Arial"/>
              </a:rPr>
              <a:t>and</a:t>
            </a:r>
            <a:r>
              <a:rPr sz="1500" spc="-75" dirty="0">
                <a:latin typeface="Arial"/>
                <a:cs typeface="Arial"/>
              </a:rPr>
              <a:t> </a:t>
            </a:r>
            <a:r>
              <a:rPr sz="1500" spc="-140" dirty="0">
                <a:latin typeface="Arial"/>
                <a:cs typeface="Arial"/>
              </a:rPr>
              <a:t>vapor</a:t>
            </a:r>
            <a:r>
              <a:rPr sz="1500" spc="-75" dirty="0">
                <a:latin typeface="Arial"/>
                <a:cs typeface="Arial"/>
              </a:rPr>
              <a:t> </a:t>
            </a:r>
            <a:r>
              <a:rPr sz="1500" spc="-150" dirty="0">
                <a:latin typeface="Arial"/>
                <a:cs typeface="Arial"/>
              </a:rPr>
              <a:t>phases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spc="-135" dirty="0">
                <a:latin typeface="Arial"/>
                <a:cs typeface="Arial"/>
              </a:rPr>
              <a:t>are</a:t>
            </a:r>
            <a:r>
              <a:rPr sz="1500" spc="-75" dirty="0">
                <a:latin typeface="Arial"/>
                <a:cs typeface="Arial"/>
              </a:rPr>
              <a:t> </a:t>
            </a:r>
            <a:r>
              <a:rPr sz="1500" spc="-130" dirty="0">
                <a:latin typeface="Arial"/>
                <a:cs typeface="Arial"/>
              </a:rPr>
              <a:t>ignored,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spc="-155" dirty="0">
                <a:latin typeface="Arial"/>
                <a:cs typeface="Arial"/>
              </a:rPr>
              <a:t>phase</a:t>
            </a:r>
            <a:r>
              <a:rPr sz="1500" spc="-75" dirty="0">
                <a:latin typeface="Arial"/>
                <a:cs typeface="Arial"/>
              </a:rPr>
              <a:t> </a:t>
            </a:r>
            <a:r>
              <a:rPr sz="1500" spc="-114" dirty="0">
                <a:latin typeface="Arial"/>
                <a:cs typeface="Arial"/>
              </a:rPr>
              <a:t>rule</a:t>
            </a:r>
            <a:r>
              <a:rPr sz="1500" spc="-75" dirty="0">
                <a:latin typeface="Arial"/>
                <a:cs typeface="Arial"/>
              </a:rPr>
              <a:t> </a:t>
            </a:r>
            <a:r>
              <a:rPr sz="1500" spc="-155" dirty="0">
                <a:latin typeface="Arial"/>
                <a:cs typeface="Arial"/>
              </a:rPr>
              <a:t>becomes,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spc="-165" dirty="0">
                <a:latin typeface="Arial"/>
                <a:cs typeface="Arial"/>
              </a:rPr>
              <a:t>F</a:t>
            </a:r>
            <a:r>
              <a:rPr sz="1500" spc="-80" dirty="0">
                <a:latin typeface="Arial"/>
                <a:cs typeface="Arial"/>
              </a:rPr>
              <a:t> </a:t>
            </a:r>
            <a:r>
              <a:rPr sz="1500" spc="-160" dirty="0">
                <a:latin typeface="Arial"/>
                <a:cs typeface="Arial"/>
              </a:rPr>
              <a:t>=</a:t>
            </a:r>
            <a:r>
              <a:rPr sz="1500" spc="-95" dirty="0">
                <a:latin typeface="Arial"/>
                <a:cs typeface="Arial"/>
              </a:rPr>
              <a:t> </a:t>
            </a:r>
            <a:r>
              <a:rPr sz="1500" spc="-200" dirty="0">
                <a:latin typeface="Arial"/>
                <a:cs typeface="Arial"/>
              </a:rPr>
              <a:t>C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155" dirty="0">
                <a:latin typeface="Arial"/>
                <a:cs typeface="Arial"/>
              </a:rPr>
              <a:t>–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spc="-185" dirty="0">
                <a:latin typeface="Arial"/>
                <a:cs typeface="Arial"/>
              </a:rPr>
              <a:t>P</a:t>
            </a:r>
            <a:r>
              <a:rPr sz="1500" spc="-100" dirty="0">
                <a:latin typeface="Arial"/>
                <a:cs typeface="Arial"/>
              </a:rPr>
              <a:t> </a:t>
            </a:r>
            <a:r>
              <a:rPr sz="1500" spc="-160" dirty="0">
                <a:latin typeface="Arial"/>
                <a:cs typeface="Arial"/>
              </a:rPr>
              <a:t>+</a:t>
            </a:r>
            <a:r>
              <a:rPr sz="1500" spc="-95" dirty="0">
                <a:latin typeface="Arial"/>
                <a:cs typeface="Arial"/>
              </a:rPr>
              <a:t> </a:t>
            </a:r>
            <a:r>
              <a:rPr sz="1500" spc="-155" dirty="0">
                <a:latin typeface="Arial"/>
                <a:cs typeface="Arial"/>
              </a:rPr>
              <a:t>1</a:t>
            </a:r>
            <a:endParaRPr sz="15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359"/>
              </a:spcBef>
              <a:buChar char="•"/>
              <a:tabLst>
                <a:tab pos="354965" algn="l"/>
                <a:tab pos="355600" algn="l"/>
              </a:tabLst>
            </a:pPr>
            <a:r>
              <a:rPr sz="1500" spc="-140" dirty="0">
                <a:latin typeface="Arial"/>
                <a:cs typeface="Arial"/>
              </a:rPr>
              <a:t>Thus, </a:t>
            </a:r>
            <a:r>
              <a:rPr sz="1500" spc="-155" dirty="0">
                <a:latin typeface="Arial"/>
                <a:cs typeface="Arial"/>
              </a:rPr>
              <a:t>phase </a:t>
            </a:r>
            <a:r>
              <a:rPr sz="1500" spc="-145" dirty="0">
                <a:latin typeface="Arial"/>
                <a:cs typeface="Arial"/>
              </a:rPr>
              <a:t>diagram </a:t>
            </a:r>
            <a:r>
              <a:rPr sz="1500" spc="-100" dirty="0">
                <a:latin typeface="Arial"/>
                <a:cs typeface="Arial"/>
              </a:rPr>
              <a:t>is </a:t>
            </a:r>
            <a:r>
              <a:rPr sz="1500" spc="-155" dirty="0">
                <a:latin typeface="Arial"/>
                <a:cs typeface="Arial"/>
              </a:rPr>
              <a:t>a </a:t>
            </a:r>
            <a:r>
              <a:rPr sz="1500" spc="-180" dirty="0">
                <a:latin typeface="Arial"/>
                <a:cs typeface="Arial"/>
              </a:rPr>
              <a:t>map </a:t>
            </a:r>
            <a:r>
              <a:rPr sz="1500" spc="-140" dirty="0">
                <a:latin typeface="Arial"/>
                <a:cs typeface="Arial"/>
              </a:rPr>
              <a:t>which </a:t>
            </a:r>
            <a:r>
              <a:rPr sz="1500" spc="-160" dirty="0">
                <a:latin typeface="Arial"/>
                <a:cs typeface="Arial"/>
              </a:rPr>
              <a:t>shows </a:t>
            </a:r>
            <a:r>
              <a:rPr sz="1500" spc="-114" dirty="0">
                <a:latin typeface="Arial"/>
                <a:cs typeface="Arial"/>
              </a:rPr>
              <a:t>at </a:t>
            </a:r>
            <a:r>
              <a:rPr sz="1500" spc="-155" dirty="0">
                <a:latin typeface="Arial"/>
                <a:cs typeface="Arial"/>
              </a:rPr>
              <a:t>a </a:t>
            </a:r>
            <a:r>
              <a:rPr sz="1500" spc="-140" dirty="0">
                <a:latin typeface="Arial"/>
                <a:cs typeface="Arial"/>
              </a:rPr>
              <a:t>glance </a:t>
            </a:r>
            <a:r>
              <a:rPr sz="1500" spc="-130" dirty="0">
                <a:latin typeface="Arial"/>
                <a:cs typeface="Arial"/>
              </a:rPr>
              <a:t>the </a:t>
            </a:r>
            <a:r>
              <a:rPr sz="1500" spc="-150" dirty="0">
                <a:latin typeface="Arial"/>
                <a:cs typeface="Arial"/>
              </a:rPr>
              <a:t>phases </a:t>
            </a:r>
            <a:r>
              <a:rPr sz="1500" spc="-140" dirty="0">
                <a:latin typeface="Arial"/>
                <a:cs typeface="Arial"/>
              </a:rPr>
              <a:t>which </a:t>
            </a:r>
            <a:r>
              <a:rPr sz="1500" spc="-114" dirty="0">
                <a:latin typeface="Arial"/>
                <a:cs typeface="Arial"/>
              </a:rPr>
              <a:t>exist </a:t>
            </a:r>
            <a:r>
              <a:rPr sz="1500" spc="-110" dirty="0">
                <a:latin typeface="Arial"/>
                <a:cs typeface="Arial"/>
              </a:rPr>
              <a:t>in </a:t>
            </a:r>
            <a:r>
              <a:rPr sz="1500" spc="-125" dirty="0">
                <a:latin typeface="Arial"/>
                <a:cs typeface="Arial"/>
              </a:rPr>
              <a:t>equilibrium </a:t>
            </a:r>
            <a:r>
              <a:rPr sz="1500" spc="-110" dirty="0">
                <a:latin typeface="Arial"/>
                <a:cs typeface="Arial"/>
              </a:rPr>
              <a:t>for </a:t>
            </a:r>
            <a:r>
              <a:rPr sz="1500" spc="-150" dirty="0">
                <a:latin typeface="Arial"/>
                <a:cs typeface="Arial"/>
              </a:rPr>
              <a:t>any </a:t>
            </a:r>
            <a:r>
              <a:rPr sz="1500" spc="-140" dirty="0">
                <a:latin typeface="Arial"/>
                <a:cs typeface="Arial"/>
              </a:rPr>
              <a:t>combination </a:t>
            </a:r>
            <a:r>
              <a:rPr sz="1500" spc="-120" dirty="0">
                <a:latin typeface="Arial"/>
                <a:cs typeface="Arial"/>
              </a:rPr>
              <a:t>of  </a:t>
            </a:r>
            <a:r>
              <a:rPr sz="1500" spc="-155" dirty="0">
                <a:latin typeface="Arial"/>
                <a:cs typeface="Arial"/>
              </a:rPr>
              <a:t>temp and </a:t>
            </a:r>
            <a:r>
              <a:rPr sz="1500" spc="-114" dirty="0">
                <a:latin typeface="Arial"/>
                <a:cs typeface="Arial"/>
              </a:rPr>
              <a:t>alloy</a:t>
            </a:r>
            <a:r>
              <a:rPr sz="1500" spc="-200" dirty="0">
                <a:latin typeface="Arial"/>
                <a:cs typeface="Arial"/>
              </a:rPr>
              <a:t> </a:t>
            </a:r>
            <a:r>
              <a:rPr sz="1500" spc="-135" dirty="0">
                <a:latin typeface="Arial"/>
                <a:cs typeface="Arial"/>
              </a:rPr>
              <a:t>composition.</a:t>
            </a:r>
            <a:endParaRPr sz="1500">
              <a:latin typeface="Arial"/>
              <a:cs typeface="Arial"/>
            </a:endParaRPr>
          </a:p>
          <a:p>
            <a:pPr marL="355600" marR="2287905" indent="-342900">
              <a:lnSpc>
                <a:spcPct val="120000"/>
              </a:lnSpc>
              <a:buChar char="•"/>
              <a:tabLst>
                <a:tab pos="354965" algn="l"/>
                <a:tab pos="355600" algn="l"/>
              </a:tabLst>
            </a:pPr>
            <a:r>
              <a:rPr sz="1500" spc="-150" dirty="0">
                <a:latin typeface="Arial"/>
                <a:cs typeface="Arial"/>
              </a:rPr>
              <a:t>Depending </a:t>
            </a:r>
            <a:r>
              <a:rPr sz="1500" spc="-155" dirty="0">
                <a:latin typeface="Arial"/>
                <a:cs typeface="Arial"/>
              </a:rPr>
              <a:t>on </a:t>
            </a:r>
            <a:r>
              <a:rPr sz="1500" spc="-130" dirty="0">
                <a:latin typeface="Arial"/>
                <a:cs typeface="Arial"/>
              </a:rPr>
              <a:t>the </a:t>
            </a:r>
            <a:r>
              <a:rPr sz="1500" spc="-135" dirty="0">
                <a:latin typeface="Arial"/>
                <a:cs typeface="Arial"/>
              </a:rPr>
              <a:t>nature </a:t>
            </a:r>
            <a:r>
              <a:rPr sz="1500" spc="-114" dirty="0">
                <a:latin typeface="Arial"/>
                <a:cs typeface="Arial"/>
              </a:rPr>
              <a:t>of </a:t>
            </a:r>
            <a:r>
              <a:rPr sz="1500" spc="-145" dirty="0">
                <a:latin typeface="Arial"/>
                <a:cs typeface="Arial"/>
              </a:rPr>
              <a:t>two elements </a:t>
            </a:r>
            <a:r>
              <a:rPr sz="1500" spc="-125" dirty="0">
                <a:latin typeface="Arial"/>
                <a:cs typeface="Arial"/>
              </a:rPr>
              <a:t>involved, </a:t>
            </a:r>
            <a:r>
              <a:rPr sz="1500" spc="-130" dirty="0">
                <a:latin typeface="Arial"/>
                <a:cs typeface="Arial"/>
              </a:rPr>
              <a:t>several type </a:t>
            </a:r>
            <a:r>
              <a:rPr sz="1500" spc="-114" dirty="0">
                <a:latin typeface="Arial"/>
                <a:cs typeface="Arial"/>
              </a:rPr>
              <a:t>of </a:t>
            </a:r>
            <a:r>
              <a:rPr sz="1500" spc="-130" dirty="0">
                <a:latin typeface="Arial"/>
                <a:cs typeface="Arial"/>
              </a:rPr>
              <a:t>binary </a:t>
            </a:r>
            <a:r>
              <a:rPr sz="1500" spc="-114" dirty="0">
                <a:latin typeface="Arial"/>
                <a:cs typeface="Arial"/>
              </a:rPr>
              <a:t>equilibria  </a:t>
            </a:r>
            <a:r>
              <a:rPr sz="1500" spc="-150" dirty="0">
                <a:latin typeface="Arial"/>
                <a:cs typeface="Arial"/>
              </a:rPr>
              <a:t>can</a:t>
            </a:r>
            <a:r>
              <a:rPr sz="1500" spc="-90" dirty="0">
                <a:latin typeface="Arial"/>
                <a:cs typeface="Arial"/>
              </a:rPr>
              <a:t> </a:t>
            </a:r>
            <a:r>
              <a:rPr sz="1500" spc="-140" dirty="0">
                <a:latin typeface="Arial"/>
                <a:cs typeface="Arial"/>
              </a:rPr>
              <a:t>occur.</a:t>
            </a:r>
            <a:endParaRPr sz="1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6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500" spc="-195" dirty="0">
                <a:latin typeface="Arial"/>
                <a:cs typeface="Arial"/>
              </a:rPr>
              <a:t>Two </a:t>
            </a:r>
            <a:r>
              <a:rPr sz="1500" spc="-155" dirty="0">
                <a:latin typeface="Arial"/>
                <a:cs typeface="Arial"/>
              </a:rPr>
              <a:t>components </a:t>
            </a:r>
            <a:r>
              <a:rPr sz="1500" spc="-135" dirty="0">
                <a:latin typeface="Arial"/>
                <a:cs typeface="Arial"/>
              </a:rPr>
              <a:t>are completely </a:t>
            </a:r>
            <a:r>
              <a:rPr sz="1500" spc="-130" dirty="0">
                <a:latin typeface="Arial"/>
                <a:cs typeface="Arial"/>
              </a:rPr>
              <a:t>soluble </a:t>
            </a:r>
            <a:r>
              <a:rPr sz="1500" spc="-110" dirty="0">
                <a:latin typeface="Arial"/>
                <a:cs typeface="Arial"/>
              </a:rPr>
              <a:t>in </a:t>
            </a:r>
            <a:r>
              <a:rPr sz="1500" spc="-130" dirty="0">
                <a:latin typeface="Arial"/>
                <a:cs typeface="Arial"/>
              </a:rPr>
              <a:t>the </a:t>
            </a:r>
            <a:r>
              <a:rPr sz="1500" spc="-110" dirty="0">
                <a:latin typeface="Arial"/>
                <a:cs typeface="Arial"/>
              </a:rPr>
              <a:t>liquid </a:t>
            </a:r>
            <a:r>
              <a:rPr sz="1500" spc="-120" dirty="0">
                <a:latin typeface="Arial"/>
                <a:cs typeface="Arial"/>
              </a:rPr>
              <a:t>state</a:t>
            </a:r>
            <a:r>
              <a:rPr sz="1500" spc="-90" dirty="0">
                <a:latin typeface="Arial"/>
                <a:cs typeface="Arial"/>
              </a:rPr>
              <a:t> </a:t>
            </a:r>
            <a:r>
              <a:rPr sz="1500" spc="-160" dirty="0">
                <a:latin typeface="Arial"/>
                <a:cs typeface="Arial"/>
              </a:rPr>
              <a:t>and</a:t>
            </a:r>
            <a:endParaRPr sz="1500">
              <a:latin typeface="Arial"/>
              <a:cs typeface="Arial"/>
            </a:endParaRPr>
          </a:p>
          <a:p>
            <a:pPr marL="469900" lvl="1">
              <a:lnSpc>
                <a:spcPct val="100000"/>
              </a:lnSpc>
              <a:spcBef>
                <a:spcPts val="360"/>
              </a:spcBef>
              <a:buFont typeface="Wingdings"/>
              <a:buChar char=""/>
              <a:tabLst>
                <a:tab pos="812800" algn="l"/>
                <a:tab pos="813435" algn="l"/>
              </a:tabLst>
            </a:pPr>
            <a:r>
              <a:rPr sz="1500" spc="-170" dirty="0">
                <a:latin typeface="Arial"/>
                <a:cs typeface="Arial"/>
              </a:rPr>
              <a:t>Type </a:t>
            </a:r>
            <a:r>
              <a:rPr sz="1500" spc="-75" dirty="0">
                <a:latin typeface="Arial"/>
                <a:cs typeface="Arial"/>
              </a:rPr>
              <a:t>I </a:t>
            </a:r>
            <a:r>
              <a:rPr sz="1500" spc="-155" dirty="0">
                <a:latin typeface="Arial"/>
                <a:cs typeface="Arial"/>
              </a:rPr>
              <a:t>– </a:t>
            </a:r>
            <a:r>
              <a:rPr sz="1500" spc="-135" dirty="0">
                <a:latin typeface="Arial"/>
                <a:cs typeface="Arial"/>
              </a:rPr>
              <a:t>completely </a:t>
            </a:r>
            <a:r>
              <a:rPr sz="1500" spc="-130" dirty="0">
                <a:latin typeface="Arial"/>
                <a:cs typeface="Arial"/>
              </a:rPr>
              <a:t>soluble </a:t>
            </a:r>
            <a:r>
              <a:rPr sz="1500" spc="-110" dirty="0">
                <a:latin typeface="Arial"/>
                <a:cs typeface="Arial"/>
              </a:rPr>
              <a:t>in </a:t>
            </a:r>
            <a:r>
              <a:rPr sz="1500" spc="-114" dirty="0">
                <a:latin typeface="Arial"/>
                <a:cs typeface="Arial"/>
              </a:rPr>
              <a:t>solid </a:t>
            </a:r>
            <a:r>
              <a:rPr sz="1500" spc="-120" dirty="0">
                <a:latin typeface="Arial"/>
                <a:cs typeface="Arial"/>
              </a:rPr>
              <a:t>state </a:t>
            </a:r>
            <a:r>
              <a:rPr sz="1500" spc="-145" dirty="0">
                <a:latin typeface="Arial"/>
                <a:cs typeface="Arial"/>
              </a:rPr>
              <a:t>(Isomorphous </a:t>
            </a:r>
            <a:r>
              <a:rPr sz="1500" spc="-135" dirty="0">
                <a:latin typeface="Arial"/>
                <a:cs typeface="Arial"/>
              </a:rPr>
              <a:t>System/Solid</a:t>
            </a:r>
            <a:r>
              <a:rPr sz="1500" spc="120" dirty="0">
                <a:latin typeface="Arial"/>
                <a:cs typeface="Arial"/>
              </a:rPr>
              <a:t> </a:t>
            </a:r>
            <a:r>
              <a:rPr sz="1500" spc="-130" dirty="0">
                <a:latin typeface="Arial"/>
                <a:cs typeface="Arial"/>
              </a:rPr>
              <a:t>Solutions</a:t>
            </a:r>
            <a:endParaRPr sz="1500">
              <a:latin typeface="Arial"/>
              <a:cs typeface="Arial"/>
            </a:endParaRPr>
          </a:p>
          <a:p>
            <a:pPr marL="854075">
              <a:lnSpc>
                <a:spcPct val="100000"/>
              </a:lnSpc>
              <a:spcBef>
                <a:spcPts val="360"/>
              </a:spcBef>
            </a:pPr>
            <a:r>
              <a:rPr sz="1500" spc="-155" dirty="0">
                <a:latin typeface="Arial"/>
                <a:cs typeface="Arial"/>
              </a:rPr>
              <a:t>–</a:t>
            </a:r>
            <a:r>
              <a:rPr sz="1500" spc="-75" dirty="0">
                <a:latin typeface="Arial"/>
                <a:cs typeface="Arial"/>
              </a:rPr>
              <a:t> </a:t>
            </a:r>
            <a:r>
              <a:rPr sz="1500" spc="-135" dirty="0">
                <a:latin typeface="Arial"/>
                <a:cs typeface="Arial"/>
              </a:rPr>
              <a:t>Cu-Ni)</a:t>
            </a:r>
            <a:endParaRPr sz="1500">
              <a:latin typeface="Arial"/>
              <a:cs typeface="Arial"/>
            </a:endParaRPr>
          </a:p>
          <a:p>
            <a:pPr marL="469900" lvl="1">
              <a:lnSpc>
                <a:spcPct val="100000"/>
              </a:lnSpc>
              <a:spcBef>
                <a:spcPts val="365"/>
              </a:spcBef>
              <a:buFont typeface="Wingdings"/>
              <a:buChar char=""/>
              <a:tabLst>
                <a:tab pos="812800" algn="l"/>
                <a:tab pos="813435" algn="l"/>
              </a:tabLst>
            </a:pPr>
            <a:r>
              <a:rPr sz="1500" spc="-170" dirty="0">
                <a:latin typeface="Arial"/>
                <a:cs typeface="Arial"/>
              </a:rPr>
              <a:t>Type </a:t>
            </a:r>
            <a:r>
              <a:rPr sz="1500" spc="-75" dirty="0">
                <a:latin typeface="Arial"/>
                <a:cs typeface="Arial"/>
              </a:rPr>
              <a:t>II </a:t>
            </a:r>
            <a:r>
              <a:rPr sz="1500" spc="-150" dirty="0">
                <a:latin typeface="Arial"/>
                <a:cs typeface="Arial"/>
              </a:rPr>
              <a:t>– </a:t>
            </a:r>
            <a:r>
              <a:rPr sz="1500" spc="-135" dirty="0">
                <a:latin typeface="Arial"/>
                <a:cs typeface="Arial"/>
              </a:rPr>
              <a:t>completely </a:t>
            </a:r>
            <a:r>
              <a:rPr sz="1500" spc="-125" dirty="0">
                <a:latin typeface="Arial"/>
                <a:cs typeface="Arial"/>
              </a:rPr>
              <a:t>insoluble </a:t>
            </a:r>
            <a:r>
              <a:rPr sz="1500" spc="-110" dirty="0">
                <a:latin typeface="Arial"/>
                <a:cs typeface="Arial"/>
              </a:rPr>
              <a:t>in </a:t>
            </a:r>
            <a:r>
              <a:rPr sz="1500" spc="-114" dirty="0">
                <a:latin typeface="Arial"/>
                <a:cs typeface="Arial"/>
              </a:rPr>
              <a:t>solid </a:t>
            </a:r>
            <a:r>
              <a:rPr sz="1500" spc="-120" dirty="0">
                <a:latin typeface="Arial"/>
                <a:cs typeface="Arial"/>
              </a:rPr>
              <a:t>state (Eutectic </a:t>
            </a:r>
            <a:r>
              <a:rPr sz="1500" spc="-155" dirty="0">
                <a:latin typeface="Arial"/>
                <a:cs typeface="Arial"/>
              </a:rPr>
              <a:t>System </a:t>
            </a:r>
            <a:r>
              <a:rPr sz="1500" spc="-150" dirty="0">
                <a:latin typeface="Arial"/>
                <a:cs typeface="Arial"/>
              </a:rPr>
              <a:t>–</a:t>
            </a:r>
            <a:r>
              <a:rPr sz="1500" spc="-120" dirty="0">
                <a:latin typeface="Arial"/>
                <a:cs typeface="Arial"/>
              </a:rPr>
              <a:t> </a:t>
            </a:r>
            <a:r>
              <a:rPr sz="1500" spc="-135" dirty="0">
                <a:latin typeface="Arial"/>
                <a:cs typeface="Arial"/>
              </a:rPr>
              <a:t>Bi-Cd)</a:t>
            </a:r>
            <a:endParaRPr sz="1500">
              <a:latin typeface="Arial"/>
              <a:cs typeface="Arial"/>
            </a:endParaRPr>
          </a:p>
          <a:p>
            <a:pPr marL="469900" lvl="1">
              <a:lnSpc>
                <a:spcPct val="100000"/>
              </a:lnSpc>
              <a:spcBef>
                <a:spcPts val="359"/>
              </a:spcBef>
              <a:buFont typeface="Wingdings"/>
              <a:buChar char=""/>
              <a:tabLst>
                <a:tab pos="812800" algn="l"/>
                <a:tab pos="813435" algn="l"/>
              </a:tabLst>
            </a:pPr>
            <a:r>
              <a:rPr sz="1500" spc="-170" dirty="0">
                <a:latin typeface="Arial"/>
                <a:cs typeface="Arial"/>
              </a:rPr>
              <a:t>Type </a:t>
            </a:r>
            <a:r>
              <a:rPr sz="1500" spc="-75" dirty="0">
                <a:latin typeface="Arial"/>
                <a:cs typeface="Arial"/>
              </a:rPr>
              <a:t>III </a:t>
            </a:r>
            <a:r>
              <a:rPr sz="1500" spc="-155" dirty="0">
                <a:latin typeface="Arial"/>
                <a:cs typeface="Arial"/>
              </a:rPr>
              <a:t>– </a:t>
            </a:r>
            <a:r>
              <a:rPr sz="1500" spc="-110" dirty="0">
                <a:latin typeface="Arial"/>
                <a:cs typeface="Arial"/>
              </a:rPr>
              <a:t>partially </a:t>
            </a:r>
            <a:r>
              <a:rPr sz="1500" spc="-130" dirty="0">
                <a:latin typeface="Arial"/>
                <a:cs typeface="Arial"/>
              </a:rPr>
              <a:t>soluble </a:t>
            </a:r>
            <a:r>
              <a:rPr sz="1500" spc="-110" dirty="0">
                <a:latin typeface="Arial"/>
                <a:cs typeface="Arial"/>
              </a:rPr>
              <a:t>in </a:t>
            </a:r>
            <a:r>
              <a:rPr sz="1500" spc="-114" dirty="0">
                <a:latin typeface="Arial"/>
                <a:cs typeface="Arial"/>
              </a:rPr>
              <a:t>solid </a:t>
            </a:r>
            <a:r>
              <a:rPr sz="1500" spc="-120" dirty="0">
                <a:latin typeface="Arial"/>
                <a:cs typeface="Arial"/>
              </a:rPr>
              <a:t>state (Eutectic</a:t>
            </a:r>
            <a:r>
              <a:rPr sz="1500" spc="-280" dirty="0">
                <a:latin typeface="Arial"/>
                <a:cs typeface="Arial"/>
              </a:rPr>
              <a:t> </a:t>
            </a:r>
            <a:r>
              <a:rPr sz="1500" spc="-150" dirty="0">
                <a:latin typeface="Arial"/>
                <a:cs typeface="Arial"/>
              </a:rPr>
              <a:t>System)</a:t>
            </a:r>
            <a:endParaRPr sz="1500">
              <a:latin typeface="Arial"/>
              <a:cs typeface="Arial"/>
            </a:endParaRPr>
          </a:p>
          <a:p>
            <a:pPr marL="469900" lvl="1">
              <a:lnSpc>
                <a:spcPct val="100000"/>
              </a:lnSpc>
              <a:spcBef>
                <a:spcPts val="359"/>
              </a:spcBef>
              <a:buFont typeface="Wingdings"/>
              <a:buChar char=""/>
              <a:tabLst>
                <a:tab pos="812800" algn="l"/>
                <a:tab pos="813435" algn="l"/>
              </a:tabLst>
            </a:pPr>
            <a:r>
              <a:rPr sz="1500" spc="-170" dirty="0">
                <a:latin typeface="Arial"/>
                <a:cs typeface="Arial"/>
              </a:rPr>
              <a:t>Type </a:t>
            </a:r>
            <a:r>
              <a:rPr sz="1500" spc="-130" dirty="0">
                <a:latin typeface="Arial"/>
                <a:cs typeface="Arial"/>
              </a:rPr>
              <a:t>IV </a:t>
            </a:r>
            <a:r>
              <a:rPr sz="1500" spc="-155" dirty="0">
                <a:latin typeface="Arial"/>
                <a:cs typeface="Arial"/>
              </a:rPr>
              <a:t>– </a:t>
            </a:r>
            <a:r>
              <a:rPr sz="1500" spc="-105" dirty="0">
                <a:latin typeface="Arial"/>
                <a:cs typeface="Arial"/>
              </a:rPr>
              <a:t>illustrate </a:t>
            </a:r>
            <a:r>
              <a:rPr sz="1500" spc="-114" dirty="0">
                <a:latin typeface="Arial"/>
                <a:cs typeface="Arial"/>
              </a:rPr>
              <a:t>peritectic</a:t>
            </a:r>
            <a:r>
              <a:rPr sz="1500" spc="-125" dirty="0">
                <a:latin typeface="Arial"/>
                <a:cs typeface="Arial"/>
              </a:rPr>
              <a:t> reaction</a:t>
            </a:r>
            <a:endParaRPr sz="1500">
              <a:latin typeface="Arial"/>
              <a:cs typeface="Arial"/>
            </a:endParaRPr>
          </a:p>
          <a:p>
            <a:pPr marL="469900" lvl="1">
              <a:lnSpc>
                <a:spcPct val="100000"/>
              </a:lnSpc>
              <a:spcBef>
                <a:spcPts val="359"/>
              </a:spcBef>
              <a:buFont typeface="Wingdings"/>
              <a:buChar char=""/>
              <a:tabLst>
                <a:tab pos="812800" algn="l"/>
                <a:tab pos="813435" algn="l"/>
              </a:tabLst>
            </a:pPr>
            <a:r>
              <a:rPr sz="1500" spc="-170" dirty="0">
                <a:latin typeface="Arial"/>
                <a:cs typeface="Arial"/>
              </a:rPr>
              <a:t>Type </a:t>
            </a:r>
            <a:r>
              <a:rPr sz="1500" spc="-185" dirty="0">
                <a:latin typeface="Arial"/>
                <a:cs typeface="Arial"/>
              </a:rPr>
              <a:t>V </a:t>
            </a:r>
            <a:r>
              <a:rPr sz="1500" spc="-155" dirty="0">
                <a:latin typeface="Arial"/>
                <a:cs typeface="Arial"/>
              </a:rPr>
              <a:t>– </a:t>
            </a:r>
            <a:r>
              <a:rPr sz="1500" spc="-165" dirty="0">
                <a:latin typeface="Arial"/>
                <a:cs typeface="Arial"/>
              </a:rPr>
              <a:t>show </a:t>
            </a:r>
            <a:r>
              <a:rPr sz="1500" spc="-125" dirty="0">
                <a:latin typeface="Arial"/>
                <a:cs typeface="Arial"/>
              </a:rPr>
              <a:t>syntectic</a:t>
            </a:r>
            <a:r>
              <a:rPr sz="1500" spc="25" dirty="0">
                <a:latin typeface="Arial"/>
                <a:cs typeface="Arial"/>
              </a:rPr>
              <a:t> </a:t>
            </a:r>
            <a:r>
              <a:rPr sz="1500" spc="-125" dirty="0">
                <a:latin typeface="Arial"/>
                <a:cs typeface="Arial"/>
              </a:rPr>
              <a:t>reaction</a:t>
            </a:r>
            <a:endParaRPr sz="1500">
              <a:latin typeface="Arial"/>
              <a:cs typeface="Arial"/>
            </a:endParaRPr>
          </a:p>
          <a:p>
            <a:pPr marL="355600" marR="4215765" indent="-342900">
              <a:lnSpc>
                <a:spcPct val="120000"/>
              </a:lnSpc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500" spc="-195" dirty="0">
                <a:latin typeface="Arial"/>
                <a:cs typeface="Arial"/>
              </a:rPr>
              <a:t>Two </a:t>
            </a:r>
            <a:r>
              <a:rPr sz="1500" spc="-155" dirty="0">
                <a:latin typeface="Arial"/>
                <a:cs typeface="Arial"/>
              </a:rPr>
              <a:t>components </a:t>
            </a:r>
            <a:r>
              <a:rPr sz="1500" spc="-135" dirty="0">
                <a:latin typeface="Arial"/>
                <a:cs typeface="Arial"/>
              </a:rPr>
              <a:t>are </a:t>
            </a:r>
            <a:r>
              <a:rPr sz="1500" spc="-110" dirty="0">
                <a:latin typeface="Arial"/>
                <a:cs typeface="Arial"/>
              </a:rPr>
              <a:t>partially </a:t>
            </a:r>
            <a:r>
              <a:rPr sz="1500" spc="-130" dirty="0">
                <a:latin typeface="Arial"/>
                <a:cs typeface="Arial"/>
              </a:rPr>
              <a:t>soluble </a:t>
            </a:r>
            <a:r>
              <a:rPr sz="1500" spc="-110" dirty="0">
                <a:latin typeface="Arial"/>
                <a:cs typeface="Arial"/>
              </a:rPr>
              <a:t>in </a:t>
            </a:r>
            <a:r>
              <a:rPr sz="1500" spc="-130" dirty="0">
                <a:latin typeface="Arial"/>
                <a:cs typeface="Arial"/>
              </a:rPr>
              <a:t>the </a:t>
            </a:r>
            <a:r>
              <a:rPr sz="1500" spc="-110" dirty="0">
                <a:latin typeface="Arial"/>
                <a:cs typeface="Arial"/>
              </a:rPr>
              <a:t>liquid </a:t>
            </a:r>
            <a:r>
              <a:rPr sz="1500" spc="-120" dirty="0">
                <a:latin typeface="Arial"/>
                <a:cs typeface="Arial"/>
              </a:rPr>
              <a:t>state  </a:t>
            </a:r>
            <a:r>
              <a:rPr sz="1500" spc="-135" dirty="0">
                <a:latin typeface="Arial"/>
                <a:cs typeface="Arial"/>
              </a:rPr>
              <a:t>(Monotectic</a:t>
            </a:r>
            <a:r>
              <a:rPr sz="1500" spc="-105" dirty="0">
                <a:latin typeface="Arial"/>
                <a:cs typeface="Arial"/>
              </a:rPr>
              <a:t> </a:t>
            </a:r>
            <a:r>
              <a:rPr sz="1500" spc="-120" dirty="0">
                <a:latin typeface="Arial"/>
                <a:cs typeface="Arial"/>
              </a:rPr>
              <a:t>reaction)</a:t>
            </a:r>
            <a:endParaRPr sz="1500">
              <a:latin typeface="Arial"/>
              <a:cs typeface="Arial"/>
            </a:endParaRPr>
          </a:p>
          <a:p>
            <a:pPr marL="354965" marR="3841750" indent="-354965">
              <a:lnSpc>
                <a:spcPct val="120000"/>
              </a:lnSpc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500" spc="-195" dirty="0">
                <a:latin typeface="Arial"/>
                <a:cs typeface="Arial"/>
              </a:rPr>
              <a:t>Two </a:t>
            </a:r>
            <a:r>
              <a:rPr sz="1500" spc="-155" dirty="0">
                <a:latin typeface="Arial"/>
                <a:cs typeface="Arial"/>
              </a:rPr>
              <a:t>components </a:t>
            </a:r>
            <a:r>
              <a:rPr sz="1500" spc="-135" dirty="0">
                <a:latin typeface="Arial"/>
                <a:cs typeface="Arial"/>
              </a:rPr>
              <a:t>are </a:t>
            </a:r>
            <a:r>
              <a:rPr sz="1500" spc="-125" dirty="0">
                <a:latin typeface="Arial"/>
                <a:cs typeface="Arial"/>
              </a:rPr>
              <a:t>insoluble </a:t>
            </a:r>
            <a:r>
              <a:rPr sz="1500" spc="-110" dirty="0">
                <a:latin typeface="Arial"/>
                <a:cs typeface="Arial"/>
              </a:rPr>
              <a:t>in liquid </a:t>
            </a:r>
            <a:r>
              <a:rPr sz="1500" spc="-145" dirty="0">
                <a:latin typeface="Arial"/>
                <a:cs typeface="Arial"/>
              </a:rPr>
              <a:t>as </a:t>
            </a:r>
            <a:r>
              <a:rPr sz="1500" spc="-120" dirty="0">
                <a:latin typeface="Arial"/>
                <a:cs typeface="Arial"/>
              </a:rPr>
              <a:t>well </a:t>
            </a:r>
            <a:r>
              <a:rPr sz="1500" spc="-145" dirty="0">
                <a:latin typeface="Arial"/>
                <a:cs typeface="Arial"/>
              </a:rPr>
              <a:t>as </a:t>
            </a:r>
            <a:r>
              <a:rPr sz="1500" spc="-114" dirty="0">
                <a:latin typeface="Arial"/>
                <a:cs typeface="Arial"/>
              </a:rPr>
              <a:t>solid </a:t>
            </a:r>
            <a:r>
              <a:rPr sz="1500" spc="-120" dirty="0">
                <a:latin typeface="Arial"/>
                <a:cs typeface="Arial"/>
              </a:rPr>
              <a:t>state  </a:t>
            </a:r>
            <a:r>
              <a:rPr sz="1500" spc="-130" dirty="0">
                <a:latin typeface="Arial"/>
                <a:cs typeface="Arial"/>
              </a:rPr>
              <a:t>(Think </a:t>
            </a:r>
            <a:r>
              <a:rPr sz="1500" spc="-114" dirty="0">
                <a:latin typeface="Arial"/>
                <a:cs typeface="Arial"/>
              </a:rPr>
              <a:t>of </a:t>
            </a:r>
            <a:r>
              <a:rPr sz="1500" spc="-95" dirty="0">
                <a:latin typeface="Arial"/>
                <a:cs typeface="Arial"/>
              </a:rPr>
              <a:t>oil </a:t>
            </a:r>
            <a:r>
              <a:rPr sz="1500" spc="-155" dirty="0">
                <a:latin typeface="Arial"/>
                <a:cs typeface="Arial"/>
              </a:rPr>
              <a:t>and</a:t>
            </a:r>
            <a:r>
              <a:rPr sz="1500" spc="15" dirty="0">
                <a:latin typeface="Arial"/>
                <a:cs typeface="Arial"/>
              </a:rPr>
              <a:t> </a:t>
            </a:r>
            <a:r>
              <a:rPr sz="1500" spc="-130" dirty="0">
                <a:latin typeface="Arial"/>
                <a:cs typeface="Arial"/>
              </a:rPr>
              <a:t>water)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  <a:buFont typeface="Wingdings"/>
              <a:buChar char=""/>
              <a:tabLst>
                <a:tab pos="354965" algn="l"/>
                <a:tab pos="355600" algn="l"/>
              </a:tabLst>
            </a:pPr>
            <a:r>
              <a:rPr sz="1500" spc="-145" dirty="0">
                <a:latin typeface="Arial"/>
                <a:cs typeface="Arial"/>
              </a:rPr>
              <a:t>Diagrams </a:t>
            </a:r>
            <a:r>
              <a:rPr sz="1500" spc="-150" dirty="0">
                <a:latin typeface="Arial"/>
                <a:cs typeface="Arial"/>
              </a:rPr>
              <a:t>showing </a:t>
            </a:r>
            <a:r>
              <a:rPr sz="1500" spc="-114" dirty="0">
                <a:latin typeface="Arial"/>
                <a:cs typeface="Arial"/>
              </a:rPr>
              <a:t>solid </a:t>
            </a:r>
            <a:r>
              <a:rPr sz="1500" spc="-120" dirty="0">
                <a:latin typeface="Arial"/>
                <a:cs typeface="Arial"/>
              </a:rPr>
              <a:t>state</a:t>
            </a:r>
            <a:r>
              <a:rPr sz="1500" spc="90" dirty="0">
                <a:latin typeface="Arial"/>
                <a:cs typeface="Arial"/>
              </a:rPr>
              <a:t> </a:t>
            </a:r>
            <a:r>
              <a:rPr sz="1500" spc="-130" dirty="0">
                <a:latin typeface="Arial"/>
                <a:cs typeface="Arial"/>
              </a:rPr>
              <a:t>transformations</a:t>
            </a:r>
            <a:endParaRPr sz="1500">
              <a:latin typeface="Arial"/>
              <a:cs typeface="Arial"/>
            </a:endParaRPr>
          </a:p>
          <a:p>
            <a:pPr marL="469900" lvl="1">
              <a:lnSpc>
                <a:spcPct val="100000"/>
              </a:lnSpc>
              <a:spcBef>
                <a:spcPts val="360"/>
              </a:spcBef>
              <a:buFont typeface="Wingdings"/>
              <a:buChar char=""/>
              <a:tabLst>
                <a:tab pos="812800" algn="l"/>
                <a:tab pos="813435" algn="l"/>
              </a:tabLst>
            </a:pPr>
            <a:r>
              <a:rPr sz="1500" spc="-160" dirty="0">
                <a:latin typeface="Arial"/>
                <a:cs typeface="Arial"/>
              </a:rPr>
              <a:t>The </a:t>
            </a:r>
            <a:r>
              <a:rPr sz="1500" spc="-125" dirty="0">
                <a:latin typeface="Arial"/>
                <a:cs typeface="Arial"/>
              </a:rPr>
              <a:t>eutectoid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spc="-125" dirty="0">
                <a:latin typeface="Arial"/>
                <a:cs typeface="Arial"/>
              </a:rPr>
              <a:t>reaction</a:t>
            </a:r>
            <a:endParaRPr sz="1500">
              <a:latin typeface="Arial"/>
              <a:cs typeface="Arial"/>
            </a:endParaRPr>
          </a:p>
          <a:p>
            <a:pPr marL="469900" lvl="1">
              <a:lnSpc>
                <a:spcPct val="100000"/>
              </a:lnSpc>
              <a:spcBef>
                <a:spcPts val="360"/>
              </a:spcBef>
              <a:buFont typeface="Wingdings"/>
              <a:buChar char=""/>
              <a:tabLst>
                <a:tab pos="812800" algn="l"/>
                <a:tab pos="813435" algn="l"/>
              </a:tabLst>
            </a:pPr>
            <a:r>
              <a:rPr sz="1500" spc="-160" dirty="0">
                <a:latin typeface="Arial"/>
                <a:cs typeface="Arial"/>
              </a:rPr>
              <a:t>The </a:t>
            </a:r>
            <a:r>
              <a:rPr sz="1500" spc="-120" dirty="0">
                <a:latin typeface="Arial"/>
                <a:cs typeface="Arial"/>
              </a:rPr>
              <a:t>peritectoid</a:t>
            </a:r>
            <a:r>
              <a:rPr sz="1500" spc="-25" dirty="0">
                <a:latin typeface="Arial"/>
                <a:cs typeface="Arial"/>
              </a:rPr>
              <a:t> </a:t>
            </a:r>
            <a:r>
              <a:rPr sz="1500" spc="-125" dirty="0">
                <a:latin typeface="Arial"/>
                <a:cs typeface="Arial"/>
              </a:rPr>
              <a:t>reaction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1000" y="676275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32320" y="0"/>
            <a:ext cx="2511678" cy="182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858000" y="2133600"/>
            <a:ext cx="2285999" cy="17589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05400" y="3962400"/>
            <a:ext cx="2133600" cy="1600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334000" y="5568950"/>
            <a:ext cx="1752600" cy="12844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31416" y="51307"/>
            <a:ext cx="6284595" cy="559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50" dirty="0"/>
              <a:t>Type </a:t>
            </a:r>
            <a:r>
              <a:rPr sz="3500" dirty="0"/>
              <a:t>– I Solid Solution</a:t>
            </a:r>
            <a:r>
              <a:rPr sz="3500" spc="5" dirty="0"/>
              <a:t> </a:t>
            </a:r>
            <a:r>
              <a:rPr sz="3500" dirty="0"/>
              <a:t>Systems</a:t>
            </a:r>
            <a:endParaRPr sz="3500"/>
          </a:p>
        </p:txBody>
      </p:sp>
      <p:sp>
        <p:nvSpPr>
          <p:cNvPr id="3" name="object 3"/>
          <p:cNvSpPr/>
          <p:nvPr/>
        </p:nvSpPr>
        <p:spPr>
          <a:xfrm>
            <a:off x="152400" y="808101"/>
            <a:ext cx="8839200" cy="5897880"/>
          </a:xfrm>
          <a:custGeom>
            <a:avLst/>
            <a:gdLst/>
            <a:ahLst/>
            <a:cxnLst/>
            <a:rect l="l" t="t" r="r" b="b"/>
            <a:pathLst>
              <a:path w="8839200" h="5897880">
                <a:moveTo>
                  <a:pt x="0" y="5897499"/>
                </a:moveTo>
                <a:lnTo>
                  <a:pt x="8839200" y="5897499"/>
                </a:lnTo>
                <a:lnTo>
                  <a:pt x="8839200" y="0"/>
                </a:lnTo>
                <a:lnTo>
                  <a:pt x="0" y="0"/>
                </a:lnTo>
                <a:lnTo>
                  <a:pt x="0" y="5897499"/>
                </a:lnTo>
                <a:close/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1140" y="791083"/>
            <a:ext cx="8301990" cy="377507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59"/>
              </a:spcBef>
              <a:buChar char="•"/>
              <a:tabLst>
                <a:tab pos="354965" algn="l"/>
                <a:tab pos="355600" algn="l"/>
              </a:tabLst>
            </a:pPr>
            <a:r>
              <a:rPr sz="1500" spc="-180" dirty="0">
                <a:latin typeface="Arial"/>
                <a:cs typeface="Arial"/>
              </a:rPr>
              <a:t>When </a:t>
            </a:r>
            <a:r>
              <a:rPr sz="1500" spc="-145" dirty="0">
                <a:latin typeface="Arial"/>
                <a:cs typeface="Arial"/>
              </a:rPr>
              <a:t>two </a:t>
            </a:r>
            <a:r>
              <a:rPr sz="1500" spc="-120" dirty="0">
                <a:latin typeface="Arial"/>
                <a:cs typeface="Arial"/>
              </a:rPr>
              <a:t>solids </a:t>
            </a:r>
            <a:r>
              <a:rPr sz="1500" spc="-135" dirty="0">
                <a:latin typeface="Arial"/>
                <a:cs typeface="Arial"/>
              </a:rPr>
              <a:t>are completely </a:t>
            </a:r>
            <a:r>
              <a:rPr sz="1500" spc="-130" dirty="0">
                <a:latin typeface="Arial"/>
                <a:cs typeface="Arial"/>
              </a:rPr>
              <a:t>soluble </a:t>
            </a:r>
            <a:r>
              <a:rPr sz="1500" spc="-110" dirty="0">
                <a:latin typeface="Arial"/>
                <a:cs typeface="Arial"/>
              </a:rPr>
              <a:t>in </a:t>
            </a:r>
            <a:r>
              <a:rPr sz="1500" spc="-114" dirty="0">
                <a:latin typeface="Arial"/>
                <a:cs typeface="Arial"/>
              </a:rPr>
              <a:t>solid </a:t>
            </a:r>
            <a:r>
              <a:rPr sz="1500" spc="-155" dirty="0">
                <a:latin typeface="Arial"/>
                <a:cs typeface="Arial"/>
              </a:rPr>
              <a:t>and </a:t>
            </a:r>
            <a:r>
              <a:rPr sz="1500" spc="-110" dirty="0">
                <a:latin typeface="Arial"/>
                <a:cs typeface="Arial"/>
              </a:rPr>
              <a:t>liquid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114" dirty="0">
                <a:latin typeface="Arial"/>
                <a:cs typeface="Arial"/>
              </a:rPr>
              <a:t>state.</a:t>
            </a:r>
            <a:endParaRPr sz="1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59"/>
              </a:spcBef>
              <a:buChar char="•"/>
              <a:tabLst>
                <a:tab pos="354965" algn="l"/>
                <a:tab pos="355600" algn="l"/>
              </a:tabLst>
            </a:pPr>
            <a:r>
              <a:rPr sz="1500" spc="-130" dirty="0">
                <a:latin typeface="Arial"/>
                <a:cs typeface="Arial"/>
              </a:rPr>
              <a:t>Called </a:t>
            </a:r>
            <a:r>
              <a:rPr sz="1500" spc="-145" dirty="0">
                <a:latin typeface="Arial"/>
                <a:cs typeface="Arial"/>
              </a:rPr>
              <a:t>isomorphous </a:t>
            </a:r>
            <a:r>
              <a:rPr sz="1500" spc="-150" dirty="0">
                <a:latin typeface="Arial"/>
                <a:cs typeface="Arial"/>
              </a:rPr>
              <a:t>system </a:t>
            </a:r>
            <a:r>
              <a:rPr sz="1500" spc="-145" dirty="0">
                <a:latin typeface="Arial"/>
                <a:cs typeface="Arial"/>
              </a:rPr>
              <a:t>as </a:t>
            </a:r>
            <a:r>
              <a:rPr sz="1500" spc="-130" dirty="0">
                <a:latin typeface="Arial"/>
                <a:cs typeface="Arial"/>
              </a:rPr>
              <a:t>only </a:t>
            </a:r>
            <a:r>
              <a:rPr sz="1500" spc="-155" dirty="0">
                <a:latin typeface="Arial"/>
                <a:cs typeface="Arial"/>
              </a:rPr>
              <a:t>one </a:t>
            </a:r>
            <a:r>
              <a:rPr sz="1500" spc="-130" dirty="0">
                <a:latin typeface="Arial"/>
                <a:cs typeface="Arial"/>
              </a:rPr>
              <a:t>type </a:t>
            </a:r>
            <a:r>
              <a:rPr sz="1500" spc="-114" dirty="0">
                <a:latin typeface="Arial"/>
                <a:cs typeface="Arial"/>
              </a:rPr>
              <a:t>of </a:t>
            </a:r>
            <a:r>
              <a:rPr sz="1500" spc="-120" dirty="0">
                <a:latin typeface="Arial"/>
                <a:cs typeface="Arial"/>
              </a:rPr>
              <a:t>crystal </a:t>
            </a:r>
            <a:r>
              <a:rPr sz="1500" spc="-125" dirty="0">
                <a:latin typeface="Arial"/>
                <a:cs typeface="Arial"/>
              </a:rPr>
              <a:t>structure </a:t>
            </a:r>
            <a:r>
              <a:rPr sz="1500" spc="-100" dirty="0">
                <a:latin typeface="Arial"/>
                <a:cs typeface="Arial"/>
              </a:rPr>
              <a:t>is </a:t>
            </a:r>
            <a:r>
              <a:rPr sz="1500" spc="-135" dirty="0">
                <a:latin typeface="Arial"/>
                <a:cs typeface="Arial"/>
              </a:rPr>
              <a:t>obtained </a:t>
            </a:r>
            <a:r>
              <a:rPr sz="1500" spc="-145" dirty="0">
                <a:latin typeface="Arial"/>
                <a:cs typeface="Arial"/>
              </a:rPr>
              <a:t>by </a:t>
            </a:r>
            <a:r>
              <a:rPr sz="1500" spc="-135" dirty="0">
                <a:latin typeface="Arial"/>
                <a:cs typeface="Arial"/>
              </a:rPr>
              <a:t>forming </a:t>
            </a:r>
            <a:r>
              <a:rPr sz="1500" spc="-120" dirty="0">
                <a:latin typeface="Arial"/>
                <a:cs typeface="Arial"/>
              </a:rPr>
              <a:t>substitutional </a:t>
            </a:r>
            <a:r>
              <a:rPr sz="1500" spc="-114" dirty="0">
                <a:latin typeface="Arial"/>
                <a:cs typeface="Arial"/>
              </a:rPr>
              <a:t>solid</a:t>
            </a:r>
            <a:r>
              <a:rPr sz="1500" spc="20" dirty="0">
                <a:latin typeface="Arial"/>
                <a:cs typeface="Arial"/>
              </a:rPr>
              <a:t> </a:t>
            </a:r>
            <a:r>
              <a:rPr sz="1500" spc="-120" dirty="0">
                <a:latin typeface="Arial"/>
                <a:cs typeface="Arial"/>
              </a:rPr>
              <a:t>solution.</a:t>
            </a:r>
            <a:endParaRPr sz="1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59"/>
              </a:spcBef>
              <a:buChar char="•"/>
              <a:tabLst>
                <a:tab pos="354965" algn="l"/>
                <a:tab pos="355600" algn="l"/>
              </a:tabLst>
            </a:pPr>
            <a:r>
              <a:rPr sz="1500" spc="-155" dirty="0">
                <a:latin typeface="Arial"/>
                <a:cs typeface="Arial"/>
              </a:rPr>
              <a:t>Example – </a:t>
            </a:r>
            <a:r>
              <a:rPr sz="1500" spc="-145" dirty="0">
                <a:latin typeface="Arial"/>
                <a:cs typeface="Arial"/>
              </a:rPr>
              <a:t>Cu-Ni </a:t>
            </a:r>
            <a:r>
              <a:rPr sz="1500" spc="-140" dirty="0">
                <a:latin typeface="Arial"/>
                <a:cs typeface="Arial"/>
              </a:rPr>
              <a:t>system. </a:t>
            </a:r>
            <a:r>
              <a:rPr sz="1500" spc="-114" dirty="0">
                <a:latin typeface="Arial"/>
                <a:cs typeface="Arial"/>
              </a:rPr>
              <a:t>Solidification </a:t>
            </a:r>
            <a:r>
              <a:rPr sz="1500" spc="-110" dirty="0">
                <a:latin typeface="Arial"/>
                <a:cs typeface="Arial"/>
              </a:rPr>
              <a:t>in </a:t>
            </a:r>
            <a:r>
              <a:rPr sz="1500" spc="-175" dirty="0">
                <a:latin typeface="Arial"/>
                <a:cs typeface="Arial"/>
              </a:rPr>
              <a:t>Cu </a:t>
            </a:r>
            <a:r>
              <a:rPr sz="1500" spc="-160" dirty="0">
                <a:latin typeface="Arial"/>
                <a:cs typeface="Arial"/>
              </a:rPr>
              <a:t>Vs </a:t>
            </a:r>
            <a:r>
              <a:rPr sz="1500" spc="-165" dirty="0">
                <a:latin typeface="Arial"/>
                <a:cs typeface="Arial"/>
              </a:rPr>
              <a:t>50%Cu-50%Ni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14" dirty="0">
                <a:latin typeface="Arial"/>
                <a:cs typeface="Arial"/>
              </a:rPr>
              <a:t>alloy</a:t>
            </a:r>
            <a:endParaRPr sz="1500">
              <a:latin typeface="Arial"/>
              <a:cs typeface="Arial"/>
            </a:endParaRPr>
          </a:p>
          <a:p>
            <a:pPr marL="355600" marR="5715" indent="-342900">
              <a:lnSpc>
                <a:spcPct val="100000"/>
              </a:lnSpc>
              <a:spcBef>
                <a:spcPts val="359"/>
              </a:spcBef>
              <a:buChar char="•"/>
              <a:tabLst>
                <a:tab pos="354965" algn="l"/>
                <a:tab pos="355600" algn="l"/>
              </a:tabLst>
            </a:pPr>
            <a:r>
              <a:rPr sz="1500" spc="-140" dirty="0">
                <a:latin typeface="Arial"/>
                <a:cs typeface="Arial"/>
              </a:rPr>
              <a:t>Continuous </a:t>
            </a:r>
            <a:r>
              <a:rPr sz="1500" spc="-155" dirty="0">
                <a:latin typeface="Arial"/>
                <a:cs typeface="Arial"/>
              </a:rPr>
              <a:t>change </a:t>
            </a:r>
            <a:r>
              <a:rPr sz="1500" spc="-110" dirty="0">
                <a:latin typeface="Arial"/>
                <a:cs typeface="Arial"/>
              </a:rPr>
              <a:t>in </a:t>
            </a:r>
            <a:r>
              <a:rPr sz="1500" spc="-140" dirty="0">
                <a:latin typeface="Arial"/>
                <a:cs typeface="Arial"/>
              </a:rPr>
              <a:t>composition </a:t>
            </a:r>
            <a:r>
              <a:rPr sz="1500" spc="-114" dirty="0">
                <a:latin typeface="Arial"/>
                <a:cs typeface="Arial"/>
              </a:rPr>
              <a:t>of solid </a:t>
            </a:r>
            <a:r>
              <a:rPr sz="1500" spc="-155" dirty="0">
                <a:latin typeface="Arial"/>
                <a:cs typeface="Arial"/>
              </a:rPr>
              <a:t>and </a:t>
            </a:r>
            <a:r>
              <a:rPr sz="1500" spc="-110" dirty="0">
                <a:latin typeface="Arial"/>
                <a:cs typeface="Arial"/>
              </a:rPr>
              <a:t>liquid </a:t>
            </a:r>
            <a:r>
              <a:rPr sz="1500" spc="-75" dirty="0">
                <a:latin typeface="Arial"/>
                <a:cs typeface="Arial"/>
              </a:rPr>
              <a:t>, </a:t>
            </a:r>
            <a:r>
              <a:rPr sz="1500" spc="-130" dirty="0">
                <a:latin typeface="Arial"/>
                <a:cs typeface="Arial"/>
              </a:rPr>
              <a:t>during </a:t>
            </a:r>
            <a:r>
              <a:rPr sz="1500" spc="-125" dirty="0">
                <a:latin typeface="Arial"/>
                <a:cs typeface="Arial"/>
              </a:rPr>
              <a:t>equilibrium </a:t>
            </a:r>
            <a:r>
              <a:rPr sz="1500" spc="-110" dirty="0">
                <a:latin typeface="Arial"/>
                <a:cs typeface="Arial"/>
              </a:rPr>
              <a:t>solidification </a:t>
            </a:r>
            <a:r>
              <a:rPr sz="1500" spc="-100" dirty="0">
                <a:latin typeface="Arial"/>
                <a:cs typeface="Arial"/>
              </a:rPr>
              <a:t>is </a:t>
            </a:r>
            <a:r>
              <a:rPr sz="1500" spc="-130" dirty="0">
                <a:latin typeface="Arial"/>
                <a:cs typeface="Arial"/>
              </a:rPr>
              <a:t>possible </a:t>
            </a:r>
            <a:r>
              <a:rPr sz="1500" spc="-155" dirty="0">
                <a:latin typeface="Arial"/>
                <a:cs typeface="Arial"/>
              </a:rPr>
              <a:t>because </a:t>
            </a:r>
            <a:r>
              <a:rPr sz="1500" spc="-120" dirty="0">
                <a:latin typeface="Arial"/>
                <a:cs typeface="Arial"/>
              </a:rPr>
              <a:t>diffusion  </a:t>
            </a:r>
            <a:r>
              <a:rPr sz="1500" spc="-140" dirty="0">
                <a:latin typeface="Arial"/>
                <a:cs typeface="Arial"/>
              </a:rPr>
              <a:t>occurs </a:t>
            </a:r>
            <a:r>
              <a:rPr sz="1500" spc="-114" dirty="0">
                <a:latin typeface="Arial"/>
                <a:cs typeface="Arial"/>
              </a:rPr>
              <a:t>rapidly at </a:t>
            </a:r>
            <a:r>
              <a:rPr sz="1500" spc="-135" dirty="0">
                <a:latin typeface="Arial"/>
                <a:cs typeface="Arial"/>
              </a:rPr>
              <a:t>high</a:t>
            </a:r>
            <a:r>
              <a:rPr sz="1500" spc="50" dirty="0">
                <a:latin typeface="Arial"/>
                <a:cs typeface="Arial"/>
              </a:rPr>
              <a:t> </a:t>
            </a:r>
            <a:r>
              <a:rPr sz="1500" spc="-140" dirty="0">
                <a:latin typeface="Arial"/>
                <a:cs typeface="Arial"/>
              </a:rPr>
              <a:t>temp.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  <a:buChar char="•"/>
              <a:tabLst>
                <a:tab pos="354965" algn="l"/>
                <a:tab pos="355600" algn="l"/>
              </a:tabLst>
            </a:pPr>
            <a:r>
              <a:rPr sz="1500" spc="-120" dirty="0">
                <a:latin typeface="Arial"/>
                <a:cs typeface="Arial"/>
              </a:rPr>
              <a:t>Different</a:t>
            </a:r>
            <a:r>
              <a:rPr sz="1500" spc="-100" dirty="0">
                <a:latin typeface="Arial"/>
                <a:cs typeface="Arial"/>
              </a:rPr>
              <a:t> </a:t>
            </a:r>
            <a:r>
              <a:rPr sz="1500" spc="-114" dirty="0">
                <a:latin typeface="Arial"/>
                <a:cs typeface="Arial"/>
              </a:rPr>
              <a:t>alloy</a:t>
            </a:r>
            <a:r>
              <a:rPr sz="1500" spc="-80" dirty="0">
                <a:latin typeface="Arial"/>
                <a:cs typeface="Arial"/>
              </a:rPr>
              <a:t> </a:t>
            </a:r>
            <a:r>
              <a:rPr sz="1500" spc="-135" dirty="0">
                <a:latin typeface="Arial"/>
                <a:cs typeface="Arial"/>
              </a:rPr>
              <a:t>compositions</a:t>
            </a:r>
            <a:r>
              <a:rPr sz="1500" spc="-60" dirty="0">
                <a:latin typeface="Arial"/>
                <a:cs typeface="Arial"/>
              </a:rPr>
              <a:t> </a:t>
            </a:r>
            <a:r>
              <a:rPr sz="1500" spc="-105" dirty="0">
                <a:latin typeface="Arial"/>
                <a:cs typeface="Arial"/>
              </a:rPr>
              <a:t>solidify</a:t>
            </a:r>
            <a:r>
              <a:rPr sz="1500" spc="-95" dirty="0">
                <a:latin typeface="Arial"/>
                <a:cs typeface="Arial"/>
              </a:rPr>
              <a:t> </a:t>
            </a:r>
            <a:r>
              <a:rPr sz="1500" spc="-135" dirty="0">
                <a:latin typeface="Arial"/>
                <a:cs typeface="Arial"/>
              </a:rPr>
              <a:t>over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spc="-114" dirty="0">
                <a:latin typeface="Arial"/>
                <a:cs typeface="Arial"/>
              </a:rPr>
              <a:t>different</a:t>
            </a:r>
            <a:r>
              <a:rPr sz="1500" spc="-75" dirty="0">
                <a:latin typeface="Arial"/>
                <a:cs typeface="Arial"/>
              </a:rPr>
              <a:t> </a:t>
            </a:r>
            <a:r>
              <a:rPr sz="1500" spc="-140" dirty="0">
                <a:latin typeface="Arial"/>
                <a:cs typeface="Arial"/>
              </a:rPr>
              <a:t>range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spc="-114" dirty="0">
                <a:latin typeface="Arial"/>
                <a:cs typeface="Arial"/>
              </a:rPr>
              <a:t>of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spc="-140" dirty="0">
                <a:latin typeface="Arial"/>
                <a:cs typeface="Arial"/>
              </a:rPr>
              <a:t>temps.</a:t>
            </a:r>
            <a:r>
              <a:rPr sz="1500" spc="-150" dirty="0">
                <a:latin typeface="Arial"/>
                <a:cs typeface="Arial"/>
              </a:rPr>
              <a:t> </a:t>
            </a:r>
            <a:r>
              <a:rPr sz="1500" spc="-135" dirty="0">
                <a:latin typeface="Arial"/>
                <a:cs typeface="Arial"/>
              </a:rPr>
              <a:t>Appropriate</a:t>
            </a:r>
            <a:r>
              <a:rPr sz="1500" spc="-55" dirty="0">
                <a:latin typeface="Arial"/>
                <a:cs typeface="Arial"/>
              </a:rPr>
              <a:t> </a:t>
            </a:r>
            <a:r>
              <a:rPr sz="1500" spc="-125" dirty="0">
                <a:latin typeface="Arial"/>
                <a:cs typeface="Arial"/>
              </a:rPr>
              <a:t>point</a:t>
            </a:r>
            <a:r>
              <a:rPr sz="1500" spc="-75" dirty="0">
                <a:latin typeface="Arial"/>
                <a:cs typeface="Arial"/>
              </a:rPr>
              <a:t> </a:t>
            </a:r>
            <a:r>
              <a:rPr sz="1500" spc="-70" dirty="0">
                <a:latin typeface="Arial"/>
                <a:cs typeface="Arial"/>
              </a:rPr>
              <a:t>if</a:t>
            </a:r>
            <a:r>
              <a:rPr sz="1500" spc="-85" dirty="0">
                <a:latin typeface="Arial"/>
                <a:cs typeface="Arial"/>
              </a:rPr>
              <a:t> </a:t>
            </a:r>
            <a:r>
              <a:rPr sz="1500" spc="-135" dirty="0">
                <a:latin typeface="Arial"/>
                <a:cs typeface="Arial"/>
              </a:rPr>
              <a:t>taken</a:t>
            </a:r>
            <a:r>
              <a:rPr sz="1500" spc="-80" dirty="0">
                <a:latin typeface="Arial"/>
                <a:cs typeface="Arial"/>
              </a:rPr>
              <a:t> </a:t>
            </a:r>
            <a:r>
              <a:rPr sz="1500" spc="-135" dirty="0">
                <a:latin typeface="Arial"/>
                <a:cs typeface="Arial"/>
              </a:rPr>
              <a:t>from</a:t>
            </a:r>
            <a:r>
              <a:rPr sz="1500" spc="-75" dirty="0">
                <a:latin typeface="Arial"/>
                <a:cs typeface="Arial"/>
              </a:rPr>
              <a:t> </a:t>
            </a:r>
            <a:r>
              <a:rPr sz="1500" spc="-125" dirty="0">
                <a:latin typeface="Arial"/>
                <a:cs typeface="Arial"/>
              </a:rPr>
              <a:t>series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spc="-114" dirty="0">
                <a:latin typeface="Arial"/>
                <a:cs typeface="Arial"/>
              </a:rPr>
              <a:t>of</a:t>
            </a:r>
            <a:r>
              <a:rPr sz="1500" spc="-90" dirty="0">
                <a:latin typeface="Arial"/>
                <a:cs typeface="Arial"/>
              </a:rPr>
              <a:t> </a:t>
            </a:r>
            <a:r>
              <a:rPr sz="1500" spc="-130" dirty="0">
                <a:latin typeface="Arial"/>
                <a:cs typeface="Arial"/>
              </a:rPr>
              <a:t>cooling</a:t>
            </a:r>
            <a:endParaRPr sz="15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500" spc="-140" dirty="0">
                <a:latin typeface="Arial"/>
                <a:cs typeface="Arial"/>
              </a:rPr>
              <a:t>curves </a:t>
            </a:r>
            <a:r>
              <a:rPr sz="1500" spc="-114" dirty="0">
                <a:latin typeface="Arial"/>
                <a:cs typeface="Arial"/>
              </a:rPr>
              <a:t>to plot </a:t>
            </a:r>
            <a:r>
              <a:rPr sz="1500" spc="-155" dirty="0">
                <a:latin typeface="Arial"/>
                <a:cs typeface="Arial"/>
              </a:rPr>
              <a:t>an </a:t>
            </a:r>
            <a:r>
              <a:rPr sz="1500" spc="-125" dirty="0">
                <a:latin typeface="Arial"/>
                <a:cs typeface="Arial"/>
              </a:rPr>
              <a:t>equilibrium</a:t>
            </a:r>
            <a:r>
              <a:rPr sz="1500" spc="-135" dirty="0">
                <a:latin typeface="Arial"/>
                <a:cs typeface="Arial"/>
              </a:rPr>
              <a:t> </a:t>
            </a:r>
            <a:r>
              <a:rPr sz="1500" spc="-140" dirty="0">
                <a:latin typeface="Arial"/>
                <a:cs typeface="Arial"/>
              </a:rPr>
              <a:t>diagram.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  <a:buChar char="•"/>
              <a:tabLst>
                <a:tab pos="354965" algn="l"/>
                <a:tab pos="355600" algn="l"/>
              </a:tabLst>
            </a:pPr>
            <a:r>
              <a:rPr sz="1500" spc="-150" dirty="0">
                <a:latin typeface="Arial"/>
                <a:cs typeface="Arial"/>
              </a:rPr>
              <a:t>Upper </a:t>
            </a:r>
            <a:r>
              <a:rPr sz="1500" spc="-110" dirty="0">
                <a:latin typeface="Arial"/>
                <a:cs typeface="Arial"/>
              </a:rPr>
              <a:t>line </a:t>
            </a:r>
            <a:r>
              <a:rPr sz="1500" spc="-145" dirty="0">
                <a:latin typeface="Arial"/>
                <a:cs typeface="Arial"/>
              </a:rPr>
              <a:t>by </a:t>
            </a:r>
            <a:r>
              <a:rPr sz="1500" spc="-135" dirty="0">
                <a:latin typeface="Arial"/>
                <a:cs typeface="Arial"/>
              </a:rPr>
              <a:t>connecting </a:t>
            </a:r>
            <a:r>
              <a:rPr sz="1500" spc="-125" dirty="0">
                <a:latin typeface="Arial"/>
                <a:cs typeface="Arial"/>
              </a:rPr>
              <a:t>points </a:t>
            </a:r>
            <a:r>
              <a:rPr sz="1500" spc="-114" dirty="0">
                <a:latin typeface="Arial"/>
                <a:cs typeface="Arial"/>
              </a:rPr>
              <a:t>at </a:t>
            </a:r>
            <a:r>
              <a:rPr sz="1500" spc="-140" dirty="0">
                <a:latin typeface="Arial"/>
                <a:cs typeface="Arial"/>
              </a:rPr>
              <a:t>which </a:t>
            </a:r>
            <a:r>
              <a:rPr sz="1500" spc="-120" dirty="0">
                <a:latin typeface="Arial"/>
                <a:cs typeface="Arial"/>
              </a:rPr>
              <a:t>freezing </a:t>
            </a:r>
            <a:r>
              <a:rPr sz="1500" spc="-114" dirty="0">
                <a:latin typeface="Arial"/>
                <a:cs typeface="Arial"/>
              </a:rPr>
              <a:t>starts </a:t>
            </a:r>
            <a:r>
              <a:rPr sz="1500" dirty="0">
                <a:latin typeface="Wingdings"/>
                <a:cs typeface="Wingdings"/>
              </a:rPr>
              <a:t></a:t>
            </a:r>
            <a:r>
              <a:rPr sz="1500" spc="30" dirty="0">
                <a:latin typeface="Times New Roman"/>
                <a:cs typeface="Times New Roman"/>
              </a:rPr>
              <a:t> </a:t>
            </a:r>
            <a:r>
              <a:rPr sz="1500" spc="-120" dirty="0">
                <a:latin typeface="Arial"/>
                <a:cs typeface="Arial"/>
              </a:rPr>
              <a:t>liquidus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  <a:buChar char="•"/>
              <a:tabLst>
                <a:tab pos="354965" algn="l"/>
                <a:tab pos="355600" algn="l"/>
              </a:tabLst>
            </a:pPr>
            <a:r>
              <a:rPr sz="1500" spc="-155" dirty="0">
                <a:latin typeface="Arial"/>
                <a:cs typeface="Arial"/>
              </a:rPr>
              <a:t>Lower </a:t>
            </a:r>
            <a:r>
              <a:rPr sz="1500" spc="-110" dirty="0">
                <a:latin typeface="Arial"/>
                <a:cs typeface="Arial"/>
              </a:rPr>
              <a:t>line </a:t>
            </a:r>
            <a:r>
              <a:rPr sz="1500" spc="-145" dirty="0">
                <a:latin typeface="Arial"/>
                <a:cs typeface="Arial"/>
              </a:rPr>
              <a:t>by </a:t>
            </a:r>
            <a:r>
              <a:rPr sz="1500" spc="-135" dirty="0">
                <a:latin typeface="Arial"/>
                <a:cs typeface="Arial"/>
              </a:rPr>
              <a:t>connecting </a:t>
            </a:r>
            <a:r>
              <a:rPr sz="1500" spc="-125" dirty="0">
                <a:latin typeface="Arial"/>
                <a:cs typeface="Arial"/>
              </a:rPr>
              <a:t>points </a:t>
            </a:r>
            <a:r>
              <a:rPr sz="1500" spc="-114" dirty="0">
                <a:latin typeface="Arial"/>
                <a:cs typeface="Arial"/>
              </a:rPr>
              <a:t>at </a:t>
            </a:r>
            <a:r>
              <a:rPr sz="1500" spc="-140" dirty="0">
                <a:latin typeface="Arial"/>
                <a:cs typeface="Arial"/>
              </a:rPr>
              <a:t>which </a:t>
            </a:r>
            <a:r>
              <a:rPr sz="1500" spc="-120" dirty="0">
                <a:latin typeface="Arial"/>
                <a:cs typeface="Arial"/>
              </a:rPr>
              <a:t>freezing </a:t>
            </a:r>
            <a:r>
              <a:rPr sz="1500" spc="-150" dirty="0">
                <a:latin typeface="Arial"/>
                <a:cs typeface="Arial"/>
              </a:rPr>
              <a:t>ends </a:t>
            </a:r>
            <a:r>
              <a:rPr sz="1500" dirty="0">
                <a:latin typeface="Wingdings"/>
                <a:cs typeface="Wingdings"/>
              </a:rPr>
              <a:t></a:t>
            </a:r>
            <a:r>
              <a:rPr sz="1500" spc="190" dirty="0">
                <a:latin typeface="Times New Roman"/>
                <a:cs typeface="Times New Roman"/>
              </a:rPr>
              <a:t> </a:t>
            </a:r>
            <a:r>
              <a:rPr sz="1500" spc="-125" dirty="0">
                <a:latin typeface="Arial"/>
                <a:cs typeface="Arial"/>
              </a:rPr>
              <a:t>solidus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  <a:buChar char="•"/>
              <a:tabLst>
                <a:tab pos="354965" algn="l"/>
                <a:tab pos="355600" algn="l"/>
              </a:tabLst>
            </a:pPr>
            <a:r>
              <a:rPr sz="1500" spc="-145" dirty="0">
                <a:latin typeface="Arial"/>
                <a:cs typeface="Arial"/>
              </a:rPr>
              <a:t>Area </a:t>
            </a:r>
            <a:r>
              <a:rPr sz="1500" spc="-155" dirty="0">
                <a:latin typeface="Arial"/>
                <a:cs typeface="Arial"/>
              </a:rPr>
              <a:t>above </a:t>
            </a:r>
            <a:r>
              <a:rPr sz="1500" dirty="0">
                <a:latin typeface="Wingdings"/>
                <a:cs typeface="Wingdings"/>
              </a:rPr>
              <a:t>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110" dirty="0">
                <a:latin typeface="Arial"/>
                <a:cs typeface="Arial"/>
              </a:rPr>
              <a:t>liquid </a:t>
            </a:r>
            <a:r>
              <a:rPr sz="1500" spc="-120" dirty="0">
                <a:latin typeface="Arial"/>
                <a:cs typeface="Arial"/>
              </a:rPr>
              <a:t>solution, </a:t>
            </a:r>
            <a:r>
              <a:rPr sz="1500" spc="-140" dirty="0">
                <a:latin typeface="Arial"/>
                <a:cs typeface="Arial"/>
              </a:rPr>
              <a:t>area </a:t>
            </a:r>
            <a:r>
              <a:rPr sz="1500" spc="-150" dirty="0">
                <a:latin typeface="Arial"/>
                <a:cs typeface="Arial"/>
              </a:rPr>
              <a:t>below </a:t>
            </a:r>
            <a:r>
              <a:rPr sz="1500" dirty="0">
                <a:latin typeface="Wingdings"/>
                <a:cs typeface="Wingdings"/>
              </a:rPr>
              <a:t>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114" dirty="0">
                <a:latin typeface="Arial"/>
                <a:cs typeface="Arial"/>
              </a:rPr>
              <a:t>solid</a:t>
            </a:r>
            <a:r>
              <a:rPr sz="1500" spc="-280" dirty="0">
                <a:latin typeface="Arial"/>
                <a:cs typeface="Arial"/>
              </a:rPr>
              <a:t> </a:t>
            </a:r>
            <a:r>
              <a:rPr sz="1500" spc="-125" dirty="0">
                <a:latin typeface="Arial"/>
                <a:cs typeface="Arial"/>
              </a:rPr>
              <a:t>solution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  <a:buChar char="•"/>
              <a:tabLst>
                <a:tab pos="354965" algn="l"/>
                <a:tab pos="355600" algn="l"/>
              </a:tabLst>
            </a:pPr>
            <a:r>
              <a:rPr sz="1500" spc="-155" dirty="0">
                <a:latin typeface="Arial"/>
                <a:cs typeface="Arial"/>
              </a:rPr>
              <a:t>Between </a:t>
            </a:r>
            <a:r>
              <a:rPr sz="1500" spc="-130" dirty="0">
                <a:latin typeface="Arial"/>
                <a:cs typeface="Arial"/>
              </a:rPr>
              <a:t>the </a:t>
            </a:r>
            <a:r>
              <a:rPr sz="1500" spc="-114" dirty="0">
                <a:latin typeface="Arial"/>
                <a:cs typeface="Arial"/>
              </a:rPr>
              <a:t>lines </a:t>
            </a:r>
            <a:r>
              <a:rPr sz="1500" dirty="0">
                <a:latin typeface="Wingdings"/>
                <a:cs typeface="Wingdings"/>
              </a:rPr>
              <a:t></a:t>
            </a:r>
            <a:r>
              <a:rPr sz="1500" dirty="0">
                <a:latin typeface="Times New Roman"/>
                <a:cs typeface="Times New Roman"/>
              </a:rPr>
              <a:t> </a:t>
            </a:r>
            <a:r>
              <a:rPr sz="1500" spc="-145" dirty="0">
                <a:latin typeface="Arial"/>
                <a:cs typeface="Arial"/>
              </a:rPr>
              <a:t>two-phase </a:t>
            </a:r>
            <a:r>
              <a:rPr sz="1500" spc="-120" dirty="0">
                <a:latin typeface="Arial"/>
                <a:cs typeface="Arial"/>
              </a:rPr>
              <a:t>region, </a:t>
            </a:r>
            <a:r>
              <a:rPr sz="1500" spc="-130" dirty="0">
                <a:latin typeface="Arial"/>
                <a:cs typeface="Arial"/>
              </a:rPr>
              <a:t>mixture </a:t>
            </a:r>
            <a:r>
              <a:rPr sz="1500" spc="-114" dirty="0">
                <a:latin typeface="Arial"/>
                <a:cs typeface="Arial"/>
              </a:rPr>
              <a:t>of </a:t>
            </a:r>
            <a:r>
              <a:rPr sz="1500" spc="-110" dirty="0">
                <a:latin typeface="Arial"/>
                <a:cs typeface="Arial"/>
              </a:rPr>
              <a:t>liquid </a:t>
            </a:r>
            <a:r>
              <a:rPr sz="1500" spc="-155" dirty="0">
                <a:latin typeface="Arial"/>
                <a:cs typeface="Arial"/>
              </a:rPr>
              <a:t>and </a:t>
            </a:r>
            <a:r>
              <a:rPr sz="1500" spc="-114" dirty="0">
                <a:latin typeface="Arial"/>
                <a:cs typeface="Arial"/>
              </a:rPr>
              <a:t>solid</a:t>
            </a:r>
            <a:r>
              <a:rPr sz="1500" spc="105" dirty="0">
                <a:latin typeface="Arial"/>
                <a:cs typeface="Arial"/>
              </a:rPr>
              <a:t> </a:t>
            </a:r>
            <a:r>
              <a:rPr sz="1500" spc="-125" dirty="0">
                <a:latin typeface="Arial"/>
                <a:cs typeface="Arial"/>
              </a:rPr>
              <a:t>solution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65"/>
              </a:spcBef>
              <a:buChar char="•"/>
              <a:tabLst>
                <a:tab pos="354965" algn="l"/>
                <a:tab pos="355600" algn="l"/>
              </a:tabLst>
            </a:pPr>
            <a:r>
              <a:rPr sz="1500" spc="-160" dirty="0">
                <a:latin typeface="Arial"/>
                <a:cs typeface="Arial"/>
              </a:rPr>
              <a:t>Phase</a:t>
            </a:r>
            <a:r>
              <a:rPr sz="1500" spc="-75" dirty="0">
                <a:latin typeface="Arial"/>
                <a:cs typeface="Arial"/>
              </a:rPr>
              <a:t> </a:t>
            </a:r>
            <a:r>
              <a:rPr sz="1500" spc="-114" dirty="0">
                <a:latin typeface="Arial"/>
                <a:cs typeface="Arial"/>
              </a:rPr>
              <a:t>rule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spc="-150" dirty="0">
                <a:latin typeface="Arial"/>
                <a:cs typeface="Arial"/>
              </a:rPr>
              <a:t>–</a:t>
            </a:r>
            <a:r>
              <a:rPr sz="1500" spc="-85" dirty="0">
                <a:latin typeface="Arial"/>
                <a:cs typeface="Arial"/>
              </a:rPr>
              <a:t> </a:t>
            </a:r>
            <a:r>
              <a:rPr sz="1500" spc="-120" dirty="0">
                <a:latin typeface="Arial"/>
                <a:cs typeface="Arial"/>
              </a:rPr>
              <a:t>Invariant</a:t>
            </a:r>
            <a:r>
              <a:rPr sz="1500" spc="-75" dirty="0">
                <a:latin typeface="Arial"/>
                <a:cs typeface="Arial"/>
              </a:rPr>
              <a:t> </a:t>
            </a:r>
            <a:r>
              <a:rPr sz="1500" spc="-125" dirty="0">
                <a:latin typeface="Arial"/>
                <a:cs typeface="Arial"/>
              </a:rPr>
              <a:t>point</a:t>
            </a:r>
            <a:r>
              <a:rPr sz="1500" spc="-80" dirty="0">
                <a:latin typeface="Arial"/>
                <a:cs typeface="Arial"/>
              </a:rPr>
              <a:t> </a:t>
            </a:r>
            <a:r>
              <a:rPr sz="1500" spc="-120" dirty="0">
                <a:latin typeface="Arial"/>
                <a:cs typeface="Arial"/>
              </a:rPr>
              <a:t>(freezing</a:t>
            </a:r>
            <a:r>
              <a:rPr sz="1500" spc="-75" dirty="0">
                <a:latin typeface="Arial"/>
                <a:cs typeface="Arial"/>
              </a:rPr>
              <a:t> </a:t>
            </a:r>
            <a:r>
              <a:rPr sz="1500" spc="-125" dirty="0">
                <a:latin typeface="Arial"/>
                <a:cs typeface="Arial"/>
              </a:rPr>
              <a:t>point</a:t>
            </a:r>
            <a:r>
              <a:rPr sz="1500" spc="-80" dirty="0">
                <a:latin typeface="Arial"/>
                <a:cs typeface="Arial"/>
              </a:rPr>
              <a:t> </a:t>
            </a:r>
            <a:r>
              <a:rPr sz="1500" spc="-114" dirty="0">
                <a:latin typeface="Arial"/>
                <a:cs typeface="Arial"/>
              </a:rPr>
              <a:t>of</a:t>
            </a:r>
            <a:r>
              <a:rPr sz="1500" spc="-75" dirty="0">
                <a:latin typeface="Arial"/>
                <a:cs typeface="Arial"/>
              </a:rPr>
              <a:t> </a:t>
            </a:r>
            <a:r>
              <a:rPr sz="1500" spc="-120" dirty="0">
                <a:latin typeface="Arial"/>
                <a:cs typeface="Arial"/>
              </a:rPr>
              <a:t>Cu/Ni):</a:t>
            </a:r>
            <a:r>
              <a:rPr sz="1500" spc="-90" dirty="0">
                <a:latin typeface="Arial"/>
                <a:cs typeface="Arial"/>
              </a:rPr>
              <a:t> </a:t>
            </a:r>
            <a:r>
              <a:rPr sz="1500" spc="-165" dirty="0">
                <a:latin typeface="Arial"/>
                <a:cs typeface="Arial"/>
              </a:rPr>
              <a:t>F</a:t>
            </a:r>
            <a:r>
              <a:rPr sz="1500" spc="-90" dirty="0">
                <a:latin typeface="Arial"/>
                <a:cs typeface="Arial"/>
              </a:rPr>
              <a:t> </a:t>
            </a:r>
            <a:r>
              <a:rPr sz="1500" spc="-160" dirty="0">
                <a:latin typeface="Arial"/>
                <a:cs typeface="Arial"/>
              </a:rPr>
              <a:t>=</a:t>
            </a:r>
            <a:r>
              <a:rPr sz="1500" spc="-85" dirty="0">
                <a:latin typeface="Arial"/>
                <a:cs typeface="Arial"/>
              </a:rPr>
              <a:t> </a:t>
            </a:r>
            <a:r>
              <a:rPr sz="1500" spc="-150" dirty="0">
                <a:latin typeface="Arial"/>
                <a:cs typeface="Arial"/>
              </a:rPr>
              <a:t>1</a:t>
            </a:r>
            <a:r>
              <a:rPr sz="1500" spc="-80" dirty="0">
                <a:latin typeface="Arial"/>
                <a:cs typeface="Arial"/>
              </a:rPr>
              <a:t> </a:t>
            </a:r>
            <a:r>
              <a:rPr sz="1500" spc="-150" dirty="0">
                <a:latin typeface="Arial"/>
                <a:cs typeface="Arial"/>
              </a:rPr>
              <a:t>–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spc="-150" dirty="0">
                <a:latin typeface="Arial"/>
                <a:cs typeface="Arial"/>
              </a:rPr>
              <a:t>2</a:t>
            </a:r>
            <a:r>
              <a:rPr sz="1500" spc="-85" dirty="0">
                <a:latin typeface="Arial"/>
                <a:cs typeface="Arial"/>
              </a:rPr>
              <a:t> </a:t>
            </a:r>
            <a:r>
              <a:rPr sz="1500" spc="-160" dirty="0">
                <a:latin typeface="Arial"/>
                <a:cs typeface="Arial"/>
              </a:rPr>
              <a:t>+</a:t>
            </a:r>
            <a:r>
              <a:rPr sz="1500" spc="-80" dirty="0">
                <a:latin typeface="Arial"/>
                <a:cs typeface="Arial"/>
              </a:rPr>
              <a:t> </a:t>
            </a:r>
            <a:r>
              <a:rPr sz="1500" spc="-150" dirty="0">
                <a:latin typeface="Arial"/>
                <a:cs typeface="Arial"/>
              </a:rPr>
              <a:t>1</a:t>
            </a:r>
            <a:r>
              <a:rPr sz="1500" spc="-85" dirty="0">
                <a:latin typeface="Arial"/>
                <a:cs typeface="Arial"/>
              </a:rPr>
              <a:t> </a:t>
            </a:r>
            <a:r>
              <a:rPr sz="1500" spc="-160" dirty="0">
                <a:latin typeface="Arial"/>
                <a:cs typeface="Arial"/>
              </a:rPr>
              <a:t>=</a:t>
            </a:r>
            <a:r>
              <a:rPr sz="1500" spc="-85" dirty="0">
                <a:latin typeface="Arial"/>
                <a:cs typeface="Arial"/>
              </a:rPr>
              <a:t> </a:t>
            </a:r>
            <a:r>
              <a:rPr sz="1500" spc="-150" dirty="0">
                <a:latin typeface="Arial"/>
                <a:cs typeface="Arial"/>
              </a:rPr>
              <a:t>0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  <a:buChar char="•"/>
              <a:tabLst>
                <a:tab pos="354965" algn="l"/>
                <a:tab pos="355600" algn="l"/>
              </a:tabLst>
            </a:pPr>
            <a:r>
              <a:rPr sz="1500" spc="-125" dirty="0">
                <a:latin typeface="Arial"/>
                <a:cs typeface="Arial"/>
              </a:rPr>
              <a:t>Bivariant</a:t>
            </a:r>
            <a:r>
              <a:rPr sz="1500" spc="-75" dirty="0">
                <a:latin typeface="Arial"/>
                <a:cs typeface="Arial"/>
              </a:rPr>
              <a:t> </a:t>
            </a:r>
            <a:r>
              <a:rPr sz="1500" spc="-125" dirty="0">
                <a:latin typeface="Arial"/>
                <a:cs typeface="Arial"/>
              </a:rPr>
              <a:t>point</a:t>
            </a:r>
            <a:r>
              <a:rPr sz="1500" spc="-75" dirty="0">
                <a:latin typeface="Arial"/>
                <a:cs typeface="Arial"/>
              </a:rPr>
              <a:t> </a:t>
            </a:r>
            <a:r>
              <a:rPr sz="1500" spc="-120" dirty="0">
                <a:latin typeface="Arial"/>
                <a:cs typeface="Arial"/>
              </a:rPr>
              <a:t>(single</a:t>
            </a:r>
            <a:r>
              <a:rPr sz="1500" spc="-75" dirty="0">
                <a:latin typeface="Arial"/>
                <a:cs typeface="Arial"/>
              </a:rPr>
              <a:t> </a:t>
            </a:r>
            <a:r>
              <a:rPr sz="1500" spc="-155" dirty="0">
                <a:latin typeface="Arial"/>
                <a:cs typeface="Arial"/>
              </a:rPr>
              <a:t>phase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spc="-114" dirty="0">
                <a:latin typeface="Arial"/>
                <a:cs typeface="Arial"/>
              </a:rPr>
              <a:t>region):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spc="-165" dirty="0">
                <a:latin typeface="Arial"/>
                <a:cs typeface="Arial"/>
              </a:rPr>
              <a:t>F</a:t>
            </a:r>
            <a:r>
              <a:rPr sz="1500" spc="-90" dirty="0">
                <a:latin typeface="Arial"/>
                <a:cs typeface="Arial"/>
              </a:rPr>
              <a:t> </a:t>
            </a:r>
            <a:r>
              <a:rPr sz="1500" spc="-160" dirty="0">
                <a:latin typeface="Arial"/>
                <a:cs typeface="Arial"/>
              </a:rPr>
              <a:t>=</a:t>
            </a:r>
            <a:r>
              <a:rPr sz="1500" spc="-80" dirty="0">
                <a:latin typeface="Arial"/>
                <a:cs typeface="Arial"/>
              </a:rPr>
              <a:t> </a:t>
            </a:r>
            <a:r>
              <a:rPr sz="1500" spc="-155" dirty="0">
                <a:latin typeface="Arial"/>
                <a:cs typeface="Arial"/>
              </a:rPr>
              <a:t>2</a:t>
            </a:r>
            <a:r>
              <a:rPr sz="1500" spc="-65" dirty="0">
                <a:latin typeface="Arial"/>
                <a:cs typeface="Arial"/>
              </a:rPr>
              <a:t> </a:t>
            </a:r>
            <a:r>
              <a:rPr sz="1500" spc="-155" dirty="0">
                <a:latin typeface="Arial"/>
                <a:cs typeface="Arial"/>
              </a:rPr>
              <a:t>–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spc="-155" dirty="0">
                <a:latin typeface="Arial"/>
                <a:cs typeface="Arial"/>
              </a:rPr>
              <a:t>1</a:t>
            </a:r>
            <a:r>
              <a:rPr sz="1500" spc="-85" dirty="0">
                <a:latin typeface="Arial"/>
                <a:cs typeface="Arial"/>
              </a:rPr>
              <a:t> </a:t>
            </a:r>
            <a:r>
              <a:rPr sz="1500" spc="-160" dirty="0">
                <a:latin typeface="Arial"/>
                <a:cs typeface="Arial"/>
              </a:rPr>
              <a:t>+</a:t>
            </a:r>
            <a:r>
              <a:rPr sz="1500" spc="-80" dirty="0">
                <a:latin typeface="Arial"/>
                <a:cs typeface="Arial"/>
              </a:rPr>
              <a:t> </a:t>
            </a:r>
            <a:r>
              <a:rPr sz="1500" spc="-155" dirty="0">
                <a:latin typeface="Arial"/>
                <a:cs typeface="Arial"/>
              </a:rPr>
              <a:t>1</a:t>
            </a:r>
            <a:r>
              <a:rPr sz="1500" spc="-85" dirty="0">
                <a:latin typeface="Arial"/>
                <a:cs typeface="Arial"/>
              </a:rPr>
              <a:t> </a:t>
            </a:r>
            <a:r>
              <a:rPr sz="1500" spc="-160" dirty="0">
                <a:latin typeface="Arial"/>
                <a:cs typeface="Arial"/>
              </a:rPr>
              <a:t>=</a:t>
            </a:r>
            <a:r>
              <a:rPr sz="1500" spc="-80" dirty="0">
                <a:latin typeface="Arial"/>
                <a:cs typeface="Arial"/>
              </a:rPr>
              <a:t> </a:t>
            </a:r>
            <a:r>
              <a:rPr sz="1500" spc="-155" dirty="0">
                <a:latin typeface="Arial"/>
                <a:cs typeface="Arial"/>
              </a:rPr>
              <a:t>2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59"/>
              </a:spcBef>
              <a:buChar char="•"/>
              <a:tabLst>
                <a:tab pos="354965" algn="l"/>
                <a:tab pos="355600" algn="l"/>
              </a:tabLst>
            </a:pPr>
            <a:r>
              <a:rPr sz="1500" spc="-125" dirty="0">
                <a:latin typeface="Arial"/>
                <a:cs typeface="Arial"/>
              </a:rPr>
              <a:t>Univariant point </a:t>
            </a:r>
            <a:r>
              <a:rPr sz="1500" spc="-140" dirty="0">
                <a:latin typeface="Arial"/>
                <a:cs typeface="Arial"/>
              </a:rPr>
              <a:t>(two-phase </a:t>
            </a:r>
            <a:r>
              <a:rPr sz="1500" spc="-120" dirty="0">
                <a:latin typeface="Arial"/>
                <a:cs typeface="Arial"/>
              </a:rPr>
              <a:t>region): </a:t>
            </a:r>
            <a:r>
              <a:rPr sz="1500" spc="-165" dirty="0">
                <a:latin typeface="Arial"/>
                <a:cs typeface="Arial"/>
              </a:rPr>
              <a:t>F </a:t>
            </a:r>
            <a:r>
              <a:rPr sz="1500" spc="-160" dirty="0">
                <a:latin typeface="Arial"/>
                <a:cs typeface="Arial"/>
              </a:rPr>
              <a:t>= </a:t>
            </a:r>
            <a:r>
              <a:rPr sz="1500" spc="-155" dirty="0">
                <a:latin typeface="Arial"/>
                <a:cs typeface="Arial"/>
              </a:rPr>
              <a:t>2 – 2 </a:t>
            </a:r>
            <a:r>
              <a:rPr sz="1500" spc="-160" dirty="0">
                <a:latin typeface="Arial"/>
                <a:cs typeface="Arial"/>
              </a:rPr>
              <a:t>+ </a:t>
            </a:r>
            <a:r>
              <a:rPr sz="1500" spc="-155" dirty="0">
                <a:latin typeface="Arial"/>
                <a:cs typeface="Arial"/>
              </a:rPr>
              <a:t>1 </a:t>
            </a:r>
            <a:r>
              <a:rPr sz="1500" spc="-160" dirty="0">
                <a:latin typeface="Arial"/>
                <a:cs typeface="Arial"/>
              </a:rPr>
              <a:t>= </a:t>
            </a:r>
            <a:r>
              <a:rPr sz="1500" spc="-155" dirty="0">
                <a:latin typeface="Arial"/>
                <a:cs typeface="Arial"/>
              </a:rPr>
              <a:t>1 </a:t>
            </a:r>
            <a:r>
              <a:rPr sz="1500" spc="-125" dirty="0">
                <a:latin typeface="Arial"/>
                <a:cs typeface="Arial"/>
              </a:rPr>
              <a:t>(1 </a:t>
            </a:r>
            <a:r>
              <a:rPr sz="1500" spc="-135" dirty="0">
                <a:latin typeface="Arial"/>
                <a:cs typeface="Arial"/>
              </a:rPr>
              <a:t>independent, </a:t>
            </a:r>
            <a:r>
              <a:rPr sz="1500" spc="-155" dirty="0">
                <a:latin typeface="Arial"/>
                <a:cs typeface="Arial"/>
              </a:rPr>
              <a:t>2</a:t>
            </a:r>
            <a:r>
              <a:rPr sz="1500" spc="-80" dirty="0">
                <a:latin typeface="Arial"/>
                <a:cs typeface="Arial"/>
              </a:rPr>
              <a:t> </a:t>
            </a:r>
            <a:r>
              <a:rPr sz="1500" spc="-145" dirty="0">
                <a:latin typeface="Arial"/>
                <a:cs typeface="Arial"/>
              </a:rPr>
              <a:t>dependent)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81000" y="676275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572000"/>
            <a:ext cx="6324600" cy="2285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25234" y="4724398"/>
            <a:ext cx="2818764" cy="21335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6400" y="3697287"/>
            <a:ext cx="990600" cy="646430"/>
          </a:xfrm>
          <a:custGeom>
            <a:avLst/>
            <a:gdLst/>
            <a:ahLst/>
            <a:cxnLst/>
            <a:rect l="l" t="t" r="r" b="b"/>
            <a:pathLst>
              <a:path w="990600" h="646429">
                <a:moveTo>
                  <a:pt x="0" y="646112"/>
                </a:moveTo>
                <a:lnTo>
                  <a:pt x="990600" y="646112"/>
                </a:lnTo>
                <a:lnTo>
                  <a:pt x="990600" y="0"/>
                </a:lnTo>
                <a:lnTo>
                  <a:pt x="0" y="0"/>
                </a:lnTo>
                <a:lnTo>
                  <a:pt x="0" y="646112"/>
                </a:lnTo>
                <a:close/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566028" y="3728084"/>
            <a:ext cx="7804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114" dirty="0">
                <a:solidFill>
                  <a:srgbClr val="FF0000"/>
                </a:solidFill>
                <a:latin typeface="Arial"/>
                <a:cs typeface="Arial"/>
              </a:rPr>
              <a:t>Composition  </a:t>
            </a:r>
            <a:r>
              <a:rPr sz="1200" spc="-90" dirty="0">
                <a:solidFill>
                  <a:srgbClr val="FF0000"/>
                </a:solidFill>
                <a:latin typeface="Arial"/>
                <a:cs typeface="Arial"/>
              </a:rPr>
              <a:t>of solid, liquid  </a:t>
            </a:r>
            <a:r>
              <a:rPr sz="1200" spc="-125" dirty="0">
                <a:solidFill>
                  <a:srgbClr val="FF0000"/>
                </a:solidFill>
                <a:latin typeface="Arial"/>
                <a:cs typeface="Arial"/>
              </a:rPr>
              <a:t>and</a:t>
            </a:r>
            <a:r>
              <a:rPr sz="1200" spc="-9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spc="-120" dirty="0">
                <a:solidFill>
                  <a:srgbClr val="FF0000"/>
                </a:solidFill>
                <a:latin typeface="Arial"/>
                <a:cs typeface="Arial"/>
              </a:rPr>
              <a:t>temp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324600" y="2819400"/>
            <a:ext cx="2819399" cy="1981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8710" y="132079"/>
            <a:ext cx="7332345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5" dirty="0"/>
              <a:t>Prediction of </a:t>
            </a:r>
            <a:r>
              <a:rPr sz="2500" dirty="0"/>
              <a:t>Phases </a:t>
            </a:r>
            <a:r>
              <a:rPr sz="2500" spc="-25" dirty="0"/>
              <a:t>(Type, </a:t>
            </a:r>
            <a:r>
              <a:rPr sz="2500" spc="-5" dirty="0"/>
              <a:t>Composition &amp;</a:t>
            </a:r>
            <a:r>
              <a:rPr sz="2500" spc="-95" dirty="0"/>
              <a:t> </a:t>
            </a:r>
            <a:r>
              <a:rPr sz="2500" dirty="0"/>
              <a:t>Amount)</a:t>
            </a:r>
            <a:endParaRPr sz="2500"/>
          </a:p>
        </p:txBody>
      </p:sp>
      <p:sp>
        <p:nvSpPr>
          <p:cNvPr id="3" name="object 3"/>
          <p:cNvSpPr/>
          <p:nvPr/>
        </p:nvSpPr>
        <p:spPr>
          <a:xfrm>
            <a:off x="152400" y="731900"/>
            <a:ext cx="8839200" cy="6126480"/>
          </a:xfrm>
          <a:custGeom>
            <a:avLst/>
            <a:gdLst/>
            <a:ahLst/>
            <a:cxnLst/>
            <a:rect l="l" t="t" r="r" b="b"/>
            <a:pathLst>
              <a:path w="8839200" h="6126480">
                <a:moveTo>
                  <a:pt x="0" y="6126099"/>
                </a:moveTo>
                <a:lnTo>
                  <a:pt x="8839200" y="6126099"/>
                </a:lnTo>
                <a:lnTo>
                  <a:pt x="8839200" y="0"/>
                </a:lnTo>
                <a:lnTo>
                  <a:pt x="0" y="0"/>
                </a:lnTo>
                <a:lnTo>
                  <a:pt x="0" y="6126099"/>
                </a:lnTo>
                <a:close/>
              </a:path>
            </a:pathLst>
          </a:custGeom>
          <a:ln w="12700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1140" y="711225"/>
            <a:ext cx="8594090" cy="139128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484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185" dirty="0">
                <a:solidFill>
                  <a:srgbClr val="FF0000"/>
                </a:solidFill>
                <a:latin typeface="Arial"/>
                <a:cs typeface="Arial"/>
              </a:rPr>
              <a:t>Type </a:t>
            </a:r>
            <a:r>
              <a:rPr sz="1600" spc="-110" dirty="0">
                <a:latin typeface="Arial"/>
                <a:cs typeface="Arial"/>
              </a:rPr>
              <a:t>is </a:t>
            </a:r>
            <a:r>
              <a:rPr sz="1600" spc="-155" dirty="0">
                <a:latin typeface="Arial"/>
                <a:cs typeface="Arial"/>
              </a:rPr>
              <a:t>easy </a:t>
            </a:r>
            <a:r>
              <a:rPr sz="1600" spc="-130" dirty="0">
                <a:latin typeface="Arial"/>
                <a:cs typeface="Arial"/>
              </a:rPr>
              <a:t>to </a:t>
            </a:r>
            <a:r>
              <a:rPr sz="1600" spc="-125" dirty="0">
                <a:latin typeface="Arial"/>
                <a:cs typeface="Arial"/>
              </a:rPr>
              <a:t>find </a:t>
            </a:r>
            <a:r>
              <a:rPr sz="1600" spc="-130" dirty="0">
                <a:latin typeface="Arial"/>
                <a:cs typeface="Arial"/>
              </a:rPr>
              <a:t>with </a:t>
            </a:r>
            <a:r>
              <a:rPr sz="1600" spc="-170" dirty="0">
                <a:latin typeface="Arial"/>
                <a:cs typeface="Arial"/>
              </a:rPr>
              <a:t>temp </a:t>
            </a:r>
            <a:r>
              <a:rPr sz="1600" spc="-195" dirty="0">
                <a:latin typeface="Arial"/>
                <a:cs typeface="Arial"/>
              </a:rPr>
              <a:t>&amp; </a:t>
            </a:r>
            <a:r>
              <a:rPr sz="1600" spc="-140" dirty="0">
                <a:latin typeface="Arial"/>
                <a:cs typeface="Arial"/>
              </a:rPr>
              <a:t>composition, </a:t>
            </a:r>
            <a:r>
              <a:rPr sz="1600" spc="-135" dirty="0">
                <a:latin typeface="Arial"/>
                <a:cs typeface="Arial"/>
              </a:rPr>
              <a:t>locate </a:t>
            </a:r>
            <a:r>
              <a:rPr sz="1600" spc="-165" dirty="0">
                <a:latin typeface="Arial"/>
                <a:cs typeface="Arial"/>
              </a:rPr>
              <a:t>a </a:t>
            </a:r>
            <a:r>
              <a:rPr sz="1600" spc="-130" dirty="0">
                <a:latin typeface="Arial"/>
                <a:cs typeface="Arial"/>
              </a:rPr>
              <a:t>point </a:t>
            </a:r>
            <a:r>
              <a:rPr sz="1600" spc="-120" dirty="0">
                <a:latin typeface="Arial"/>
                <a:cs typeface="Arial"/>
              </a:rPr>
              <a:t>in </a:t>
            </a:r>
            <a:r>
              <a:rPr sz="1600" spc="-140" dirty="0">
                <a:latin typeface="Arial"/>
                <a:cs typeface="Arial"/>
              </a:rPr>
              <a:t>the</a:t>
            </a:r>
            <a:r>
              <a:rPr sz="1600" spc="80" dirty="0">
                <a:latin typeface="Arial"/>
                <a:cs typeface="Arial"/>
              </a:rPr>
              <a:t> </a:t>
            </a:r>
            <a:r>
              <a:rPr sz="1600" spc="-145" dirty="0">
                <a:latin typeface="Arial"/>
                <a:cs typeface="Arial"/>
              </a:rPr>
              <a:t>diagram.</a:t>
            </a:r>
            <a:endParaRPr sz="16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380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150" dirty="0">
                <a:solidFill>
                  <a:srgbClr val="FF0000"/>
                </a:solidFill>
                <a:latin typeface="Arial"/>
                <a:cs typeface="Arial"/>
              </a:rPr>
              <a:t>Composition </a:t>
            </a:r>
            <a:r>
              <a:rPr sz="1600" spc="-125" dirty="0">
                <a:latin typeface="Arial"/>
                <a:cs typeface="Arial"/>
              </a:rPr>
              <a:t>of </a:t>
            </a:r>
            <a:r>
              <a:rPr sz="1600" spc="-165" dirty="0">
                <a:latin typeface="Arial"/>
                <a:cs typeface="Arial"/>
              </a:rPr>
              <a:t>a </a:t>
            </a:r>
            <a:r>
              <a:rPr sz="1600" spc="-130" dirty="0">
                <a:latin typeface="Arial"/>
                <a:cs typeface="Arial"/>
              </a:rPr>
              <a:t>single </a:t>
            </a:r>
            <a:r>
              <a:rPr sz="1600" spc="-160" dirty="0">
                <a:latin typeface="Arial"/>
                <a:cs typeface="Arial"/>
              </a:rPr>
              <a:t>phase </a:t>
            </a:r>
            <a:r>
              <a:rPr sz="1600" spc="-110" dirty="0">
                <a:latin typeface="Arial"/>
                <a:cs typeface="Arial"/>
              </a:rPr>
              <a:t>is </a:t>
            </a:r>
            <a:r>
              <a:rPr sz="1600" spc="-180" dirty="0">
                <a:latin typeface="Arial"/>
                <a:cs typeface="Arial"/>
              </a:rPr>
              <a:t>same </a:t>
            </a:r>
            <a:r>
              <a:rPr sz="1600" spc="-160" dirty="0">
                <a:latin typeface="Arial"/>
                <a:cs typeface="Arial"/>
              </a:rPr>
              <a:t>as </a:t>
            </a:r>
            <a:r>
              <a:rPr sz="1600" spc="-125" dirty="0">
                <a:latin typeface="Arial"/>
                <a:cs typeface="Arial"/>
              </a:rPr>
              <a:t>that of </a:t>
            </a:r>
            <a:r>
              <a:rPr sz="1600" spc="-135" dirty="0">
                <a:latin typeface="Arial"/>
                <a:cs typeface="Arial"/>
              </a:rPr>
              <a:t>alloy. </a:t>
            </a:r>
            <a:r>
              <a:rPr sz="1600" spc="-150" dirty="0">
                <a:latin typeface="Arial"/>
                <a:cs typeface="Arial"/>
              </a:rPr>
              <a:t>Composition </a:t>
            </a:r>
            <a:r>
              <a:rPr sz="1600" spc="-125" dirty="0">
                <a:latin typeface="Arial"/>
                <a:cs typeface="Arial"/>
              </a:rPr>
              <a:t>of </a:t>
            </a:r>
            <a:r>
              <a:rPr sz="1600" spc="-160" dirty="0">
                <a:latin typeface="Arial"/>
                <a:cs typeface="Arial"/>
              </a:rPr>
              <a:t>phases </a:t>
            </a:r>
            <a:r>
              <a:rPr sz="1600" spc="-120" dirty="0">
                <a:latin typeface="Arial"/>
                <a:cs typeface="Arial"/>
              </a:rPr>
              <a:t>in </a:t>
            </a:r>
            <a:r>
              <a:rPr sz="1600" spc="-150" dirty="0">
                <a:latin typeface="Arial"/>
                <a:cs typeface="Arial"/>
              </a:rPr>
              <a:t>two-phase </a:t>
            </a:r>
            <a:r>
              <a:rPr sz="1600" spc="-135" dirty="0">
                <a:latin typeface="Arial"/>
                <a:cs typeface="Arial"/>
              </a:rPr>
              <a:t>region </a:t>
            </a:r>
            <a:r>
              <a:rPr sz="1600" spc="-160" dirty="0">
                <a:latin typeface="Arial"/>
                <a:cs typeface="Arial"/>
              </a:rPr>
              <a:t>can </a:t>
            </a:r>
            <a:r>
              <a:rPr sz="1600" spc="-165" dirty="0">
                <a:latin typeface="Arial"/>
                <a:cs typeface="Arial"/>
              </a:rPr>
              <a:t>be </a:t>
            </a:r>
            <a:r>
              <a:rPr sz="1600" spc="-145" dirty="0">
                <a:latin typeface="Arial"/>
                <a:cs typeface="Arial"/>
              </a:rPr>
              <a:t>found  </a:t>
            </a:r>
            <a:r>
              <a:rPr sz="1600" spc="-135" dirty="0">
                <a:latin typeface="Arial"/>
                <a:cs typeface="Arial"/>
              </a:rPr>
              <a:t>out </a:t>
            </a:r>
            <a:r>
              <a:rPr sz="1600" spc="-160" dirty="0">
                <a:latin typeface="Arial"/>
                <a:cs typeface="Arial"/>
              </a:rPr>
              <a:t>by </a:t>
            </a:r>
            <a:r>
              <a:rPr sz="1600" spc="-150" dirty="0">
                <a:latin typeface="Arial"/>
                <a:cs typeface="Arial"/>
              </a:rPr>
              <a:t>drawing </a:t>
            </a:r>
            <a:r>
              <a:rPr sz="1600" spc="-165" dirty="0">
                <a:latin typeface="Arial"/>
                <a:cs typeface="Arial"/>
              </a:rPr>
              <a:t>a </a:t>
            </a:r>
            <a:r>
              <a:rPr sz="1600" spc="-110" dirty="0">
                <a:latin typeface="Arial"/>
                <a:cs typeface="Arial"/>
              </a:rPr>
              <a:t>tie-line </a:t>
            </a:r>
            <a:r>
              <a:rPr sz="1600" spc="-125" dirty="0">
                <a:latin typeface="Arial"/>
                <a:cs typeface="Arial"/>
              </a:rPr>
              <a:t>at specific </a:t>
            </a:r>
            <a:r>
              <a:rPr sz="1600" spc="-165" dirty="0">
                <a:latin typeface="Arial"/>
                <a:cs typeface="Arial"/>
              </a:rPr>
              <a:t>temp </a:t>
            </a:r>
            <a:r>
              <a:rPr sz="1600" spc="-130" dirty="0">
                <a:latin typeface="Arial"/>
                <a:cs typeface="Arial"/>
              </a:rPr>
              <a:t>(intersection </a:t>
            </a:r>
            <a:r>
              <a:rPr sz="1600" spc="-125" dirty="0">
                <a:latin typeface="Arial"/>
                <a:cs typeface="Arial"/>
              </a:rPr>
              <a:t>at </a:t>
            </a:r>
            <a:r>
              <a:rPr sz="1600" spc="-135" dirty="0">
                <a:latin typeface="Arial"/>
                <a:cs typeface="Arial"/>
              </a:rPr>
              <a:t>solidus </a:t>
            </a:r>
            <a:r>
              <a:rPr sz="1600" spc="-165" dirty="0">
                <a:latin typeface="Arial"/>
                <a:cs typeface="Arial"/>
              </a:rPr>
              <a:t>and </a:t>
            </a:r>
            <a:r>
              <a:rPr sz="1600" spc="-130" dirty="0">
                <a:latin typeface="Arial"/>
                <a:cs typeface="Arial"/>
              </a:rPr>
              <a:t>liquidus </a:t>
            </a:r>
            <a:r>
              <a:rPr sz="1600" spc="-120" dirty="0">
                <a:latin typeface="Arial"/>
                <a:cs typeface="Arial"/>
              </a:rPr>
              <a:t>line </a:t>
            </a:r>
            <a:r>
              <a:rPr sz="1600" spc="-135" dirty="0">
                <a:latin typeface="Arial"/>
                <a:cs typeface="Arial"/>
              </a:rPr>
              <a:t>give </a:t>
            </a:r>
            <a:r>
              <a:rPr sz="1600" spc="-140" dirty="0">
                <a:latin typeface="Arial"/>
                <a:cs typeface="Arial"/>
              </a:rPr>
              <a:t>the </a:t>
            </a:r>
            <a:r>
              <a:rPr sz="1600" spc="-145" dirty="0">
                <a:latin typeface="Arial"/>
                <a:cs typeface="Arial"/>
              </a:rPr>
              <a:t>composition </a:t>
            </a:r>
            <a:r>
              <a:rPr sz="1600" spc="-125" dirty="0">
                <a:latin typeface="Arial"/>
                <a:cs typeface="Arial"/>
              </a:rPr>
              <a:t>of solid  </a:t>
            </a:r>
            <a:r>
              <a:rPr sz="1600" spc="-165" dirty="0">
                <a:latin typeface="Arial"/>
                <a:cs typeface="Arial"/>
              </a:rPr>
              <a:t>and </a:t>
            </a:r>
            <a:r>
              <a:rPr sz="1600" spc="-120" dirty="0">
                <a:latin typeface="Arial"/>
                <a:cs typeface="Arial"/>
              </a:rPr>
              <a:t>liquid </a:t>
            </a:r>
            <a:r>
              <a:rPr sz="1600" spc="-160" dirty="0">
                <a:latin typeface="Arial"/>
                <a:cs typeface="Arial"/>
              </a:rPr>
              <a:t>phase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35" dirty="0">
                <a:latin typeface="Arial"/>
                <a:cs typeface="Arial"/>
              </a:rPr>
              <a:t>respectively.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170" dirty="0">
                <a:solidFill>
                  <a:srgbClr val="FF0000"/>
                </a:solidFill>
                <a:latin typeface="Arial"/>
                <a:cs typeface="Arial"/>
              </a:rPr>
              <a:t>Amount </a:t>
            </a:r>
            <a:r>
              <a:rPr sz="1600" spc="-125" dirty="0">
                <a:latin typeface="Arial"/>
                <a:cs typeface="Arial"/>
              </a:rPr>
              <a:t>of </a:t>
            </a:r>
            <a:r>
              <a:rPr sz="1600" spc="-160" dirty="0">
                <a:latin typeface="Arial"/>
                <a:cs typeface="Arial"/>
              </a:rPr>
              <a:t>phases </a:t>
            </a:r>
            <a:r>
              <a:rPr sz="1600" spc="-110" dirty="0">
                <a:latin typeface="Arial"/>
                <a:cs typeface="Arial"/>
              </a:rPr>
              <a:t>is </a:t>
            </a:r>
            <a:r>
              <a:rPr sz="1600" spc="-140" dirty="0">
                <a:latin typeface="Arial"/>
                <a:cs typeface="Arial"/>
              </a:rPr>
              <a:t>predicted </a:t>
            </a:r>
            <a:r>
              <a:rPr sz="1600" spc="-160" dirty="0">
                <a:latin typeface="Arial"/>
                <a:cs typeface="Arial"/>
              </a:rPr>
              <a:t>by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45" dirty="0">
                <a:latin typeface="Arial"/>
                <a:cs typeface="Arial"/>
              </a:rPr>
              <a:t>using </a:t>
            </a:r>
            <a:r>
              <a:rPr sz="1600" spc="-150" dirty="0">
                <a:latin typeface="Arial"/>
                <a:cs typeface="Arial"/>
              </a:rPr>
              <a:t>Lever </a:t>
            </a:r>
            <a:r>
              <a:rPr sz="1600" spc="-140" dirty="0">
                <a:latin typeface="Arial"/>
                <a:cs typeface="Arial"/>
              </a:rPr>
              <a:t>Rule.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54192" y="4077461"/>
            <a:ext cx="19399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50" dirty="0">
                <a:solidFill>
                  <a:srgbClr val="FF0000"/>
                </a:solidFill>
                <a:latin typeface="Arial"/>
                <a:cs typeface="Arial"/>
              </a:rPr>
              <a:t>Expression </a:t>
            </a:r>
            <a:r>
              <a:rPr sz="1600" spc="-120" dirty="0">
                <a:solidFill>
                  <a:srgbClr val="FF0000"/>
                </a:solidFill>
                <a:latin typeface="Arial"/>
                <a:cs typeface="Arial"/>
              </a:rPr>
              <a:t>for </a:t>
            </a:r>
            <a:r>
              <a:rPr sz="1600" spc="-150" dirty="0">
                <a:solidFill>
                  <a:srgbClr val="FF0000"/>
                </a:solidFill>
                <a:latin typeface="Arial"/>
                <a:cs typeface="Arial"/>
              </a:rPr>
              <a:t>Lever</a:t>
            </a:r>
            <a:r>
              <a:rPr sz="1600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spc="-155" dirty="0">
                <a:solidFill>
                  <a:srgbClr val="FF0000"/>
                </a:solidFill>
                <a:latin typeface="Arial"/>
                <a:cs typeface="Arial"/>
              </a:rPr>
              <a:t>Rule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419100" indent="-343535">
              <a:lnSpc>
                <a:spcPct val="100000"/>
              </a:lnSpc>
              <a:spcBef>
                <a:spcPts val="484"/>
              </a:spcBef>
              <a:buChar char="•"/>
              <a:tabLst>
                <a:tab pos="419100" algn="l"/>
                <a:tab pos="419734" algn="l"/>
              </a:tabLst>
            </a:pPr>
            <a:r>
              <a:rPr spc="-180" dirty="0"/>
              <a:t>An</a:t>
            </a:r>
            <a:r>
              <a:rPr spc="-95" dirty="0"/>
              <a:t> </a:t>
            </a:r>
            <a:r>
              <a:rPr spc="-125" dirty="0"/>
              <a:t>alloy</a:t>
            </a:r>
            <a:r>
              <a:rPr spc="-95" dirty="0"/>
              <a:t> </a:t>
            </a:r>
            <a:r>
              <a:rPr spc="-135" dirty="0"/>
              <a:t>with</a:t>
            </a:r>
            <a:r>
              <a:rPr spc="-80" dirty="0"/>
              <a:t> </a:t>
            </a:r>
            <a:r>
              <a:rPr spc="-165" dirty="0"/>
              <a:t>a</a:t>
            </a:r>
            <a:r>
              <a:rPr spc="-95" dirty="0"/>
              <a:t> </a:t>
            </a:r>
            <a:r>
              <a:rPr spc="-130" dirty="0"/>
              <a:t>single</a:t>
            </a:r>
            <a:r>
              <a:rPr spc="-90" dirty="0"/>
              <a:t> </a:t>
            </a:r>
            <a:r>
              <a:rPr spc="-160" dirty="0"/>
              <a:t>phase</a:t>
            </a:r>
            <a:r>
              <a:rPr spc="-110" dirty="0"/>
              <a:t> </a:t>
            </a:r>
            <a:r>
              <a:rPr spc="-125" dirty="0"/>
              <a:t>(point</a:t>
            </a:r>
            <a:r>
              <a:rPr spc="-95" dirty="0"/>
              <a:t> </a:t>
            </a:r>
            <a:r>
              <a:rPr spc="-120" dirty="0"/>
              <a:t>Z),</a:t>
            </a:r>
            <a:r>
              <a:rPr spc="-85" dirty="0"/>
              <a:t> </a:t>
            </a:r>
            <a:r>
              <a:rPr spc="-145" dirty="0"/>
              <a:t>weight</a:t>
            </a:r>
            <a:r>
              <a:rPr spc="-105" dirty="0"/>
              <a:t> </a:t>
            </a:r>
            <a:r>
              <a:rPr spc="-125" dirty="0"/>
              <a:t>of</a:t>
            </a:r>
            <a:r>
              <a:rPr spc="-90" dirty="0"/>
              <a:t> </a:t>
            </a:r>
            <a:r>
              <a:rPr spc="-140" dirty="0"/>
              <a:t>the</a:t>
            </a:r>
            <a:r>
              <a:rPr spc="-95" dirty="0"/>
              <a:t> </a:t>
            </a:r>
            <a:r>
              <a:rPr spc="-160" dirty="0"/>
              <a:t>phase</a:t>
            </a:r>
            <a:r>
              <a:rPr spc="-90" dirty="0"/>
              <a:t> </a:t>
            </a:r>
            <a:r>
              <a:rPr spc="-110" dirty="0"/>
              <a:t>is</a:t>
            </a:r>
            <a:r>
              <a:rPr spc="-85" dirty="0"/>
              <a:t> </a:t>
            </a:r>
            <a:r>
              <a:rPr spc="-145" dirty="0"/>
              <a:t>equal</a:t>
            </a:r>
            <a:r>
              <a:rPr spc="-105" dirty="0"/>
              <a:t> </a:t>
            </a:r>
            <a:r>
              <a:rPr spc="-125" dirty="0"/>
              <a:t>to</a:t>
            </a:r>
            <a:r>
              <a:rPr spc="-90" dirty="0"/>
              <a:t> </a:t>
            </a:r>
            <a:r>
              <a:rPr spc="-140" dirty="0"/>
              <a:t>the</a:t>
            </a:r>
            <a:r>
              <a:rPr spc="-90" dirty="0"/>
              <a:t> </a:t>
            </a:r>
            <a:r>
              <a:rPr spc="-145" dirty="0"/>
              <a:t>weight</a:t>
            </a:r>
            <a:r>
              <a:rPr spc="-100" dirty="0"/>
              <a:t> </a:t>
            </a:r>
            <a:r>
              <a:rPr spc="-125" dirty="0"/>
              <a:t>of</a:t>
            </a:r>
            <a:r>
              <a:rPr spc="-95" dirty="0"/>
              <a:t> </a:t>
            </a:r>
            <a:r>
              <a:rPr spc="-140" dirty="0"/>
              <a:t>the</a:t>
            </a:r>
            <a:r>
              <a:rPr spc="-85" dirty="0"/>
              <a:t> </a:t>
            </a:r>
            <a:r>
              <a:rPr spc="-135" dirty="0"/>
              <a:t>alloy.</a:t>
            </a:r>
          </a:p>
          <a:p>
            <a:pPr marL="419100" marR="81280" indent="-343535">
              <a:lnSpc>
                <a:spcPct val="100000"/>
              </a:lnSpc>
              <a:spcBef>
                <a:spcPts val="385"/>
              </a:spcBef>
              <a:buChar char="•"/>
              <a:tabLst>
                <a:tab pos="419100" algn="l"/>
                <a:tab pos="419734" algn="l"/>
              </a:tabLst>
            </a:pPr>
            <a:r>
              <a:rPr spc="-150" dirty="0"/>
              <a:t>Lever </a:t>
            </a:r>
            <a:r>
              <a:rPr spc="-125" dirty="0"/>
              <a:t>rule </a:t>
            </a:r>
            <a:r>
              <a:rPr spc="-110" dirty="0"/>
              <a:t>is </a:t>
            </a:r>
            <a:r>
              <a:rPr spc="-160" dirty="0"/>
              <a:t>used </a:t>
            </a:r>
            <a:r>
              <a:rPr spc="-125" dirty="0"/>
              <a:t>to find </a:t>
            </a:r>
            <a:r>
              <a:rPr spc="-140" dirty="0"/>
              <a:t>the </a:t>
            </a:r>
            <a:r>
              <a:rPr spc="-165" dirty="0"/>
              <a:t>amount </a:t>
            </a:r>
            <a:r>
              <a:rPr spc="-125" dirty="0"/>
              <a:t>of </a:t>
            </a:r>
            <a:r>
              <a:rPr spc="-160" dirty="0"/>
              <a:t>phases </a:t>
            </a:r>
            <a:r>
              <a:rPr spc="-120" dirty="0"/>
              <a:t>in </a:t>
            </a:r>
            <a:r>
              <a:rPr spc="-135" dirty="0"/>
              <a:t>only </a:t>
            </a:r>
            <a:r>
              <a:rPr spc="-150" dirty="0"/>
              <a:t>two-phase </a:t>
            </a:r>
            <a:r>
              <a:rPr spc="-140" dirty="0"/>
              <a:t>regions </a:t>
            </a:r>
            <a:r>
              <a:rPr spc="-125" dirty="0"/>
              <a:t>of </a:t>
            </a:r>
            <a:r>
              <a:rPr spc="-135" dirty="0"/>
              <a:t>binary equilibrium </a:t>
            </a:r>
            <a:r>
              <a:rPr spc="-155" dirty="0"/>
              <a:t>diagrams  </a:t>
            </a:r>
            <a:r>
              <a:rPr spc="-150" dirty="0"/>
              <a:t>(based</a:t>
            </a:r>
            <a:r>
              <a:rPr spc="-105" dirty="0"/>
              <a:t> </a:t>
            </a:r>
            <a:r>
              <a:rPr spc="-165" dirty="0"/>
              <a:t>on</a:t>
            </a:r>
            <a:r>
              <a:rPr spc="-90" dirty="0"/>
              <a:t> </a:t>
            </a:r>
            <a:r>
              <a:rPr spc="-145" dirty="0"/>
              <a:t>conservation</a:t>
            </a:r>
            <a:r>
              <a:rPr spc="-100" dirty="0"/>
              <a:t> </a:t>
            </a:r>
            <a:r>
              <a:rPr spc="-125" dirty="0"/>
              <a:t>of</a:t>
            </a:r>
            <a:r>
              <a:rPr spc="-95" dirty="0"/>
              <a:t> </a:t>
            </a:r>
            <a:r>
              <a:rPr spc="-150" dirty="0"/>
              <a:t>mass).</a:t>
            </a:r>
            <a:r>
              <a:rPr spc="-80" dirty="0"/>
              <a:t> </a:t>
            </a:r>
            <a:r>
              <a:rPr spc="-155" dirty="0"/>
              <a:t>[Can</a:t>
            </a:r>
            <a:r>
              <a:rPr spc="-90" dirty="0"/>
              <a:t> </a:t>
            </a:r>
            <a:r>
              <a:rPr spc="-165" dirty="0"/>
              <a:t>be</a:t>
            </a:r>
            <a:r>
              <a:rPr spc="-90" dirty="0"/>
              <a:t> </a:t>
            </a:r>
            <a:r>
              <a:rPr spc="-140" dirty="0"/>
              <a:t>applied</a:t>
            </a:r>
            <a:r>
              <a:rPr spc="-110" dirty="0"/>
              <a:t> </a:t>
            </a:r>
            <a:r>
              <a:rPr spc="-120" dirty="0"/>
              <a:t>for</a:t>
            </a:r>
            <a:r>
              <a:rPr spc="-80" dirty="0"/>
              <a:t> </a:t>
            </a:r>
            <a:r>
              <a:rPr spc="-155" dirty="0"/>
              <a:t>two</a:t>
            </a:r>
            <a:r>
              <a:rPr spc="-70" dirty="0"/>
              <a:t> </a:t>
            </a:r>
            <a:r>
              <a:rPr spc="-125" dirty="0"/>
              <a:t>solid</a:t>
            </a:r>
            <a:r>
              <a:rPr spc="-90" dirty="0"/>
              <a:t> </a:t>
            </a:r>
            <a:r>
              <a:rPr spc="-160" dirty="0"/>
              <a:t>phases</a:t>
            </a:r>
            <a:r>
              <a:rPr spc="-95" dirty="0"/>
              <a:t> </a:t>
            </a:r>
            <a:r>
              <a:rPr spc="-150" dirty="0"/>
              <a:t>under</a:t>
            </a:r>
            <a:r>
              <a:rPr spc="-110" dirty="0"/>
              <a:t> </a:t>
            </a:r>
            <a:r>
              <a:rPr spc="-135" dirty="0"/>
              <a:t>equilibrium</a:t>
            </a:r>
            <a:r>
              <a:rPr spc="-100" dirty="0"/>
              <a:t> </a:t>
            </a:r>
            <a:r>
              <a:rPr spc="-160" dirty="0"/>
              <a:t>as</a:t>
            </a:r>
            <a:r>
              <a:rPr spc="-70" dirty="0"/>
              <a:t> </a:t>
            </a:r>
            <a:r>
              <a:rPr spc="-120" dirty="0"/>
              <a:t>well]</a:t>
            </a:r>
          </a:p>
          <a:p>
            <a:pPr marL="76200">
              <a:lnSpc>
                <a:spcPct val="100000"/>
              </a:lnSpc>
              <a:spcBef>
                <a:spcPts val="385"/>
              </a:spcBef>
              <a:buChar char="•"/>
              <a:tabLst>
                <a:tab pos="419100" algn="l"/>
                <a:tab pos="419734" algn="l"/>
              </a:tabLst>
            </a:pPr>
            <a:r>
              <a:rPr spc="-165" dirty="0"/>
              <a:t>Total</a:t>
            </a:r>
            <a:r>
              <a:rPr spc="-110" dirty="0"/>
              <a:t> </a:t>
            </a:r>
            <a:r>
              <a:rPr spc="-145" dirty="0"/>
              <a:t>weight</a:t>
            </a:r>
            <a:r>
              <a:rPr spc="-95" dirty="0"/>
              <a:t> </a:t>
            </a:r>
            <a:r>
              <a:rPr spc="-125" dirty="0"/>
              <a:t>of</a:t>
            </a:r>
            <a:r>
              <a:rPr spc="-95" dirty="0"/>
              <a:t> </a:t>
            </a:r>
            <a:r>
              <a:rPr spc="-150" dirty="0"/>
              <a:t>metal</a:t>
            </a:r>
            <a:r>
              <a:rPr spc="-95" dirty="0"/>
              <a:t> </a:t>
            </a:r>
            <a:r>
              <a:rPr spc="-195" dirty="0"/>
              <a:t>B</a:t>
            </a:r>
            <a:r>
              <a:rPr spc="-80" dirty="0"/>
              <a:t> </a:t>
            </a:r>
            <a:r>
              <a:rPr spc="-120" dirty="0"/>
              <a:t>in</a:t>
            </a:r>
            <a:r>
              <a:rPr spc="-80" dirty="0"/>
              <a:t> </a:t>
            </a:r>
            <a:r>
              <a:rPr spc="-125" dirty="0"/>
              <a:t>alloy</a:t>
            </a:r>
            <a:r>
              <a:rPr spc="-95" dirty="0"/>
              <a:t> </a:t>
            </a:r>
            <a:r>
              <a:rPr spc="-160" dirty="0"/>
              <a:t>must</a:t>
            </a:r>
            <a:r>
              <a:rPr spc="-85" dirty="0"/>
              <a:t> </a:t>
            </a:r>
            <a:r>
              <a:rPr spc="-165" dirty="0"/>
              <a:t>be</a:t>
            </a:r>
            <a:r>
              <a:rPr spc="-90" dirty="0"/>
              <a:t> </a:t>
            </a:r>
            <a:r>
              <a:rPr spc="-145" dirty="0"/>
              <a:t>equal</a:t>
            </a:r>
            <a:r>
              <a:rPr spc="-110" dirty="0"/>
              <a:t> </a:t>
            </a:r>
            <a:r>
              <a:rPr spc="-125" dirty="0"/>
              <a:t>to</a:t>
            </a:r>
            <a:r>
              <a:rPr spc="-95" dirty="0"/>
              <a:t> </a:t>
            </a:r>
            <a:r>
              <a:rPr spc="-105" dirty="0"/>
              <a:t>its</a:t>
            </a:r>
            <a:r>
              <a:rPr spc="-65" dirty="0"/>
              <a:t> </a:t>
            </a:r>
            <a:r>
              <a:rPr spc="-165" dirty="0"/>
              <a:t>combined</a:t>
            </a:r>
            <a:r>
              <a:rPr spc="-110" dirty="0"/>
              <a:t> </a:t>
            </a:r>
            <a:r>
              <a:rPr spc="-145" dirty="0"/>
              <a:t>weight</a:t>
            </a:r>
            <a:r>
              <a:rPr spc="-100" dirty="0"/>
              <a:t> </a:t>
            </a:r>
            <a:r>
              <a:rPr spc="-120" dirty="0"/>
              <a:t>in</a:t>
            </a:r>
            <a:r>
              <a:rPr spc="-80" dirty="0"/>
              <a:t> </a:t>
            </a:r>
            <a:r>
              <a:rPr spc="-120" dirty="0"/>
              <a:t>liquid</a:t>
            </a:r>
            <a:r>
              <a:rPr spc="-105" dirty="0"/>
              <a:t> </a:t>
            </a:r>
            <a:r>
              <a:rPr spc="-165" dirty="0"/>
              <a:t>and</a:t>
            </a:r>
            <a:r>
              <a:rPr spc="-100" dirty="0"/>
              <a:t> </a:t>
            </a:r>
            <a:r>
              <a:rPr spc="-125" dirty="0"/>
              <a:t>solid</a:t>
            </a:r>
            <a:r>
              <a:rPr spc="-90" dirty="0"/>
              <a:t> </a:t>
            </a:r>
            <a:r>
              <a:rPr spc="-150" dirty="0"/>
              <a:t>phases.</a:t>
            </a:r>
          </a:p>
          <a:p>
            <a:pPr marL="419100" marR="200660" indent="-343535">
              <a:lnSpc>
                <a:spcPct val="100000"/>
              </a:lnSpc>
              <a:spcBef>
                <a:spcPts val="384"/>
              </a:spcBef>
              <a:buChar char="•"/>
              <a:tabLst>
                <a:tab pos="419100" algn="l"/>
                <a:tab pos="419734" algn="l"/>
              </a:tabLst>
            </a:pPr>
            <a:r>
              <a:rPr spc="-135" dirty="0"/>
              <a:t>Let </a:t>
            </a:r>
            <a:r>
              <a:rPr spc="-180" dirty="0"/>
              <a:t>W</a:t>
            </a:r>
            <a:r>
              <a:rPr sz="1575" spc="-270" baseline="-21164" dirty="0"/>
              <a:t>α </a:t>
            </a:r>
            <a:r>
              <a:rPr sz="1600" spc="-165" dirty="0"/>
              <a:t>and </a:t>
            </a:r>
            <a:r>
              <a:rPr sz="1600" spc="-190" dirty="0"/>
              <a:t>W</a:t>
            </a:r>
            <a:r>
              <a:rPr sz="1575" spc="-284" baseline="-21164" dirty="0"/>
              <a:t>L </a:t>
            </a:r>
            <a:r>
              <a:rPr sz="1600" spc="-165" dirty="0"/>
              <a:t>be </a:t>
            </a:r>
            <a:r>
              <a:rPr sz="1600" spc="-140" dirty="0"/>
              <a:t>the </a:t>
            </a:r>
            <a:r>
              <a:rPr sz="1600" spc="-125" dirty="0"/>
              <a:t>fractional </a:t>
            </a:r>
            <a:r>
              <a:rPr sz="1600" spc="-165" dirty="0"/>
              <a:t>amounts </a:t>
            </a:r>
            <a:r>
              <a:rPr sz="1600" spc="-125" dirty="0"/>
              <a:t>of </a:t>
            </a:r>
            <a:r>
              <a:rPr sz="1600" spc="-145" dirty="0"/>
              <a:t>weight </a:t>
            </a:r>
            <a:r>
              <a:rPr sz="1600" spc="-125" dirty="0"/>
              <a:t>of solid </a:t>
            </a:r>
            <a:r>
              <a:rPr sz="1600" spc="-165" dirty="0"/>
              <a:t>and </a:t>
            </a:r>
            <a:r>
              <a:rPr sz="1600" spc="-114" dirty="0"/>
              <a:t>liquid. </a:t>
            </a:r>
            <a:r>
              <a:rPr sz="1600" spc="-170" dirty="0"/>
              <a:t>By </a:t>
            </a:r>
            <a:r>
              <a:rPr sz="1600" spc="-145" dirty="0"/>
              <a:t>conservation </a:t>
            </a:r>
            <a:r>
              <a:rPr sz="1600" spc="-125" dirty="0"/>
              <a:t>of </a:t>
            </a:r>
            <a:r>
              <a:rPr sz="1600" spc="-160" dirty="0"/>
              <a:t>mass, </a:t>
            </a:r>
            <a:r>
              <a:rPr sz="1600" spc="-185" dirty="0"/>
              <a:t>sum </a:t>
            </a:r>
            <a:r>
              <a:rPr sz="1600" spc="-130" dirty="0"/>
              <a:t>of  </a:t>
            </a:r>
            <a:r>
              <a:rPr sz="1600" spc="-125" dirty="0"/>
              <a:t>fractional </a:t>
            </a:r>
            <a:r>
              <a:rPr sz="1600" spc="-165" dirty="0"/>
              <a:t>amounts be </a:t>
            </a:r>
            <a:r>
              <a:rPr sz="1600" spc="-145" dirty="0"/>
              <a:t>equal </a:t>
            </a:r>
            <a:r>
              <a:rPr sz="1600" spc="-125" dirty="0"/>
              <a:t>to</a:t>
            </a:r>
            <a:r>
              <a:rPr sz="1600" spc="90" dirty="0"/>
              <a:t> </a:t>
            </a:r>
            <a:r>
              <a:rPr sz="1600" spc="-140" dirty="0"/>
              <a:t>unity.</a:t>
            </a:r>
            <a:endParaRPr sz="1600"/>
          </a:p>
          <a:p>
            <a:pPr marL="76200">
              <a:lnSpc>
                <a:spcPct val="100000"/>
              </a:lnSpc>
              <a:spcBef>
                <a:spcPts val="385"/>
              </a:spcBef>
              <a:buChar char="•"/>
              <a:tabLst>
                <a:tab pos="419100" algn="l"/>
                <a:tab pos="419734" algn="l"/>
              </a:tabLst>
            </a:pPr>
            <a:r>
              <a:rPr spc="-130" dirty="0"/>
              <a:t>Also, </a:t>
            </a:r>
            <a:r>
              <a:rPr spc="-175" dirty="0"/>
              <a:t>mass </a:t>
            </a:r>
            <a:r>
              <a:rPr spc="-125" dirty="0"/>
              <a:t>of </a:t>
            </a:r>
            <a:r>
              <a:rPr spc="-150" dirty="0"/>
              <a:t>metal </a:t>
            </a:r>
            <a:r>
              <a:rPr spc="-195" dirty="0"/>
              <a:t>B </a:t>
            </a:r>
            <a:r>
              <a:rPr spc="-130" dirty="0"/>
              <a:t>distributed </a:t>
            </a:r>
            <a:r>
              <a:rPr spc="-120" dirty="0"/>
              <a:t>in </a:t>
            </a:r>
            <a:r>
              <a:rPr spc="-155" dirty="0"/>
              <a:t>two </a:t>
            </a:r>
            <a:r>
              <a:rPr spc="-160" dirty="0"/>
              <a:t>phases must </a:t>
            </a:r>
            <a:r>
              <a:rPr spc="-165" dirty="0"/>
              <a:t>be </a:t>
            </a:r>
            <a:r>
              <a:rPr spc="-145" dirty="0"/>
              <a:t>equal </a:t>
            </a:r>
            <a:r>
              <a:rPr spc="-125" dirty="0"/>
              <a:t>to </a:t>
            </a:r>
            <a:r>
              <a:rPr spc="-114" dirty="0"/>
              <a:t>total </a:t>
            </a:r>
            <a:r>
              <a:rPr spc="-150" dirty="0"/>
              <a:t>metal </a:t>
            </a:r>
            <a:r>
              <a:rPr spc="-195" dirty="0"/>
              <a:t>B </a:t>
            </a:r>
            <a:r>
              <a:rPr spc="-120" dirty="0"/>
              <a:t>in </a:t>
            </a:r>
            <a:r>
              <a:rPr spc="-130" dirty="0"/>
              <a:t>overall </a:t>
            </a:r>
            <a:r>
              <a:rPr spc="-135" dirty="0"/>
              <a:t>alloy.</a:t>
            </a:r>
            <a:r>
              <a:rPr spc="125" dirty="0"/>
              <a:t> </a:t>
            </a:r>
            <a:r>
              <a:rPr spc="-5" dirty="0"/>
              <a:t>┘</a:t>
            </a:r>
          </a:p>
          <a:p>
            <a:pPr marL="76200">
              <a:lnSpc>
                <a:spcPct val="100000"/>
              </a:lnSpc>
              <a:spcBef>
                <a:spcPts val="385"/>
              </a:spcBef>
              <a:buChar char="•"/>
              <a:tabLst>
                <a:tab pos="419100" algn="l"/>
                <a:tab pos="419734" algn="l"/>
              </a:tabLst>
            </a:pPr>
            <a:r>
              <a:rPr spc="-130" dirty="0"/>
              <a:t>Fractional </a:t>
            </a:r>
            <a:r>
              <a:rPr spc="-165" dirty="0"/>
              <a:t>amount </a:t>
            </a:r>
            <a:r>
              <a:rPr spc="-125" dirty="0"/>
              <a:t>of </a:t>
            </a:r>
            <a:r>
              <a:rPr spc="-120" dirty="0"/>
              <a:t>liquid </a:t>
            </a:r>
            <a:r>
              <a:rPr spc="-160" dirty="0"/>
              <a:t>by </a:t>
            </a:r>
            <a:r>
              <a:rPr spc="-145" dirty="0"/>
              <a:t>weight</a:t>
            </a:r>
            <a:r>
              <a:rPr spc="65" dirty="0"/>
              <a:t> </a:t>
            </a:r>
            <a:r>
              <a:rPr spc="-130" dirty="0"/>
              <a:t>as,</a:t>
            </a:r>
          </a:p>
          <a:p>
            <a:pPr marL="76200">
              <a:lnSpc>
                <a:spcPct val="100000"/>
              </a:lnSpc>
              <a:spcBef>
                <a:spcPts val="384"/>
              </a:spcBef>
              <a:buChar char="•"/>
              <a:tabLst>
                <a:tab pos="419100" algn="l"/>
                <a:tab pos="419734" algn="l"/>
              </a:tabLst>
            </a:pPr>
            <a:r>
              <a:rPr spc="-130" dirty="0"/>
              <a:t>Fractional </a:t>
            </a:r>
            <a:r>
              <a:rPr spc="-165" dirty="0"/>
              <a:t>amount </a:t>
            </a:r>
            <a:r>
              <a:rPr spc="-125" dirty="0"/>
              <a:t>of solid </a:t>
            </a:r>
            <a:r>
              <a:rPr spc="-160" dirty="0"/>
              <a:t>by </a:t>
            </a:r>
            <a:r>
              <a:rPr spc="-145" dirty="0"/>
              <a:t>weight   </a:t>
            </a:r>
            <a:r>
              <a:rPr spc="-135" dirty="0"/>
              <a:t>as,</a:t>
            </a:r>
          </a:p>
          <a:p>
            <a:pPr marL="76200">
              <a:lnSpc>
                <a:spcPct val="100000"/>
              </a:lnSpc>
              <a:spcBef>
                <a:spcPts val="380"/>
              </a:spcBef>
              <a:buChar char="•"/>
              <a:tabLst>
                <a:tab pos="419100" algn="l"/>
                <a:tab pos="419734" algn="l"/>
              </a:tabLst>
            </a:pPr>
            <a:r>
              <a:rPr spc="-125" dirty="0"/>
              <a:t>In </a:t>
            </a:r>
            <a:r>
              <a:rPr spc="-165" dirty="0"/>
              <a:t>a </a:t>
            </a:r>
            <a:r>
              <a:rPr spc="-145" dirty="0"/>
              <a:t>simple </a:t>
            </a:r>
            <a:r>
              <a:rPr spc="-175" dirty="0"/>
              <a:t>way, </a:t>
            </a:r>
            <a:r>
              <a:rPr spc="-80" dirty="0"/>
              <a:t>it </a:t>
            </a:r>
            <a:r>
              <a:rPr spc="-160" dirty="0"/>
              <a:t>can </a:t>
            </a:r>
            <a:r>
              <a:rPr spc="-165" dirty="0"/>
              <a:t>be </a:t>
            </a:r>
            <a:r>
              <a:rPr spc="-130" dirty="0"/>
              <a:t>rewritten</a:t>
            </a:r>
            <a:r>
              <a:rPr dirty="0"/>
              <a:t> </a:t>
            </a:r>
            <a:r>
              <a:rPr spc="-130" dirty="0"/>
              <a:t>as,</a:t>
            </a:r>
          </a:p>
          <a:p>
            <a:pPr marL="1905000" lvl="1">
              <a:lnSpc>
                <a:spcPct val="100000"/>
              </a:lnSpc>
              <a:spcBef>
                <a:spcPts val="385"/>
              </a:spcBef>
              <a:buChar char="•"/>
              <a:tabLst>
                <a:tab pos="2247900" algn="l"/>
                <a:tab pos="2248535" algn="l"/>
              </a:tabLst>
            </a:pPr>
            <a:r>
              <a:rPr sz="1600" spc="-135" dirty="0">
                <a:latin typeface="Arial"/>
                <a:cs typeface="Arial"/>
              </a:rPr>
              <a:t>Fraction </a:t>
            </a:r>
            <a:r>
              <a:rPr sz="1600" spc="-125" dirty="0">
                <a:latin typeface="Arial"/>
                <a:cs typeface="Arial"/>
              </a:rPr>
              <a:t>of</a:t>
            </a:r>
            <a:r>
              <a:rPr sz="1600" spc="-60" dirty="0">
                <a:latin typeface="Arial"/>
                <a:cs typeface="Arial"/>
              </a:rPr>
              <a:t> </a:t>
            </a:r>
            <a:r>
              <a:rPr sz="1600" spc="-120" dirty="0">
                <a:latin typeface="Arial"/>
                <a:cs typeface="Arial"/>
              </a:rPr>
              <a:t>solid,</a:t>
            </a:r>
            <a:endParaRPr sz="1600">
              <a:latin typeface="Arial"/>
              <a:cs typeface="Arial"/>
            </a:endParaRPr>
          </a:p>
          <a:p>
            <a:pPr marL="1905000" lvl="1">
              <a:lnSpc>
                <a:spcPct val="100000"/>
              </a:lnSpc>
              <a:spcBef>
                <a:spcPts val="385"/>
              </a:spcBef>
              <a:buChar char="•"/>
              <a:tabLst>
                <a:tab pos="2247900" algn="l"/>
                <a:tab pos="2248535" algn="l"/>
              </a:tabLst>
            </a:pPr>
            <a:r>
              <a:rPr sz="1600" spc="-135" dirty="0">
                <a:latin typeface="Arial"/>
                <a:cs typeface="Arial"/>
              </a:rPr>
              <a:t>Fraction </a:t>
            </a:r>
            <a:r>
              <a:rPr sz="1600" spc="-125" dirty="0">
                <a:latin typeface="Arial"/>
                <a:cs typeface="Arial"/>
              </a:rPr>
              <a:t>of</a:t>
            </a:r>
            <a:r>
              <a:rPr sz="1600" spc="-65" dirty="0">
                <a:latin typeface="Arial"/>
                <a:cs typeface="Arial"/>
              </a:rPr>
              <a:t> </a:t>
            </a:r>
            <a:r>
              <a:rPr sz="1600" spc="-114" dirty="0">
                <a:latin typeface="Arial"/>
                <a:cs typeface="Arial"/>
              </a:rPr>
              <a:t>liquid,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31140" y="5491378"/>
            <a:ext cx="6182995" cy="1198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marR="5080" indent="-354965">
              <a:lnSpc>
                <a:spcPct val="120000"/>
              </a:lnSpc>
              <a:spcBef>
                <a:spcPts val="100"/>
              </a:spcBef>
              <a:buChar char="•"/>
              <a:tabLst>
                <a:tab pos="354965" algn="l"/>
                <a:tab pos="355600" algn="l"/>
              </a:tabLst>
            </a:pPr>
            <a:r>
              <a:rPr sz="1600" spc="-150" dirty="0">
                <a:latin typeface="Arial"/>
                <a:cs typeface="Arial"/>
              </a:rPr>
              <a:t>Lever </a:t>
            </a:r>
            <a:r>
              <a:rPr sz="1600" spc="-125" dirty="0">
                <a:latin typeface="Arial"/>
                <a:cs typeface="Arial"/>
              </a:rPr>
              <a:t>rule </a:t>
            </a:r>
            <a:r>
              <a:rPr sz="1600" spc="-135" dirty="0">
                <a:latin typeface="Arial"/>
                <a:cs typeface="Arial"/>
              </a:rPr>
              <a:t>states </a:t>
            </a:r>
            <a:r>
              <a:rPr sz="1600" spc="-125" dirty="0">
                <a:latin typeface="Arial"/>
                <a:cs typeface="Arial"/>
              </a:rPr>
              <a:t>that </a:t>
            </a:r>
            <a:r>
              <a:rPr sz="1600" spc="-140" dirty="0">
                <a:latin typeface="Arial"/>
                <a:cs typeface="Arial"/>
              </a:rPr>
              <a:t>the </a:t>
            </a:r>
            <a:r>
              <a:rPr sz="1600" spc="-120" dirty="0">
                <a:latin typeface="Arial"/>
                <a:cs typeface="Arial"/>
              </a:rPr>
              <a:t>relative </a:t>
            </a:r>
            <a:r>
              <a:rPr sz="1600" spc="-165" dirty="0">
                <a:latin typeface="Arial"/>
                <a:cs typeface="Arial"/>
              </a:rPr>
              <a:t>amount </a:t>
            </a:r>
            <a:r>
              <a:rPr sz="1600" spc="-125" dirty="0">
                <a:latin typeface="Arial"/>
                <a:cs typeface="Arial"/>
              </a:rPr>
              <a:t>of </a:t>
            </a:r>
            <a:r>
              <a:rPr sz="1600" spc="-165" dirty="0">
                <a:latin typeface="Arial"/>
                <a:cs typeface="Arial"/>
              </a:rPr>
              <a:t>a </a:t>
            </a:r>
            <a:r>
              <a:rPr sz="1600" spc="-145" dirty="0">
                <a:latin typeface="Arial"/>
                <a:cs typeface="Arial"/>
              </a:rPr>
              <a:t>given </a:t>
            </a:r>
            <a:r>
              <a:rPr sz="1600" spc="-160" dirty="0">
                <a:latin typeface="Arial"/>
                <a:cs typeface="Arial"/>
              </a:rPr>
              <a:t>phase </a:t>
            </a:r>
            <a:r>
              <a:rPr sz="1600" spc="-110" dirty="0">
                <a:latin typeface="Arial"/>
                <a:cs typeface="Arial"/>
              </a:rPr>
              <a:t>is </a:t>
            </a:r>
            <a:r>
              <a:rPr sz="1600" spc="-135" dirty="0">
                <a:latin typeface="Arial"/>
                <a:cs typeface="Arial"/>
              </a:rPr>
              <a:t>proportional </a:t>
            </a:r>
            <a:r>
              <a:rPr sz="1600" spc="-125" dirty="0">
                <a:latin typeface="Arial"/>
                <a:cs typeface="Arial"/>
              </a:rPr>
              <a:t>to </a:t>
            </a:r>
            <a:r>
              <a:rPr sz="1600" spc="-145" dirty="0">
                <a:latin typeface="Arial"/>
                <a:cs typeface="Arial"/>
              </a:rPr>
              <a:t>the  </a:t>
            </a:r>
            <a:r>
              <a:rPr sz="1600" spc="-140" dirty="0">
                <a:latin typeface="Arial"/>
                <a:cs typeface="Arial"/>
              </a:rPr>
              <a:t>length </a:t>
            </a:r>
            <a:r>
              <a:rPr sz="1600" spc="-125" dirty="0">
                <a:latin typeface="Arial"/>
                <a:cs typeface="Arial"/>
              </a:rPr>
              <a:t>of </a:t>
            </a:r>
            <a:r>
              <a:rPr sz="1600" spc="-140" dirty="0">
                <a:latin typeface="Arial"/>
                <a:cs typeface="Arial"/>
              </a:rPr>
              <a:t>the </a:t>
            </a:r>
            <a:r>
              <a:rPr sz="1600" spc="-130" dirty="0">
                <a:latin typeface="Arial"/>
                <a:cs typeface="Arial"/>
              </a:rPr>
              <a:t>lever </a:t>
            </a:r>
            <a:r>
              <a:rPr sz="1600" spc="-175" dirty="0">
                <a:latin typeface="Arial"/>
                <a:cs typeface="Arial"/>
              </a:rPr>
              <a:t>arm </a:t>
            </a:r>
            <a:r>
              <a:rPr sz="1600" spc="-165" dirty="0">
                <a:latin typeface="Arial"/>
                <a:cs typeface="Arial"/>
              </a:rPr>
              <a:t>on </a:t>
            </a:r>
            <a:r>
              <a:rPr sz="1600" spc="-140" dirty="0">
                <a:latin typeface="Arial"/>
                <a:cs typeface="Arial"/>
              </a:rPr>
              <a:t>the opposite side </a:t>
            </a:r>
            <a:r>
              <a:rPr sz="1600" spc="-125" dirty="0">
                <a:latin typeface="Arial"/>
                <a:cs typeface="Arial"/>
              </a:rPr>
              <a:t>of </a:t>
            </a:r>
            <a:r>
              <a:rPr sz="1600" spc="-140" dirty="0">
                <a:latin typeface="Arial"/>
                <a:cs typeface="Arial"/>
              </a:rPr>
              <a:t>the </a:t>
            </a:r>
            <a:r>
              <a:rPr sz="1600" spc="-125" dirty="0">
                <a:latin typeface="Arial"/>
                <a:cs typeface="Arial"/>
              </a:rPr>
              <a:t>alloy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spc="-130" dirty="0">
                <a:latin typeface="Arial"/>
                <a:cs typeface="Arial"/>
              </a:rPr>
              <a:t>point </a:t>
            </a:r>
            <a:r>
              <a:rPr sz="1600" spc="-125" dirty="0">
                <a:latin typeface="Arial"/>
                <a:cs typeface="Arial"/>
              </a:rPr>
              <a:t>of </a:t>
            </a:r>
            <a:r>
              <a:rPr sz="1600" spc="-140" dirty="0">
                <a:latin typeface="Arial"/>
                <a:cs typeface="Arial"/>
              </a:rPr>
              <a:t>the </a:t>
            </a:r>
            <a:r>
              <a:rPr sz="1600" spc="-135" dirty="0">
                <a:latin typeface="Arial"/>
                <a:cs typeface="Arial"/>
              </a:rPr>
              <a:t>lever.</a:t>
            </a:r>
            <a:endParaRPr sz="1600">
              <a:latin typeface="Arial"/>
              <a:cs typeface="Arial"/>
            </a:endParaRPr>
          </a:p>
          <a:p>
            <a:pPr marL="469900" lvl="1">
              <a:lnSpc>
                <a:spcPct val="100000"/>
              </a:lnSpc>
              <a:spcBef>
                <a:spcPts val="384"/>
              </a:spcBef>
              <a:buChar char="•"/>
              <a:tabLst>
                <a:tab pos="812800" algn="l"/>
                <a:tab pos="813435" algn="l"/>
              </a:tabLst>
            </a:pPr>
            <a:r>
              <a:rPr sz="1600" spc="-160" dirty="0">
                <a:latin typeface="Arial"/>
                <a:cs typeface="Arial"/>
              </a:rPr>
              <a:t>Weights </a:t>
            </a:r>
            <a:r>
              <a:rPr sz="1600" spc="-125" dirty="0">
                <a:latin typeface="Arial"/>
                <a:cs typeface="Arial"/>
              </a:rPr>
              <a:t>of </a:t>
            </a:r>
            <a:r>
              <a:rPr sz="1600" spc="-155" dirty="0">
                <a:latin typeface="Arial"/>
                <a:cs typeface="Arial"/>
              </a:rPr>
              <a:t>two </a:t>
            </a:r>
            <a:r>
              <a:rPr sz="1600" spc="-160" dirty="0">
                <a:latin typeface="Arial"/>
                <a:cs typeface="Arial"/>
              </a:rPr>
              <a:t>phases </a:t>
            </a:r>
            <a:r>
              <a:rPr sz="1600" spc="-105" dirty="0">
                <a:latin typeface="Arial"/>
                <a:cs typeface="Arial"/>
              </a:rPr>
              <a:t>will </a:t>
            </a:r>
            <a:r>
              <a:rPr sz="1600" spc="-140" dirty="0">
                <a:latin typeface="Arial"/>
                <a:cs typeface="Arial"/>
              </a:rPr>
              <a:t>balance, </a:t>
            </a:r>
            <a:r>
              <a:rPr sz="1600" spc="-155" dirty="0">
                <a:latin typeface="Arial"/>
                <a:cs typeface="Arial"/>
              </a:rPr>
              <a:t>so </a:t>
            </a:r>
            <a:r>
              <a:rPr sz="1600" spc="-190" dirty="0">
                <a:latin typeface="Arial"/>
                <a:cs typeface="Arial"/>
              </a:rPr>
              <a:t>we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40" dirty="0">
                <a:latin typeface="Arial"/>
                <a:cs typeface="Arial"/>
              </a:rPr>
              <a:t>get</a:t>
            </a:r>
            <a:endParaRPr sz="1600">
              <a:latin typeface="Arial"/>
              <a:cs typeface="Arial"/>
            </a:endParaRPr>
          </a:p>
          <a:p>
            <a:pPr marL="469900" lvl="1">
              <a:lnSpc>
                <a:spcPct val="100000"/>
              </a:lnSpc>
              <a:spcBef>
                <a:spcPts val="405"/>
              </a:spcBef>
              <a:buChar char="•"/>
              <a:tabLst>
                <a:tab pos="812800" algn="l"/>
                <a:tab pos="813435" algn="l"/>
              </a:tabLst>
            </a:pPr>
            <a:r>
              <a:rPr sz="1600" spc="-170" dirty="0">
                <a:latin typeface="Arial"/>
                <a:cs typeface="Arial"/>
              </a:rPr>
              <a:t>Amount </a:t>
            </a:r>
            <a:r>
              <a:rPr sz="1600" spc="-125" dirty="0">
                <a:latin typeface="Arial"/>
                <a:cs typeface="Arial"/>
              </a:rPr>
              <a:t>of solid </a:t>
            </a:r>
            <a:r>
              <a:rPr sz="1600" spc="-5" dirty="0">
                <a:latin typeface="MS PGothic"/>
                <a:cs typeface="MS PGothic"/>
              </a:rPr>
              <a:t>× </a:t>
            </a:r>
            <a:r>
              <a:rPr sz="1600" spc="-105" dirty="0">
                <a:latin typeface="Arial"/>
                <a:cs typeface="Arial"/>
              </a:rPr>
              <a:t>its </a:t>
            </a:r>
            <a:r>
              <a:rPr sz="1600" spc="-130" dirty="0">
                <a:latin typeface="Arial"/>
                <a:cs typeface="Arial"/>
              </a:rPr>
              <a:t>lever </a:t>
            </a:r>
            <a:r>
              <a:rPr sz="1600" spc="-175" dirty="0">
                <a:latin typeface="Arial"/>
                <a:cs typeface="Arial"/>
              </a:rPr>
              <a:t>arm </a:t>
            </a:r>
            <a:r>
              <a:rPr sz="1600" spc="-170" dirty="0">
                <a:latin typeface="Arial"/>
                <a:cs typeface="Arial"/>
              </a:rPr>
              <a:t>= Amount </a:t>
            </a:r>
            <a:r>
              <a:rPr sz="1600" spc="-125" dirty="0">
                <a:latin typeface="Arial"/>
                <a:cs typeface="Arial"/>
              </a:rPr>
              <a:t>of </a:t>
            </a:r>
            <a:r>
              <a:rPr sz="1600" spc="-120" dirty="0">
                <a:latin typeface="Arial"/>
                <a:cs typeface="Arial"/>
              </a:rPr>
              <a:t>liquid </a:t>
            </a:r>
            <a:r>
              <a:rPr sz="1600" spc="-5" dirty="0">
                <a:latin typeface="MS PGothic"/>
                <a:cs typeface="MS PGothic"/>
              </a:rPr>
              <a:t>× </a:t>
            </a:r>
            <a:r>
              <a:rPr sz="1600" spc="-105" dirty="0">
                <a:latin typeface="Arial"/>
                <a:cs typeface="Arial"/>
              </a:rPr>
              <a:t>its </a:t>
            </a:r>
            <a:r>
              <a:rPr sz="1600" spc="-130" dirty="0">
                <a:latin typeface="Arial"/>
                <a:cs typeface="Arial"/>
              </a:rPr>
              <a:t>lever</a:t>
            </a:r>
            <a:r>
              <a:rPr sz="1600" spc="-140" dirty="0">
                <a:latin typeface="Arial"/>
                <a:cs typeface="Arial"/>
              </a:rPr>
              <a:t> </a:t>
            </a:r>
            <a:r>
              <a:rPr sz="1600" spc="-155" dirty="0">
                <a:latin typeface="Arial"/>
                <a:cs typeface="Arial"/>
              </a:rPr>
              <a:t>arm.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81000" y="676275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33800" y="3581400"/>
            <a:ext cx="1096962" cy="22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15200" y="3581400"/>
            <a:ext cx="1600200" cy="228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38600" y="4054475"/>
            <a:ext cx="974725" cy="7302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73550" y="4830762"/>
            <a:ext cx="333375" cy="73183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477000" y="4648198"/>
            <a:ext cx="2666999" cy="2133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91946" y="90932"/>
            <a:ext cx="73647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Equilibrium </a:t>
            </a:r>
            <a:r>
              <a:rPr dirty="0"/>
              <a:t>Cooling </a:t>
            </a:r>
            <a:r>
              <a:rPr spc="-5" dirty="0"/>
              <a:t>in a </a:t>
            </a:r>
            <a:r>
              <a:rPr dirty="0"/>
              <a:t>Solid Solution</a:t>
            </a:r>
            <a:r>
              <a:rPr spc="-300" dirty="0"/>
              <a:t> </a:t>
            </a:r>
            <a:r>
              <a:rPr dirty="0"/>
              <a:t>Alloy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2400" y="6324600"/>
            <a:ext cx="8839200" cy="381000"/>
          </a:xfrm>
          <a:prstGeom prst="rect">
            <a:avLst/>
          </a:prstGeom>
          <a:ln w="12700">
            <a:solidFill>
              <a:srgbClr val="4F81BC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30"/>
              </a:spcBef>
              <a:buChar char="•"/>
              <a:tabLst>
                <a:tab pos="433705" algn="l"/>
                <a:tab pos="434340" algn="l"/>
              </a:tabLst>
            </a:pPr>
            <a:r>
              <a:rPr sz="1600" spc="-135" dirty="0">
                <a:latin typeface="Arial"/>
                <a:cs typeface="Arial"/>
              </a:rPr>
              <a:t>Equilibrium cooling/heating </a:t>
            </a:r>
            <a:r>
              <a:rPr sz="1600" spc="-180" dirty="0">
                <a:latin typeface="Arial"/>
                <a:cs typeface="Arial"/>
              </a:rPr>
              <a:t>means </a:t>
            </a:r>
            <a:r>
              <a:rPr sz="1600" spc="-145" dirty="0">
                <a:latin typeface="Arial"/>
                <a:cs typeface="Arial"/>
              </a:rPr>
              <a:t>extremely </a:t>
            </a:r>
            <a:r>
              <a:rPr sz="1600" spc="-150" dirty="0">
                <a:latin typeface="Arial"/>
                <a:cs typeface="Arial"/>
              </a:rPr>
              <a:t>slow</a:t>
            </a:r>
            <a:r>
              <a:rPr sz="1600" spc="75" dirty="0">
                <a:latin typeface="Arial"/>
                <a:cs typeface="Arial"/>
              </a:rPr>
              <a:t> </a:t>
            </a:r>
            <a:r>
              <a:rPr sz="1600" spc="-125" dirty="0">
                <a:latin typeface="Arial"/>
                <a:cs typeface="Arial"/>
              </a:rPr>
              <a:t>rate.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000" y="676275"/>
            <a:ext cx="8305800" cy="0"/>
          </a:xfrm>
          <a:custGeom>
            <a:avLst/>
            <a:gdLst/>
            <a:ahLst/>
            <a:cxnLst/>
            <a:rect l="l" t="t" r="r" b="b"/>
            <a:pathLst>
              <a:path w="8305800">
                <a:moveTo>
                  <a:pt x="0" y="0"/>
                </a:moveTo>
                <a:lnTo>
                  <a:pt x="8305800" y="0"/>
                </a:lnTo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8600" y="762000"/>
            <a:ext cx="8648700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4675</Words>
  <Application>Microsoft Office PowerPoint</Application>
  <PresentationFormat>On-screen Show (4:3)</PresentationFormat>
  <Paragraphs>343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Why Phase Diagrams?</vt:lpstr>
      <vt:lpstr>Concept Check</vt:lpstr>
      <vt:lpstr>Phase Rule</vt:lpstr>
      <vt:lpstr>Unary Diagrams</vt:lpstr>
      <vt:lpstr>Unary Diagram for pure Iron</vt:lpstr>
      <vt:lpstr>Binary Diagrams (Two Component System)</vt:lpstr>
      <vt:lpstr>Type – I Solid Solution Systems</vt:lpstr>
      <vt:lpstr>Prediction of Phases (Type, Composition &amp; Amount)</vt:lpstr>
      <vt:lpstr>Equilibrium Cooling in a Solid Solution Alloy</vt:lpstr>
      <vt:lpstr>Conclusions from Equilibrium Cooling</vt:lpstr>
      <vt:lpstr>Coring in Solid Solutions</vt:lpstr>
      <vt:lpstr>Type – II Eutectic Systems</vt:lpstr>
      <vt:lpstr>Application of Lever &amp; Phase Rule to Eutectic Mixture</vt:lpstr>
      <vt:lpstr>Al-Si Eutectic Diagram</vt:lpstr>
      <vt:lpstr>Type- III Eutectic System</vt:lpstr>
      <vt:lpstr>Cooling of a Hypoeutectic Alloy (Sn &lt; 61.9%)</vt:lpstr>
      <vt:lpstr>Cooling of an Alloy (40% Sn)</vt:lpstr>
      <vt:lpstr>Cooling of a Hypereutectic Alloy (80% Sn)</vt:lpstr>
      <vt:lpstr>Properties of Eutectic-type Alloys</vt:lpstr>
      <vt:lpstr>Non-Equilibrium Cooling in Eutectic Systems</vt:lpstr>
      <vt:lpstr>Type IV System with Peritectic Reaction</vt:lpstr>
      <vt:lpstr>Cooling of a Peritectic-alloy</vt:lpstr>
      <vt:lpstr>Intermediate Phases and Compounds</vt:lpstr>
      <vt:lpstr>Types of Intermediate Phases</vt:lpstr>
      <vt:lpstr>Type V – Monotectic Reaction</vt:lpstr>
      <vt:lpstr>Syntectic Reaction</vt:lpstr>
      <vt:lpstr>Solid State Transformations – Eutectoid Reaction</vt:lpstr>
      <vt:lpstr>Eutectoid Reaction</vt:lpstr>
      <vt:lpstr>Peritectoid Reaction</vt:lpstr>
      <vt:lpstr>Invariant Reactions</vt:lpstr>
      <vt:lpstr>Uses of Phase Diagrams</vt:lpstr>
      <vt:lpstr>Determination of Phase Diagrams</vt:lpstr>
      <vt:lpstr>Limitations of Equilibrium Diagrams</vt:lpstr>
      <vt:lpstr>Ternary Phase Diagrams</vt:lpstr>
      <vt:lpstr>Ternary Diagrams</vt:lpstr>
      <vt:lpstr>Important things to Remember..</vt:lpstr>
      <vt:lpstr>Fe-Cementite diagram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Swapnil</dc:creator>
  <cp:lastModifiedBy>gauravavasthi</cp:lastModifiedBy>
  <cp:revision>1</cp:revision>
  <dcterms:created xsi:type="dcterms:W3CDTF">2018-08-14T04:31:01Z</dcterms:created>
  <dcterms:modified xsi:type="dcterms:W3CDTF">2018-08-14T04:37:04Z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2015-02-18T00:00:00Z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2018-08-14T00:00:00Z</vt:filetime>
  </property>
</Properties>
</file>