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æ æ ·å¼ï¼æ ç½æ 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D19A2-D0D2-4164-A327-313DA339909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58B7-AA81-49CB-8014-8BBAFF484C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2/11/2015 </a:t>
            </a:r>
            <a:r>
              <a:rPr dirty="0"/>
              <a:t>10:15:54</a:t>
            </a:r>
            <a:r>
              <a:rPr spc="-180" dirty="0"/>
              <a:t> </a:t>
            </a:r>
            <a:r>
              <a:rPr dirty="0"/>
              <a:t>AM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Liberation Sans Narrow" panose="020B0606020202030204"/>
                <a:cs typeface="Liberation Sans Narrow" panose="020B0606020202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2/11/2015 </a:t>
            </a:r>
            <a:r>
              <a:rPr dirty="0"/>
              <a:t>10:15:54</a:t>
            </a:r>
            <a:r>
              <a:rPr spc="-180" dirty="0"/>
              <a:t> </a:t>
            </a:r>
            <a:r>
              <a:rPr dirty="0"/>
              <a:t>AM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2/11/2015 </a:t>
            </a:r>
            <a:r>
              <a:rPr dirty="0"/>
              <a:t>10:15:54</a:t>
            </a:r>
            <a:r>
              <a:rPr spc="-180" dirty="0"/>
              <a:t> </a:t>
            </a:r>
            <a:r>
              <a:rPr dirty="0"/>
              <a:t>AM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2/11/2015 </a:t>
            </a:r>
            <a:r>
              <a:rPr dirty="0"/>
              <a:t>10:15:54</a:t>
            </a:r>
            <a:r>
              <a:rPr spc="-180" dirty="0"/>
              <a:t> </a:t>
            </a:r>
            <a:r>
              <a:rPr dirty="0"/>
              <a:t>AM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12680"/>
            <a:ext cx="3628532" cy="4716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65903" y="563880"/>
            <a:ext cx="3659124" cy="5514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2/11/2015 </a:t>
            </a:r>
            <a:r>
              <a:rPr dirty="0"/>
              <a:t>10:15:54</a:t>
            </a:r>
            <a:r>
              <a:rPr spc="-180" dirty="0"/>
              <a:t> </a:t>
            </a:r>
            <a:r>
              <a:rPr dirty="0"/>
              <a:t>AM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5356" y="326263"/>
            <a:ext cx="3193287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193" y="2000225"/>
            <a:ext cx="4845685" cy="406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Liberation Sans Narrow" panose="020B0606020202030204"/>
                <a:cs typeface="Liberation Sans Narrow" panose="020B0606020202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2097" y="6446122"/>
            <a:ext cx="148018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446122"/>
            <a:ext cx="158559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2/11/2015 </a:t>
            </a:r>
            <a:r>
              <a:rPr dirty="0"/>
              <a:t>10:15:54</a:t>
            </a:r>
            <a:r>
              <a:rPr spc="-180" dirty="0"/>
              <a:t> </a:t>
            </a:r>
            <a:r>
              <a:rPr dirty="0"/>
              <a:t>AM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9271" y="6446122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jpeg"/><Relationship Id="rId8" Type="http://schemas.openxmlformats.org/officeDocument/2006/relationships/image" Target="../media/image55.jpeg"/><Relationship Id="rId7" Type="http://schemas.openxmlformats.org/officeDocument/2006/relationships/image" Target="../media/image47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9.jpe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5.jpeg"/><Relationship Id="rId2" Type="http://schemas.openxmlformats.org/officeDocument/2006/relationships/image" Target="../media/image77.jpeg"/><Relationship Id="rId1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jpeg"/><Relationship Id="rId1" Type="http://schemas.openxmlformats.org/officeDocument/2006/relationships/image" Target="../media/image80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7.jpeg"/><Relationship Id="rId1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9.jpeg"/><Relationship Id="rId1" Type="http://schemas.openxmlformats.org/officeDocument/2006/relationships/image" Target="../media/image8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6193" y="609601"/>
            <a:ext cx="7188607" cy="5062924"/>
          </a:xfrm>
        </p:spPr>
        <p:txBody>
          <a:bodyPr/>
          <a:lstStyle/>
          <a:p>
            <a:pPr algn="just"/>
            <a:r>
              <a:rPr lang="en-US" sz="2400" dirty="0" smtClean="0"/>
              <a:t>Introduction, solid Solution, Types of solid solution, Hume-</a:t>
            </a:r>
            <a:r>
              <a:rPr lang="en-US" sz="2400" dirty="0" err="1" smtClean="0"/>
              <a:t>Rothery</a:t>
            </a:r>
            <a:r>
              <a:rPr lang="en-US" sz="2400" dirty="0" smtClean="0"/>
              <a:t> Rules for Primary </a:t>
            </a:r>
            <a:r>
              <a:rPr lang="en-US" sz="2400" dirty="0" err="1" smtClean="0"/>
              <a:t>Substitutional</a:t>
            </a:r>
            <a:r>
              <a:rPr lang="en-US" sz="2400" dirty="0" smtClean="0"/>
              <a:t> Solid Solubility, Types of Interstitial Voids, Chemical compounds versus solid solution, Intermediate Phases, Polycrystalline Materials, Grain Size, Measurement of Grain Size, Multiple –Phase Alloys. </a:t>
            </a:r>
            <a:r>
              <a:rPr lang="en-US" sz="2400" dirty="0" err="1" smtClean="0"/>
              <a:t>Intermetallic</a:t>
            </a:r>
            <a:r>
              <a:rPr lang="en-US" sz="2400" dirty="0" smtClean="0"/>
              <a:t> compounds.</a:t>
            </a:r>
            <a:endParaRPr lang="en-US" sz="2400" dirty="0" smtClean="0"/>
          </a:p>
          <a:p>
            <a:pPr algn="just"/>
            <a:r>
              <a:rPr lang="en-US" sz="2400" b="1" dirty="0" smtClean="0"/>
              <a:t>Solidification of Metals &amp; Alloys:</a:t>
            </a:r>
            <a:endParaRPr lang="en-US" sz="2400" dirty="0" smtClean="0"/>
          </a:p>
          <a:p>
            <a:pPr algn="just"/>
            <a:r>
              <a:rPr lang="en-US" sz="2400" dirty="0" smtClean="0"/>
              <a:t>Structure of Liquid Metals, Energetic of Solidification, Nucleation and growth phenomena, Homogenous &amp; Heterogeneous Nucleation, Growth of Solid, Smooth or Stable interface growth, Temperature Inversion in pure Metals, Segregation, Porosity. </a:t>
            </a:r>
            <a:r>
              <a:rPr lang="en-US" sz="2400" dirty="0" err="1" smtClean="0"/>
              <a:t>Numericals</a:t>
            </a:r>
            <a:r>
              <a:rPr lang="en-US" sz="2400" dirty="0" smtClean="0"/>
              <a:t>.  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797" y="326263"/>
            <a:ext cx="477774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Types </a:t>
            </a:r>
            <a:r>
              <a:rPr dirty="0"/>
              <a:t>of Solid</a:t>
            </a:r>
            <a:r>
              <a:rPr spc="-5" dirty="0"/>
              <a:t> </a:t>
            </a:r>
            <a:r>
              <a:rPr dirty="0"/>
              <a:t>Solutions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8229600" cy="5076825"/>
          </a:xfrm>
          <a:custGeom>
            <a:avLst/>
            <a:gdLst/>
            <a:ahLst/>
            <a:cxnLst/>
            <a:rect l="l" t="t" r="r" b="b"/>
            <a:pathLst>
              <a:path w="8229600" h="5076825">
                <a:moveTo>
                  <a:pt x="0" y="5076444"/>
                </a:moveTo>
                <a:lnTo>
                  <a:pt x="8229600" y="5076444"/>
                </a:lnTo>
                <a:lnTo>
                  <a:pt x="8229600" y="0"/>
                </a:lnTo>
                <a:lnTo>
                  <a:pt x="0" y="0"/>
                </a:lnTo>
                <a:lnTo>
                  <a:pt x="0" y="5076444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308" y="5061505"/>
            <a:ext cx="6245556" cy="11469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4140" y="2193301"/>
            <a:ext cx="6190393" cy="1895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169946"/>
            <a:ext cx="7973695" cy="37719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40" dirty="0">
                <a:latin typeface="Liberation Sans Narrow" panose="020B0606020202030204"/>
                <a:cs typeface="Liberation Sans Narrow" panose="020B0606020202030204"/>
              </a:rPr>
              <a:t>Two </a:t>
            </a:r>
            <a:r>
              <a:rPr sz="2500" spc="-10" dirty="0">
                <a:latin typeface="Liberation Sans Narrow" panose="020B0606020202030204"/>
                <a:cs typeface="Liberation Sans Narrow" panose="020B0606020202030204"/>
              </a:rPr>
              <a:t>outcomes </a:t>
            </a:r>
            <a:r>
              <a:rPr sz="2500" spc="-5" dirty="0">
                <a:latin typeface="Liberation Sans Narrow" panose="020B0606020202030204"/>
                <a:cs typeface="Liberation Sans Narrow" panose="020B0606020202030204"/>
              </a:rPr>
              <a:t>if impurity (B) added to </a:t>
            </a:r>
            <a:r>
              <a:rPr sz="2500" spc="-10" dirty="0">
                <a:latin typeface="Liberation Sans Narrow" panose="020B0606020202030204"/>
                <a:cs typeface="Liberation Sans Narrow" panose="020B0606020202030204"/>
              </a:rPr>
              <a:t>host</a:t>
            </a:r>
            <a:r>
              <a:rPr sz="2500" spc="114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500" spc="-5" dirty="0">
                <a:latin typeface="Liberation Sans Narrow" panose="020B0606020202030204"/>
                <a:cs typeface="Liberation Sans Narrow" panose="020B0606020202030204"/>
              </a:rPr>
              <a:t>(A):</a:t>
            </a:r>
            <a:endParaRPr sz="25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Solid solution of B in A (i.e., random </a:t>
            </a:r>
            <a:r>
              <a:rPr sz="2500" spc="-10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dist. </a:t>
            </a:r>
            <a:r>
              <a:rPr sz="2500" spc="-5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of point</a:t>
            </a:r>
            <a:r>
              <a:rPr sz="2500" spc="-155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defects)</a:t>
            </a:r>
            <a:endParaRPr sz="2500">
              <a:latin typeface="Liberation Sans Narrow" panose="020B0606020202030204"/>
              <a:cs typeface="Liberation Sans Narrow" panose="020B0606020202030204"/>
            </a:endParaRPr>
          </a:p>
          <a:p>
            <a:pPr marL="6490335" marR="5080">
              <a:lnSpc>
                <a:spcPct val="100000"/>
              </a:lnSpc>
              <a:spcBef>
                <a:spcPts val="1580"/>
              </a:spcBef>
            </a:pPr>
            <a:r>
              <a:rPr sz="180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solid </a:t>
            </a:r>
            <a:r>
              <a:rPr sz="1800" spc="-1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solution  </a:t>
            </a:r>
            <a:r>
              <a:rPr sz="18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forms, if the  crystal structure  is </a:t>
            </a:r>
            <a:r>
              <a:rPr sz="1800" spc="-1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maintained </a:t>
            </a:r>
            <a:r>
              <a:rPr sz="18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and  no new structure  is</a:t>
            </a:r>
            <a:r>
              <a:rPr sz="1800" spc="-1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formed.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45720" indent="-342900">
              <a:lnSpc>
                <a:spcPct val="100000"/>
              </a:lnSpc>
              <a:spcBef>
                <a:spcPts val="17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Solid </a:t>
            </a:r>
            <a:r>
              <a:rPr sz="2500" spc="-1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solution </a:t>
            </a:r>
            <a:r>
              <a:rPr sz="25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of B in A </a:t>
            </a:r>
            <a:r>
              <a:rPr sz="2500" spc="-1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plus </a:t>
            </a:r>
            <a:r>
              <a:rPr sz="25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particles of a </a:t>
            </a:r>
            <a:r>
              <a:rPr sz="2500" spc="-1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new phase </a:t>
            </a:r>
            <a:r>
              <a:rPr sz="25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(usually for a  larger amount of</a:t>
            </a:r>
            <a:r>
              <a:rPr sz="2500" spc="1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5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B)</a:t>
            </a:r>
            <a:endParaRPr sz="25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12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748" y="326263"/>
            <a:ext cx="554101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Substitutional </a:t>
            </a:r>
            <a:r>
              <a:rPr dirty="0"/>
              <a:t>Solid</a:t>
            </a:r>
            <a:r>
              <a:rPr spc="-5" dirty="0"/>
              <a:t> </a:t>
            </a:r>
            <a:r>
              <a:rPr dirty="0"/>
              <a:t>Solution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1295400"/>
            <a:ext cx="8229600" cy="4876800"/>
          </a:xfrm>
          <a:custGeom>
            <a:avLst/>
            <a:gdLst/>
            <a:ahLst/>
            <a:cxnLst/>
            <a:rect l="l" t="t" r="r" b="b"/>
            <a:pathLst>
              <a:path w="8229600" h="4876800">
                <a:moveTo>
                  <a:pt x="0" y="4876800"/>
                </a:moveTo>
                <a:lnTo>
                  <a:pt x="8229600" y="4876800"/>
                </a:lnTo>
                <a:lnTo>
                  <a:pt x="822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322578"/>
            <a:ext cx="7377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Conditions for substitutional solution formation </a:t>
            </a:r>
            <a:r>
              <a:rPr sz="2400" b="1" spc="-5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(Hume-Rothery  </a:t>
            </a:r>
            <a:r>
              <a:rPr sz="2400" b="1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rules)</a:t>
            </a:r>
            <a:endParaRPr sz="2400">
              <a:latin typeface="Liberation Sans Narrow" panose="020B0606020202030204"/>
              <a:cs typeface="Liberation Sans Narrow" panose="020B0606020202030204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2273300"/>
          <a:ext cx="7391399" cy="366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325"/>
                <a:gridCol w="1832610"/>
                <a:gridCol w="2069464"/>
              </a:tblGrid>
              <a:tr h="37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Cu-Ni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Pb-Ni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∆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(atomic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radii)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&lt;15%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4" dirty="0">
                          <a:latin typeface="Arial"/>
                          <a:cs typeface="Arial"/>
                        </a:rPr>
                        <a:t>Yes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(2.34%)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(28.57%)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6578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75" dirty="0">
                          <a:latin typeface="Arial"/>
                          <a:cs typeface="Arial"/>
                        </a:rPr>
                        <a:t>Same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crystal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structures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4" dirty="0">
                          <a:latin typeface="Arial"/>
                          <a:cs typeface="Arial"/>
                        </a:rPr>
                        <a:t>Yes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(FCC)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332740" marR="579120">
                        <a:lnSpc>
                          <a:spcPct val="101000"/>
                        </a:lnSpc>
                        <a:spcBef>
                          <a:spcPts val="22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(Pb–FCC; 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Ni–BCC)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</a:tr>
              <a:tr h="657860">
                <a:tc>
                  <a:txBody>
                    <a:bodyPr/>
                    <a:lstStyle/>
                    <a:p>
                      <a:pPr marL="91440" marR="989330">
                        <a:lnSpc>
                          <a:spcPct val="101000"/>
                        </a:lnSpc>
                        <a:spcBef>
                          <a:spcPts val="220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Similar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electronegativities 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(∆E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≤0.6,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preferably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0.4)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4" dirty="0">
                          <a:latin typeface="Arial"/>
                          <a:cs typeface="Arial"/>
                        </a:rPr>
                        <a:t>Yes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(0.0)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4" dirty="0">
                          <a:latin typeface="Arial"/>
                          <a:cs typeface="Arial"/>
                        </a:rPr>
                        <a:t>Yes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(0.2)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75" dirty="0">
                          <a:latin typeface="Arial"/>
                          <a:cs typeface="Arial"/>
                        </a:rPr>
                        <a:t>Same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valence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252730">
                        <a:lnSpc>
                          <a:spcPts val="218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(if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multivalent,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valency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solute</a:t>
                      </a:r>
                      <a:r>
                        <a:rPr sz="1800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&gt; 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solvent)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4" dirty="0">
                          <a:latin typeface="Arial"/>
                          <a:cs typeface="Arial"/>
                        </a:rPr>
                        <a:t>Yes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(2+)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332740" marR="301625">
                        <a:lnSpc>
                          <a:spcPct val="101000"/>
                        </a:lnSpc>
                        <a:spcBef>
                          <a:spcPts val="22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(Pb–2+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4+; 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Ni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–1+)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</a:tr>
              <a:tr h="657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Complete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603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solid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solution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Limited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27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solid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solution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13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494" y="326263"/>
            <a:ext cx="697420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Application of </a:t>
            </a:r>
            <a:r>
              <a:rPr spc="-5" dirty="0"/>
              <a:t>Hume-Rothery </a:t>
            </a:r>
            <a:r>
              <a:rPr dirty="0"/>
              <a:t>Rules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2743200"/>
            <a:ext cx="2819400" cy="220980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34340" marR="13462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2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Would </a:t>
            </a:r>
            <a:r>
              <a:rPr sz="32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you  </a:t>
            </a:r>
            <a:r>
              <a:rPr sz="320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predict Al </a:t>
            </a:r>
            <a:r>
              <a:rPr sz="32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or</a:t>
            </a:r>
            <a:r>
              <a:rPr sz="3200" spc="-41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320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Ag  </a:t>
            </a:r>
            <a:r>
              <a:rPr sz="32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320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dissolve </a:t>
            </a:r>
            <a:r>
              <a:rPr sz="32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in  </a:t>
            </a:r>
            <a:r>
              <a:rPr sz="320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Zn?</a:t>
            </a:r>
            <a:endParaRPr sz="32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3186" y="1667930"/>
            <a:ext cx="5378026" cy="442959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4428" y="1595627"/>
            <a:ext cx="5495925" cy="4628515"/>
          </a:xfrm>
          <a:custGeom>
            <a:avLst/>
            <a:gdLst/>
            <a:ahLst/>
            <a:cxnLst/>
            <a:rect l="l" t="t" r="r" b="b"/>
            <a:pathLst>
              <a:path w="5495925" h="4628515">
                <a:moveTo>
                  <a:pt x="0" y="4628388"/>
                </a:moveTo>
                <a:lnTo>
                  <a:pt x="5495544" y="4628388"/>
                </a:lnTo>
                <a:lnTo>
                  <a:pt x="5495544" y="0"/>
                </a:lnTo>
                <a:lnTo>
                  <a:pt x="0" y="0"/>
                </a:lnTo>
                <a:lnTo>
                  <a:pt x="0" y="4628388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14</a:t>
            </a:r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797" y="326263"/>
            <a:ext cx="477710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Interstitial Solid</a:t>
            </a:r>
            <a:r>
              <a:rPr spc="-45" dirty="0"/>
              <a:t> </a:t>
            </a:r>
            <a:r>
              <a:rPr dirty="0"/>
              <a:t>Solution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1295400"/>
            <a:ext cx="5867400" cy="4876800"/>
          </a:xfrm>
          <a:custGeom>
            <a:avLst/>
            <a:gdLst/>
            <a:ahLst/>
            <a:cxnLst/>
            <a:rect l="l" t="t" r="r" b="b"/>
            <a:pathLst>
              <a:path w="5867400" h="4876800">
                <a:moveTo>
                  <a:pt x="0" y="4876800"/>
                </a:moveTo>
                <a:lnTo>
                  <a:pt x="5867400" y="4876800"/>
                </a:lnTo>
                <a:lnTo>
                  <a:pt x="58674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321053"/>
            <a:ext cx="562991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763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Liberation Sans Narrow" panose="020B0606020202030204"/>
                <a:cs typeface="Liberation Sans Narrow" panose="020B0606020202030204"/>
              </a:rPr>
              <a:t>These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are formed when atoms of small atomic  radii fit into the spaces or interstices of the  lattice structure of the larger</a:t>
            </a:r>
            <a:r>
              <a:rPr sz="2400" spc="5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atoms</a:t>
            </a:r>
            <a:endParaRPr sz="24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27495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Atoms &lt; 1 Å </a:t>
            </a:r>
            <a:r>
              <a:rPr sz="2400" spc="-10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likely </a:t>
            </a:r>
            <a:r>
              <a:rPr sz="2400" spc="-5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(Hydrogen, boron, carbon,  nitrogen and</a:t>
            </a:r>
            <a:r>
              <a:rPr sz="2400" spc="40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400" spc="-10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oxygen)</a:t>
            </a:r>
            <a:endParaRPr sz="24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Normally have very limited </a:t>
            </a:r>
            <a:r>
              <a:rPr sz="2400" spc="-20" dirty="0">
                <a:latin typeface="Liberation Sans Narrow" panose="020B0606020202030204"/>
                <a:cs typeface="Liberation Sans Narrow" panose="020B0606020202030204"/>
              </a:rPr>
              <a:t>solubility.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But their  mobility is large and the </a:t>
            </a:r>
            <a:r>
              <a:rPr sz="2400" spc="-10" dirty="0">
                <a:latin typeface="Liberation Sans Narrow" panose="020B0606020202030204"/>
                <a:cs typeface="Liberation Sans Narrow" panose="020B0606020202030204"/>
              </a:rPr>
              <a:t>effect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on the properties  is also more than</a:t>
            </a:r>
            <a:r>
              <a:rPr sz="2400" spc="4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expected.</a:t>
            </a:r>
            <a:endParaRPr sz="24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Liberation Sans Narrow" panose="020B0606020202030204"/>
                <a:cs typeface="Liberation Sans Narrow" panose="020B0606020202030204"/>
              </a:rPr>
              <a:t>E.g. </a:t>
            </a:r>
            <a:r>
              <a:rPr sz="2400" spc="-240" dirty="0">
                <a:latin typeface="Arial"/>
                <a:cs typeface="Arial"/>
              </a:rPr>
              <a:t>–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Carbon in iron,</a:t>
            </a:r>
            <a:r>
              <a:rPr sz="2400" spc="1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Steels.</a:t>
            </a:r>
            <a:endParaRPr sz="24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225425" indent="-2870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Maximum </a:t>
            </a:r>
            <a:r>
              <a:rPr sz="2400" spc="-10" dirty="0">
                <a:latin typeface="Liberation Sans Narrow" panose="020B0606020202030204"/>
                <a:cs typeface="Liberation Sans Narrow" panose="020B0606020202030204"/>
              </a:rPr>
              <a:t>solubility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of carbon in </a:t>
            </a:r>
            <a:r>
              <a:rPr sz="2400" spc="-220" dirty="0">
                <a:latin typeface="Arial"/>
                <a:cs typeface="Arial"/>
              </a:rPr>
              <a:t>γ </a:t>
            </a:r>
            <a:r>
              <a:rPr sz="2400" spc="-245" dirty="0">
                <a:latin typeface="Arial"/>
                <a:cs typeface="Arial"/>
              </a:rPr>
              <a:t>–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iron is  2.0% at </a:t>
            </a:r>
            <a:r>
              <a:rPr sz="2400" spc="-30" dirty="0">
                <a:latin typeface="Liberation Sans Narrow" panose="020B0606020202030204"/>
                <a:cs typeface="Liberation Sans Narrow" panose="020B0606020202030204"/>
              </a:rPr>
              <a:t>1147</a:t>
            </a:r>
            <a:r>
              <a:rPr sz="2400" spc="-44" baseline="24000" dirty="0">
                <a:latin typeface="Liberation Sans Narrow" panose="020B0606020202030204"/>
                <a:cs typeface="Liberation Sans Narrow" panose="020B0606020202030204"/>
              </a:rPr>
              <a:t>O</a:t>
            </a:r>
            <a:r>
              <a:rPr sz="2400" spc="-30" dirty="0">
                <a:latin typeface="Liberation Sans Narrow" panose="020B0606020202030204"/>
                <a:cs typeface="Liberation Sans Narrow" panose="020B0606020202030204"/>
              </a:rPr>
              <a:t>C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and in </a:t>
            </a:r>
            <a:r>
              <a:rPr sz="2400" spc="-204" dirty="0">
                <a:latin typeface="Arial"/>
                <a:cs typeface="Arial"/>
              </a:rPr>
              <a:t>α </a:t>
            </a:r>
            <a:r>
              <a:rPr sz="2400" spc="-245" dirty="0">
                <a:latin typeface="Arial"/>
                <a:cs typeface="Arial"/>
              </a:rPr>
              <a:t>–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iron is only  0.025% at</a:t>
            </a:r>
            <a:r>
              <a:rPr sz="2400" spc="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727</a:t>
            </a:r>
            <a:r>
              <a:rPr sz="2400" spc="-7" baseline="24000" dirty="0">
                <a:latin typeface="Liberation Sans Narrow" panose="020B0606020202030204"/>
                <a:cs typeface="Liberation Sans Narrow" panose="020B0606020202030204"/>
              </a:rPr>
              <a:t>O</a:t>
            </a:r>
            <a:r>
              <a:rPr sz="2400" spc="-5" dirty="0">
                <a:latin typeface="Liberation Sans Narrow" panose="020B0606020202030204"/>
                <a:cs typeface="Liberation Sans Narrow" panose="020B0606020202030204"/>
              </a:rPr>
              <a:t>C</a:t>
            </a:r>
            <a:endParaRPr sz="24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43006" y="1480002"/>
            <a:ext cx="2058488" cy="18936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29400" y="3670093"/>
            <a:ext cx="2286000" cy="2336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15</a:t>
            </a:r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5878" y="326263"/>
            <a:ext cx="19526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</a:t>
            </a:r>
            <a:r>
              <a:rPr spc="-15" dirty="0"/>
              <a:t>u</a:t>
            </a:r>
            <a:r>
              <a:rPr dirty="0"/>
              <a:t>rities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04800" y="1219200"/>
            <a:ext cx="5791200" cy="5105400"/>
          </a:xfrm>
          <a:custGeom>
            <a:avLst/>
            <a:gdLst/>
            <a:ahLst/>
            <a:cxnLst/>
            <a:rect l="l" t="t" r="r" b="b"/>
            <a:pathLst>
              <a:path w="5791200" h="5105400">
                <a:moveTo>
                  <a:pt x="0" y="5105400"/>
                </a:moveTo>
                <a:lnTo>
                  <a:pt x="5791200" y="5105400"/>
                </a:lnTo>
                <a:lnTo>
                  <a:pt x="5791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1014" y="1051593"/>
            <a:ext cx="5595620" cy="4891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Impurities -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atoms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which are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different from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the</a:t>
            </a:r>
            <a:r>
              <a:rPr sz="1900" spc="5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host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Usually smaller atoms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(</a:t>
            </a:r>
            <a:r>
              <a:rPr sz="1900" spc="-10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carbon, nitrogen, hydrogen, </a:t>
            </a:r>
            <a:r>
              <a:rPr sz="1900" spc="-5" dirty="0">
                <a:solidFill>
                  <a:srgbClr val="E36C09"/>
                </a:solidFill>
                <a:latin typeface="Liberation Sans Narrow" panose="020B0606020202030204"/>
                <a:cs typeface="Liberation Sans Narrow" panose="020B0606020202030204"/>
              </a:rPr>
              <a:t>oxygen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)  are called </a:t>
            </a:r>
            <a:r>
              <a:rPr sz="1900" b="1" spc="-10" dirty="0">
                <a:latin typeface="Liberation Sans Narrow" panose="020B0606020202030204"/>
                <a:cs typeface="Liberation Sans Narrow" panose="020B0606020202030204"/>
              </a:rPr>
              <a:t>interstitial</a:t>
            </a:r>
            <a:r>
              <a:rPr sz="1900" b="1" spc="-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b="1" spc="-10" dirty="0">
                <a:latin typeface="Liberation Sans Narrow" panose="020B0606020202030204"/>
                <a:cs typeface="Liberation Sans Narrow" panose="020B0606020202030204"/>
              </a:rPr>
              <a:t>impurities.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  <a:p>
            <a:pPr marL="756285" marR="7620" lvl="1" indent="-286385">
              <a:lnSpc>
                <a:spcPct val="100000"/>
              </a:lnSpc>
              <a:spcBef>
                <a:spcPts val="4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All real solids are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impure. </a:t>
            </a:r>
            <a:r>
              <a:rPr sz="1900" spc="-30" dirty="0">
                <a:latin typeface="Liberation Sans Narrow" panose="020B0606020202030204"/>
                <a:cs typeface="Liberation Sans Narrow" panose="020B0606020202030204"/>
              </a:rPr>
              <a:t>Very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pure metals 99.9999%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- 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one impurity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per </a:t>
            </a:r>
            <a:r>
              <a:rPr sz="1900" dirty="0">
                <a:latin typeface="Liberation Sans Narrow" panose="020B0606020202030204"/>
                <a:cs typeface="Liberation Sans Narrow" panose="020B0606020202030204"/>
              </a:rPr>
              <a:t>10</a:t>
            </a:r>
            <a:r>
              <a:rPr sz="1875" baseline="27000" dirty="0">
                <a:latin typeface="Liberation Sans Narrow" panose="020B0606020202030204"/>
                <a:cs typeface="Liberation Sans Narrow" panose="020B0606020202030204"/>
              </a:rPr>
              <a:t>6</a:t>
            </a:r>
            <a:r>
              <a:rPr sz="1875" spc="240" baseline="2700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atoms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May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be intentional or</a:t>
            </a:r>
            <a:r>
              <a:rPr sz="1900" spc="2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unintentional,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b="1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Alloys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-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deliberate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mixtures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of</a:t>
            </a:r>
            <a:r>
              <a:rPr sz="1900" spc="1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metals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  <a:p>
            <a:pPr marL="1155700" marR="662305" lvl="2" indent="-228600">
              <a:lnSpc>
                <a:spcPct val="100000"/>
              </a:lnSpc>
              <a:spcBef>
                <a:spcPts val="46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Sterling silver is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92.5%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Ag </a:t>
            </a:r>
            <a:r>
              <a:rPr sz="1900" spc="-195" dirty="0">
                <a:latin typeface="Arial"/>
                <a:cs typeface="Arial"/>
              </a:rPr>
              <a:t>–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7.5%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Cu </a:t>
            </a:r>
            <a:r>
              <a:rPr sz="1900" spc="-25" dirty="0">
                <a:latin typeface="Liberation Sans Narrow" panose="020B0606020202030204"/>
                <a:cs typeface="Liberation Sans Narrow" panose="020B0606020202030204"/>
              </a:rPr>
              <a:t>alloy. 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Stronger than pure</a:t>
            </a:r>
            <a:r>
              <a:rPr sz="1900" spc="1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20" dirty="0">
                <a:latin typeface="Liberation Sans Narrow" panose="020B0606020202030204"/>
                <a:cs typeface="Liberation Sans Narrow" panose="020B0606020202030204"/>
              </a:rPr>
              <a:t>silver.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  <a:p>
            <a:pPr marL="1155700" marR="141605" lvl="2" indent="-228600">
              <a:lnSpc>
                <a:spcPct val="100000"/>
              </a:lnSpc>
              <a:spcBef>
                <a:spcPts val="45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900" spc="-165" dirty="0">
                <a:latin typeface="Arial"/>
                <a:cs typeface="Arial"/>
              </a:rPr>
              <a:t>‘Duralumin’ </a:t>
            </a:r>
            <a:r>
              <a:rPr sz="1900" spc="-195" dirty="0">
                <a:latin typeface="Arial"/>
                <a:cs typeface="Arial"/>
              </a:rPr>
              <a:t>–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an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alloy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of Al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and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Cu;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stronger than  pure</a:t>
            </a:r>
            <a:r>
              <a:rPr sz="1900" spc="-9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Al.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  <a:p>
            <a:pPr marL="1155700" marR="257175" lvl="2" indent="-228600" algn="just">
              <a:lnSpc>
                <a:spcPct val="100000"/>
              </a:lnSpc>
              <a:spcBef>
                <a:spcPts val="460"/>
              </a:spcBef>
              <a:buFont typeface="Arial"/>
              <a:buChar char="•"/>
              <a:tabLst>
                <a:tab pos="1156335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Carbon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added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in small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amounts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iron makes  steel,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which is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stronger than pure iron. Sulphur 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remained in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steel due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difficulties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in</a:t>
            </a:r>
            <a:r>
              <a:rPr sz="1900" spc="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synthesis.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Doping silicon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change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its electrical</a:t>
            </a:r>
            <a:r>
              <a:rPr sz="1900" spc="1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properties.</a:t>
            </a:r>
            <a:endParaRPr sz="1900" dirty="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4042" y="1267009"/>
            <a:ext cx="2564957" cy="21557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24600" y="3657600"/>
            <a:ext cx="2468879" cy="249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16</a:t>
            </a:r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078" y="326263"/>
            <a:ext cx="677354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 are steels so much</a:t>
            </a:r>
            <a:r>
              <a:rPr spc="-80" dirty="0"/>
              <a:t> </a:t>
            </a:r>
            <a:r>
              <a:rPr dirty="0"/>
              <a:t>stronger?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2620010" cy="5020310"/>
          </a:xfrm>
          <a:custGeom>
            <a:avLst/>
            <a:gdLst/>
            <a:ahLst/>
            <a:cxnLst/>
            <a:rect l="l" t="t" r="r" b="b"/>
            <a:pathLst>
              <a:path w="2620010" h="5020310">
                <a:moveTo>
                  <a:pt x="0" y="5020056"/>
                </a:moveTo>
                <a:lnTo>
                  <a:pt x="2619756" y="5020056"/>
                </a:lnTo>
                <a:lnTo>
                  <a:pt x="26197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3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388" y="1170177"/>
            <a:ext cx="2400935" cy="4846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2032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Interstitial solid solution of  </a:t>
            </a:r>
            <a:r>
              <a:rPr sz="1700" spc="-220" dirty="0">
                <a:latin typeface="Arial"/>
                <a:cs typeface="Arial"/>
              </a:rPr>
              <a:t>C </a:t>
            </a:r>
            <a:r>
              <a:rPr sz="1700" spc="-125" dirty="0">
                <a:latin typeface="Arial"/>
                <a:cs typeface="Arial"/>
              </a:rPr>
              <a:t>in</a:t>
            </a:r>
            <a:r>
              <a:rPr sz="1700" spc="-21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α</a:t>
            </a:r>
            <a:r>
              <a:rPr sz="1700" spc="-30" dirty="0">
                <a:latin typeface="Liberation Sans Narrow" panose="020B0606020202030204"/>
                <a:cs typeface="Liberation Sans Narrow" panose="020B0606020202030204"/>
              </a:rPr>
              <a:t>-Fe.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54610" lvl="1" indent="-286385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Slow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cooling  Austenite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Ferrite  and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Cementite  (diffusion</a:t>
            </a:r>
            <a:r>
              <a:rPr sz="1700" spc="-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controlled)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5080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Fast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cooling,  diffusionless  metastable phase,  tetragonally distorted 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BCC Fe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C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in  octahedral  interstitials,  Martensite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(BCT)  (hardening of</a:t>
            </a:r>
            <a:r>
              <a:rPr sz="1700" spc="-8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steel)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900" marR="102870" indent="-3429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Size (Impurity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atoms)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&gt;  Size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(Interstitial sites) </a:t>
            </a:r>
            <a:r>
              <a:rPr sz="1700" dirty="0">
                <a:latin typeface="Wingdings"/>
                <a:cs typeface="Wingdings"/>
              </a:rPr>
              <a:t>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Introduce lattice</a:t>
            </a:r>
            <a:r>
              <a:rPr sz="17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strains.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34459" y="1447800"/>
            <a:ext cx="6180968" cy="45438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52671" y="4463796"/>
            <a:ext cx="367665" cy="367665"/>
          </a:xfrm>
          <a:custGeom>
            <a:avLst/>
            <a:gdLst/>
            <a:ahLst/>
            <a:cxnLst/>
            <a:rect l="l" t="t" r="r" b="b"/>
            <a:pathLst>
              <a:path w="367664" h="367664">
                <a:moveTo>
                  <a:pt x="0" y="183641"/>
                </a:moveTo>
                <a:lnTo>
                  <a:pt x="6556" y="134805"/>
                </a:lnTo>
                <a:lnTo>
                  <a:pt x="25061" y="90931"/>
                </a:lnTo>
                <a:lnTo>
                  <a:pt x="53768" y="53768"/>
                </a:lnTo>
                <a:lnTo>
                  <a:pt x="90932" y="25061"/>
                </a:lnTo>
                <a:lnTo>
                  <a:pt x="134805" y="6556"/>
                </a:lnTo>
                <a:lnTo>
                  <a:pt x="183641" y="0"/>
                </a:lnTo>
                <a:lnTo>
                  <a:pt x="232478" y="6556"/>
                </a:lnTo>
                <a:lnTo>
                  <a:pt x="276351" y="25061"/>
                </a:lnTo>
                <a:lnTo>
                  <a:pt x="313515" y="53768"/>
                </a:lnTo>
                <a:lnTo>
                  <a:pt x="342222" y="90931"/>
                </a:lnTo>
                <a:lnTo>
                  <a:pt x="360727" y="134805"/>
                </a:lnTo>
                <a:lnTo>
                  <a:pt x="367283" y="183641"/>
                </a:lnTo>
                <a:lnTo>
                  <a:pt x="360727" y="232478"/>
                </a:lnTo>
                <a:lnTo>
                  <a:pt x="342222" y="276351"/>
                </a:lnTo>
                <a:lnTo>
                  <a:pt x="313515" y="313515"/>
                </a:lnTo>
                <a:lnTo>
                  <a:pt x="276351" y="342222"/>
                </a:lnTo>
                <a:lnTo>
                  <a:pt x="232478" y="360727"/>
                </a:lnTo>
                <a:lnTo>
                  <a:pt x="183641" y="367283"/>
                </a:lnTo>
                <a:lnTo>
                  <a:pt x="134805" y="360727"/>
                </a:lnTo>
                <a:lnTo>
                  <a:pt x="90931" y="342222"/>
                </a:lnTo>
                <a:lnTo>
                  <a:pt x="53768" y="313515"/>
                </a:lnTo>
                <a:lnTo>
                  <a:pt x="25061" y="276351"/>
                </a:lnTo>
                <a:lnTo>
                  <a:pt x="6556" y="232478"/>
                </a:lnTo>
                <a:lnTo>
                  <a:pt x="0" y="183641"/>
                </a:lnTo>
                <a:close/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05755" y="301599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81755" y="4387596"/>
            <a:ext cx="364490" cy="367665"/>
          </a:xfrm>
          <a:custGeom>
            <a:avLst/>
            <a:gdLst/>
            <a:ahLst/>
            <a:cxnLst/>
            <a:rect l="l" t="t" r="r" b="b"/>
            <a:pathLst>
              <a:path w="364489" h="367664">
                <a:moveTo>
                  <a:pt x="0" y="183641"/>
                </a:moveTo>
                <a:lnTo>
                  <a:pt x="6505" y="134805"/>
                </a:lnTo>
                <a:lnTo>
                  <a:pt x="24863" y="90931"/>
                </a:lnTo>
                <a:lnTo>
                  <a:pt x="53340" y="53768"/>
                </a:lnTo>
                <a:lnTo>
                  <a:pt x="90198" y="25061"/>
                </a:lnTo>
                <a:lnTo>
                  <a:pt x="133702" y="6556"/>
                </a:lnTo>
                <a:lnTo>
                  <a:pt x="182118" y="0"/>
                </a:lnTo>
                <a:lnTo>
                  <a:pt x="230533" y="6556"/>
                </a:lnTo>
                <a:lnTo>
                  <a:pt x="274037" y="25061"/>
                </a:lnTo>
                <a:lnTo>
                  <a:pt x="310896" y="53768"/>
                </a:lnTo>
                <a:lnTo>
                  <a:pt x="339372" y="90931"/>
                </a:lnTo>
                <a:lnTo>
                  <a:pt x="357730" y="134805"/>
                </a:lnTo>
                <a:lnTo>
                  <a:pt x="364236" y="183641"/>
                </a:lnTo>
                <a:lnTo>
                  <a:pt x="357730" y="232478"/>
                </a:lnTo>
                <a:lnTo>
                  <a:pt x="339372" y="276351"/>
                </a:lnTo>
                <a:lnTo>
                  <a:pt x="310896" y="313515"/>
                </a:lnTo>
                <a:lnTo>
                  <a:pt x="274037" y="342222"/>
                </a:lnTo>
                <a:lnTo>
                  <a:pt x="230533" y="360727"/>
                </a:lnTo>
                <a:lnTo>
                  <a:pt x="182118" y="367283"/>
                </a:lnTo>
                <a:lnTo>
                  <a:pt x="133702" y="360727"/>
                </a:lnTo>
                <a:lnTo>
                  <a:pt x="90198" y="342222"/>
                </a:lnTo>
                <a:lnTo>
                  <a:pt x="53340" y="313515"/>
                </a:lnTo>
                <a:lnTo>
                  <a:pt x="24863" y="276351"/>
                </a:lnTo>
                <a:lnTo>
                  <a:pt x="6505" y="232478"/>
                </a:lnTo>
                <a:lnTo>
                  <a:pt x="0" y="183641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17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18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929" y="326263"/>
            <a:ext cx="495236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Types </a:t>
            </a:r>
            <a:r>
              <a:rPr dirty="0"/>
              <a:t>of Interstitial</a:t>
            </a:r>
            <a:r>
              <a:rPr spc="20" dirty="0"/>
              <a:t> </a:t>
            </a:r>
            <a:r>
              <a:rPr spc="-40" dirty="0"/>
              <a:t>Voids</a:t>
            </a:r>
            <a:endParaRPr spc="-40"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3229610" cy="5020310"/>
          </a:xfrm>
          <a:custGeom>
            <a:avLst/>
            <a:gdLst/>
            <a:ahLst/>
            <a:cxnLst/>
            <a:rect l="l" t="t" r="r" b="b"/>
            <a:pathLst>
              <a:path w="3229610" h="5020310">
                <a:moveTo>
                  <a:pt x="0" y="5020056"/>
                </a:moveTo>
                <a:lnTo>
                  <a:pt x="3229356" y="5020056"/>
                </a:lnTo>
                <a:lnTo>
                  <a:pt x="32293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388" y="1171702"/>
            <a:ext cx="301498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8636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When same sized balls are packed  in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three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dimensions, void spaces  present between the spheres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are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called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interstitial</a:t>
            </a:r>
            <a:r>
              <a:rPr sz="1600" spc="-3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voids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429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600" spc="-2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Tetrahedral</a:t>
            </a:r>
            <a:r>
              <a:rPr sz="1600" spc="-5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Void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224790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25" dirty="0">
                <a:latin typeface="Liberation Sans Narrow" panose="020B0606020202030204"/>
                <a:cs typeface="Liberation Sans Narrow" panose="020B0606020202030204"/>
              </a:rPr>
              <a:t>Void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forms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when an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atom is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put in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valley formed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by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three spheres of closed  packed</a:t>
            </a:r>
            <a:r>
              <a:rPr sz="1600" spc="-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plane.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69850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If the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atom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is put on top of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three atoms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Upright  tetrahedral</a:t>
            </a:r>
            <a:r>
              <a:rPr sz="16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void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13144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If the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atom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is put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from the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bottom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Inverted tetrahedral  void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5080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Name is derived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from the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fact 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that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 tetrahedron is formed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by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joining the centers of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atoms.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05200" y="1066800"/>
            <a:ext cx="5486400" cy="3486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64907" y="4771644"/>
            <a:ext cx="1552955" cy="1362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35011" y="2767583"/>
            <a:ext cx="1554479" cy="1786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52137" y="4647303"/>
            <a:ext cx="2355748" cy="1721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19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226" y="326263"/>
            <a:ext cx="324104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Tetrahedral</a:t>
            </a:r>
            <a:r>
              <a:rPr spc="-20" dirty="0"/>
              <a:t> </a:t>
            </a:r>
            <a:r>
              <a:rPr spc="-50" dirty="0"/>
              <a:t>Void</a:t>
            </a:r>
            <a:endParaRPr spc="-50"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2696210" cy="5020310"/>
          </a:xfrm>
          <a:custGeom>
            <a:avLst/>
            <a:gdLst/>
            <a:ahLst/>
            <a:cxnLst/>
            <a:rect l="l" t="t" r="r" b="b"/>
            <a:pathLst>
              <a:path w="2696210" h="5020310">
                <a:moveTo>
                  <a:pt x="0" y="5020056"/>
                </a:moveTo>
                <a:lnTo>
                  <a:pt x="2695956" y="5020056"/>
                </a:lnTo>
                <a:lnTo>
                  <a:pt x="26959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388" y="1122324"/>
            <a:ext cx="2520315" cy="4415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48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6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FCC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Tetrahedral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voids =</a:t>
            </a:r>
            <a:r>
              <a:rPr sz="1600" spc="-6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8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5080" indent="-287020">
              <a:lnSpc>
                <a:spcPct val="100000"/>
              </a:lnSpc>
              <a:spcBef>
                <a:spcPts val="385"/>
              </a:spcBef>
              <a:tabLst>
                <a:tab pos="743585" algn="l"/>
              </a:tabLst>
            </a:pPr>
            <a:r>
              <a:rPr sz="1600" spc="-5" dirty="0">
                <a:latin typeface="Arial"/>
                <a:cs typeface="Arial"/>
              </a:rPr>
              <a:t>–	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Located at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(1/4,1/4,1/4),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(3/4,3/4,3/4) on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body</a:t>
            </a: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diagonals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9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Ratio of voids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to</a:t>
            </a:r>
            <a:r>
              <a:rPr sz="1600" spc="-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atoms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>
              <a:lnSpc>
                <a:spcPct val="100000"/>
              </a:lnSpc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=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 2:1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429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6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BCC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Tetrahedral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voids =</a:t>
            </a:r>
            <a:r>
              <a:rPr sz="1600" spc="-6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12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189865" indent="-287020">
              <a:lnSpc>
                <a:spcPct val="100000"/>
              </a:lnSpc>
              <a:spcBef>
                <a:spcPts val="385"/>
              </a:spcBef>
              <a:tabLst>
                <a:tab pos="743585" algn="l"/>
              </a:tabLst>
            </a:pPr>
            <a:r>
              <a:rPr sz="1600" spc="-5" dirty="0">
                <a:latin typeface="Arial"/>
                <a:cs typeface="Arial"/>
              </a:rPr>
              <a:t>–	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Located at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(1/2,1/4,0)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on the faces of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cube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429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6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HCP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Tetrahedral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voids =</a:t>
            </a:r>
            <a:r>
              <a:rPr sz="1600" spc="-6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12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Ratio of voids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to</a:t>
            </a:r>
            <a:r>
              <a:rPr sz="1600" spc="-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atoms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>
              <a:lnSpc>
                <a:spcPct val="100000"/>
              </a:lnSpc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=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 2:1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0" y="1341119"/>
            <a:ext cx="5943600" cy="45262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20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Octahedral</a:t>
            </a:r>
            <a:r>
              <a:rPr spc="-30" dirty="0"/>
              <a:t> </a:t>
            </a:r>
            <a:r>
              <a:rPr spc="-50" dirty="0"/>
              <a:t>Void</a:t>
            </a:r>
            <a:endParaRPr spc="-50"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8487410" cy="5020310"/>
          </a:xfrm>
          <a:custGeom>
            <a:avLst/>
            <a:gdLst/>
            <a:ahLst/>
            <a:cxnLst/>
            <a:rect l="l" t="t" r="r" b="b"/>
            <a:pathLst>
              <a:path w="8487410" h="5020310">
                <a:moveTo>
                  <a:pt x="0" y="5020056"/>
                </a:moveTo>
                <a:lnTo>
                  <a:pt x="8487156" y="5020056"/>
                </a:lnTo>
                <a:lnTo>
                  <a:pt x="84871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16838"/>
            <a:ext cx="624967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Surrounded by six solvent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atoms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at six corners of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regular</a:t>
            </a:r>
            <a:r>
              <a:rPr sz="1800" spc="15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octahedron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Four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atoms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are square-based and one on top and one at the</a:t>
            </a:r>
            <a:r>
              <a:rPr sz="1800" spc="21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bottom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52600" y="1898904"/>
            <a:ext cx="6858000" cy="41208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1905000"/>
            <a:ext cx="1287624" cy="156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21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689" y="326263"/>
            <a:ext cx="343789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Reference</a:t>
            </a:r>
            <a:r>
              <a:rPr spc="-75" dirty="0"/>
              <a:t> </a:t>
            </a:r>
            <a:r>
              <a:rPr dirty="0"/>
              <a:t>Books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1341119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305331"/>
            <a:ext cx="7606030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684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210" dirty="0">
                <a:solidFill>
                  <a:srgbClr val="C0504D"/>
                </a:solidFill>
                <a:latin typeface="Arial"/>
                <a:cs typeface="Arial"/>
              </a:rPr>
              <a:t>Sidney </a:t>
            </a:r>
            <a:r>
              <a:rPr sz="2200" spc="-200" dirty="0">
                <a:solidFill>
                  <a:srgbClr val="C0504D"/>
                </a:solidFill>
                <a:latin typeface="Arial"/>
                <a:cs typeface="Arial"/>
              </a:rPr>
              <a:t>H. </a:t>
            </a:r>
            <a:r>
              <a:rPr sz="2200" spc="-220" dirty="0">
                <a:solidFill>
                  <a:srgbClr val="C0504D"/>
                </a:solidFill>
                <a:latin typeface="Arial"/>
                <a:cs typeface="Arial"/>
              </a:rPr>
              <a:t>Avner, </a:t>
            </a:r>
            <a:r>
              <a:rPr sz="2200" spc="-180" dirty="0">
                <a:solidFill>
                  <a:srgbClr val="C0504D"/>
                </a:solidFill>
                <a:latin typeface="Arial"/>
                <a:cs typeface="Arial"/>
              </a:rPr>
              <a:t>“Introduction </a:t>
            </a:r>
            <a:r>
              <a:rPr sz="2200" spc="-170" dirty="0">
                <a:solidFill>
                  <a:srgbClr val="C0504D"/>
                </a:solidFill>
                <a:latin typeface="Arial"/>
                <a:cs typeface="Arial"/>
              </a:rPr>
              <a:t>to </a:t>
            </a:r>
            <a:r>
              <a:rPr sz="2200" spc="-195" dirty="0">
                <a:solidFill>
                  <a:srgbClr val="C0504D"/>
                </a:solidFill>
                <a:latin typeface="Arial"/>
                <a:cs typeface="Arial"/>
              </a:rPr>
              <a:t>Physical </a:t>
            </a:r>
            <a:r>
              <a:rPr sz="2200" spc="-185" dirty="0">
                <a:solidFill>
                  <a:srgbClr val="C0504D"/>
                </a:solidFill>
                <a:latin typeface="Arial"/>
                <a:cs typeface="Arial"/>
              </a:rPr>
              <a:t>Metallurgy”, </a:t>
            </a:r>
            <a:r>
              <a:rPr sz="2200" spc="-70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sz="2175" spc="-104" baseline="2500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nd </a:t>
            </a:r>
            <a:r>
              <a:rPr sz="2200" spc="-1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Edition, </a:t>
            </a:r>
            <a:r>
              <a:rPr sz="2200" spc="-6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Tata  </a:t>
            </a:r>
            <a:r>
              <a:rPr sz="2200" spc="-1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Mcgraw-Hill Edition</a:t>
            </a:r>
            <a:r>
              <a:rPr sz="2200" spc="3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200" b="1" spc="-5" dirty="0">
                <a:solidFill>
                  <a:srgbClr val="4F81BC"/>
                </a:solidFill>
                <a:latin typeface="Liberation Sans Narrow" panose="020B0606020202030204"/>
                <a:cs typeface="Liberation Sans Narrow" panose="020B0606020202030204"/>
              </a:rPr>
              <a:t>(Chapter-5)</a:t>
            </a:r>
            <a:endParaRPr sz="22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R.E. </a:t>
            </a:r>
            <a:r>
              <a:rPr sz="2200" spc="-7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Reed-</a:t>
            </a:r>
            <a:r>
              <a:rPr sz="2200" spc="-70" dirty="0">
                <a:solidFill>
                  <a:srgbClr val="C0504D"/>
                </a:solidFill>
                <a:latin typeface="Arial"/>
                <a:cs typeface="Arial"/>
              </a:rPr>
              <a:t>Hill </a:t>
            </a:r>
            <a:r>
              <a:rPr sz="2200" spc="-229" dirty="0">
                <a:solidFill>
                  <a:srgbClr val="C0504D"/>
                </a:solidFill>
                <a:latin typeface="Arial"/>
                <a:cs typeface="Arial"/>
              </a:rPr>
              <a:t>and </a:t>
            </a:r>
            <a:r>
              <a:rPr sz="2200" spc="-200" dirty="0">
                <a:solidFill>
                  <a:srgbClr val="C0504D"/>
                </a:solidFill>
                <a:latin typeface="Arial"/>
                <a:cs typeface="Arial"/>
              </a:rPr>
              <a:t>R. </a:t>
            </a:r>
            <a:r>
              <a:rPr sz="2200" spc="-210" dirty="0">
                <a:solidFill>
                  <a:srgbClr val="C0504D"/>
                </a:solidFill>
                <a:latin typeface="Arial"/>
                <a:cs typeface="Arial"/>
              </a:rPr>
              <a:t>Abbaschian, </a:t>
            </a:r>
            <a:r>
              <a:rPr sz="2200" spc="-190" dirty="0">
                <a:solidFill>
                  <a:srgbClr val="C0504D"/>
                </a:solidFill>
                <a:latin typeface="Arial"/>
                <a:cs typeface="Arial"/>
              </a:rPr>
              <a:t>“Physical </a:t>
            </a:r>
            <a:r>
              <a:rPr sz="2200" spc="-195" dirty="0">
                <a:solidFill>
                  <a:srgbClr val="C0504D"/>
                </a:solidFill>
                <a:latin typeface="Arial"/>
                <a:cs typeface="Arial"/>
              </a:rPr>
              <a:t>Metallurgy </a:t>
            </a:r>
            <a:r>
              <a:rPr sz="2200" spc="-170" dirty="0">
                <a:solidFill>
                  <a:srgbClr val="C0504D"/>
                </a:solidFill>
                <a:latin typeface="Arial"/>
                <a:cs typeface="Arial"/>
              </a:rPr>
              <a:t>Principles”,</a:t>
            </a:r>
            <a:r>
              <a:rPr sz="2200" spc="-2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C0504D"/>
                </a:solidFill>
                <a:latin typeface="Arial"/>
                <a:cs typeface="Arial"/>
              </a:rPr>
              <a:t>3</a:t>
            </a:r>
            <a:r>
              <a:rPr sz="2175" spc="-112" baseline="2500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rd</a:t>
            </a:r>
            <a:endParaRPr sz="2175" baseline="25000">
              <a:latin typeface="Liberation Sans Narrow" panose="020B0606020202030204"/>
              <a:cs typeface="Liberation Sans Narrow" panose="020B0606020202030204"/>
            </a:endParaRPr>
          </a:p>
          <a:p>
            <a:pPr marL="3556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Edition, </a:t>
            </a:r>
            <a:r>
              <a:rPr sz="2200" spc="-5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PWS Kent </a:t>
            </a:r>
            <a:r>
              <a:rPr sz="2200" spc="-1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Publishing</a:t>
            </a:r>
            <a:r>
              <a:rPr sz="2200" spc="15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200" spc="-10" dirty="0">
                <a:solidFill>
                  <a:srgbClr val="C0504D"/>
                </a:solidFill>
                <a:latin typeface="Liberation Sans Narrow" panose="020B0606020202030204"/>
                <a:cs typeface="Liberation Sans Narrow" panose="020B0606020202030204"/>
              </a:rPr>
              <a:t>Company</a:t>
            </a:r>
            <a:endParaRPr sz="22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307975" indent="-342900">
              <a:lnSpc>
                <a:spcPct val="15000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225" dirty="0">
                <a:latin typeface="Arial"/>
                <a:cs typeface="Arial"/>
              </a:rPr>
              <a:t>M. </a:t>
            </a:r>
            <a:r>
              <a:rPr sz="2200" spc="-285" dirty="0">
                <a:latin typeface="Arial"/>
                <a:cs typeface="Arial"/>
              </a:rPr>
              <a:t>F. </a:t>
            </a:r>
            <a:r>
              <a:rPr sz="2200" spc="-225" dirty="0">
                <a:latin typeface="Arial"/>
                <a:cs typeface="Arial"/>
              </a:rPr>
              <a:t>Ashby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200" dirty="0">
                <a:latin typeface="Arial"/>
                <a:cs typeface="Arial"/>
              </a:rPr>
              <a:t>D. R. </a:t>
            </a:r>
            <a:r>
              <a:rPr sz="2200" spc="-204" dirty="0">
                <a:latin typeface="Arial"/>
                <a:cs typeface="Arial"/>
              </a:rPr>
              <a:t>Jones, </a:t>
            </a:r>
            <a:r>
              <a:rPr sz="2200" spc="-200" dirty="0">
                <a:latin typeface="Arial"/>
                <a:cs typeface="Arial"/>
              </a:rPr>
              <a:t>“Engineering </a:t>
            </a:r>
            <a:r>
              <a:rPr sz="2200" spc="-185" dirty="0">
                <a:latin typeface="Arial"/>
                <a:cs typeface="Arial"/>
              </a:rPr>
              <a:t>Materials </a:t>
            </a:r>
            <a:r>
              <a:rPr sz="2200" spc="-165" dirty="0">
                <a:latin typeface="Arial"/>
                <a:cs typeface="Arial"/>
              </a:rPr>
              <a:t>2”, </a:t>
            </a:r>
            <a:r>
              <a:rPr sz="2200" spc="-175" dirty="0">
                <a:latin typeface="Arial"/>
                <a:cs typeface="Arial"/>
              </a:rPr>
              <a:t>Butterworth</a:t>
            </a:r>
            <a:r>
              <a:rPr sz="2200" spc="-175" dirty="0">
                <a:latin typeface="Liberation Sans Narrow" panose="020B0606020202030204"/>
                <a:cs typeface="Liberation Sans Narrow" panose="020B0606020202030204"/>
              </a:rPr>
              <a:t>-  </a:t>
            </a:r>
            <a:r>
              <a:rPr sz="2200" spc="-10" dirty="0">
                <a:latin typeface="Liberation Sans Narrow" panose="020B0606020202030204"/>
                <a:cs typeface="Liberation Sans Narrow" panose="020B0606020202030204"/>
              </a:rPr>
              <a:t>Heinemann</a:t>
            </a:r>
            <a:r>
              <a:rPr sz="2200" spc="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200" spc="-10" dirty="0">
                <a:latin typeface="Liberation Sans Narrow" panose="020B0606020202030204"/>
                <a:cs typeface="Liberation Sans Narrow" panose="020B0606020202030204"/>
              </a:rPr>
              <a:t>Publishers</a:t>
            </a:r>
            <a:endParaRPr sz="22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5080" indent="-342900">
              <a:lnSpc>
                <a:spcPct val="15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90" dirty="0">
                <a:latin typeface="Arial"/>
                <a:cs typeface="Arial"/>
              </a:rPr>
              <a:t>William </a:t>
            </a:r>
            <a:r>
              <a:rPr sz="2200" spc="-200" dirty="0">
                <a:latin typeface="Arial"/>
                <a:cs typeface="Arial"/>
              </a:rPr>
              <a:t>D. </a:t>
            </a:r>
            <a:r>
              <a:rPr sz="2200" spc="-175" dirty="0">
                <a:latin typeface="Arial"/>
                <a:cs typeface="Arial"/>
              </a:rPr>
              <a:t>Callister, </a:t>
            </a:r>
            <a:r>
              <a:rPr sz="2200" spc="-185" dirty="0">
                <a:latin typeface="Arial"/>
                <a:cs typeface="Arial"/>
              </a:rPr>
              <a:t>Jr.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210" dirty="0">
                <a:latin typeface="Arial"/>
                <a:cs typeface="Arial"/>
              </a:rPr>
              <a:t>David </a:t>
            </a:r>
            <a:r>
              <a:rPr sz="2200" spc="-215" dirty="0">
                <a:latin typeface="Arial"/>
                <a:cs typeface="Arial"/>
              </a:rPr>
              <a:t>G. </a:t>
            </a:r>
            <a:r>
              <a:rPr sz="2200" spc="-204" dirty="0">
                <a:latin typeface="Arial"/>
                <a:cs typeface="Arial"/>
              </a:rPr>
              <a:t>Rethwisch, </a:t>
            </a:r>
            <a:r>
              <a:rPr sz="2200" spc="-185" dirty="0">
                <a:latin typeface="Arial"/>
                <a:cs typeface="Arial"/>
              </a:rPr>
              <a:t>“Materials </a:t>
            </a:r>
            <a:r>
              <a:rPr sz="2200" spc="-210" dirty="0">
                <a:latin typeface="Arial"/>
                <a:cs typeface="Arial"/>
              </a:rPr>
              <a:t>Science </a:t>
            </a:r>
            <a:r>
              <a:rPr sz="2200" spc="-229" dirty="0">
                <a:latin typeface="Arial"/>
                <a:cs typeface="Arial"/>
              </a:rPr>
              <a:t>and  </a:t>
            </a:r>
            <a:r>
              <a:rPr sz="2200" spc="-204" dirty="0">
                <a:latin typeface="Arial"/>
                <a:cs typeface="Arial"/>
              </a:rPr>
              <a:t>Engineering </a:t>
            </a:r>
            <a:r>
              <a:rPr sz="2200" spc="-114" dirty="0">
                <a:latin typeface="Arial"/>
                <a:cs typeface="Arial"/>
              </a:rPr>
              <a:t>: </a:t>
            </a:r>
            <a:r>
              <a:rPr sz="2200" spc="-245" dirty="0">
                <a:latin typeface="Arial"/>
                <a:cs typeface="Arial"/>
              </a:rPr>
              <a:t>An </a:t>
            </a:r>
            <a:r>
              <a:rPr sz="2200" spc="-175" dirty="0">
                <a:latin typeface="Arial"/>
                <a:cs typeface="Arial"/>
              </a:rPr>
              <a:t>Introduction”, </a:t>
            </a:r>
            <a:r>
              <a:rPr sz="2200" spc="-75" dirty="0">
                <a:latin typeface="Arial"/>
                <a:cs typeface="Arial"/>
              </a:rPr>
              <a:t>8</a:t>
            </a:r>
            <a:r>
              <a:rPr sz="2175" spc="-112" baseline="25000" dirty="0">
                <a:latin typeface="Liberation Sans Narrow" panose="020B0606020202030204"/>
                <a:cs typeface="Liberation Sans Narrow" panose="020B0606020202030204"/>
              </a:rPr>
              <a:t>th </a:t>
            </a:r>
            <a:r>
              <a:rPr sz="2200" spc="-10" dirty="0">
                <a:latin typeface="Liberation Sans Narrow" panose="020B0606020202030204"/>
                <a:cs typeface="Liberation Sans Narrow" panose="020B0606020202030204"/>
              </a:rPr>
              <a:t>Edition, John </a:t>
            </a:r>
            <a:r>
              <a:rPr sz="2200" spc="-5" dirty="0">
                <a:latin typeface="Liberation Sans Narrow" panose="020B0606020202030204"/>
                <a:cs typeface="Liberation Sans Narrow" panose="020B0606020202030204"/>
              </a:rPr>
              <a:t>Wiley &amp; Sons,</a:t>
            </a:r>
            <a:r>
              <a:rPr sz="2200" spc="27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200" spc="-5" dirty="0">
                <a:latin typeface="Liberation Sans Narrow" panose="020B0606020202030204"/>
                <a:cs typeface="Liberation Sans Narrow" panose="020B0606020202030204"/>
              </a:rPr>
              <a:t>Inc.</a:t>
            </a:r>
            <a:endParaRPr sz="22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484616" y="6446122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Octahedral</a:t>
            </a:r>
            <a:r>
              <a:rPr spc="-30" dirty="0"/>
              <a:t> </a:t>
            </a:r>
            <a:r>
              <a:rPr spc="-50" dirty="0"/>
              <a:t>Void</a:t>
            </a:r>
            <a:endParaRPr spc="-50"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3686810" cy="5020310"/>
          </a:xfrm>
          <a:custGeom>
            <a:avLst/>
            <a:gdLst/>
            <a:ahLst/>
            <a:cxnLst/>
            <a:rect l="l" t="t" r="r" b="b"/>
            <a:pathLst>
              <a:path w="3686810" h="5020310">
                <a:moveTo>
                  <a:pt x="0" y="5020056"/>
                </a:moveTo>
                <a:lnTo>
                  <a:pt x="3686555" y="5020056"/>
                </a:lnTo>
                <a:lnTo>
                  <a:pt x="3686555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388" y="1122324"/>
            <a:ext cx="3468370" cy="45135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48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6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FCC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Octahedral voids = 1+12*1/4 =</a:t>
            </a:r>
            <a:r>
              <a:rPr sz="1600" spc="-8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4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Located at (1/2,1/2,1/2) body</a:t>
            </a:r>
            <a:r>
              <a:rPr sz="1600" spc="-114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center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and (0,0,1/2) on the</a:t>
            </a:r>
            <a:r>
              <a:rPr sz="1600" spc="-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edges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Ratio of voids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atoms =</a:t>
            </a:r>
            <a:r>
              <a:rPr sz="16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1:1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6546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Largest sphere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that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can fit =  0.414*radius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429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6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BCC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Tetrahedral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voids = 6*1/2+12*1/4 =</a:t>
            </a:r>
            <a:r>
              <a:rPr sz="1600" spc="-10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6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5080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Located at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(1/2,1/2,0)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center of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face and (0,0,1/2) mid-point of</a:t>
            </a:r>
            <a:r>
              <a:rPr sz="1600" spc="-9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edges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marR="11430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Compressed octahedral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sites so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Size(Octahedral) &lt;</a:t>
            </a:r>
            <a:r>
              <a:rPr sz="1600" spc="-15" dirty="0">
                <a:latin typeface="Liberation Sans Narrow" panose="020B0606020202030204"/>
                <a:cs typeface="Liberation Sans Narrow" panose="020B0606020202030204"/>
              </a:rPr>
              <a:t> (SizeTetrahedral)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429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6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HCP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Tetrahedral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voids =</a:t>
            </a:r>
            <a:r>
              <a:rPr sz="1600" spc="-4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6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Ratio of voids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atoms =</a:t>
            </a:r>
            <a:r>
              <a:rPr sz="16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1:1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62400" y="3429000"/>
            <a:ext cx="5029200" cy="2971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94403" y="1024127"/>
            <a:ext cx="5029200" cy="232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22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734" y="365886"/>
            <a:ext cx="6940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Chemical </a:t>
            </a:r>
            <a:r>
              <a:rPr sz="3000" spc="-5" dirty="0"/>
              <a:t>Compounds </a:t>
            </a:r>
            <a:r>
              <a:rPr sz="3000" dirty="0"/>
              <a:t>Vs Solid</a:t>
            </a:r>
            <a:r>
              <a:rPr sz="3000" spc="-145" dirty="0"/>
              <a:t> </a:t>
            </a:r>
            <a:r>
              <a:rPr sz="3000" dirty="0"/>
              <a:t>Solutions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8487410" cy="5105400"/>
          </a:xfrm>
          <a:custGeom>
            <a:avLst/>
            <a:gdLst/>
            <a:ahLst/>
            <a:cxnLst/>
            <a:rect l="l" t="t" r="r" b="b"/>
            <a:pathLst>
              <a:path w="8487410" h="5105400">
                <a:moveTo>
                  <a:pt x="0" y="5105400"/>
                </a:moveTo>
                <a:lnTo>
                  <a:pt x="8487156" y="5105400"/>
                </a:lnTo>
                <a:lnTo>
                  <a:pt x="8487156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71702"/>
            <a:ext cx="8247380" cy="500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8732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Many types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of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compounds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are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formed apart from sold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solutions but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only electrochemical  compounds follow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the laws of</a:t>
            </a:r>
            <a:r>
              <a:rPr sz="1900" spc="2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valency</a:t>
            </a:r>
            <a:endParaRPr sz="19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Differences:</a:t>
            </a:r>
            <a:endParaRPr sz="19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They satisfy the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valency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laws, whereas solid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solutions have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 range of</a:t>
            </a:r>
            <a:r>
              <a:rPr sz="1900" spc="10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compositions.</a:t>
            </a:r>
            <a:endParaRPr sz="19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217805" lvl="1" indent="-286385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They are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formed between more electropositive and more electronegative elements. 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So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can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be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designated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as A</a:t>
            </a:r>
            <a:r>
              <a:rPr sz="1875" spc="-7" baseline="-20000" dirty="0">
                <a:latin typeface="Liberation Sans Narrow" panose="020B0606020202030204"/>
                <a:cs typeface="Liberation Sans Narrow" panose="020B0606020202030204"/>
              </a:rPr>
              <a:t>x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B</a:t>
            </a:r>
            <a:r>
              <a:rPr sz="1875" spc="-7" baseline="-20000" dirty="0">
                <a:latin typeface="Liberation Sans Narrow" panose="020B0606020202030204"/>
                <a:cs typeface="Liberation Sans Narrow" panose="020B0606020202030204"/>
              </a:rPr>
              <a:t>y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where x, y are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integers and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A, B are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elements.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Solid  solutions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have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 range of solubility so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cant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be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designated.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E.g. </a:t>
            </a:r>
            <a:r>
              <a:rPr sz="1900" spc="-195" dirty="0">
                <a:latin typeface="Arial"/>
                <a:cs typeface="Arial"/>
              </a:rPr>
              <a:t>–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Mg</a:t>
            </a:r>
            <a:r>
              <a:rPr sz="1875" spc="-7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Si, Mg</a:t>
            </a:r>
            <a:r>
              <a:rPr sz="1875" spc="-7" baseline="-20000" dirty="0">
                <a:latin typeface="Liberation Sans Narrow" panose="020B0606020202030204"/>
                <a:cs typeface="Liberation Sans Narrow" panose="020B0606020202030204"/>
              </a:rPr>
              <a:t>3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Sb</a:t>
            </a:r>
            <a:r>
              <a:rPr sz="1875" spc="-7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,  Mg</a:t>
            </a:r>
            <a:r>
              <a:rPr sz="1875" spc="-7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Pb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etc.</a:t>
            </a:r>
            <a:endParaRPr sz="19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83185" lvl="1" indent="-286385">
              <a:lnSpc>
                <a:spcPct val="100000"/>
              </a:lnSpc>
              <a:spcBef>
                <a:spcPts val="4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Crystal structure of the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compound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is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different than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the crystal lattices of the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elements  forming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compound.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Solid solutions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have same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crystal structure as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that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of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the 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solvent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 element.</a:t>
            </a:r>
            <a:endParaRPr sz="19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Properties of the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compounds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are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much different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than that of elements in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them. 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Essentially non-metallic,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brittle and bad conductors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of </a:t>
            </a:r>
            <a:r>
              <a:rPr sz="1900" spc="-15" dirty="0">
                <a:latin typeface="Liberation Sans Narrow" panose="020B0606020202030204"/>
                <a:cs typeface="Liberation Sans Narrow" panose="020B0606020202030204"/>
              </a:rPr>
              <a:t>electricity.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Solid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solutions are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of 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metallic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nature and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little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different than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solvent</a:t>
            </a:r>
            <a:r>
              <a:rPr sz="1900" spc="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element.</a:t>
            </a:r>
            <a:endParaRPr sz="19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375920" lvl="1" indent="-286385">
              <a:lnSpc>
                <a:spcPct val="100000"/>
              </a:lnSpc>
              <a:spcBef>
                <a:spcPts val="4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Compound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has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constant high melting point.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Solid solutions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melt over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a range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of  temperatures and melting point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is usually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less than that </a:t>
            </a:r>
            <a:r>
              <a:rPr sz="1900" spc="-5" dirty="0">
                <a:latin typeface="Liberation Sans Narrow" panose="020B0606020202030204"/>
                <a:cs typeface="Liberation Sans Narrow" panose="020B0606020202030204"/>
              </a:rPr>
              <a:t>of</a:t>
            </a:r>
            <a:r>
              <a:rPr sz="1900" spc="114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900" spc="-10" dirty="0">
                <a:latin typeface="Liberation Sans Narrow" panose="020B0606020202030204"/>
                <a:cs typeface="Liberation Sans Narrow" panose="020B0606020202030204"/>
              </a:rPr>
              <a:t>solvent.</a:t>
            </a:r>
            <a:endParaRPr sz="19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23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9933" y="326263"/>
            <a:ext cx="410591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Intermediate</a:t>
            </a:r>
            <a:r>
              <a:rPr spc="-15" dirty="0"/>
              <a:t> </a:t>
            </a:r>
            <a:r>
              <a:rPr dirty="0"/>
              <a:t>Phases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9644" y="1152144"/>
            <a:ext cx="8487410" cy="5020310"/>
          </a:xfrm>
          <a:custGeom>
            <a:avLst/>
            <a:gdLst/>
            <a:ahLst/>
            <a:cxnLst/>
            <a:rect l="l" t="t" r="r" b="b"/>
            <a:pathLst>
              <a:path w="8487410" h="5020310">
                <a:moveTo>
                  <a:pt x="0" y="5020056"/>
                </a:moveTo>
                <a:lnTo>
                  <a:pt x="8487156" y="5020056"/>
                </a:lnTo>
                <a:lnTo>
                  <a:pt x="84871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79702"/>
            <a:ext cx="70796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Solid </a:t>
            </a:r>
            <a:r>
              <a:rPr sz="17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solution of </a:t>
            </a:r>
            <a:r>
              <a:rPr sz="170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B </a:t>
            </a:r>
            <a:r>
              <a:rPr sz="17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in </a:t>
            </a:r>
            <a:r>
              <a:rPr sz="170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A plus particles </a:t>
            </a:r>
            <a:r>
              <a:rPr sz="17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of </a:t>
            </a:r>
            <a:r>
              <a:rPr sz="170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a new </a:t>
            </a:r>
            <a:r>
              <a:rPr sz="17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phase (usually for </a:t>
            </a:r>
            <a:r>
              <a:rPr sz="170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7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larger </a:t>
            </a:r>
            <a:r>
              <a:rPr sz="170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amount </a:t>
            </a:r>
            <a:r>
              <a:rPr sz="17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of</a:t>
            </a:r>
            <a:r>
              <a:rPr sz="1700" spc="-27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B)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688" y="2682850"/>
            <a:ext cx="6712584" cy="344677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Second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phase is the intermediate</a:t>
            </a:r>
            <a:r>
              <a:rPr sz="1700" spc="-7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phase.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Has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an intermediate composition between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 and</a:t>
            </a:r>
            <a:r>
              <a:rPr sz="1700" spc="-229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B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Different crystal structure than both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 and</a:t>
            </a:r>
            <a:r>
              <a:rPr sz="1700" spc="-21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B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E.g. </a:t>
            </a:r>
            <a:r>
              <a:rPr sz="1700" spc="-170" dirty="0">
                <a:latin typeface="Arial"/>
                <a:cs typeface="Arial"/>
              </a:rPr>
              <a:t>–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Beta-brass has BCC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structure, different from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Cu (FCC) and Zn</a:t>
            </a:r>
            <a:r>
              <a:rPr sz="1700" spc="-9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(HCP)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Some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of them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fixed composition are called intermetallic</a:t>
            </a:r>
            <a:r>
              <a:rPr sz="1700" spc="-3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compounds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Classification based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on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their</a:t>
            </a:r>
            <a:r>
              <a:rPr sz="17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structures,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Interstitial </a:t>
            </a:r>
            <a:r>
              <a:rPr sz="170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Compounds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Electron</a:t>
            </a:r>
            <a:r>
              <a:rPr sz="1700" spc="-3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Compounds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Defect</a:t>
            </a:r>
            <a:r>
              <a:rPr sz="1700" spc="-1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Phases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Electrovalency</a:t>
            </a:r>
            <a:r>
              <a:rPr sz="1700" spc="-2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Compounds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Laves</a:t>
            </a:r>
            <a:r>
              <a:rPr sz="1700" spc="-1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Liberation Sans Narrow" panose="020B0606020202030204"/>
                <a:cs typeface="Liberation Sans Narrow" panose="020B0606020202030204"/>
              </a:rPr>
              <a:t>phases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0600" y="1524000"/>
            <a:ext cx="6400800" cy="12649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24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341" y="326263"/>
            <a:ext cx="44545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Interstitial</a:t>
            </a:r>
            <a:r>
              <a:rPr spc="-45" dirty="0"/>
              <a:t> </a:t>
            </a:r>
            <a:r>
              <a:rPr dirty="0"/>
              <a:t>Compounds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8487410" cy="5020310"/>
          </a:xfrm>
          <a:custGeom>
            <a:avLst/>
            <a:gdLst/>
            <a:ahLst/>
            <a:cxnLst/>
            <a:rect l="l" t="t" r="r" b="b"/>
            <a:pathLst>
              <a:path w="8487410" h="5020310">
                <a:moveTo>
                  <a:pt x="0" y="5020056"/>
                </a:moveTo>
                <a:lnTo>
                  <a:pt x="8487156" y="5020056"/>
                </a:lnTo>
                <a:lnTo>
                  <a:pt x="84871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71702"/>
            <a:ext cx="8296909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972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When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solubility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of the interstitial solid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solution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forming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element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exceeds the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solubility limit, 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interstitial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compound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is</a:t>
            </a:r>
            <a:r>
              <a:rPr sz="1800" spc="7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formed.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Carbides,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nitrides, hydrides and borides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of transition metals (Fe,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Mn, </a:t>
            </a:r>
            <a:r>
              <a:rPr sz="1800" spc="-30" dirty="0">
                <a:latin typeface="Liberation Sans Narrow" panose="020B0606020202030204"/>
                <a:cs typeface="Liberation Sans Narrow" panose="020B0606020202030204"/>
              </a:rPr>
              <a:t>Cr,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Mo etc) are</a:t>
            </a:r>
            <a:r>
              <a:rPr sz="1800" spc="39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important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group of</a:t>
            </a:r>
            <a:r>
              <a:rPr sz="1800" spc="1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phases.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6286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These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usually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form at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compositions equivalent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formulae: </a:t>
            </a:r>
            <a:r>
              <a:rPr sz="1800" spc="5" dirty="0">
                <a:latin typeface="Liberation Sans Narrow" panose="020B0606020202030204"/>
                <a:cs typeface="Liberation Sans Narrow" panose="020B0606020202030204"/>
              </a:rPr>
              <a:t>M</a:t>
            </a:r>
            <a:r>
              <a:rPr sz="1800" spc="7" baseline="-21000" dirty="0">
                <a:latin typeface="Liberation Sans Narrow" panose="020B0606020202030204"/>
                <a:cs typeface="Liberation Sans Narrow" panose="020B0606020202030204"/>
              </a:rPr>
              <a:t>4</a:t>
            </a:r>
            <a:r>
              <a:rPr sz="1800" spc="5" dirty="0">
                <a:latin typeface="Liberation Sans Narrow" panose="020B0606020202030204"/>
                <a:cs typeface="Liberation Sans Narrow" panose="020B0606020202030204"/>
              </a:rPr>
              <a:t>X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(Fe</a:t>
            </a:r>
            <a:r>
              <a:rPr sz="1800" spc="-7" baseline="-21000" dirty="0">
                <a:latin typeface="Liberation Sans Narrow" panose="020B0606020202030204"/>
                <a:cs typeface="Liberation Sans Narrow" panose="020B0606020202030204"/>
              </a:rPr>
              <a:t>4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N), M</a:t>
            </a:r>
            <a:r>
              <a:rPr sz="1800" spc="-7" baseline="-21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X (Mo</a:t>
            </a:r>
            <a:r>
              <a:rPr sz="1800" spc="-7" baseline="-21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C,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W</a:t>
            </a:r>
            <a:r>
              <a:rPr sz="1800" baseline="-21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C),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MX 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(VC, WC, </a:t>
            </a:r>
            <a:r>
              <a:rPr sz="1800" spc="-15" dirty="0">
                <a:latin typeface="Liberation Sans Narrow" panose="020B0606020202030204"/>
                <a:cs typeface="Liberation Sans Narrow" panose="020B0606020202030204"/>
              </a:rPr>
              <a:t>TiC,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NbC, </a:t>
            </a:r>
            <a:r>
              <a:rPr sz="1800" spc="-15" dirty="0">
                <a:latin typeface="Liberation Sans Narrow" panose="020B0606020202030204"/>
                <a:cs typeface="Liberation Sans Narrow" panose="020B0606020202030204"/>
              </a:rPr>
              <a:t>TiN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etc.),</a:t>
            </a:r>
            <a:r>
              <a:rPr sz="1800" spc="-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MX</a:t>
            </a:r>
            <a:r>
              <a:rPr sz="1800" spc="-7" baseline="-21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Crystal structure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depends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on the ratio of radius of interstitial atom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solvent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metal</a:t>
            </a:r>
            <a:r>
              <a:rPr sz="1800" spc="25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atom.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When this ratio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&lt;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0.59,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the crystal structure is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FCC, CC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and</a:t>
            </a:r>
            <a:r>
              <a:rPr sz="1800" spc="11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0" dirty="0">
                <a:latin typeface="Liberation Sans Narrow" panose="020B0606020202030204"/>
                <a:cs typeface="Liberation Sans Narrow" panose="020B0606020202030204"/>
              </a:rPr>
              <a:t>HCP.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When this ratio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&gt;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0.59, the crystal structure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becomes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very</a:t>
            </a:r>
            <a:r>
              <a:rPr sz="1800" spc="1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complex.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In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plain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carbon steels, ratio of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R</a:t>
            </a:r>
            <a:r>
              <a:rPr sz="1800" baseline="-21000" dirty="0">
                <a:latin typeface="Liberation Sans Narrow" panose="020B0606020202030204"/>
                <a:cs typeface="Liberation Sans Narrow" panose="020B0606020202030204"/>
              </a:rPr>
              <a:t>C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/R</a:t>
            </a:r>
            <a:r>
              <a:rPr sz="1800" baseline="-21000" dirty="0">
                <a:latin typeface="Liberation Sans Narrow" panose="020B0606020202030204"/>
                <a:cs typeface="Liberation Sans Narrow" panose="020B0606020202030204"/>
              </a:rPr>
              <a:t>Fe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=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0.63, the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intermediate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phase is cementite  Fe</a:t>
            </a:r>
            <a:r>
              <a:rPr sz="1800" spc="-7" baseline="-21000" dirty="0">
                <a:latin typeface="Liberation Sans Narrow" panose="020B0606020202030204"/>
                <a:cs typeface="Liberation Sans Narrow" panose="020B0606020202030204"/>
              </a:rPr>
              <a:t>3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C, which has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metallic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properties but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complex crystal structure (orthorhombic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with 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12 iron and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4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carbon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atoms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per unit</a:t>
            </a:r>
            <a:r>
              <a:rPr sz="1800" spc="10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cell)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316865" indent="-342900">
              <a:lnSpc>
                <a:spcPct val="100000"/>
              </a:lnSpc>
              <a:spcBef>
                <a:spcPts val="4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Transition metal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carbides are very important from industry perspective due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their hardness  and refractory</a:t>
            </a:r>
            <a:r>
              <a:rPr sz="1800" spc="3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properties.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Melting points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of </a:t>
            </a:r>
            <a:r>
              <a:rPr sz="1800" spc="-60" dirty="0">
                <a:latin typeface="Liberation Sans Narrow" panose="020B0606020202030204"/>
                <a:cs typeface="Liberation Sans Narrow" panose="020B0606020202030204"/>
              </a:rPr>
              <a:t>TaC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-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3800°C,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ZrC -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3500°C,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NbC -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3500°C, </a:t>
            </a:r>
            <a:r>
              <a:rPr sz="1800" spc="-15" dirty="0">
                <a:latin typeface="Liberation Sans Narrow" panose="020B0606020202030204"/>
                <a:cs typeface="Liberation Sans Narrow" panose="020B0606020202030204"/>
              </a:rPr>
              <a:t>TiC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-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3150°C,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VC -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2800°C,</a:t>
            </a:r>
            <a:r>
              <a:rPr sz="1800" spc="32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WC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-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2750°C.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25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077" y="382650"/>
            <a:ext cx="80079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Electron </a:t>
            </a:r>
            <a:r>
              <a:rPr sz="2800" dirty="0"/>
              <a:t>Compounds </a:t>
            </a:r>
            <a:r>
              <a:rPr sz="2800" spc="-5" dirty="0"/>
              <a:t>(Hume </a:t>
            </a:r>
            <a:r>
              <a:rPr sz="2800" dirty="0"/>
              <a:t>Rothery</a:t>
            </a:r>
            <a:r>
              <a:rPr sz="2800" spc="65" dirty="0"/>
              <a:t> </a:t>
            </a:r>
            <a:r>
              <a:rPr sz="2800" dirty="0"/>
              <a:t>Compounds)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8487410" cy="5020310"/>
          </a:xfrm>
          <a:custGeom>
            <a:avLst/>
            <a:gdLst/>
            <a:ahLst/>
            <a:cxnLst/>
            <a:rect l="l" t="t" r="r" b="b"/>
            <a:pathLst>
              <a:path w="8487410" h="5020310">
                <a:moveTo>
                  <a:pt x="0" y="5020056"/>
                </a:moveTo>
                <a:lnTo>
                  <a:pt x="8487156" y="5020056"/>
                </a:lnTo>
                <a:lnTo>
                  <a:pt x="84871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70177"/>
            <a:ext cx="8217534" cy="8553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In many alloys, phases of similar crystal structure are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formed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at the same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ratios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of valence electrons  to</a:t>
            </a:r>
            <a:r>
              <a:rPr sz="1700" spc="-1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atoms.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These ratios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are 3/2, 7/4 and</a:t>
            </a:r>
            <a:r>
              <a:rPr sz="1700" spc="-6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21/13.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pc="-5" dirty="0"/>
              <a:t>Electron/atom ratio </a:t>
            </a:r>
            <a:r>
              <a:rPr dirty="0"/>
              <a:t>=</a:t>
            </a:r>
            <a:r>
              <a:rPr spc="-40" dirty="0"/>
              <a:t> </a:t>
            </a:r>
            <a:r>
              <a:rPr spc="-5" dirty="0"/>
              <a:t>3/2</a:t>
            </a:r>
            <a:endParaRPr spc="-5" dirty="0"/>
          </a:p>
          <a:p>
            <a:pPr marL="697865" marR="5080" lvl="1" indent="-697865">
              <a:lnSpc>
                <a:spcPct val="120000"/>
              </a:lnSpc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BCC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(beta brass) structure: Electron/atom ratio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=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3/2 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CuZn, AuZn, CuBe,</a:t>
            </a:r>
            <a:r>
              <a:rPr sz="1700" spc="-17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FeAl.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697865" lvl="1" indent="-697865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Complex-cubic structure; ratio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=</a:t>
            </a:r>
            <a:r>
              <a:rPr sz="1700" spc="-4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3/2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1384300">
              <a:lnSpc>
                <a:spcPct val="100000"/>
              </a:lnSpc>
              <a:spcBef>
                <a:spcPts val="405"/>
              </a:spcBef>
            </a:pPr>
            <a:r>
              <a:rPr dirty="0"/>
              <a:t>Ag</a:t>
            </a:r>
            <a:r>
              <a:rPr sz="1650" baseline="-20000" dirty="0"/>
              <a:t>3</a:t>
            </a:r>
            <a:r>
              <a:rPr sz="1700" dirty="0"/>
              <a:t>Al, Au</a:t>
            </a:r>
            <a:r>
              <a:rPr sz="1650" baseline="-20000" dirty="0"/>
              <a:t>3</a:t>
            </a:r>
            <a:r>
              <a:rPr sz="1700" dirty="0"/>
              <a:t>Al,</a:t>
            </a:r>
            <a:r>
              <a:rPr sz="1700" spc="-140" dirty="0"/>
              <a:t> </a:t>
            </a:r>
            <a:r>
              <a:rPr sz="1700" dirty="0"/>
              <a:t>Cu</a:t>
            </a:r>
            <a:r>
              <a:rPr sz="1650" baseline="-20000" dirty="0"/>
              <a:t>5</a:t>
            </a:r>
            <a:r>
              <a:rPr sz="1700" dirty="0"/>
              <a:t>Si</a:t>
            </a:r>
            <a:endParaRPr sz="1700"/>
          </a:p>
          <a:p>
            <a:pPr marL="697865" lvl="1" indent="-697865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HCP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structure; ratio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=</a:t>
            </a:r>
            <a:r>
              <a:rPr sz="1700" spc="-7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3/2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1384300">
              <a:lnSpc>
                <a:spcPct val="100000"/>
              </a:lnSpc>
              <a:spcBef>
                <a:spcPts val="410"/>
              </a:spcBef>
            </a:pPr>
            <a:r>
              <a:rPr dirty="0"/>
              <a:t>AgCd,</a:t>
            </a:r>
            <a:r>
              <a:rPr spc="-110" dirty="0"/>
              <a:t> </a:t>
            </a:r>
            <a:r>
              <a:rPr spc="5" dirty="0"/>
              <a:t>Ag</a:t>
            </a:r>
            <a:r>
              <a:rPr sz="1650" spc="7" baseline="-20000" dirty="0"/>
              <a:t>7</a:t>
            </a:r>
            <a:r>
              <a:rPr sz="1700" spc="5" dirty="0"/>
              <a:t>Sb</a:t>
            </a:r>
            <a:endParaRPr sz="1700"/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AutoNum type="arabicParenR" startAt="2"/>
              <a:tabLst>
                <a:tab pos="354965" algn="l"/>
                <a:tab pos="355600" algn="l"/>
              </a:tabLst>
            </a:pPr>
            <a:r>
              <a:rPr spc="-5" dirty="0"/>
              <a:t>Electron/atom ratio </a:t>
            </a:r>
            <a:r>
              <a:rPr dirty="0"/>
              <a:t>=</a:t>
            </a:r>
            <a:r>
              <a:rPr spc="-40" dirty="0"/>
              <a:t> </a:t>
            </a:r>
            <a:r>
              <a:rPr spc="-5" dirty="0"/>
              <a:t>7/4</a:t>
            </a:r>
            <a:endParaRPr spc="-5" dirty="0"/>
          </a:p>
          <a:p>
            <a:pPr marL="698500" lvl="1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HCP </a:t>
            </a:r>
            <a:r>
              <a:rPr sz="1700" spc="-20" dirty="0">
                <a:latin typeface="Liberation Sans Narrow" panose="020B0606020202030204"/>
                <a:cs typeface="Liberation Sans Narrow" panose="020B0606020202030204"/>
              </a:rPr>
              <a:t>(</a:t>
            </a:r>
            <a:r>
              <a:rPr sz="1700" spc="-20" dirty="0">
                <a:latin typeface="Arial"/>
                <a:cs typeface="Arial"/>
              </a:rPr>
              <a:t>ε</a:t>
            </a:r>
            <a:r>
              <a:rPr sz="1700" spc="-20" dirty="0">
                <a:latin typeface="Liberation Sans Narrow" panose="020B0606020202030204"/>
                <a:cs typeface="Liberation Sans Narrow" panose="020B0606020202030204"/>
              </a:rPr>
              <a:t>-brass)</a:t>
            </a:r>
            <a:r>
              <a:rPr sz="1700" spc="-9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structure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1384300">
              <a:lnSpc>
                <a:spcPct val="100000"/>
              </a:lnSpc>
              <a:spcBef>
                <a:spcPts val="410"/>
              </a:spcBef>
            </a:pPr>
            <a:r>
              <a:rPr dirty="0"/>
              <a:t>CuZn</a:t>
            </a:r>
            <a:r>
              <a:rPr sz="1650" baseline="-20000" dirty="0"/>
              <a:t>3</a:t>
            </a:r>
            <a:r>
              <a:rPr sz="1700" dirty="0"/>
              <a:t>, AgZn</a:t>
            </a:r>
            <a:r>
              <a:rPr sz="1650" baseline="-20000" dirty="0"/>
              <a:t>3</a:t>
            </a:r>
            <a:r>
              <a:rPr sz="1700" dirty="0"/>
              <a:t>, Cu</a:t>
            </a:r>
            <a:r>
              <a:rPr sz="1650" baseline="-20000" dirty="0"/>
              <a:t>3</a:t>
            </a:r>
            <a:r>
              <a:rPr sz="1700" dirty="0"/>
              <a:t>Sn,</a:t>
            </a:r>
            <a:r>
              <a:rPr sz="1700" spc="-165" dirty="0"/>
              <a:t> </a:t>
            </a:r>
            <a:r>
              <a:rPr sz="1700" spc="5" dirty="0"/>
              <a:t>CuBe</a:t>
            </a:r>
            <a:r>
              <a:rPr sz="1650" spc="7" baseline="-20000" dirty="0"/>
              <a:t>3</a:t>
            </a:r>
            <a:endParaRPr sz="1650" baseline="-20000"/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AutoNum type="arabicParenR" startAt="3"/>
              <a:tabLst>
                <a:tab pos="354965" algn="l"/>
                <a:tab pos="355600" algn="l"/>
              </a:tabLst>
            </a:pPr>
            <a:r>
              <a:rPr spc="-5" dirty="0"/>
              <a:t>Electron/atom ratio </a:t>
            </a:r>
            <a:r>
              <a:rPr dirty="0"/>
              <a:t>=</a:t>
            </a:r>
            <a:r>
              <a:rPr spc="-40" dirty="0"/>
              <a:t> </a:t>
            </a:r>
            <a:r>
              <a:rPr spc="-5" dirty="0"/>
              <a:t>21/13</a:t>
            </a:r>
            <a:endParaRPr spc="-5" dirty="0"/>
          </a:p>
          <a:p>
            <a:pPr marL="698500" lvl="1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Complex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cubic</a:t>
            </a:r>
            <a:r>
              <a:rPr sz="1700" spc="-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20" dirty="0">
                <a:latin typeface="Liberation Sans Narrow" panose="020B0606020202030204"/>
                <a:cs typeface="Liberation Sans Narrow" panose="020B0606020202030204"/>
              </a:rPr>
              <a:t>(</a:t>
            </a:r>
            <a:r>
              <a:rPr sz="1700" spc="-20" dirty="0">
                <a:latin typeface="Arial"/>
                <a:cs typeface="Arial"/>
              </a:rPr>
              <a:t>γ</a:t>
            </a:r>
            <a:r>
              <a:rPr sz="1700" spc="-20" dirty="0">
                <a:latin typeface="Liberation Sans Narrow" panose="020B0606020202030204"/>
                <a:cs typeface="Liberation Sans Narrow" panose="020B0606020202030204"/>
              </a:rPr>
              <a:t>-brass)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1384300">
              <a:lnSpc>
                <a:spcPct val="100000"/>
              </a:lnSpc>
              <a:spcBef>
                <a:spcPts val="410"/>
              </a:spcBef>
            </a:pPr>
            <a:r>
              <a:rPr dirty="0"/>
              <a:t>Cu</a:t>
            </a:r>
            <a:r>
              <a:rPr sz="1650" baseline="-20000" dirty="0"/>
              <a:t>5</a:t>
            </a:r>
            <a:r>
              <a:rPr sz="1700" dirty="0"/>
              <a:t>Zn</a:t>
            </a:r>
            <a:r>
              <a:rPr sz="1650" baseline="-20000" dirty="0"/>
              <a:t>8</a:t>
            </a:r>
            <a:r>
              <a:rPr sz="1700" dirty="0"/>
              <a:t>,</a:t>
            </a:r>
            <a:r>
              <a:rPr sz="1700" spc="-110" dirty="0"/>
              <a:t> </a:t>
            </a:r>
            <a:r>
              <a:rPr sz="1700" spc="5" dirty="0"/>
              <a:t>Ag</a:t>
            </a:r>
            <a:r>
              <a:rPr sz="1650" spc="7" baseline="-20000" dirty="0"/>
              <a:t>5</a:t>
            </a:r>
            <a:r>
              <a:rPr sz="1700" spc="5" dirty="0"/>
              <a:t>Zn</a:t>
            </a:r>
            <a:r>
              <a:rPr sz="1650" spc="7" baseline="-20000" dirty="0"/>
              <a:t>8</a:t>
            </a:r>
            <a:endParaRPr sz="1650" baseline="-20000"/>
          </a:p>
        </p:txBody>
      </p:sp>
      <p:sp>
        <p:nvSpPr>
          <p:cNvPr id="6" name="object 6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404609" y="3609213"/>
            <a:ext cx="1978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Change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crystal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structure for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Cu  (FCC)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addition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Zn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gradually?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26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2770" y="51003"/>
            <a:ext cx="291846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Defect</a:t>
            </a:r>
            <a:r>
              <a:rPr spc="-85" dirty="0"/>
              <a:t> </a:t>
            </a:r>
            <a:r>
              <a:rPr dirty="0"/>
              <a:t>Phases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9644" y="2819400"/>
            <a:ext cx="8487410" cy="685800"/>
          </a:xfrm>
          <a:custGeom>
            <a:avLst/>
            <a:gdLst/>
            <a:ahLst/>
            <a:cxnLst/>
            <a:rect l="l" t="t" r="r" b="b"/>
            <a:pathLst>
              <a:path w="8487410" h="685800">
                <a:moveTo>
                  <a:pt x="0" y="685800"/>
                </a:moveTo>
                <a:lnTo>
                  <a:pt x="8487156" y="685800"/>
                </a:lnTo>
                <a:lnTo>
                  <a:pt x="8487156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388" y="2795752"/>
            <a:ext cx="8315325" cy="6477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These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are basically the same compounds that satisfy the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Hume-Rothery rule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for valancy</a:t>
            </a:r>
            <a:r>
              <a:rPr sz="1700" spc="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requirement.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900" indent="-342900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High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valence element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will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dissolve in low valency</a:t>
            </a:r>
            <a:r>
              <a:rPr sz="1700" spc="-5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element.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68656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53564" y="2109343"/>
            <a:ext cx="543814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006FC0"/>
                </a:solidFill>
                <a:latin typeface="Arial"/>
                <a:cs typeface="Arial"/>
              </a:rPr>
              <a:t>Electrovalency</a:t>
            </a:r>
            <a:r>
              <a:rPr sz="35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006FC0"/>
                </a:solidFill>
                <a:latin typeface="Arial"/>
                <a:cs typeface="Arial"/>
              </a:rPr>
              <a:t>Compounds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644" y="762000"/>
            <a:ext cx="8487410" cy="1295400"/>
          </a:xfrm>
          <a:custGeom>
            <a:avLst/>
            <a:gdLst/>
            <a:ahLst/>
            <a:cxnLst/>
            <a:rect l="l" t="t" r="r" b="b"/>
            <a:pathLst>
              <a:path w="8487410" h="1295400">
                <a:moveTo>
                  <a:pt x="0" y="1295400"/>
                </a:moveTo>
                <a:lnTo>
                  <a:pt x="8487156" y="1295400"/>
                </a:lnTo>
                <a:lnTo>
                  <a:pt x="8487156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1388" y="789177"/>
            <a:ext cx="7789545" cy="1166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These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are intermetallic phases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which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in certain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ranges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of concentration develop unusually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high 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number of</a:t>
            </a:r>
            <a:r>
              <a:rPr sz="1700" spc="-3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vacancies.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90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In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Ni-Al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system,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with 54% Al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content, unusually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high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vacancies of 8% are</a:t>
            </a:r>
            <a:r>
              <a:rPr sz="1700" spc="-1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observed.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900" indent="-342900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These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are very important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Large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vacancy concentration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Helps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in process of</a:t>
            </a:r>
            <a:r>
              <a:rPr sz="1700" spc="-1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diffusion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761" y="27439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1462" y="3557396"/>
            <a:ext cx="833120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06065" algn="l"/>
                <a:tab pos="8317865" algn="l"/>
              </a:tabLst>
            </a:pPr>
            <a:r>
              <a:rPr sz="3500" u="heavy" dirty="0">
                <a:solidFill>
                  <a:srgbClr val="006FC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	</a:t>
            </a:r>
            <a:r>
              <a:rPr sz="3500" u="heavy" spc="-5" dirty="0">
                <a:solidFill>
                  <a:srgbClr val="006FC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Laves</a:t>
            </a:r>
            <a:r>
              <a:rPr sz="3500" u="heavy" spc="-75" dirty="0">
                <a:solidFill>
                  <a:srgbClr val="006FC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sz="3500" u="heavy" dirty="0">
                <a:solidFill>
                  <a:srgbClr val="006FC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Phases	</a:t>
            </a:r>
            <a:endParaRPr sz="3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2043" y="4221479"/>
            <a:ext cx="8487410" cy="2179320"/>
          </a:xfrm>
          <a:custGeom>
            <a:avLst/>
            <a:gdLst/>
            <a:ahLst/>
            <a:cxnLst/>
            <a:rect l="l" t="t" r="r" b="b"/>
            <a:pathLst>
              <a:path w="8487410" h="2179320">
                <a:moveTo>
                  <a:pt x="0" y="2179320"/>
                </a:moveTo>
                <a:lnTo>
                  <a:pt x="8487156" y="2179320"/>
                </a:lnTo>
                <a:lnTo>
                  <a:pt x="8487156" y="0"/>
                </a:lnTo>
                <a:lnTo>
                  <a:pt x="0" y="0"/>
                </a:lnTo>
                <a:lnTo>
                  <a:pt x="0" y="217932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4093" y="4197832"/>
            <a:ext cx="7727315" cy="21507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These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phases are based on chemical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formula</a:t>
            </a:r>
            <a:r>
              <a:rPr sz="1700" spc="-1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10" dirty="0">
                <a:latin typeface="Liberation Sans Narrow" panose="020B0606020202030204"/>
                <a:cs typeface="Liberation Sans Narrow" panose="020B0606020202030204"/>
              </a:rPr>
              <a:t>AB</a:t>
            </a:r>
            <a:r>
              <a:rPr sz="1650" spc="15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700" spc="10" dirty="0">
                <a:latin typeface="Liberation Sans Narrow" panose="020B0606020202030204"/>
                <a:cs typeface="Liberation Sans Narrow" panose="020B0606020202030204"/>
              </a:rPr>
              <a:t>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265" indent="-342265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E.g. </a:t>
            </a:r>
            <a:r>
              <a:rPr sz="1700" spc="-170" dirty="0">
                <a:latin typeface="Arial"/>
                <a:cs typeface="Arial"/>
              </a:rPr>
              <a:t>–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MgCu</a:t>
            </a:r>
            <a:r>
              <a:rPr sz="1650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, MgZn</a:t>
            </a:r>
            <a:r>
              <a:rPr sz="1650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, MgNi</a:t>
            </a:r>
            <a:r>
              <a:rPr sz="1650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, </a:t>
            </a:r>
            <a:r>
              <a:rPr sz="1700" spc="5" dirty="0">
                <a:latin typeface="Liberation Sans Narrow" panose="020B0606020202030204"/>
                <a:cs typeface="Liberation Sans Narrow" panose="020B0606020202030204"/>
              </a:rPr>
              <a:t>AgBe</a:t>
            </a:r>
            <a:r>
              <a:rPr sz="1650" spc="7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700" spc="5" dirty="0">
                <a:latin typeface="Liberation Sans Narrow" panose="020B0606020202030204"/>
                <a:cs typeface="Liberation Sans Narrow" panose="020B0606020202030204"/>
              </a:rPr>
              <a:t>,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CaMg</a:t>
            </a:r>
            <a:r>
              <a:rPr sz="1650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,</a:t>
            </a:r>
            <a:r>
              <a:rPr sz="1700" spc="-21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TiFe</a:t>
            </a:r>
            <a:r>
              <a:rPr sz="1650" spc="-7" baseline="-20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265" marR="5080" indent="-342265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These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exist because the difference in atomic size is about 22.5%,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and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thus can pack in crystal  structures of higher coordination number than the common maximum,</a:t>
            </a:r>
            <a:r>
              <a:rPr sz="1700" spc="-6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12.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265" indent="-3422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Higher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coordination number is possible due to free electron</a:t>
            </a:r>
            <a:r>
              <a:rPr sz="1700" spc="-9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bond.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265" indent="-342265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Sigma phases are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found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in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heat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resistant alloys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and high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alloy</a:t>
            </a:r>
            <a:r>
              <a:rPr sz="1700" spc="-8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steels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265" indent="-342265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E.g. </a:t>
            </a:r>
            <a:r>
              <a:rPr sz="1700" spc="-170" dirty="0">
                <a:latin typeface="Arial"/>
                <a:cs typeface="Arial"/>
              </a:rPr>
              <a:t>– </a:t>
            </a:r>
            <a:r>
              <a:rPr sz="1700" spc="-15" dirty="0">
                <a:latin typeface="Liberation Sans Narrow" panose="020B0606020202030204"/>
                <a:cs typeface="Liberation Sans Narrow" panose="020B0606020202030204"/>
              </a:rPr>
              <a:t>FeCr, </a:t>
            </a:r>
            <a:r>
              <a:rPr sz="1700" spc="-20" dirty="0">
                <a:latin typeface="Liberation Sans Narrow" panose="020B0606020202030204"/>
                <a:cs typeface="Liberation Sans Narrow" panose="020B0606020202030204"/>
              </a:rPr>
              <a:t>FeW, </a:t>
            </a:r>
            <a:r>
              <a:rPr sz="1700" spc="-25" dirty="0">
                <a:latin typeface="Liberation Sans Narrow" panose="020B0606020202030204"/>
                <a:cs typeface="Liberation Sans Narrow" panose="020B0606020202030204"/>
              </a:rPr>
              <a:t>Mn</a:t>
            </a:r>
            <a:r>
              <a:rPr sz="1650" spc="-37" baseline="-20000" dirty="0">
                <a:latin typeface="Liberation Sans Narrow" panose="020B0606020202030204"/>
                <a:cs typeface="Liberation Sans Narrow" panose="020B0606020202030204"/>
              </a:rPr>
              <a:t>3</a:t>
            </a:r>
            <a:r>
              <a:rPr sz="1700" spc="-25" dirty="0">
                <a:latin typeface="Liberation Sans Narrow" panose="020B0606020202030204"/>
                <a:cs typeface="Liberation Sans Narrow" panose="020B0606020202030204"/>
              </a:rPr>
              <a:t>V,</a:t>
            </a:r>
            <a:r>
              <a:rPr sz="1700" spc="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15" dirty="0">
                <a:latin typeface="Liberation Sans Narrow" panose="020B0606020202030204"/>
                <a:cs typeface="Liberation Sans Narrow" panose="020B0606020202030204"/>
              </a:rPr>
              <a:t>CoCr.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27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129" y="326263"/>
            <a:ext cx="47974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Polycrystalline</a:t>
            </a:r>
            <a:r>
              <a:rPr spc="-25" dirty="0"/>
              <a:t> </a:t>
            </a:r>
            <a:r>
              <a:rPr spc="-5" dirty="0"/>
              <a:t>Materials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3305810" cy="5020310"/>
          </a:xfrm>
          <a:custGeom>
            <a:avLst/>
            <a:gdLst/>
            <a:ahLst/>
            <a:cxnLst/>
            <a:rect l="l" t="t" r="r" b="b"/>
            <a:pathLst>
              <a:path w="3305810" h="5020310">
                <a:moveTo>
                  <a:pt x="0" y="5020056"/>
                </a:moveTo>
                <a:lnTo>
                  <a:pt x="3305555" y="5020056"/>
                </a:lnTo>
                <a:lnTo>
                  <a:pt x="3305555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3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388" y="1170177"/>
            <a:ext cx="3112135" cy="4742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14224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Engineering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materials are usually  polycrystalline.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900" marR="5207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Nucleation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sites increased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by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the  mould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walls,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touching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any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surface, 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impurities</a:t>
            </a:r>
            <a:r>
              <a:rPr sz="1700" spc="-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etc.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900" marR="140335" indent="-342900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If a pure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metal is cooled </a:t>
            </a:r>
            <a:r>
              <a:rPr sz="1700" spc="-20" dirty="0">
                <a:latin typeface="Liberation Sans Narrow" panose="020B0606020202030204"/>
                <a:cs typeface="Liberation Sans Narrow" panose="020B0606020202030204"/>
              </a:rPr>
              <a:t>slowly, 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solidification occurs in two</a:t>
            </a:r>
            <a:r>
              <a:rPr sz="17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stages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Nucleation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743585" lvl="1" indent="-286385">
              <a:lnSpc>
                <a:spcPct val="100000"/>
              </a:lnSpc>
              <a:spcBef>
                <a:spcPts val="41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Growth of</a:t>
            </a:r>
            <a:r>
              <a:rPr sz="17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nucei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900" marR="5080" indent="-342900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Each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crystal of the polycrystalline  solid is called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grain,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and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its  interface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1700" spc="-1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neighboring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grain  is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grain</a:t>
            </a:r>
            <a:r>
              <a:rPr sz="1700" spc="-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15" dirty="0">
                <a:latin typeface="Liberation Sans Narrow" panose="020B0606020202030204"/>
                <a:cs typeface="Liberation Sans Narrow" panose="020B0606020202030204"/>
              </a:rPr>
              <a:t>boundary.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42900" marR="17145" indent="-342900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If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the surface is etched, all  differently oriented grains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will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show  different shades as etchant reacts 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different planes</a:t>
            </a:r>
            <a:r>
              <a:rPr sz="1700" spc="-5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10" dirty="0">
                <a:latin typeface="Liberation Sans Narrow" panose="020B0606020202030204"/>
                <a:cs typeface="Liberation Sans Narrow" panose="020B0606020202030204"/>
              </a:rPr>
              <a:t>differently.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44797" y="6458822"/>
            <a:ext cx="475107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  <a:tabLst>
                <a:tab pos="4579620" algn="l"/>
              </a:tabLst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I</a:t>
            </a:r>
            <a:r>
              <a:rPr sz="1200" spc="10" dirty="0">
                <a:solidFill>
                  <a:srgbClr val="888888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pe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r</a:t>
            </a:r>
            <a:r>
              <a:rPr sz="1200" spc="5" dirty="0">
                <a:solidFill>
                  <a:srgbClr val="888888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cti</a:t>
            </a:r>
            <a:r>
              <a:rPr sz="1200" spc="-15" dirty="0">
                <a:solidFill>
                  <a:srgbClr val="888888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n</a:t>
            </a: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ol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s	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1400" y="990600"/>
            <a:ext cx="5486400" cy="39639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81400" y="4988052"/>
            <a:ext cx="5486400" cy="1641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9642" y="326263"/>
            <a:ext cx="42043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Grain </a:t>
            </a:r>
            <a:r>
              <a:rPr spc="-5" dirty="0"/>
              <a:t>Boundary</a:t>
            </a:r>
            <a:r>
              <a:rPr spc="-45" dirty="0"/>
              <a:t> </a:t>
            </a:r>
            <a:r>
              <a:rPr dirty="0"/>
              <a:t>(GB)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8716010" cy="5105400"/>
          </a:xfrm>
          <a:custGeom>
            <a:avLst/>
            <a:gdLst/>
            <a:ahLst/>
            <a:cxnLst/>
            <a:rect l="l" t="t" r="r" b="b"/>
            <a:pathLst>
              <a:path w="8716010" h="5105400">
                <a:moveTo>
                  <a:pt x="0" y="5105400"/>
                </a:moveTo>
                <a:lnTo>
                  <a:pt x="8715756" y="5105400"/>
                </a:lnTo>
                <a:lnTo>
                  <a:pt x="8715756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22324"/>
            <a:ext cx="8474075" cy="49034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As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atoms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 the GBs are displaced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from the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normal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lattice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sites, they have more energy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more</a:t>
            </a:r>
            <a:r>
              <a:rPr sz="1600" spc="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reactive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 grove at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GBs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when</a:t>
            </a:r>
            <a:r>
              <a:rPr sz="1600" spc="-8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etching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If a new phase has to form,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preferably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it will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form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 GBs because these high energy atoms will</a:t>
            </a:r>
            <a:r>
              <a:rPr sz="1600" spc="-5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rearrange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easily.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Impurity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atoms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are preferably present at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GBs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because they can easily fit in the vacant areas without producing  elastic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strains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Source and sink of vacancies is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GB. </a:t>
            </a:r>
            <a:r>
              <a:rPr sz="1600" spc="-15" dirty="0">
                <a:latin typeface="Liberation Sans Narrow" panose="020B0606020202030204"/>
                <a:cs typeface="Liberation Sans Narrow" panose="020B0606020202030204"/>
              </a:rPr>
              <a:t>Vacancies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can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diffuse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to them or be created due to</a:t>
            </a:r>
            <a:r>
              <a:rPr sz="1600" spc="-8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diffusion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Faster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diffusion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through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GBs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because of presence of</a:t>
            </a:r>
            <a:r>
              <a:rPr sz="1600" spc="-9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vacancies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5547995" indent="-355600">
              <a:lnSpc>
                <a:spcPct val="12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Primary reason behind creep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in  metals.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 high temp, GB act like  viscous liquid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allowing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grains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to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slide past each other under</a:t>
            </a:r>
            <a:r>
              <a:rPr sz="1600" spc="-1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stress.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At room temp,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GBs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strengthen</a:t>
            </a:r>
            <a:r>
              <a:rPr sz="16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34010" marR="5501640">
              <a:lnSpc>
                <a:spcPct val="120000"/>
              </a:lnSpc>
              <a:spcBef>
                <a:spcPts val="5"/>
              </a:spcBef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metal/alloy as they block the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motion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of dislocations. Finer grained  materials stronger than coarse 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grained</a:t>
            </a:r>
            <a:r>
              <a:rPr sz="1600" spc="-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materials.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29940" y="3598164"/>
            <a:ext cx="5486400" cy="25770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29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861" y="326263"/>
            <a:ext cx="60337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Grain </a:t>
            </a:r>
            <a:r>
              <a:rPr spc="-5" dirty="0"/>
              <a:t>Boundary Energy </a:t>
            </a:r>
            <a:r>
              <a:rPr dirty="0"/>
              <a:t>(GBE)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8487410" cy="5020310"/>
          </a:xfrm>
          <a:custGeom>
            <a:avLst/>
            <a:gdLst/>
            <a:ahLst/>
            <a:cxnLst/>
            <a:rect l="l" t="t" r="r" b="b"/>
            <a:pathLst>
              <a:path w="8487410" h="5020310">
                <a:moveTo>
                  <a:pt x="0" y="5020056"/>
                </a:moveTo>
                <a:lnTo>
                  <a:pt x="8487156" y="5020056"/>
                </a:lnTo>
                <a:lnTo>
                  <a:pt x="84871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18971"/>
            <a:ext cx="8074025" cy="14770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System will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always try to minimize the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GBE.</a:t>
            </a:r>
            <a:r>
              <a:rPr sz="1700" spc="-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(Thermodynamics)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Minimize the GB area to do that.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This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driving force for the reduction in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GBE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is called the</a:t>
            </a:r>
            <a:r>
              <a:rPr sz="1700" spc="-1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surface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55600">
              <a:lnSpc>
                <a:spcPct val="100000"/>
              </a:lnSpc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tension</a:t>
            </a:r>
            <a:r>
              <a:rPr sz="1700" spc="-2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(J/m</a:t>
            </a:r>
            <a:r>
              <a:rPr sz="1650" baseline="25000" dirty="0">
                <a:latin typeface="Liberation Sans Narrow" panose="020B0606020202030204"/>
                <a:cs typeface="Liberation Sans Narrow" panose="020B0606020202030204"/>
              </a:rPr>
              <a:t>2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)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4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Normally GBs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have irregular shape, but under the force of surface tension, GB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will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try to straighten  itself.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688" y="4797628"/>
            <a:ext cx="8007984" cy="54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Thus,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the grains meet each other at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120°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(polyhedron also called tetra-kaidecahedron) in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an</a:t>
            </a:r>
            <a:r>
              <a:rPr sz="1700" spc="4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ideal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condition i.e. </a:t>
            </a:r>
            <a:r>
              <a:rPr sz="1700" dirty="0">
                <a:latin typeface="Liberation Sans Narrow" panose="020B0606020202030204"/>
                <a:cs typeface="Liberation Sans Narrow" panose="020B0606020202030204"/>
              </a:rPr>
              <a:t>perfect equilibrium and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fully annealed</a:t>
            </a:r>
            <a:r>
              <a:rPr sz="1700" spc="-8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latin typeface="Liberation Sans Narrow" panose="020B0606020202030204"/>
                <a:cs typeface="Liberation Sans Narrow" panose="020B0606020202030204"/>
              </a:rPr>
              <a:t>condition.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19800" y="2819400"/>
            <a:ext cx="2286000" cy="1524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2694432"/>
            <a:ext cx="3671316" cy="187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44696" y="2936748"/>
            <a:ext cx="1746503" cy="1330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30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1202" y="326263"/>
            <a:ext cx="210312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Grain</a:t>
            </a:r>
            <a:r>
              <a:rPr spc="-80" dirty="0"/>
              <a:t> </a:t>
            </a:r>
            <a:r>
              <a:rPr dirty="0"/>
              <a:t>Size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8487410" cy="5181600"/>
          </a:xfrm>
          <a:custGeom>
            <a:avLst/>
            <a:gdLst/>
            <a:ahLst/>
            <a:cxnLst/>
            <a:rect l="l" t="t" r="r" b="b"/>
            <a:pathLst>
              <a:path w="8487410" h="5181600">
                <a:moveTo>
                  <a:pt x="0" y="5181600"/>
                </a:moveTo>
                <a:lnTo>
                  <a:pt x="8487156" y="5181600"/>
                </a:lnTo>
                <a:lnTo>
                  <a:pt x="8487156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25982"/>
            <a:ext cx="8258175" cy="51473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It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is the avg diameter of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grain revealed in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2D</a:t>
            </a:r>
            <a:r>
              <a:rPr sz="1500" spc="-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section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Liberation Sans Narrow" panose="020B0606020202030204"/>
                <a:cs typeface="Liberation Sans Narrow" panose="020B0606020202030204"/>
              </a:rPr>
              <a:t>Worked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and heat treated metals </a:t>
            </a:r>
            <a:r>
              <a:rPr sz="1500" spc="-155" dirty="0">
                <a:latin typeface="Arial"/>
                <a:cs typeface="Arial"/>
              </a:rPr>
              <a:t>–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0.01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0.1mm diameter</a:t>
            </a:r>
            <a:r>
              <a:rPr sz="1500" spc="9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(fine)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As-cast metals </a:t>
            </a:r>
            <a:r>
              <a:rPr sz="1500" spc="-155" dirty="0">
                <a:latin typeface="Arial"/>
                <a:cs typeface="Arial"/>
              </a:rPr>
              <a:t>–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0.1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10mm diameter</a:t>
            </a:r>
            <a:r>
              <a:rPr sz="1500" spc="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(coarse)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Grains are usually invisible because of oxide film on the surface, or by the mirror glitter of the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surface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Specimen has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be prepared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observe GBs using</a:t>
            </a:r>
            <a:r>
              <a:rPr sz="1500" spc="2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metallography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10x10x10 mm size sample is cut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from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the metal without disturbing the microstructure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7181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One surface is repeatedly polished using </a:t>
            </a:r>
            <a:r>
              <a:rPr sz="1500" spc="-10" dirty="0">
                <a:latin typeface="Liberation Sans Narrow" panose="020B0606020202030204"/>
                <a:cs typeface="Liberation Sans Narrow" panose="020B0606020202030204"/>
              </a:rPr>
              <a:t>successively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finer grades of abrasive papers of emery or  carborundum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Final polishing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soft moist velvet cloth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with a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polishing paste (fine alumina, magnesia or diamond dust)</a:t>
            </a:r>
            <a:r>
              <a:rPr sz="1500" spc="5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to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mirror scratch-free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finish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Specimen is then etched using an etching</a:t>
            </a:r>
            <a:r>
              <a:rPr sz="1500" spc="1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agent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Specimen is immersed or swabbed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reagent will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the surface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is</a:t>
            </a:r>
            <a:r>
              <a:rPr sz="1500" spc="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discolored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Reagent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is then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washed </a:t>
            </a:r>
            <a:r>
              <a:rPr sz="1500" spc="-10" dirty="0">
                <a:latin typeface="Liberation Sans Narrow" panose="020B0606020202030204"/>
                <a:cs typeface="Liberation Sans Narrow" panose="020B0606020202030204"/>
              </a:rPr>
              <a:t>off,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first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water and then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with</a:t>
            </a:r>
            <a:r>
              <a:rPr sz="1500" spc="-7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alcohol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Surface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is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dried in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warm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air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Observe it under the metallurgical optical</a:t>
            </a:r>
            <a:r>
              <a:rPr sz="1500" spc="1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10" dirty="0">
                <a:latin typeface="Liberation Sans Narrow" panose="020B0606020202030204"/>
                <a:cs typeface="Liberation Sans Narrow" panose="020B0606020202030204"/>
              </a:rPr>
              <a:t>microscope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Reagent reacts with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the GBs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create the grooves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which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are seen as dark lines under</a:t>
            </a:r>
            <a:r>
              <a:rPr sz="1500" spc="-2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microscope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25" dirty="0">
                <a:latin typeface="Liberation Sans Narrow" panose="020B0606020202030204"/>
                <a:cs typeface="Liberation Sans Narrow" panose="020B0606020202030204"/>
              </a:rPr>
              <a:t>Two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methods </a:t>
            </a:r>
            <a:r>
              <a:rPr sz="15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determine the size of the</a:t>
            </a:r>
            <a:r>
              <a:rPr sz="1500" spc="-1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grains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ASTM Standard and British Standard Grain Size</a:t>
            </a:r>
            <a:r>
              <a:rPr sz="1500" spc="4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500" spc="-5" dirty="0">
                <a:latin typeface="Liberation Sans Narrow" panose="020B0606020202030204"/>
                <a:cs typeface="Liberation Sans Narrow" panose="020B0606020202030204"/>
              </a:rPr>
              <a:t>Number</a:t>
            </a:r>
            <a:endParaRPr sz="15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Char char="–"/>
              <a:tabLst>
                <a:tab pos="756285" algn="l"/>
                <a:tab pos="756920" algn="l"/>
              </a:tabLst>
            </a:pPr>
            <a:r>
              <a:rPr sz="1500" spc="-145" dirty="0">
                <a:latin typeface="Arial"/>
                <a:cs typeface="Arial"/>
              </a:rPr>
              <a:t>Heyn’s </a:t>
            </a:r>
            <a:r>
              <a:rPr sz="1500" spc="-120" dirty="0">
                <a:latin typeface="Arial"/>
                <a:cs typeface="Arial"/>
              </a:rPr>
              <a:t>Intercept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Method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31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8229600" cy="3048000"/>
          </a:xfrm>
          <a:custGeom>
            <a:avLst/>
            <a:gdLst/>
            <a:ahLst/>
            <a:cxnLst/>
            <a:rect l="l" t="t" r="r" b="b"/>
            <a:pathLst>
              <a:path w="8229600" h="3048000">
                <a:moveTo>
                  <a:pt x="0" y="3048000"/>
                </a:moveTo>
                <a:lnTo>
                  <a:pt x="8229600" y="3048000"/>
                </a:lnTo>
                <a:lnTo>
                  <a:pt x="82296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962400"/>
            <a:ext cx="8229600" cy="2362200"/>
          </a:xfrm>
          <a:custGeom>
            <a:avLst/>
            <a:gdLst/>
            <a:ahLst/>
            <a:cxnLst/>
            <a:rect l="l" t="t" r="r" b="b"/>
            <a:pathLst>
              <a:path w="8229600" h="2362200">
                <a:moveTo>
                  <a:pt x="0" y="2362200"/>
                </a:moveTo>
                <a:lnTo>
                  <a:pt x="8229600" y="2362200"/>
                </a:lnTo>
                <a:lnTo>
                  <a:pt x="82296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762000"/>
            <a:ext cx="815086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Why are </a:t>
            </a:r>
            <a:r>
              <a:rPr sz="25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most </a:t>
            </a:r>
            <a:r>
              <a:rPr sz="25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of the </a:t>
            </a:r>
            <a:r>
              <a:rPr sz="25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materials that </a:t>
            </a:r>
            <a:r>
              <a:rPr sz="25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are </a:t>
            </a:r>
            <a:r>
              <a:rPr sz="25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useful </a:t>
            </a:r>
            <a:r>
              <a:rPr sz="25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in engineering </a:t>
            </a:r>
            <a:r>
              <a:rPr sz="25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are  crystalline </a:t>
            </a:r>
            <a:r>
              <a:rPr sz="25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to a </a:t>
            </a:r>
            <a:r>
              <a:rPr sz="25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very </a:t>
            </a:r>
            <a:r>
              <a:rPr sz="25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good</a:t>
            </a:r>
            <a:r>
              <a:rPr sz="2500" spc="4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5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approximation?</a:t>
            </a:r>
            <a:endParaRPr sz="25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00200"/>
            <a:ext cx="8074660" cy="4809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preferred structures of solids </a:t>
            </a: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at 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low temperature are those </a:t>
            </a:r>
            <a:r>
              <a:rPr sz="2100" spc="-5">
                <a:latin typeface="Liberation Sans Narrow" panose="020B0606020202030204"/>
                <a:cs typeface="Liberation Sans Narrow" panose="020B0606020202030204"/>
              </a:rPr>
              <a:t>that</a:t>
            </a:r>
            <a:r>
              <a:rPr sz="2100" spc="65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100" spc="-5" smtClean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minimize</a:t>
            </a:r>
            <a:r>
              <a:rPr lang="en-US" sz="2100" spc="-5" dirty="0" smtClean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100" spc="-5" smtClean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2100" spc="-20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energy</a:t>
            </a:r>
            <a:r>
              <a:rPr sz="2100" spc="-20" dirty="0">
                <a:latin typeface="Liberation Sans Narrow" panose="020B0606020202030204"/>
                <a:cs typeface="Liberation Sans Narrow" panose="020B0606020202030204"/>
              </a:rPr>
              <a:t>.</a:t>
            </a:r>
            <a:endParaRPr sz="21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6235" algn="l"/>
              </a:tabLst>
            </a:pP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low-energy atomic configurations are almost invariably crystalline since the  </a:t>
            </a: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regular pattern of the crystal lattice repeats whatever local 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configuration </a:t>
            </a: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is most  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favorable for</a:t>
            </a: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bonding.</a:t>
            </a:r>
            <a:endParaRPr sz="2100">
              <a:latin typeface="Liberation Sans Narrow" panose="020B0606020202030204"/>
              <a:cs typeface="Liberation Sans Narrow" panose="020B0606020202030204"/>
            </a:endParaRPr>
          </a:p>
          <a:p>
            <a:pPr marL="12700">
              <a:lnSpc>
                <a:spcPct val="100000"/>
              </a:lnSpc>
            </a:pPr>
            <a:endParaRPr lang="en-US" sz="2500" spc="-5" dirty="0" smtClean="0">
              <a:solidFill>
                <a:srgbClr val="C00000"/>
              </a:solidFill>
              <a:latin typeface="Liberation Sans Narrow" panose="020B0606020202030204"/>
              <a:cs typeface="Liberation Sans Narrow" panose="020B0606020202030204"/>
            </a:endParaRPr>
          </a:p>
          <a:p>
            <a:pPr marL="12700">
              <a:lnSpc>
                <a:spcPct val="100000"/>
              </a:lnSpc>
            </a:pPr>
            <a:endParaRPr lang="en-US" sz="2500" spc="-5" dirty="0" smtClean="0">
              <a:solidFill>
                <a:srgbClr val="C00000"/>
              </a:solidFill>
              <a:latin typeface="Liberation Sans Narrow" panose="020B0606020202030204"/>
              <a:cs typeface="Liberation Sans Narrow" panose="020B0606020202030204"/>
            </a:endParaRPr>
          </a:p>
          <a:p>
            <a:pPr marL="12700">
              <a:lnSpc>
                <a:spcPct val="100000"/>
              </a:lnSpc>
            </a:pPr>
            <a:r>
              <a:rPr sz="2500" spc="-5" smtClean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Why </a:t>
            </a:r>
            <a:r>
              <a:rPr sz="25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25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crystal </a:t>
            </a:r>
            <a:r>
              <a:rPr sz="25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is</a:t>
            </a:r>
            <a:r>
              <a:rPr sz="2500" spc="3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500" spc="-1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imperfect?</a:t>
            </a:r>
            <a:endParaRPr sz="25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 algn="just">
              <a:lnSpc>
                <a:spcPct val="100000"/>
              </a:lnSpc>
              <a:spcBef>
                <a:spcPts val="22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5" smtClean="0">
                <a:latin typeface="Liberation Sans Narrow" panose="020B0606020202030204"/>
                <a:cs typeface="Liberation Sans Narrow" panose="020B0606020202030204"/>
              </a:rPr>
              <a:t>While </a:t>
            </a:r>
            <a:r>
              <a:rPr sz="2100" smtClean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2100" spc="-5" smtClean="0">
                <a:latin typeface="Liberation Sans Narrow" panose="020B0606020202030204"/>
                <a:cs typeface="Liberation Sans Narrow" panose="020B0606020202030204"/>
              </a:rPr>
              <a:t>perfect crystalline structure may be preferred </a:t>
            </a:r>
            <a:r>
              <a:rPr sz="2100" spc="-10" smtClean="0">
                <a:latin typeface="Liberation Sans Narrow" panose="020B0606020202030204"/>
                <a:cs typeface="Liberation Sans Narrow" panose="020B0606020202030204"/>
              </a:rPr>
              <a:t>energetically, </a:t>
            </a:r>
            <a:r>
              <a:rPr sz="2100" spc="-5" smtClean="0">
                <a:latin typeface="Liberation Sans Narrow" panose="020B0606020202030204"/>
                <a:cs typeface="Liberation Sans Narrow" panose="020B0606020202030204"/>
              </a:rPr>
              <a:t>at least</a:t>
            </a:r>
            <a:r>
              <a:rPr sz="2100" spc="60" smtClean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100" spc="-5" smtClean="0">
                <a:latin typeface="Liberation Sans Narrow" panose="020B0606020202030204"/>
                <a:cs typeface="Liberation Sans Narrow" panose="020B0606020202030204"/>
              </a:rPr>
              <a:t>in</a:t>
            </a:r>
            <a:r>
              <a:rPr lang="en-US" sz="2100" spc="-5" dirty="0" smtClean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100" spc="-5" smtClean="0">
                <a:latin typeface="Liberation Sans Narrow" panose="020B0606020202030204"/>
                <a:cs typeface="Liberation Sans Narrow" panose="020B0606020202030204"/>
              </a:rPr>
              <a:t>the limit of low temperature, atoms are relatively immobile in</a:t>
            </a:r>
            <a:r>
              <a:rPr sz="2100" spc="35" smtClean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100" spc="-5" smtClean="0">
                <a:latin typeface="Liberation Sans Narrow" panose="020B0606020202030204"/>
                <a:cs typeface="Liberation Sans Narrow" panose="020B0606020202030204"/>
              </a:rPr>
              <a:t>solids</a:t>
            </a:r>
            <a:endParaRPr sz="21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23304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So </a:t>
            </a:r>
            <a:r>
              <a:rPr sz="2100" spc="-5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kinetics point of </a:t>
            </a:r>
            <a:r>
              <a:rPr sz="2100" spc="-20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view</a:t>
            </a:r>
            <a:r>
              <a:rPr sz="2100" spc="-20" dirty="0">
                <a:latin typeface="Liberation Sans Narrow" panose="020B0606020202030204"/>
                <a:cs typeface="Liberation Sans Narrow" panose="020B0606020202030204"/>
              </a:rPr>
              <a:t>, 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difficult to avoid imperfections into </a:t>
            </a: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crystal during  its growth, processing </a:t>
            </a:r>
            <a:r>
              <a:rPr sz="2100" dirty="0">
                <a:latin typeface="Liberation Sans Narrow" panose="020B0606020202030204"/>
                <a:cs typeface="Liberation Sans Narrow" panose="020B0606020202030204"/>
              </a:rPr>
              <a:t>or</a:t>
            </a:r>
            <a:r>
              <a:rPr sz="2100" spc="-5" dirty="0">
                <a:latin typeface="Liberation Sans Narrow" panose="020B0606020202030204"/>
                <a:cs typeface="Liberation Sans Narrow" panose="020B0606020202030204"/>
              </a:rPr>
              <a:t> use.</a:t>
            </a:r>
            <a:endParaRPr sz="21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16002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00" y="44958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8484616" y="6446122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0"/>
            <a:ext cx="734377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1810" marR="5080" indent="-1769745">
              <a:lnSpc>
                <a:spcPct val="100000"/>
              </a:lnSpc>
              <a:spcBef>
                <a:spcPts val="105"/>
              </a:spcBef>
            </a:pPr>
            <a:r>
              <a:rPr dirty="0"/>
              <a:t>ASTM </a:t>
            </a:r>
            <a:r>
              <a:rPr spc="-5" dirty="0"/>
              <a:t>Standard and </a:t>
            </a:r>
            <a:r>
              <a:rPr dirty="0"/>
              <a:t>British </a:t>
            </a:r>
            <a:r>
              <a:rPr spc="-5" dirty="0"/>
              <a:t>Standard  </a:t>
            </a:r>
            <a:r>
              <a:rPr dirty="0"/>
              <a:t>Grain Size</a:t>
            </a:r>
            <a:r>
              <a:rPr spc="-20" dirty="0"/>
              <a:t> </a:t>
            </a:r>
            <a:r>
              <a:rPr spc="-5" dirty="0"/>
              <a:t>Number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99644" y="1219200"/>
            <a:ext cx="2391410" cy="494411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34340" marR="733425" indent="-342900">
              <a:lnSpc>
                <a:spcPct val="12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000" dirty="0">
                <a:latin typeface="Liberation Sans Narrow" panose="020B0606020202030204"/>
                <a:cs typeface="Liberation Sans Narrow" panose="020B0606020202030204"/>
              </a:rPr>
              <a:t>For</a:t>
            </a:r>
            <a:r>
              <a:rPr sz="2000" spc="-6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000" spc="-10" dirty="0">
                <a:latin typeface="Liberation Sans Narrow" panose="020B0606020202030204"/>
                <a:cs typeface="Liberation Sans Narrow" panose="020B0606020202030204"/>
              </a:rPr>
              <a:t>equiaxed 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grains</a:t>
            </a:r>
            <a:endParaRPr sz="2000">
              <a:latin typeface="Liberation Sans Narrow" panose="020B0606020202030204"/>
              <a:cs typeface="Liberation Sans Narrow" panose="020B0606020202030204"/>
            </a:endParaRPr>
          </a:p>
          <a:p>
            <a:pPr marL="376555" marR="490855" indent="-285115">
              <a:lnSpc>
                <a:spcPct val="12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000" spc="-10" dirty="0">
                <a:latin typeface="Liberation Sans Narrow" panose="020B0606020202030204"/>
                <a:cs typeface="Liberation Sans Narrow" panose="020B0606020202030204"/>
              </a:rPr>
              <a:t>Magnification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at  100x</a:t>
            </a:r>
            <a:endParaRPr sz="2000">
              <a:latin typeface="Liberation Sans Narrow" panose="020B0606020202030204"/>
              <a:cs typeface="Liberation Sans Narrow" panose="020B0606020202030204"/>
            </a:endParaRPr>
          </a:p>
          <a:p>
            <a:pPr marL="434340" marR="17589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000" dirty="0">
                <a:latin typeface="Liberation Sans Narrow" panose="020B0606020202030204"/>
                <a:cs typeface="Liberation Sans Narrow" panose="020B0606020202030204"/>
              </a:rPr>
              <a:t>Use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an </a:t>
            </a:r>
            <a:r>
              <a:rPr sz="2000" spc="-10" dirty="0">
                <a:latin typeface="Liberation Sans Narrow" panose="020B0606020202030204"/>
                <a:cs typeface="Liberation Sans Narrow" panose="020B0606020202030204"/>
              </a:rPr>
              <a:t>eyepiece 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with predetermined  grain </a:t>
            </a:r>
            <a:r>
              <a:rPr sz="2000" spc="-10" dirty="0">
                <a:latin typeface="Liberation Sans Narrow" panose="020B0606020202030204"/>
                <a:cs typeface="Liberation Sans Narrow" panose="020B0606020202030204"/>
              </a:rPr>
              <a:t>sizes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from </a:t>
            </a:r>
            <a:r>
              <a:rPr sz="2000" dirty="0">
                <a:latin typeface="Liberation Sans Narrow" panose="020B0606020202030204"/>
                <a:cs typeface="Liberation Sans Narrow" panose="020B0606020202030204"/>
              </a:rPr>
              <a:t>1 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2000" dirty="0">
                <a:latin typeface="Liberation Sans Narrow" panose="020B0606020202030204"/>
                <a:cs typeface="Liberation Sans Narrow" panose="020B0606020202030204"/>
              </a:rPr>
              <a:t>8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and overlap it  </a:t>
            </a:r>
            <a:r>
              <a:rPr sz="2000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your  microstructure</a:t>
            </a:r>
            <a:endParaRPr sz="20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761" y="10675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90800" y="1371600"/>
            <a:ext cx="6400800" cy="45537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32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792" y="326263"/>
            <a:ext cx="483743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Heyn’s </a:t>
            </a:r>
            <a:r>
              <a:rPr spc="-5" dirty="0"/>
              <a:t>Intercept</a:t>
            </a:r>
            <a:r>
              <a:rPr spc="-25" dirty="0"/>
              <a:t> </a:t>
            </a:r>
            <a:r>
              <a:rPr spc="-5" dirty="0"/>
              <a:t>Method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99644" y="1143000"/>
            <a:ext cx="8487410" cy="5020310"/>
          </a:xfrm>
          <a:custGeom>
            <a:avLst/>
            <a:gdLst/>
            <a:ahLst/>
            <a:cxnLst/>
            <a:rect l="l" t="t" r="r" b="b"/>
            <a:pathLst>
              <a:path w="8487410" h="5020310">
                <a:moveTo>
                  <a:pt x="0" y="5020056"/>
                </a:moveTo>
                <a:lnTo>
                  <a:pt x="8487156" y="5020056"/>
                </a:lnTo>
                <a:lnTo>
                  <a:pt x="8487156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09827"/>
            <a:ext cx="7964805" cy="1123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When grains are not</a:t>
            </a:r>
            <a:r>
              <a:rPr sz="2000" spc="-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000" spc="-10" dirty="0">
                <a:latin typeface="Liberation Sans Narrow" panose="020B0606020202030204"/>
                <a:cs typeface="Liberation Sans Narrow" panose="020B0606020202030204"/>
              </a:rPr>
              <a:t>equiaxed.</a:t>
            </a:r>
            <a:endParaRPr sz="20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Liberation Sans Narrow" panose="020B0606020202030204"/>
                <a:cs typeface="Liberation Sans Narrow" panose="020B0606020202030204"/>
              </a:rPr>
              <a:t>Count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the number of intercepting grains ona 0.005 inch line at 1000x</a:t>
            </a:r>
            <a:r>
              <a:rPr sz="2000" spc="-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000" spc="-10" dirty="0">
                <a:latin typeface="Liberation Sans Narrow" panose="020B0606020202030204"/>
                <a:cs typeface="Liberation Sans Narrow" panose="020B0606020202030204"/>
              </a:rPr>
              <a:t>magnification</a:t>
            </a:r>
            <a:endParaRPr sz="20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Liberation Sans Narrow" panose="020B0606020202030204"/>
                <a:cs typeface="Liberation Sans Narrow" panose="020B0606020202030204"/>
              </a:rPr>
              <a:t>Avg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of 10 readings on </a:t>
            </a:r>
            <a:r>
              <a:rPr sz="20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2000" spc="-10" dirty="0">
                <a:latin typeface="Liberation Sans Narrow" panose="020B0606020202030204"/>
                <a:cs typeface="Liberation Sans Narrow" panose="020B0606020202030204"/>
              </a:rPr>
              <a:t>single</a:t>
            </a:r>
            <a:r>
              <a:rPr sz="2000" spc="-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2000" spc="-5" dirty="0">
                <a:latin typeface="Liberation Sans Narrow" panose="020B0606020202030204"/>
                <a:cs typeface="Liberation Sans Narrow" panose="020B0606020202030204"/>
              </a:rPr>
              <a:t>sample</a:t>
            </a:r>
            <a:endParaRPr sz="20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87623"/>
            <a:ext cx="5486400" cy="23957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85103" y="2819400"/>
            <a:ext cx="2743200" cy="2958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33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129" y="325958"/>
            <a:ext cx="479361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Polycrystalline</a:t>
            </a:r>
            <a:r>
              <a:rPr spc="-65" dirty="0"/>
              <a:t> </a:t>
            </a:r>
            <a:r>
              <a:rPr spc="-5" dirty="0"/>
              <a:t>Materials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00025" y="1143000"/>
            <a:ext cx="3305175" cy="5019675"/>
          </a:xfrm>
          <a:custGeom>
            <a:avLst/>
            <a:gdLst/>
            <a:ahLst/>
            <a:cxnLst/>
            <a:rect l="l" t="t" r="r" b="b"/>
            <a:pathLst>
              <a:path w="3305175" h="5019675">
                <a:moveTo>
                  <a:pt x="0" y="5019675"/>
                </a:moveTo>
                <a:lnTo>
                  <a:pt x="3305175" y="5019675"/>
                </a:lnTo>
                <a:lnTo>
                  <a:pt x="3305175" y="0"/>
                </a:lnTo>
                <a:lnTo>
                  <a:pt x="0" y="0"/>
                </a:lnTo>
                <a:lnTo>
                  <a:pt x="0" y="501967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388" y="1170177"/>
            <a:ext cx="3110230" cy="4742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14224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42900" algn="l"/>
                <a:tab pos="343535" algn="l"/>
              </a:tabLst>
            </a:pPr>
            <a:r>
              <a:rPr sz="1700" spc="-150" dirty="0">
                <a:latin typeface="Arial"/>
                <a:cs typeface="Arial"/>
              </a:rPr>
              <a:t>Engineering </a:t>
            </a:r>
            <a:r>
              <a:rPr sz="1700" spc="-145" dirty="0">
                <a:latin typeface="Arial"/>
                <a:cs typeface="Arial"/>
              </a:rPr>
              <a:t>materials </a:t>
            </a:r>
            <a:r>
              <a:rPr sz="1700" spc="-150" dirty="0">
                <a:latin typeface="Arial"/>
                <a:cs typeface="Arial"/>
              </a:rPr>
              <a:t>are </a:t>
            </a:r>
            <a:r>
              <a:rPr sz="1700" spc="-140" dirty="0">
                <a:latin typeface="Arial"/>
                <a:cs typeface="Arial"/>
              </a:rPr>
              <a:t>usually  </a:t>
            </a:r>
            <a:r>
              <a:rPr sz="1700" spc="-130" dirty="0">
                <a:latin typeface="Arial"/>
                <a:cs typeface="Arial"/>
              </a:rPr>
              <a:t>polycrystalline.</a:t>
            </a:r>
            <a:endParaRPr sz="1700">
              <a:latin typeface="Arial"/>
              <a:cs typeface="Arial"/>
            </a:endParaRPr>
          </a:p>
          <a:p>
            <a:pPr marL="342900" marR="52070" indent="-343535">
              <a:lnSpc>
                <a:spcPct val="100000"/>
              </a:lnSpc>
              <a:spcBef>
                <a:spcPts val="405"/>
              </a:spcBef>
              <a:buChar char="•"/>
              <a:tabLst>
                <a:tab pos="342900" algn="l"/>
                <a:tab pos="343535" algn="l"/>
              </a:tabLst>
            </a:pPr>
            <a:r>
              <a:rPr sz="1700" spc="-145" dirty="0">
                <a:latin typeface="Arial"/>
                <a:cs typeface="Arial"/>
              </a:rPr>
              <a:t>Nucleation </a:t>
            </a:r>
            <a:r>
              <a:rPr sz="1700" spc="-130" dirty="0">
                <a:latin typeface="Arial"/>
                <a:cs typeface="Arial"/>
              </a:rPr>
              <a:t>sites </a:t>
            </a:r>
            <a:r>
              <a:rPr sz="1700" spc="-150" dirty="0">
                <a:latin typeface="Arial"/>
                <a:cs typeface="Arial"/>
              </a:rPr>
              <a:t>increased </a:t>
            </a:r>
            <a:r>
              <a:rPr sz="1700" spc="-165" dirty="0">
                <a:latin typeface="Arial"/>
                <a:cs typeface="Arial"/>
              </a:rPr>
              <a:t>by </a:t>
            </a:r>
            <a:r>
              <a:rPr sz="1700" spc="-150" dirty="0">
                <a:latin typeface="Arial"/>
                <a:cs typeface="Arial"/>
              </a:rPr>
              <a:t>the  </a:t>
            </a:r>
            <a:r>
              <a:rPr sz="1700" spc="-170" dirty="0">
                <a:latin typeface="Arial"/>
                <a:cs typeface="Arial"/>
              </a:rPr>
              <a:t>mould </a:t>
            </a:r>
            <a:r>
              <a:rPr sz="1700" spc="-130" dirty="0">
                <a:latin typeface="Arial"/>
                <a:cs typeface="Arial"/>
              </a:rPr>
              <a:t>walls, </a:t>
            </a:r>
            <a:r>
              <a:rPr sz="1700" spc="-150" dirty="0">
                <a:latin typeface="Arial"/>
                <a:cs typeface="Arial"/>
              </a:rPr>
              <a:t>touching </a:t>
            </a:r>
            <a:r>
              <a:rPr sz="1700" spc="-165" dirty="0">
                <a:latin typeface="Arial"/>
                <a:cs typeface="Arial"/>
              </a:rPr>
              <a:t>any </a:t>
            </a:r>
            <a:r>
              <a:rPr sz="1700" spc="-140" dirty="0">
                <a:latin typeface="Arial"/>
                <a:cs typeface="Arial"/>
              </a:rPr>
              <a:t>surface,  </a:t>
            </a:r>
            <a:r>
              <a:rPr sz="1700" spc="-135" dirty="0">
                <a:latin typeface="Arial"/>
                <a:cs typeface="Arial"/>
              </a:rPr>
              <a:t>impurities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etc.</a:t>
            </a:r>
            <a:endParaRPr sz="1700">
              <a:latin typeface="Arial"/>
              <a:cs typeface="Arial"/>
            </a:endParaRPr>
          </a:p>
          <a:p>
            <a:pPr marL="342900" marR="140335" indent="-343535">
              <a:lnSpc>
                <a:spcPct val="100000"/>
              </a:lnSpc>
              <a:spcBef>
                <a:spcPts val="410"/>
              </a:spcBef>
              <a:buChar char="•"/>
              <a:tabLst>
                <a:tab pos="342900" algn="l"/>
                <a:tab pos="343535" algn="l"/>
              </a:tabLst>
            </a:pPr>
            <a:r>
              <a:rPr sz="1700" spc="-85" dirty="0">
                <a:latin typeface="Arial"/>
                <a:cs typeface="Arial"/>
              </a:rPr>
              <a:t>If </a:t>
            </a:r>
            <a:r>
              <a:rPr sz="1700" spc="-170" dirty="0">
                <a:latin typeface="Arial"/>
                <a:cs typeface="Arial"/>
              </a:rPr>
              <a:t>a </a:t>
            </a:r>
            <a:r>
              <a:rPr sz="1700" spc="-155" dirty="0">
                <a:latin typeface="Arial"/>
                <a:cs typeface="Arial"/>
              </a:rPr>
              <a:t>pure metal </a:t>
            </a:r>
            <a:r>
              <a:rPr sz="1700" spc="-114" dirty="0">
                <a:latin typeface="Arial"/>
                <a:cs typeface="Arial"/>
              </a:rPr>
              <a:t>is </a:t>
            </a:r>
            <a:r>
              <a:rPr sz="1700" spc="-155" dirty="0">
                <a:latin typeface="Arial"/>
                <a:cs typeface="Arial"/>
              </a:rPr>
              <a:t>cooled </a:t>
            </a:r>
            <a:r>
              <a:rPr sz="1700" spc="-150" dirty="0">
                <a:latin typeface="Arial"/>
                <a:cs typeface="Arial"/>
              </a:rPr>
              <a:t>slowly,  </a:t>
            </a:r>
            <a:r>
              <a:rPr sz="1700" spc="-125" dirty="0">
                <a:latin typeface="Arial"/>
                <a:cs typeface="Arial"/>
              </a:rPr>
              <a:t>solidification </a:t>
            </a:r>
            <a:r>
              <a:rPr sz="1700" spc="-155" dirty="0">
                <a:latin typeface="Arial"/>
                <a:cs typeface="Arial"/>
              </a:rPr>
              <a:t>occurs </a:t>
            </a:r>
            <a:r>
              <a:rPr sz="1700" spc="-125" dirty="0">
                <a:latin typeface="Arial"/>
                <a:cs typeface="Arial"/>
              </a:rPr>
              <a:t>in </a:t>
            </a:r>
            <a:r>
              <a:rPr sz="1700" spc="-165" dirty="0">
                <a:latin typeface="Arial"/>
                <a:cs typeface="Arial"/>
              </a:rPr>
              <a:t>two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stages</a:t>
            </a:r>
            <a:endParaRPr sz="1700">
              <a:latin typeface="Arial"/>
              <a:cs typeface="Arial"/>
            </a:endParaRPr>
          </a:p>
          <a:p>
            <a:pPr marL="457200" lvl="1">
              <a:lnSpc>
                <a:spcPct val="100000"/>
              </a:lnSpc>
              <a:spcBef>
                <a:spcPts val="410"/>
              </a:spcBef>
              <a:buChar char="–"/>
              <a:tabLst>
                <a:tab pos="743585" algn="l"/>
                <a:tab pos="744220" algn="l"/>
              </a:tabLst>
            </a:pPr>
            <a:r>
              <a:rPr sz="1700" spc="-145" dirty="0">
                <a:latin typeface="Arial"/>
                <a:cs typeface="Arial"/>
              </a:rPr>
              <a:t>Nucleation</a:t>
            </a:r>
            <a:endParaRPr sz="1700">
              <a:latin typeface="Arial"/>
              <a:cs typeface="Arial"/>
            </a:endParaRPr>
          </a:p>
          <a:p>
            <a:pPr marL="457200" lvl="1">
              <a:lnSpc>
                <a:spcPct val="100000"/>
              </a:lnSpc>
              <a:spcBef>
                <a:spcPts val="410"/>
              </a:spcBef>
              <a:buChar char="–"/>
              <a:tabLst>
                <a:tab pos="743585" algn="l"/>
                <a:tab pos="744220" algn="l"/>
              </a:tabLst>
            </a:pPr>
            <a:r>
              <a:rPr sz="1700" spc="-170" dirty="0">
                <a:latin typeface="Arial"/>
                <a:cs typeface="Arial"/>
              </a:rPr>
              <a:t>Growth </a:t>
            </a:r>
            <a:r>
              <a:rPr sz="1700" spc="-130" dirty="0">
                <a:latin typeface="Arial"/>
                <a:cs typeface="Arial"/>
              </a:rPr>
              <a:t>of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50" dirty="0">
                <a:latin typeface="Arial"/>
                <a:cs typeface="Arial"/>
              </a:rPr>
              <a:t>nucei</a:t>
            </a:r>
            <a:endParaRPr sz="1700">
              <a:latin typeface="Arial"/>
              <a:cs typeface="Arial"/>
            </a:endParaRPr>
          </a:p>
          <a:p>
            <a:pPr marL="342900" marR="5080" indent="-343535">
              <a:lnSpc>
                <a:spcPct val="100000"/>
              </a:lnSpc>
              <a:spcBef>
                <a:spcPts val="410"/>
              </a:spcBef>
              <a:buChar char="•"/>
              <a:tabLst>
                <a:tab pos="342900" algn="l"/>
                <a:tab pos="343535" algn="l"/>
              </a:tabLst>
            </a:pPr>
            <a:r>
              <a:rPr sz="1700" spc="-175" dirty="0">
                <a:latin typeface="Arial"/>
                <a:cs typeface="Arial"/>
              </a:rPr>
              <a:t>Each </a:t>
            </a:r>
            <a:r>
              <a:rPr sz="1700" spc="-130" dirty="0">
                <a:latin typeface="Arial"/>
                <a:cs typeface="Arial"/>
              </a:rPr>
              <a:t>crystal of </a:t>
            </a:r>
            <a:r>
              <a:rPr sz="1700" spc="-145" dirty="0">
                <a:latin typeface="Arial"/>
                <a:cs typeface="Arial"/>
              </a:rPr>
              <a:t>the </a:t>
            </a:r>
            <a:r>
              <a:rPr sz="1700" spc="-130" dirty="0">
                <a:latin typeface="Arial"/>
                <a:cs typeface="Arial"/>
              </a:rPr>
              <a:t>polycrystalline  solid </a:t>
            </a:r>
            <a:r>
              <a:rPr sz="1700" spc="-114" dirty="0">
                <a:latin typeface="Arial"/>
                <a:cs typeface="Arial"/>
              </a:rPr>
              <a:t>is </a:t>
            </a:r>
            <a:r>
              <a:rPr sz="1700" spc="-140" dirty="0">
                <a:latin typeface="Arial"/>
                <a:cs typeface="Arial"/>
              </a:rPr>
              <a:t>called </a:t>
            </a:r>
            <a:r>
              <a:rPr sz="1700" spc="-170" dirty="0">
                <a:latin typeface="Arial"/>
                <a:cs typeface="Arial"/>
              </a:rPr>
              <a:t>a </a:t>
            </a:r>
            <a:r>
              <a:rPr sz="1700" spc="-130" dirty="0">
                <a:latin typeface="Arial"/>
                <a:cs typeface="Arial"/>
              </a:rPr>
              <a:t>grain, </a:t>
            </a:r>
            <a:r>
              <a:rPr sz="1700" spc="-170" dirty="0">
                <a:latin typeface="Arial"/>
                <a:cs typeface="Arial"/>
              </a:rPr>
              <a:t>and </a:t>
            </a:r>
            <a:r>
              <a:rPr sz="1700" spc="-110" dirty="0">
                <a:latin typeface="Arial"/>
                <a:cs typeface="Arial"/>
              </a:rPr>
              <a:t>its  </a:t>
            </a:r>
            <a:r>
              <a:rPr sz="1700" spc="-135" dirty="0">
                <a:latin typeface="Arial"/>
                <a:cs typeface="Arial"/>
              </a:rPr>
              <a:t>interface with </a:t>
            </a:r>
            <a:r>
              <a:rPr sz="1700" spc="-150" dirty="0">
                <a:latin typeface="Arial"/>
                <a:cs typeface="Arial"/>
              </a:rPr>
              <a:t>the </a:t>
            </a:r>
            <a:r>
              <a:rPr sz="1700" spc="-145" dirty="0">
                <a:latin typeface="Arial"/>
                <a:cs typeface="Arial"/>
              </a:rPr>
              <a:t>neighboring </a:t>
            </a:r>
            <a:r>
              <a:rPr sz="1700" spc="-140" dirty="0">
                <a:latin typeface="Arial"/>
                <a:cs typeface="Arial"/>
              </a:rPr>
              <a:t>grain  </a:t>
            </a:r>
            <a:r>
              <a:rPr sz="1700" spc="-114" dirty="0">
                <a:latin typeface="Arial"/>
                <a:cs typeface="Arial"/>
              </a:rPr>
              <a:t>is </a:t>
            </a:r>
            <a:r>
              <a:rPr sz="1700" spc="-170" dirty="0">
                <a:latin typeface="Arial"/>
                <a:cs typeface="Arial"/>
              </a:rPr>
              <a:t>a </a:t>
            </a:r>
            <a:r>
              <a:rPr sz="1700" spc="-140" dirty="0">
                <a:latin typeface="Arial"/>
                <a:cs typeface="Arial"/>
              </a:rPr>
              <a:t>grain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65" dirty="0">
                <a:latin typeface="Arial"/>
                <a:cs typeface="Arial"/>
              </a:rPr>
              <a:t>boundary.</a:t>
            </a:r>
            <a:endParaRPr sz="1700">
              <a:latin typeface="Arial"/>
              <a:cs typeface="Arial"/>
            </a:endParaRPr>
          </a:p>
          <a:p>
            <a:pPr marL="342900" marR="17145" indent="-343535">
              <a:lnSpc>
                <a:spcPct val="100000"/>
              </a:lnSpc>
              <a:spcBef>
                <a:spcPts val="405"/>
              </a:spcBef>
              <a:buChar char="•"/>
              <a:tabLst>
                <a:tab pos="342900" algn="l"/>
                <a:tab pos="343535" algn="l"/>
              </a:tabLst>
            </a:pPr>
            <a:r>
              <a:rPr sz="1700" spc="-85" dirty="0">
                <a:latin typeface="Arial"/>
                <a:cs typeface="Arial"/>
              </a:rPr>
              <a:t>If </a:t>
            </a:r>
            <a:r>
              <a:rPr sz="1700" spc="-150" dirty="0">
                <a:latin typeface="Arial"/>
                <a:cs typeface="Arial"/>
              </a:rPr>
              <a:t>the surface </a:t>
            </a:r>
            <a:r>
              <a:rPr sz="1700" spc="-114" dirty="0">
                <a:latin typeface="Arial"/>
                <a:cs typeface="Arial"/>
              </a:rPr>
              <a:t>is </a:t>
            </a:r>
            <a:r>
              <a:rPr sz="1700" spc="-150" dirty="0">
                <a:latin typeface="Arial"/>
                <a:cs typeface="Arial"/>
              </a:rPr>
              <a:t>etched, </a:t>
            </a:r>
            <a:r>
              <a:rPr sz="1700" spc="-110" dirty="0">
                <a:latin typeface="Arial"/>
                <a:cs typeface="Arial"/>
              </a:rPr>
              <a:t>all  </a:t>
            </a:r>
            <a:r>
              <a:rPr sz="1700" spc="-125" dirty="0">
                <a:latin typeface="Arial"/>
                <a:cs typeface="Arial"/>
              </a:rPr>
              <a:t>differently </a:t>
            </a:r>
            <a:r>
              <a:rPr sz="1700" spc="-140" dirty="0">
                <a:latin typeface="Arial"/>
                <a:cs typeface="Arial"/>
              </a:rPr>
              <a:t>oriented grains </a:t>
            </a:r>
            <a:r>
              <a:rPr sz="1700" spc="-110" dirty="0">
                <a:latin typeface="Arial"/>
                <a:cs typeface="Arial"/>
              </a:rPr>
              <a:t>will </a:t>
            </a:r>
            <a:r>
              <a:rPr sz="1700" spc="-185" dirty="0">
                <a:latin typeface="Arial"/>
                <a:cs typeface="Arial"/>
              </a:rPr>
              <a:t>show  </a:t>
            </a:r>
            <a:r>
              <a:rPr sz="1700" spc="-130" dirty="0">
                <a:latin typeface="Arial"/>
                <a:cs typeface="Arial"/>
              </a:rPr>
              <a:t>different </a:t>
            </a:r>
            <a:r>
              <a:rPr sz="1700" spc="-170" dirty="0">
                <a:latin typeface="Arial"/>
                <a:cs typeface="Arial"/>
              </a:rPr>
              <a:t>shades </a:t>
            </a:r>
            <a:r>
              <a:rPr sz="1700" spc="-165" dirty="0">
                <a:latin typeface="Arial"/>
                <a:cs typeface="Arial"/>
              </a:rPr>
              <a:t>as </a:t>
            </a:r>
            <a:r>
              <a:rPr sz="1700" spc="-150" dirty="0">
                <a:latin typeface="Arial"/>
                <a:cs typeface="Arial"/>
              </a:rPr>
              <a:t>etchant </a:t>
            </a:r>
            <a:r>
              <a:rPr sz="1700" spc="-140" dirty="0">
                <a:latin typeface="Arial"/>
                <a:cs typeface="Arial"/>
              </a:rPr>
              <a:t>reacts  </a:t>
            </a:r>
            <a:r>
              <a:rPr sz="1700" spc="-135" dirty="0">
                <a:latin typeface="Arial"/>
                <a:cs typeface="Arial"/>
              </a:rPr>
              <a:t>with </a:t>
            </a:r>
            <a:r>
              <a:rPr sz="1700" spc="-125" dirty="0">
                <a:latin typeface="Arial"/>
                <a:cs typeface="Arial"/>
              </a:rPr>
              <a:t>different </a:t>
            </a:r>
            <a:r>
              <a:rPr sz="1700" spc="-155" dirty="0">
                <a:latin typeface="Arial"/>
                <a:cs typeface="Arial"/>
              </a:rPr>
              <a:t>planes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differently.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2542" y="991616"/>
            <a:ext cx="5485257" cy="39629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890" y="325958"/>
            <a:ext cx="252539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Solidification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0025" y="1143000"/>
            <a:ext cx="8486775" cy="5019675"/>
          </a:xfrm>
          <a:custGeom>
            <a:avLst/>
            <a:gdLst/>
            <a:ahLst/>
            <a:cxnLst/>
            <a:rect l="l" t="t" r="r" b="b"/>
            <a:pathLst>
              <a:path w="8486775" h="5019675">
                <a:moveTo>
                  <a:pt x="0" y="5019675"/>
                </a:moveTo>
                <a:lnTo>
                  <a:pt x="8486775" y="5019675"/>
                </a:lnTo>
                <a:lnTo>
                  <a:pt x="8486775" y="0"/>
                </a:lnTo>
                <a:lnTo>
                  <a:pt x="0" y="0"/>
                </a:lnTo>
                <a:lnTo>
                  <a:pt x="0" y="501967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22324"/>
            <a:ext cx="7950200" cy="16840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35" dirty="0">
                <a:latin typeface="Arial"/>
                <a:cs typeface="Arial"/>
              </a:rPr>
              <a:t>Liquid </a:t>
            </a:r>
            <a:r>
              <a:rPr sz="1600" spc="-120" dirty="0">
                <a:latin typeface="Arial"/>
                <a:cs typeface="Arial"/>
              </a:rPr>
              <a:t>solidifies </a:t>
            </a:r>
            <a:r>
              <a:rPr sz="1600" spc="-155" dirty="0">
                <a:latin typeface="Arial"/>
                <a:cs typeface="Arial"/>
              </a:rPr>
              <a:t>below </a:t>
            </a:r>
            <a:r>
              <a:rPr sz="1600" spc="-105" dirty="0">
                <a:latin typeface="Arial"/>
                <a:cs typeface="Arial"/>
              </a:rPr>
              <a:t>its </a:t>
            </a:r>
            <a:r>
              <a:rPr sz="1600" spc="-135" dirty="0">
                <a:latin typeface="Arial"/>
                <a:cs typeface="Arial"/>
              </a:rPr>
              <a:t>freezing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temperature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45" dirty="0">
                <a:latin typeface="Arial"/>
                <a:cs typeface="Arial"/>
              </a:rPr>
              <a:t>Castings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–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when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metals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solidified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into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final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shape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directly</a:t>
            </a:r>
            <a:endParaRPr sz="1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35" dirty="0">
                <a:latin typeface="Arial"/>
                <a:cs typeface="Arial"/>
              </a:rPr>
              <a:t>Ingots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75" dirty="0">
                <a:latin typeface="Arial"/>
                <a:cs typeface="Arial"/>
              </a:rPr>
              <a:t>when </a:t>
            </a:r>
            <a:r>
              <a:rPr sz="1600" spc="-180" dirty="0">
                <a:latin typeface="Arial"/>
                <a:cs typeface="Arial"/>
              </a:rPr>
              <a:t>some </a:t>
            </a:r>
            <a:r>
              <a:rPr sz="1600" spc="-135" dirty="0">
                <a:latin typeface="Arial"/>
                <a:cs typeface="Arial"/>
              </a:rPr>
              <a:t>other </a:t>
            </a:r>
            <a:r>
              <a:rPr sz="1600" spc="-160" dirty="0">
                <a:latin typeface="Arial"/>
                <a:cs typeface="Arial"/>
              </a:rPr>
              <a:t>shapes </a:t>
            </a:r>
            <a:r>
              <a:rPr sz="1600" spc="-145" dirty="0">
                <a:latin typeface="Arial"/>
                <a:cs typeface="Arial"/>
              </a:rPr>
              <a:t>are produced, </a:t>
            </a:r>
            <a:r>
              <a:rPr sz="1600" spc="-150" dirty="0">
                <a:latin typeface="Arial"/>
                <a:cs typeface="Arial"/>
              </a:rPr>
              <a:t>which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60" dirty="0">
                <a:latin typeface="Arial"/>
                <a:cs typeface="Arial"/>
              </a:rPr>
              <a:t>shaped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required </a:t>
            </a:r>
            <a:r>
              <a:rPr sz="1600" spc="-160" dirty="0">
                <a:latin typeface="Arial"/>
                <a:cs typeface="Arial"/>
              </a:rPr>
              <a:t>shape </a:t>
            </a:r>
            <a:r>
              <a:rPr sz="1600" spc="-135" dirty="0">
                <a:latin typeface="Arial"/>
                <a:cs typeface="Arial"/>
              </a:rPr>
              <a:t>(by </a:t>
            </a:r>
            <a:r>
              <a:rPr sz="1600" spc="-125" dirty="0">
                <a:latin typeface="Arial"/>
                <a:cs typeface="Arial"/>
              </a:rPr>
              <a:t>plastic  </a:t>
            </a:r>
            <a:r>
              <a:rPr sz="1600" spc="-140" dirty="0">
                <a:latin typeface="Arial"/>
                <a:cs typeface="Arial"/>
              </a:rPr>
              <a:t>deformation)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35" dirty="0">
                <a:latin typeface="Arial"/>
                <a:cs typeface="Arial"/>
              </a:rPr>
              <a:t>Structure </a:t>
            </a:r>
            <a:r>
              <a:rPr sz="1600" spc="-155" dirty="0">
                <a:latin typeface="Arial"/>
                <a:cs typeface="Arial"/>
              </a:rPr>
              <a:t>produced </a:t>
            </a:r>
            <a:r>
              <a:rPr sz="1600" spc="-105" dirty="0">
                <a:latin typeface="Arial"/>
                <a:cs typeface="Arial"/>
              </a:rPr>
              <a:t>i.e. </a:t>
            </a:r>
            <a:r>
              <a:rPr sz="1600" spc="-135" dirty="0">
                <a:latin typeface="Arial"/>
                <a:cs typeface="Arial"/>
              </a:rPr>
              <a:t>grain size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35" dirty="0">
                <a:latin typeface="Arial"/>
                <a:cs typeface="Arial"/>
              </a:rPr>
              <a:t>grain </a:t>
            </a:r>
            <a:r>
              <a:rPr sz="1600" spc="-160" dirty="0">
                <a:latin typeface="Arial"/>
                <a:cs typeface="Arial"/>
              </a:rPr>
              <a:t>shape </a:t>
            </a:r>
            <a:r>
              <a:rPr sz="1600" spc="-130" dirty="0">
                <a:latin typeface="Arial"/>
                <a:cs typeface="Arial"/>
              </a:rPr>
              <a:t>affects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10" dirty="0">
                <a:latin typeface="Arial"/>
                <a:cs typeface="Arial"/>
              </a:rPr>
              <a:t>final </a:t>
            </a:r>
            <a:r>
              <a:rPr sz="1600" spc="-135" dirty="0">
                <a:latin typeface="Arial"/>
                <a:cs typeface="Arial"/>
              </a:rPr>
              <a:t>properties </a:t>
            </a:r>
            <a:r>
              <a:rPr sz="1600" spc="-160" dirty="0">
                <a:latin typeface="Arial"/>
                <a:cs typeface="Arial"/>
              </a:rPr>
              <a:t>so </a:t>
            </a:r>
            <a:r>
              <a:rPr sz="1600" spc="-145" dirty="0">
                <a:latin typeface="Arial"/>
                <a:cs typeface="Arial"/>
              </a:rPr>
              <a:t>very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essential to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50" dirty="0">
                <a:latin typeface="Arial"/>
                <a:cs typeface="Arial"/>
              </a:rPr>
              <a:t>understand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mechanism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transformation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metal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i.e.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solidification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969" y="325958"/>
            <a:ext cx="506857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Structure of Liquid</a:t>
            </a:r>
            <a:r>
              <a:rPr spc="-60" dirty="0"/>
              <a:t> </a:t>
            </a:r>
            <a:r>
              <a:rPr spc="-5" dirty="0"/>
              <a:t>Metals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0025" y="1143000"/>
            <a:ext cx="8486775" cy="5019675"/>
          </a:xfrm>
          <a:custGeom>
            <a:avLst/>
            <a:gdLst/>
            <a:ahLst/>
            <a:cxnLst/>
            <a:rect l="l" t="t" r="r" b="b"/>
            <a:pathLst>
              <a:path w="8486775" h="5019675">
                <a:moveTo>
                  <a:pt x="0" y="5019675"/>
                </a:moveTo>
                <a:lnTo>
                  <a:pt x="8486775" y="5019675"/>
                </a:lnTo>
                <a:lnTo>
                  <a:pt x="8486775" y="0"/>
                </a:lnTo>
                <a:lnTo>
                  <a:pt x="0" y="0"/>
                </a:lnTo>
                <a:lnTo>
                  <a:pt x="0" y="501967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8688" y="1171702"/>
            <a:ext cx="816546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2639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95" dirty="0">
                <a:latin typeface="Arial"/>
                <a:cs typeface="Arial"/>
              </a:rPr>
              <a:t>When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0" dirty="0">
                <a:latin typeface="Arial"/>
                <a:cs typeface="Arial"/>
              </a:rPr>
              <a:t>crystalline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35" dirty="0">
                <a:latin typeface="Arial"/>
                <a:cs typeface="Arial"/>
              </a:rPr>
              <a:t>melts, </a:t>
            </a:r>
            <a:r>
              <a:rPr sz="1600" spc="-130" dirty="0">
                <a:latin typeface="Arial"/>
                <a:cs typeface="Arial"/>
              </a:rPr>
              <a:t>basically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10" dirty="0">
                <a:latin typeface="Arial"/>
                <a:cs typeface="Arial"/>
              </a:rPr>
              <a:t>rigidity </a:t>
            </a:r>
            <a:r>
              <a:rPr sz="1600" spc="-135" dirty="0">
                <a:latin typeface="Arial"/>
                <a:cs typeface="Arial"/>
              </a:rPr>
              <a:t>(resistance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50" dirty="0">
                <a:latin typeface="Arial"/>
                <a:cs typeface="Arial"/>
              </a:rPr>
              <a:t>shear </a:t>
            </a:r>
            <a:r>
              <a:rPr sz="1600" spc="-130" dirty="0">
                <a:latin typeface="Arial"/>
                <a:cs typeface="Arial"/>
              </a:rPr>
              <a:t>stress)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60" dirty="0">
                <a:latin typeface="Arial"/>
                <a:cs typeface="Arial"/>
              </a:rPr>
              <a:t>changes </a:t>
            </a:r>
            <a:r>
              <a:rPr sz="1600" spc="-130" dirty="0">
                <a:latin typeface="Arial"/>
                <a:cs typeface="Arial"/>
              </a:rPr>
              <a:t>to  </a:t>
            </a:r>
            <a:r>
              <a:rPr sz="1600" spc="-110" dirty="0">
                <a:latin typeface="Arial"/>
                <a:cs typeface="Arial"/>
              </a:rPr>
              <a:t>fluidity </a:t>
            </a:r>
            <a:r>
              <a:rPr sz="1600" spc="-135" dirty="0">
                <a:latin typeface="Arial"/>
                <a:cs typeface="Arial"/>
              </a:rPr>
              <a:t>(resistance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50" dirty="0">
                <a:latin typeface="Arial"/>
                <a:cs typeface="Arial"/>
              </a:rPr>
              <a:t>shear </a:t>
            </a:r>
            <a:r>
              <a:rPr sz="1600" spc="-135" dirty="0">
                <a:latin typeface="Arial"/>
                <a:cs typeface="Arial"/>
              </a:rPr>
              <a:t>stress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25" dirty="0">
                <a:latin typeface="Arial"/>
                <a:cs typeface="Arial"/>
              </a:rPr>
              <a:t>negligible) of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204" dirty="0">
                <a:latin typeface="Arial"/>
                <a:cs typeface="Arial"/>
              </a:rPr>
              <a:t>XRD </a:t>
            </a:r>
            <a:r>
              <a:rPr sz="1600" spc="-140" dirty="0">
                <a:latin typeface="Arial"/>
                <a:cs typeface="Arial"/>
              </a:rPr>
              <a:t>confirms </a:t>
            </a:r>
            <a:r>
              <a:rPr sz="1600" spc="-125" dirty="0">
                <a:latin typeface="Arial"/>
                <a:cs typeface="Arial"/>
              </a:rPr>
              <a:t>that </a:t>
            </a:r>
            <a:r>
              <a:rPr sz="1600" spc="-130" dirty="0">
                <a:latin typeface="Arial"/>
                <a:cs typeface="Arial"/>
              </a:rPr>
              <a:t>solids </a:t>
            </a:r>
            <a:r>
              <a:rPr sz="1600" spc="-160" dirty="0">
                <a:latin typeface="Arial"/>
                <a:cs typeface="Arial"/>
              </a:rPr>
              <a:t>have </a:t>
            </a:r>
            <a:r>
              <a:rPr sz="1600" spc="-165" dirty="0">
                <a:latin typeface="Arial"/>
                <a:cs typeface="Arial"/>
              </a:rPr>
              <a:t>atoms </a:t>
            </a:r>
            <a:r>
              <a:rPr sz="1600" spc="-150" dirty="0">
                <a:latin typeface="Arial"/>
                <a:cs typeface="Arial"/>
              </a:rPr>
              <a:t>arranged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25" dirty="0">
                <a:latin typeface="Arial"/>
                <a:cs typeface="Arial"/>
              </a:rPr>
              <a:t>specific </a:t>
            </a:r>
            <a:r>
              <a:rPr sz="1600" spc="-135" dirty="0">
                <a:latin typeface="Arial"/>
                <a:cs typeface="Arial"/>
              </a:rPr>
              <a:t>pattern </a:t>
            </a:r>
            <a:r>
              <a:rPr sz="1600" spc="-145" dirty="0">
                <a:latin typeface="Arial"/>
                <a:cs typeface="Arial"/>
              </a:rPr>
              <a:t>over long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distances.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65" dirty="0">
                <a:latin typeface="Arial"/>
                <a:cs typeface="Arial"/>
              </a:rPr>
              <a:t>Atoms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arranged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ordered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manner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over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short-distances,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but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lack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long-ranged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ordering.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80" dirty="0">
                <a:latin typeface="Arial"/>
                <a:cs typeface="Arial"/>
              </a:rPr>
              <a:t>Due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increased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number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defects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like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vacancies,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interstitials,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dislocations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etc.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Hence,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higher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atomic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30" dirty="0">
                <a:latin typeface="Arial"/>
                <a:cs typeface="Arial"/>
              </a:rPr>
              <a:t>diffusion rates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25" dirty="0">
                <a:latin typeface="Arial"/>
                <a:cs typeface="Arial"/>
              </a:rPr>
              <a:t>liquids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20" dirty="0">
                <a:latin typeface="Arial"/>
                <a:cs typeface="Arial"/>
              </a:rPr>
              <a:t>electrical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40" dirty="0">
                <a:latin typeface="Arial"/>
                <a:cs typeface="Arial"/>
              </a:rPr>
              <a:t>thermal </a:t>
            </a:r>
            <a:r>
              <a:rPr sz="1600" spc="-130" dirty="0">
                <a:latin typeface="Arial"/>
                <a:cs typeface="Arial"/>
              </a:rPr>
              <a:t>conductivities </a:t>
            </a:r>
            <a:r>
              <a:rPr sz="1600" spc="-125" dirty="0">
                <a:latin typeface="Arial"/>
                <a:cs typeface="Arial"/>
              </a:rPr>
              <a:t>attain </a:t>
            </a:r>
            <a:r>
              <a:rPr sz="1600" spc="-165" dirty="0">
                <a:latin typeface="Arial"/>
                <a:cs typeface="Arial"/>
              </a:rPr>
              <a:t>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90" dirty="0">
                <a:latin typeface="Arial"/>
                <a:cs typeface="Arial"/>
              </a:rPr>
              <a:t>common </a:t>
            </a:r>
            <a:r>
              <a:rPr sz="1600" spc="-135" dirty="0">
                <a:latin typeface="Arial"/>
                <a:cs typeface="Arial"/>
              </a:rPr>
              <a:t>value.</a:t>
            </a:r>
            <a:endParaRPr sz="1600">
              <a:latin typeface="Arial"/>
              <a:cs typeface="Arial"/>
            </a:endParaRPr>
          </a:p>
          <a:p>
            <a:pPr marL="355600" marR="166370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95" dirty="0">
                <a:latin typeface="Arial"/>
                <a:cs typeface="Arial"/>
              </a:rPr>
              <a:t>When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55" dirty="0">
                <a:latin typeface="Arial"/>
                <a:cs typeface="Arial"/>
              </a:rPr>
              <a:t>approaches </a:t>
            </a:r>
            <a:r>
              <a:rPr sz="1600" spc="-135" dirty="0">
                <a:latin typeface="Arial"/>
                <a:cs typeface="Arial"/>
              </a:rPr>
              <a:t>freezing </a:t>
            </a:r>
            <a:r>
              <a:rPr sz="1600" spc="-140" dirty="0">
                <a:latin typeface="Arial"/>
                <a:cs typeface="Arial"/>
              </a:rPr>
              <a:t>temperature, the </a:t>
            </a:r>
            <a:r>
              <a:rPr sz="1600" spc="-155" dirty="0">
                <a:latin typeface="Arial"/>
                <a:cs typeface="Arial"/>
              </a:rPr>
              <a:t>degree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short-range </a:t>
            </a:r>
            <a:r>
              <a:rPr sz="1600" spc="-140" dirty="0">
                <a:latin typeface="Arial"/>
                <a:cs typeface="Arial"/>
              </a:rPr>
              <a:t>order increases </a:t>
            </a:r>
            <a:r>
              <a:rPr sz="1600" spc="-130" dirty="0">
                <a:latin typeface="Arial"/>
                <a:cs typeface="Arial"/>
              </a:rPr>
              <a:t>resulting </a:t>
            </a:r>
            <a:r>
              <a:rPr sz="1600" spc="-120" dirty="0">
                <a:latin typeface="Arial"/>
                <a:cs typeface="Arial"/>
              </a:rPr>
              <a:t>in  </a:t>
            </a:r>
            <a:r>
              <a:rPr sz="1600" spc="-130" dirty="0">
                <a:latin typeface="Arial"/>
                <a:cs typeface="Arial"/>
              </a:rPr>
              <a:t>larger clusters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atoms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50" dirty="0">
                <a:latin typeface="Arial"/>
                <a:cs typeface="Arial"/>
              </a:rPr>
              <a:t>which </a:t>
            </a:r>
            <a:r>
              <a:rPr sz="1600" spc="-165" dirty="0">
                <a:latin typeface="Arial"/>
                <a:cs typeface="Arial"/>
              </a:rPr>
              <a:t>atoms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60" dirty="0">
                <a:latin typeface="Arial"/>
                <a:cs typeface="Arial"/>
              </a:rPr>
              <a:t>packed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80" dirty="0">
                <a:latin typeface="Arial"/>
                <a:cs typeface="Arial"/>
              </a:rPr>
              <a:t>same </a:t>
            </a:r>
            <a:r>
              <a:rPr sz="1600" spc="-140" dirty="0">
                <a:latin typeface="Arial"/>
                <a:cs typeface="Arial"/>
              </a:rPr>
              <a:t>order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solids.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35" dirty="0">
                <a:latin typeface="Arial"/>
                <a:cs typeface="Arial"/>
              </a:rPr>
              <a:t>Liquids </a:t>
            </a:r>
            <a:r>
              <a:rPr sz="1600" spc="-160" dirty="0">
                <a:latin typeface="Arial"/>
                <a:cs typeface="Arial"/>
              </a:rPr>
              <a:t>phase can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55" dirty="0">
                <a:latin typeface="Arial"/>
                <a:cs typeface="Arial"/>
              </a:rPr>
              <a:t>viewed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60" dirty="0">
                <a:latin typeface="Arial"/>
                <a:cs typeface="Arial"/>
              </a:rPr>
              <a:t>dense gas </a:t>
            </a:r>
            <a:r>
              <a:rPr sz="1600" spc="-150" dirty="0">
                <a:latin typeface="Arial"/>
                <a:cs typeface="Arial"/>
              </a:rPr>
              <a:t>which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held </a:t>
            </a:r>
            <a:r>
              <a:rPr sz="1600" spc="-135" dirty="0">
                <a:latin typeface="Arial"/>
                <a:cs typeface="Arial"/>
              </a:rPr>
              <a:t>together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125" dirty="0">
                <a:latin typeface="Arial"/>
                <a:cs typeface="Arial"/>
              </a:rPr>
              <a:t>attractive </a:t>
            </a:r>
            <a:r>
              <a:rPr sz="1600" spc="-135" dirty="0">
                <a:latin typeface="Arial"/>
                <a:cs typeface="Arial"/>
              </a:rPr>
              <a:t>forces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between </a:t>
            </a:r>
            <a:r>
              <a:rPr sz="1600" spc="-150" dirty="0">
                <a:latin typeface="Arial"/>
                <a:cs typeface="Arial"/>
              </a:rPr>
              <a:t>atoms.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6797" y="3674870"/>
            <a:ext cx="6399403" cy="316407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9050" y="4114800"/>
            <a:ext cx="6026150" cy="2730498"/>
          </a:xfrm>
          <a:custGeom>
            <a:avLst/>
            <a:gdLst/>
            <a:ahLst/>
            <a:cxnLst/>
            <a:rect l="l" t="t" r="r" b="b"/>
            <a:pathLst>
              <a:path w="6413500" h="3178175">
                <a:moveTo>
                  <a:pt x="0" y="3178174"/>
                </a:moveTo>
                <a:lnTo>
                  <a:pt x="6413500" y="3178174"/>
                </a:lnTo>
                <a:lnTo>
                  <a:pt x="6413500" y="0"/>
                </a:lnTo>
                <a:lnTo>
                  <a:pt x="0" y="0"/>
                </a:lnTo>
                <a:lnTo>
                  <a:pt x="0" y="3178174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917" y="325958"/>
            <a:ext cx="437832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Melting </a:t>
            </a:r>
            <a:r>
              <a:rPr spc="-5" dirty="0"/>
              <a:t>of </a:t>
            </a:r>
            <a:r>
              <a:rPr dirty="0"/>
              <a:t>a pure</a:t>
            </a:r>
            <a:r>
              <a:rPr spc="-65" dirty="0"/>
              <a:t> </a:t>
            </a:r>
            <a:r>
              <a:rPr dirty="0"/>
              <a:t>solid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0025" y="1143000"/>
            <a:ext cx="4067175" cy="5019675"/>
          </a:xfrm>
          <a:custGeom>
            <a:avLst/>
            <a:gdLst/>
            <a:ahLst/>
            <a:cxnLst/>
            <a:rect l="l" t="t" r="r" b="b"/>
            <a:pathLst>
              <a:path w="4067175" h="5019675">
                <a:moveTo>
                  <a:pt x="0" y="5019675"/>
                </a:moveTo>
                <a:lnTo>
                  <a:pt x="4067175" y="5019675"/>
                </a:lnTo>
                <a:lnTo>
                  <a:pt x="4067175" y="0"/>
                </a:lnTo>
                <a:lnTo>
                  <a:pt x="0" y="0"/>
                </a:lnTo>
                <a:lnTo>
                  <a:pt x="0" y="501967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59509"/>
            <a:ext cx="36601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35" dirty="0">
                <a:solidFill>
                  <a:srgbClr val="0000FF"/>
                </a:solidFill>
                <a:latin typeface="Calibri"/>
                <a:cs typeface="Calibri"/>
              </a:rPr>
              <a:t>At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all 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temperatures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enthalpy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of  the liquid 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state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is higher than 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of the solid</a:t>
            </a:r>
            <a:r>
              <a:rPr sz="20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588" y="2501011"/>
            <a:ext cx="386969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177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Liquid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has higher entropy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than  the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solid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therefore rate of 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decrease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G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T is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higher</a:t>
            </a:r>
            <a:r>
              <a:rPr sz="2000" b="1" i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for 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liquid than that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000" b="1" i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solid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000" b="1" spc="-5" dirty="0">
                <a:latin typeface="Calibri"/>
                <a:cs typeface="Calibri"/>
              </a:rPr>
              <a:t>For </a:t>
            </a:r>
            <a:r>
              <a:rPr sz="2000" b="1" i="1" dirty="0">
                <a:latin typeface="Calibri"/>
                <a:cs typeface="Calibri"/>
              </a:rPr>
              <a:t>T &gt; </a:t>
            </a:r>
            <a:r>
              <a:rPr sz="2000" b="1" i="1" spc="-20" dirty="0">
                <a:latin typeface="Calibri"/>
                <a:cs typeface="Calibri"/>
              </a:rPr>
              <a:t>T</a:t>
            </a:r>
            <a:r>
              <a:rPr sz="1950" b="1" i="1" spc="-30" baseline="-21000" dirty="0">
                <a:latin typeface="Calibri"/>
                <a:cs typeface="Calibri"/>
              </a:rPr>
              <a:t>m</a:t>
            </a:r>
            <a:r>
              <a:rPr sz="2000" b="1" i="1" spc="-20" dirty="0">
                <a:latin typeface="Calibri"/>
                <a:cs typeface="Calibri"/>
              </a:rPr>
              <a:t>, </a:t>
            </a:r>
            <a:r>
              <a:rPr sz="2000" b="1" i="1" spc="-5" dirty="0">
                <a:latin typeface="Calibri"/>
                <a:cs typeface="Calibri"/>
              </a:rPr>
              <a:t>G(liquid) </a:t>
            </a:r>
            <a:r>
              <a:rPr sz="2000" b="1" i="1" dirty="0">
                <a:latin typeface="Calibri"/>
                <a:cs typeface="Calibri"/>
              </a:rPr>
              <a:t>&lt;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G(solid)</a:t>
            </a:r>
            <a:endParaRPr sz="2000">
              <a:latin typeface="Calibri"/>
              <a:cs typeface="Calibri"/>
            </a:endParaRPr>
          </a:p>
          <a:p>
            <a:pPr marL="393700" marR="556895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000" b="1" spc="-35" dirty="0">
                <a:latin typeface="Calibri"/>
                <a:cs typeface="Calibri"/>
              </a:rPr>
              <a:t>At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T = </a:t>
            </a:r>
            <a:r>
              <a:rPr sz="2000" b="1" i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950" b="1" i="1" spc="-30" baseline="-210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b="1" i="1" spc="-2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dG = 0,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G(liquid)</a:t>
            </a:r>
            <a:r>
              <a:rPr sz="2000" b="1" i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= 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G(solid)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30576" y="1282533"/>
            <a:ext cx="4248200" cy="47121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101" y="325958"/>
            <a:ext cx="524637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Energetics of</a:t>
            </a:r>
            <a:r>
              <a:rPr spc="-50" dirty="0"/>
              <a:t> </a:t>
            </a:r>
            <a:r>
              <a:rPr dirty="0"/>
              <a:t>Solidification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24600" y="1151000"/>
            <a:ext cx="2743200" cy="257644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18250" y="1144650"/>
            <a:ext cx="2755900" cy="2589530"/>
          </a:xfrm>
          <a:custGeom>
            <a:avLst/>
            <a:gdLst/>
            <a:ahLst/>
            <a:cxnLst/>
            <a:rect l="l" t="t" r="r" b="b"/>
            <a:pathLst>
              <a:path w="2755900" h="2589529">
                <a:moveTo>
                  <a:pt x="0" y="2589149"/>
                </a:moveTo>
                <a:lnTo>
                  <a:pt x="2755900" y="2589149"/>
                </a:lnTo>
                <a:lnTo>
                  <a:pt x="2755900" y="0"/>
                </a:lnTo>
                <a:lnTo>
                  <a:pt x="0" y="0"/>
                </a:lnTo>
                <a:lnTo>
                  <a:pt x="0" y="2589149"/>
                </a:lnTo>
                <a:close/>
              </a:path>
            </a:pathLst>
          </a:custGeom>
          <a:ln w="12699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0025" y="1143000"/>
            <a:ext cx="5972175" cy="5334000"/>
          </a:xfrm>
          <a:custGeom>
            <a:avLst/>
            <a:gdLst/>
            <a:ahLst/>
            <a:cxnLst/>
            <a:rect l="l" t="t" r="r" b="b"/>
            <a:pathLst>
              <a:path w="5972175" h="5334000">
                <a:moveTo>
                  <a:pt x="0" y="5334000"/>
                </a:moveTo>
                <a:lnTo>
                  <a:pt x="5972175" y="5334000"/>
                </a:lnTo>
                <a:lnTo>
                  <a:pt x="5972175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5988" y="1171702"/>
            <a:ext cx="5628640" cy="251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marR="431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68300" algn="l"/>
                <a:tab pos="368935" algn="l"/>
              </a:tabLst>
            </a:pPr>
            <a:r>
              <a:rPr sz="1600" spc="-140" dirty="0">
                <a:latin typeface="Arial"/>
                <a:cs typeface="Arial"/>
              </a:rPr>
              <a:t>At </a:t>
            </a:r>
            <a:r>
              <a:rPr sz="1600" spc="-160" dirty="0">
                <a:latin typeface="Arial"/>
                <a:cs typeface="Arial"/>
              </a:rPr>
              <a:t>any </a:t>
            </a:r>
            <a:r>
              <a:rPr sz="1600" spc="-150" dirty="0">
                <a:latin typeface="Arial"/>
                <a:cs typeface="Arial"/>
              </a:rPr>
              <a:t>temp, </a:t>
            </a:r>
            <a:r>
              <a:rPr sz="1600" spc="-160" dirty="0">
                <a:latin typeface="Arial"/>
                <a:cs typeface="Arial"/>
              </a:rPr>
              <a:t>most </a:t>
            </a:r>
            <a:r>
              <a:rPr sz="1600" spc="-130" dirty="0">
                <a:latin typeface="Arial"/>
                <a:cs typeface="Arial"/>
              </a:rPr>
              <a:t>stable state </a:t>
            </a:r>
            <a:r>
              <a:rPr sz="1600" spc="-145" dirty="0">
                <a:latin typeface="Arial"/>
                <a:cs typeface="Arial"/>
              </a:rPr>
              <a:t>thermodynamically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65" dirty="0">
                <a:latin typeface="Arial"/>
                <a:cs typeface="Arial"/>
              </a:rPr>
              <a:t>one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45" dirty="0">
                <a:latin typeface="Arial"/>
                <a:cs typeface="Arial"/>
              </a:rPr>
              <a:t>lower  </a:t>
            </a:r>
            <a:r>
              <a:rPr sz="1600" spc="-130" dirty="0">
                <a:latin typeface="Arial"/>
                <a:cs typeface="Arial"/>
              </a:rPr>
              <a:t>free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energy.</a:t>
            </a:r>
            <a:endParaRPr sz="1600">
              <a:latin typeface="Arial"/>
              <a:cs typeface="Arial"/>
            </a:endParaRPr>
          </a:p>
          <a:p>
            <a:pPr marL="368300" marR="81280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368300" algn="l"/>
                <a:tab pos="368935" algn="l"/>
              </a:tabLst>
            </a:pPr>
            <a:r>
              <a:rPr sz="1600" spc="-135" dirty="0">
                <a:latin typeface="Arial"/>
                <a:cs typeface="Arial"/>
              </a:rPr>
              <a:t>Equilibrium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20" dirty="0">
                <a:latin typeface="Arial"/>
                <a:cs typeface="Arial"/>
              </a:rPr>
              <a:t>for </a:t>
            </a:r>
            <a:r>
              <a:rPr sz="1600" spc="-125" dirty="0">
                <a:latin typeface="Arial"/>
                <a:cs typeface="Arial"/>
              </a:rPr>
              <a:t>transition </a:t>
            </a:r>
            <a:r>
              <a:rPr sz="1600" spc="-160" dirty="0">
                <a:latin typeface="Arial"/>
                <a:cs typeface="Arial"/>
              </a:rPr>
              <a:t>between </a:t>
            </a:r>
            <a:r>
              <a:rPr sz="1600" spc="-155" dirty="0">
                <a:latin typeface="Arial"/>
                <a:cs typeface="Arial"/>
              </a:rPr>
              <a:t>two </a:t>
            </a:r>
            <a:r>
              <a:rPr sz="1600" spc="-130" dirty="0">
                <a:latin typeface="Arial"/>
                <a:cs typeface="Arial"/>
              </a:rPr>
              <a:t>states </a:t>
            </a:r>
            <a:r>
              <a:rPr sz="1600" spc="-114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50" dirty="0">
                <a:latin typeface="Arial"/>
                <a:cs typeface="Arial"/>
              </a:rPr>
              <a:t>which  </a:t>
            </a:r>
            <a:r>
              <a:rPr sz="1600" spc="-140" dirty="0">
                <a:latin typeface="Arial"/>
                <a:cs typeface="Arial"/>
              </a:rPr>
              <a:t>they </a:t>
            </a:r>
            <a:r>
              <a:rPr sz="1600" spc="-160" dirty="0">
                <a:latin typeface="Arial"/>
                <a:cs typeface="Arial"/>
              </a:rPr>
              <a:t>have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80" dirty="0">
                <a:latin typeface="Arial"/>
                <a:cs typeface="Arial"/>
              </a:rPr>
              <a:t>same </a:t>
            </a:r>
            <a:r>
              <a:rPr sz="1600" spc="-130" dirty="0">
                <a:latin typeface="Arial"/>
                <a:cs typeface="Arial"/>
              </a:rPr>
              <a:t>free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energy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85"/>
              </a:spcBef>
              <a:buChar char="•"/>
              <a:tabLst>
                <a:tab pos="368300" algn="l"/>
                <a:tab pos="368935" algn="l"/>
              </a:tabLst>
            </a:pPr>
            <a:r>
              <a:rPr sz="1600" spc="-120" dirty="0">
                <a:latin typeface="Arial"/>
                <a:cs typeface="Arial"/>
              </a:rPr>
              <a:t>∆G </a:t>
            </a:r>
            <a:r>
              <a:rPr sz="1600" spc="-170" dirty="0">
                <a:latin typeface="Arial"/>
                <a:cs typeface="Arial"/>
              </a:rPr>
              <a:t>= </a:t>
            </a:r>
            <a:r>
              <a:rPr sz="1600" spc="-114" dirty="0">
                <a:latin typeface="Arial"/>
                <a:cs typeface="Arial"/>
              </a:rPr>
              <a:t>∆H </a:t>
            </a:r>
            <a:r>
              <a:rPr sz="1600" spc="-165" dirty="0">
                <a:latin typeface="Arial"/>
                <a:cs typeface="Arial"/>
              </a:rPr>
              <a:t>–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T∆S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85"/>
              </a:spcBef>
              <a:buChar char="•"/>
              <a:tabLst>
                <a:tab pos="368300" algn="l"/>
                <a:tab pos="368935" algn="l"/>
              </a:tabLst>
            </a:pPr>
            <a:r>
              <a:rPr sz="1600" spc="-155" dirty="0">
                <a:latin typeface="Arial"/>
                <a:cs typeface="Arial"/>
              </a:rPr>
              <a:t>Example: </a:t>
            </a:r>
            <a:r>
              <a:rPr sz="1600" spc="-145" dirty="0">
                <a:latin typeface="Arial"/>
                <a:cs typeface="Arial"/>
              </a:rPr>
              <a:t>For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50" dirty="0">
                <a:latin typeface="Arial"/>
                <a:cs typeface="Arial"/>
              </a:rPr>
              <a:t>pure metal </a:t>
            </a:r>
            <a:r>
              <a:rPr sz="1600" spc="-140" dirty="0">
                <a:latin typeface="Arial"/>
                <a:cs typeface="Arial"/>
              </a:rPr>
              <a:t>X, </a:t>
            </a:r>
            <a:r>
              <a:rPr sz="1600" spc="-135" dirty="0">
                <a:latin typeface="Arial"/>
                <a:cs typeface="Arial"/>
              </a:rPr>
              <a:t>Liquid </a:t>
            </a:r>
            <a:r>
              <a:rPr sz="1600" spc="-120" dirty="0">
                <a:latin typeface="Arial"/>
                <a:cs typeface="Arial"/>
              </a:rPr>
              <a:t>(L)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spc="-135" dirty="0">
                <a:latin typeface="Arial"/>
                <a:cs typeface="Arial"/>
              </a:rPr>
              <a:t>Solid </a:t>
            </a:r>
            <a:r>
              <a:rPr sz="1600" spc="-130" dirty="0">
                <a:latin typeface="Arial"/>
                <a:cs typeface="Arial"/>
              </a:rPr>
              <a:t>(X)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85"/>
              </a:spcBef>
              <a:buChar char="•"/>
              <a:tabLst>
                <a:tab pos="368300" algn="l"/>
                <a:tab pos="368935" algn="l"/>
              </a:tabLst>
            </a:pPr>
            <a:r>
              <a:rPr sz="1600" spc="-140" dirty="0">
                <a:latin typeface="Arial"/>
                <a:cs typeface="Arial"/>
              </a:rPr>
              <a:t>At </a:t>
            </a:r>
            <a:r>
              <a:rPr sz="1600" spc="-135" dirty="0">
                <a:latin typeface="Arial"/>
                <a:cs typeface="Arial"/>
              </a:rPr>
              <a:t>T</a:t>
            </a:r>
            <a:r>
              <a:rPr sz="1575" spc="-202" baseline="-21000" dirty="0">
                <a:latin typeface="Arial"/>
                <a:cs typeface="Arial"/>
              </a:rPr>
              <a:t>m</a:t>
            </a:r>
            <a:r>
              <a:rPr sz="1600" spc="-135" dirty="0">
                <a:latin typeface="Arial"/>
                <a:cs typeface="Arial"/>
              </a:rPr>
              <a:t>, </a:t>
            </a:r>
            <a:r>
              <a:rPr sz="1600" spc="-114" dirty="0">
                <a:latin typeface="Arial"/>
                <a:cs typeface="Arial"/>
              </a:rPr>
              <a:t>∆G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0.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85"/>
              </a:spcBef>
              <a:buChar char="•"/>
              <a:tabLst>
                <a:tab pos="368300" algn="l"/>
                <a:tab pos="368935" algn="l"/>
              </a:tabLst>
            </a:pPr>
            <a:r>
              <a:rPr sz="1600" spc="-195" dirty="0">
                <a:latin typeface="Arial"/>
                <a:cs typeface="Arial"/>
              </a:rPr>
              <a:t>When </a:t>
            </a:r>
            <a:r>
              <a:rPr sz="1600" spc="-180" dirty="0">
                <a:latin typeface="Arial"/>
                <a:cs typeface="Arial"/>
              </a:rPr>
              <a:t>T </a:t>
            </a:r>
            <a:r>
              <a:rPr sz="1600" spc="-170" dirty="0">
                <a:latin typeface="Arial"/>
                <a:cs typeface="Arial"/>
              </a:rPr>
              <a:t>&gt; </a:t>
            </a:r>
            <a:r>
              <a:rPr sz="1600" spc="-135" dirty="0">
                <a:latin typeface="Arial"/>
                <a:cs typeface="Arial"/>
              </a:rPr>
              <a:t>T</a:t>
            </a:r>
            <a:r>
              <a:rPr sz="1575" spc="-202" baseline="-21000" dirty="0">
                <a:latin typeface="Arial"/>
                <a:cs typeface="Arial"/>
              </a:rPr>
              <a:t>m</a:t>
            </a:r>
            <a:r>
              <a:rPr sz="1600" spc="-135" dirty="0">
                <a:latin typeface="Arial"/>
                <a:cs typeface="Arial"/>
              </a:rPr>
              <a:t>, </a:t>
            </a:r>
            <a:r>
              <a:rPr sz="1600" spc="-125" dirty="0">
                <a:latin typeface="Arial"/>
                <a:cs typeface="Arial"/>
              </a:rPr>
              <a:t>g</a:t>
            </a:r>
            <a:r>
              <a:rPr sz="1575" spc="-187" baseline="-21000" dirty="0">
                <a:latin typeface="Arial"/>
                <a:cs typeface="Arial"/>
              </a:rPr>
              <a:t>x 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05" dirty="0">
                <a:latin typeface="Arial"/>
                <a:cs typeface="Arial"/>
              </a:rPr>
              <a:t>g</a:t>
            </a:r>
            <a:r>
              <a:rPr sz="1575" spc="-157" baseline="-21000" dirty="0">
                <a:latin typeface="Arial"/>
                <a:cs typeface="Arial"/>
              </a:rPr>
              <a:t>l  </a:t>
            </a:r>
            <a:r>
              <a:rPr sz="1600" spc="-110" dirty="0">
                <a:latin typeface="Arial"/>
                <a:cs typeface="Arial"/>
              </a:rPr>
              <a:t>(∆G) </a:t>
            </a:r>
            <a:r>
              <a:rPr sz="1600" spc="-170" dirty="0">
                <a:latin typeface="Arial"/>
                <a:cs typeface="Arial"/>
              </a:rPr>
              <a:t>&gt; 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0.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80"/>
              </a:spcBef>
              <a:buChar char="•"/>
              <a:tabLst>
                <a:tab pos="368300" algn="l"/>
                <a:tab pos="368935" algn="l"/>
              </a:tabLst>
            </a:pPr>
            <a:r>
              <a:rPr sz="1600" spc="-195" dirty="0">
                <a:latin typeface="Arial"/>
                <a:cs typeface="Arial"/>
              </a:rPr>
              <a:t>When </a:t>
            </a:r>
            <a:r>
              <a:rPr sz="1600" spc="-180" dirty="0">
                <a:latin typeface="Arial"/>
                <a:cs typeface="Arial"/>
              </a:rPr>
              <a:t>T </a:t>
            </a:r>
            <a:r>
              <a:rPr sz="1600" spc="-170" dirty="0">
                <a:latin typeface="Arial"/>
                <a:cs typeface="Arial"/>
              </a:rPr>
              <a:t>&lt; </a:t>
            </a:r>
            <a:r>
              <a:rPr sz="1600" spc="-135" dirty="0">
                <a:latin typeface="Arial"/>
                <a:cs typeface="Arial"/>
              </a:rPr>
              <a:t>T</a:t>
            </a:r>
            <a:r>
              <a:rPr sz="1575" spc="-202" baseline="-21000" dirty="0">
                <a:latin typeface="Arial"/>
                <a:cs typeface="Arial"/>
              </a:rPr>
              <a:t>m</a:t>
            </a:r>
            <a:r>
              <a:rPr sz="1600" spc="-135" dirty="0">
                <a:latin typeface="Arial"/>
                <a:cs typeface="Arial"/>
              </a:rPr>
              <a:t>, </a:t>
            </a:r>
            <a:r>
              <a:rPr sz="1600" spc="-125" dirty="0">
                <a:latin typeface="Arial"/>
                <a:cs typeface="Arial"/>
              </a:rPr>
              <a:t>g</a:t>
            </a:r>
            <a:r>
              <a:rPr sz="1575" spc="-187" baseline="-21000" dirty="0">
                <a:latin typeface="Arial"/>
                <a:cs typeface="Arial"/>
              </a:rPr>
              <a:t>x 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05" dirty="0">
                <a:latin typeface="Arial"/>
                <a:cs typeface="Arial"/>
              </a:rPr>
              <a:t>g</a:t>
            </a:r>
            <a:r>
              <a:rPr sz="1575" spc="-157" baseline="-21000" dirty="0">
                <a:latin typeface="Arial"/>
                <a:cs typeface="Arial"/>
              </a:rPr>
              <a:t>l  </a:t>
            </a:r>
            <a:r>
              <a:rPr sz="1600" spc="-110" dirty="0">
                <a:latin typeface="Arial"/>
                <a:cs typeface="Arial"/>
              </a:rPr>
              <a:t>(∆G) </a:t>
            </a:r>
            <a:r>
              <a:rPr sz="1600" spc="-170" dirty="0">
                <a:latin typeface="Arial"/>
                <a:cs typeface="Arial"/>
              </a:rPr>
              <a:t>&lt; 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0.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71800" y="3428568"/>
            <a:ext cx="1463675" cy="244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6775" y="3846576"/>
            <a:ext cx="3552825" cy="240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048" y="325958"/>
            <a:ext cx="455485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Nucleation and</a:t>
            </a:r>
            <a:r>
              <a:rPr spc="-50" dirty="0"/>
              <a:t> </a:t>
            </a:r>
            <a:r>
              <a:rPr dirty="0"/>
              <a:t>Growth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0025" y="1143000"/>
            <a:ext cx="8715375" cy="5334000"/>
          </a:xfrm>
          <a:custGeom>
            <a:avLst/>
            <a:gdLst/>
            <a:ahLst/>
            <a:cxnLst/>
            <a:rect l="l" t="t" r="r" b="b"/>
            <a:pathLst>
              <a:path w="8715375" h="5334000">
                <a:moveTo>
                  <a:pt x="0" y="5334000"/>
                </a:moveTo>
                <a:lnTo>
                  <a:pt x="8715375" y="5334000"/>
                </a:lnTo>
                <a:lnTo>
                  <a:pt x="8715375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22324"/>
            <a:ext cx="8502015" cy="22205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80" dirty="0">
                <a:latin typeface="Arial"/>
                <a:cs typeface="Arial"/>
              </a:rPr>
              <a:t>Once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is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below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freezing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temp,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is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stable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phase.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Will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appear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disappear?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40" dirty="0">
                <a:latin typeface="Arial"/>
                <a:cs typeface="Arial"/>
              </a:rPr>
              <a:t>Nucleation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–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Formation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small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stable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crystalline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particles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metal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X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from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metal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called,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nuclei.</a:t>
            </a:r>
            <a:endParaRPr sz="1600">
              <a:latin typeface="Arial"/>
              <a:cs typeface="Arial"/>
            </a:endParaRPr>
          </a:p>
          <a:p>
            <a:pPr marL="355600" marR="405765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60" dirty="0">
                <a:latin typeface="Arial"/>
                <a:cs typeface="Arial"/>
              </a:rPr>
              <a:t>Growth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40" dirty="0">
                <a:latin typeface="Arial"/>
                <a:cs typeface="Arial"/>
              </a:rPr>
              <a:t>Increase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size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5" dirty="0">
                <a:latin typeface="Arial"/>
                <a:cs typeface="Arial"/>
              </a:rPr>
              <a:t>these </a:t>
            </a:r>
            <a:r>
              <a:rPr sz="1600" spc="-130" dirty="0">
                <a:latin typeface="Arial"/>
                <a:cs typeface="Arial"/>
              </a:rPr>
              <a:t>stable nuclei </a:t>
            </a:r>
            <a:r>
              <a:rPr sz="1600" spc="-125" dirty="0">
                <a:latin typeface="Arial"/>
                <a:cs typeface="Arial"/>
              </a:rPr>
              <a:t>particles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125" dirty="0">
                <a:latin typeface="Arial"/>
                <a:cs typeface="Arial"/>
              </a:rPr>
              <a:t>joining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crystalline </a:t>
            </a:r>
            <a:r>
              <a:rPr sz="1600" spc="-130" dirty="0">
                <a:latin typeface="Arial"/>
                <a:cs typeface="Arial"/>
              </a:rPr>
              <a:t>structure </a:t>
            </a:r>
            <a:r>
              <a:rPr sz="1600" spc="-150" dirty="0">
                <a:latin typeface="Arial"/>
                <a:cs typeface="Arial"/>
              </a:rPr>
              <a:t>from </a:t>
            </a:r>
            <a:r>
              <a:rPr sz="1600" spc="-120" dirty="0">
                <a:latin typeface="Arial"/>
                <a:cs typeface="Arial"/>
              </a:rPr>
              <a:t>liquid  </a:t>
            </a:r>
            <a:r>
              <a:rPr sz="1600" spc="-135" dirty="0">
                <a:latin typeface="Arial"/>
                <a:cs typeface="Arial"/>
              </a:rPr>
              <a:t>metals.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40" dirty="0">
                <a:latin typeface="Arial"/>
                <a:cs typeface="Arial"/>
              </a:rPr>
              <a:t>Eventually they </a:t>
            </a:r>
            <a:r>
              <a:rPr sz="1600" spc="-150" dirty="0">
                <a:latin typeface="Arial"/>
                <a:cs typeface="Arial"/>
              </a:rPr>
              <a:t>impinge </a:t>
            </a:r>
            <a:r>
              <a:rPr sz="1600" spc="-165" dirty="0">
                <a:latin typeface="Arial"/>
                <a:cs typeface="Arial"/>
              </a:rPr>
              <a:t>on one </a:t>
            </a:r>
            <a:r>
              <a:rPr sz="1600" spc="-145" dirty="0">
                <a:latin typeface="Arial"/>
                <a:cs typeface="Arial"/>
              </a:rPr>
              <a:t>another </a:t>
            </a:r>
            <a:r>
              <a:rPr sz="1600" spc="-110" dirty="0">
                <a:latin typeface="Arial"/>
                <a:cs typeface="Arial"/>
              </a:rPr>
              <a:t>until </a:t>
            </a:r>
            <a:r>
              <a:rPr sz="1600" spc="-100" dirty="0">
                <a:latin typeface="Arial"/>
                <a:cs typeface="Arial"/>
              </a:rPr>
              <a:t>all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20" dirty="0">
                <a:latin typeface="Arial"/>
                <a:cs typeface="Arial"/>
              </a:rPr>
              <a:t>solidified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Arial"/>
                <a:cs typeface="Arial"/>
              </a:rPr>
              <a:t>resulting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5" dirty="0">
                <a:latin typeface="Arial"/>
                <a:cs typeface="Arial"/>
              </a:rPr>
              <a:t>polycrystalline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material.</a:t>
            </a:r>
            <a:endParaRPr sz="16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380"/>
              </a:spcBef>
              <a:buChar char="•"/>
              <a:tabLst>
                <a:tab pos="356235" algn="l"/>
              </a:tabLst>
            </a:pPr>
            <a:r>
              <a:rPr sz="1600" spc="-195" dirty="0">
                <a:latin typeface="Arial"/>
                <a:cs typeface="Arial"/>
              </a:rPr>
              <a:t>When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50" dirty="0">
                <a:latin typeface="Arial"/>
                <a:cs typeface="Arial"/>
              </a:rPr>
              <a:t>metal </a:t>
            </a:r>
            <a:r>
              <a:rPr sz="1600" spc="-125" dirty="0">
                <a:latin typeface="Arial"/>
                <a:cs typeface="Arial"/>
              </a:rPr>
              <a:t>particle </a:t>
            </a:r>
            <a:r>
              <a:rPr sz="1600" spc="-160" dirty="0">
                <a:latin typeface="Arial"/>
                <a:cs typeface="Arial"/>
              </a:rPr>
              <a:t>has </a:t>
            </a:r>
            <a:r>
              <a:rPr sz="1600" spc="-114" dirty="0">
                <a:latin typeface="Arial"/>
                <a:cs typeface="Arial"/>
              </a:rPr>
              <a:t>solidified,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80" dirty="0">
                <a:latin typeface="Arial"/>
                <a:cs typeface="Arial"/>
              </a:rPr>
              <a:t>new </a:t>
            </a:r>
            <a:r>
              <a:rPr sz="1600" spc="-130" dirty="0">
                <a:latin typeface="Arial"/>
                <a:cs typeface="Arial"/>
              </a:rPr>
              <a:t>interface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created </a:t>
            </a:r>
            <a:r>
              <a:rPr sz="1600" spc="-160" dirty="0">
                <a:latin typeface="Arial"/>
                <a:cs typeface="Arial"/>
              </a:rPr>
              <a:t>between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20" dirty="0">
                <a:latin typeface="Arial"/>
                <a:cs typeface="Arial"/>
              </a:rPr>
              <a:t>particle. </a:t>
            </a:r>
            <a:r>
              <a:rPr sz="1600" spc="-140" dirty="0">
                <a:latin typeface="Arial"/>
                <a:cs typeface="Arial"/>
              </a:rPr>
              <a:t>This </a:t>
            </a:r>
            <a:r>
              <a:rPr sz="1600" spc="-130" dirty="0">
                <a:latin typeface="Arial"/>
                <a:cs typeface="Arial"/>
              </a:rPr>
              <a:t>interface </a:t>
            </a:r>
            <a:r>
              <a:rPr sz="1600" spc="-160" dirty="0">
                <a:latin typeface="Arial"/>
                <a:cs typeface="Arial"/>
              </a:rPr>
              <a:t>has </a:t>
            </a:r>
            <a:r>
              <a:rPr sz="1600" spc="-165" dirty="0">
                <a:latin typeface="Arial"/>
                <a:cs typeface="Arial"/>
              </a:rPr>
              <a:t>a  </a:t>
            </a:r>
            <a:r>
              <a:rPr sz="1600" spc="-130" dirty="0">
                <a:latin typeface="Arial"/>
                <a:cs typeface="Arial"/>
              </a:rPr>
              <a:t>positive </a:t>
            </a:r>
            <a:r>
              <a:rPr sz="1600" spc="-155" dirty="0">
                <a:latin typeface="Arial"/>
                <a:cs typeface="Arial"/>
              </a:rPr>
              <a:t>energy </a:t>
            </a:r>
            <a:r>
              <a:rPr sz="1600" spc="-105" dirty="0">
                <a:latin typeface="Arial"/>
                <a:cs typeface="Arial"/>
              </a:rPr>
              <a:t>i.e. </a:t>
            </a:r>
            <a:r>
              <a:rPr sz="1600" spc="-155" dirty="0">
                <a:latin typeface="Arial"/>
                <a:cs typeface="Arial"/>
              </a:rPr>
              <a:t>energy </a:t>
            </a:r>
            <a:r>
              <a:rPr sz="1600" spc="-160" dirty="0">
                <a:latin typeface="Arial"/>
                <a:cs typeface="Arial"/>
              </a:rPr>
              <a:t>has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40" dirty="0">
                <a:latin typeface="Arial"/>
                <a:cs typeface="Arial"/>
              </a:rPr>
              <a:t>supplied during the </a:t>
            </a:r>
            <a:r>
              <a:rPr sz="1600" spc="-120" dirty="0">
                <a:latin typeface="Arial"/>
                <a:cs typeface="Arial"/>
              </a:rPr>
              <a:t>solidification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create the </a:t>
            </a:r>
            <a:r>
              <a:rPr sz="1600" spc="-125" dirty="0">
                <a:latin typeface="Arial"/>
                <a:cs typeface="Arial"/>
              </a:rPr>
              <a:t>interface. </a:t>
            </a:r>
            <a:r>
              <a:rPr sz="1600" spc="-180" dirty="0">
                <a:latin typeface="Arial"/>
                <a:cs typeface="Arial"/>
              </a:rPr>
              <a:t>So </a:t>
            </a:r>
            <a:r>
              <a:rPr sz="1600" spc="-105" dirty="0">
                <a:latin typeface="Arial"/>
                <a:cs typeface="Arial"/>
              </a:rPr>
              <a:t>it’s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5" dirty="0">
                <a:latin typeface="Arial"/>
                <a:cs typeface="Arial"/>
              </a:rPr>
              <a:t>barrier </a:t>
            </a:r>
            <a:r>
              <a:rPr sz="1600" spc="-130" dirty="0">
                <a:latin typeface="Arial"/>
                <a:cs typeface="Arial"/>
              </a:rPr>
              <a:t>to  </a:t>
            </a:r>
            <a:r>
              <a:rPr sz="1600" spc="-150" dirty="0">
                <a:latin typeface="Arial"/>
                <a:cs typeface="Arial"/>
              </a:rPr>
              <a:t>process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freezing.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3581400"/>
            <a:ext cx="6400800" cy="27209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1450" y="3575050"/>
            <a:ext cx="6413500" cy="2733675"/>
          </a:xfrm>
          <a:custGeom>
            <a:avLst/>
            <a:gdLst/>
            <a:ahLst/>
            <a:cxnLst/>
            <a:rect l="l" t="t" r="r" b="b"/>
            <a:pathLst>
              <a:path w="6413500" h="2733675">
                <a:moveTo>
                  <a:pt x="0" y="2733675"/>
                </a:moveTo>
                <a:lnTo>
                  <a:pt x="6413500" y="2733675"/>
                </a:lnTo>
                <a:lnTo>
                  <a:pt x="6413500" y="0"/>
                </a:lnTo>
                <a:lnTo>
                  <a:pt x="0" y="0"/>
                </a:lnTo>
                <a:lnTo>
                  <a:pt x="0" y="273367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2121" y="325958"/>
            <a:ext cx="26206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Supercooling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00025" y="1143000"/>
            <a:ext cx="8715375" cy="5562600"/>
          </a:xfrm>
          <a:custGeom>
            <a:avLst/>
            <a:gdLst/>
            <a:ahLst/>
            <a:cxnLst/>
            <a:rect l="l" t="t" r="r" b="b"/>
            <a:pathLst>
              <a:path w="8715375" h="5562600">
                <a:moveTo>
                  <a:pt x="0" y="5562600"/>
                </a:moveTo>
                <a:lnTo>
                  <a:pt x="8715375" y="5562600"/>
                </a:lnTo>
                <a:lnTo>
                  <a:pt x="8715375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71702"/>
            <a:ext cx="8446770" cy="451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55" dirty="0">
                <a:latin typeface="Arial"/>
                <a:cs typeface="Arial"/>
              </a:rPr>
              <a:t>Suppose,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5" dirty="0">
                <a:latin typeface="Arial"/>
                <a:cs typeface="Arial"/>
              </a:rPr>
              <a:t>cooled </a:t>
            </a:r>
            <a:r>
              <a:rPr sz="1600" spc="-155" dirty="0">
                <a:latin typeface="Arial"/>
                <a:cs typeface="Arial"/>
              </a:rPr>
              <a:t>below </a:t>
            </a:r>
            <a:r>
              <a:rPr sz="1600" spc="-105" dirty="0">
                <a:latin typeface="Arial"/>
                <a:cs typeface="Arial"/>
              </a:rPr>
              <a:t>its </a:t>
            </a:r>
            <a:r>
              <a:rPr sz="1600" spc="-135" dirty="0">
                <a:latin typeface="Arial"/>
                <a:cs typeface="Arial"/>
              </a:rPr>
              <a:t>freezing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100" dirty="0">
                <a:latin typeface="Arial"/>
                <a:cs typeface="Arial"/>
              </a:rPr>
              <a:t>∆T </a:t>
            </a:r>
            <a:r>
              <a:rPr sz="1600" spc="-135" dirty="0">
                <a:latin typeface="Arial"/>
                <a:cs typeface="Arial"/>
              </a:rPr>
              <a:t>without freezing </a:t>
            </a:r>
            <a:r>
              <a:rPr sz="1600" spc="-130" dirty="0">
                <a:latin typeface="Arial"/>
                <a:cs typeface="Arial"/>
              </a:rPr>
              <a:t>(supercooling),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60" dirty="0">
                <a:latin typeface="Arial"/>
                <a:cs typeface="Arial"/>
              </a:rPr>
              <a:t>has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35" dirty="0">
                <a:latin typeface="Arial"/>
                <a:cs typeface="Arial"/>
              </a:rPr>
              <a:t>free  </a:t>
            </a:r>
            <a:r>
              <a:rPr sz="1600" spc="-155" dirty="0">
                <a:latin typeface="Arial"/>
                <a:cs typeface="Arial"/>
              </a:rPr>
              <a:t>energy </a:t>
            </a:r>
            <a:r>
              <a:rPr sz="1600" spc="-140" dirty="0">
                <a:latin typeface="Arial"/>
                <a:cs typeface="Arial"/>
              </a:rPr>
              <a:t>higher </a:t>
            </a:r>
            <a:r>
              <a:rPr sz="1600" spc="-145" dirty="0">
                <a:latin typeface="Arial"/>
                <a:cs typeface="Arial"/>
              </a:rPr>
              <a:t>than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90" dirty="0">
                <a:latin typeface="Arial"/>
                <a:cs typeface="Arial"/>
              </a:rPr>
              <a:t>∆g </a:t>
            </a:r>
            <a:r>
              <a:rPr sz="1600" spc="-145" dirty="0">
                <a:latin typeface="Arial"/>
                <a:cs typeface="Arial"/>
              </a:rPr>
              <a:t>per </a:t>
            </a:r>
            <a:r>
              <a:rPr sz="1600" spc="-120" dirty="0">
                <a:latin typeface="Arial"/>
                <a:cs typeface="Arial"/>
              </a:rPr>
              <a:t>unit </a:t>
            </a:r>
            <a:r>
              <a:rPr sz="1600" spc="-150" dirty="0">
                <a:latin typeface="Arial"/>
                <a:cs typeface="Arial"/>
              </a:rPr>
              <a:t>volume. </a:t>
            </a:r>
            <a:r>
              <a:rPr sz="1600" spc="-140" dirty="0">
                <a:latin typeface="Arial"/>
                <a:cs typeface="Arial"/>
              </a:rPr>
              <a:t>This </a:t>
            </a:r>
            <a:r>
              <a:rPr sz="1600" spc="-135" dirty="0">
                <a:latin typeface="Arial"/>
                <a:cs typeface="Arial"/>
              </a:rPr>
              <a:t>extra </a:t>
            </a:r>
            <a:r>
              <a:rPr sz="1600" spc="-130" dirty="0">
                <a:latin typeface="Arial"/>
                <a:cs typeface="Arial"/>
              </a:rPr>
              <a:t>free </a:t>
            </a:r>
            <a:r>
              <a:rPr sz="1600" spc="-150" dirty="0">
                <a:latin typeface="Arial"/>
                <a:cs typeface="Arial"/>
              </a:rPr>
              <a:t>energy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50" dirty="0">
                <a:latin typeface="Arial"/>
                <a:cs typeface="Arial"/>
              </a:rPr>
              <a:t>expected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35" dirty="0">
                <a:latin typeface="Arial"/>
                <a:cs typeface="Arial"/>
              </a:rPr>
              <a:t>contribute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creation 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interface </a:t>
            </a:r>
            <a:r>
              <a:rPr sz="1600" spc="-160" dirty="0">
                <a:latin typeface="Arial"/>
                <a:cs typeface="Arial"/>
              </a:rPr>
              <a:t>between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10" dirty="0">
                <a:latin typeface="Arial"/>
                <a:cs typeface="Arial"/>
              </a:rPr>
              <a:t>stability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nuclei.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35" dirty="0">
                <a:latin typeface="Arial"/>
                <a:cs typeface="Arial"/>
              </a:rPr>
              <a:t>Liquid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metals,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have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cooled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far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below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their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freezing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begin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process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solidification.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40" dirty="0">
                <a:latin typeface="Arial"/>
                <a:cs typeface="Arial"/>
              </a:rPr>
              <a:t>Difference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volume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free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energy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helps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create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interface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between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tiny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formed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liquid.</a:t>
            </a:r>
            <a:endParaRPr sz="1600">
              <a:latin typeface="Arial"/>
              <a:cs typeface="Arial"/>
            </a:endParaRPr>
          </a:p>
          <a:p>
            <a:pPr marL="355600" marR="107950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30" dirty="0">
                <a:latin typeface="Arial"/>
                <a:cs typeface="Arial"/>
              </a:rPr>
              <a:t>But,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tiny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60" dirty="0">
                <a:latin typeface="Arial"/>
                <a:cs typeface="Arial"/>
              </a:rPr>
              <a:t>has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35" dirty="0">
                <a:latin typeface="Arial"/>
                <a:cs typeface="Arial"/>
              </a:rPr>
              <a:t>large </a:t>
            </a:r>
            <a:r>
              <a:rPr sz="1600" spc="-140" dirty="0">
                <a:latin typeface="Arial"/>
                <a:cs typeface="Arial"/>
              </a:rPr>
              <a:t>surface </a:t>
            </a:r>
            <a:r>
              <a:rPr sz="1600" spc="-150" dirty="0">
                <a:latin typeface="Arial"/>
                <a:cs typeface="Arial"/>
              </a:rPr>
              <a:t>area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60" dirty="0">
                <a:latin typeface="Arial"/>
                <a:cs typeface="Arial"/>
              </a:rPr>
              <a:t>volume </a:t>
            </a:r>
            <a:r>
              <a:rPr sz="1600" spc="-114" dirty="0">
                <a:latin typeface="Arial"/>
                <a:cs typeface="Arial"/>
              </a:rPr>
              <a:t>ratio, </a:t>
            </a:r>
            <a:r>
              <a:rPr sz="1600" spc="-160" dirty="0">
                <a:latin typeface="Arial"/>
                <a:cs typeface="Arial"/>
              </a:rPr>
              <a:t>so </a:t>
            </a:r>
            <a:r>
              <a:rPr sz="1600" spc="-135" dirty="0">
                <a:latin typeface="Arial"/>
                <a:cs typeface="Arial"/>
              </a:rPr>
              <a:t>less </a:t>
            </a:r>
            <a:r>
              <a:rPr sz="1600" spc="-160" dirty="0">
                <a:latin typeface="Arial"/>
                <a:cs typeface="Arial"/>
              </a:rPr>
              <a:t>volume </a:t>
            </a:r>
            <a:r>
              <a:rPr sz="1600" spc="-130" dirty="0">
                <a:latin typeface="Arial"/>
                <a:cs typeface="Arial"/>
              </a:rPr>
              <a:t>free </a:t>
            </a:r>
            <a:r>
              <a:rPr sz="1600" spc="-155" dirty="0">
                <a:latin typeface="Arial"/>
                <a:cs typeface="Arial"/>
              </a:rPr>
              <a:t>energy </a:t>
            </a:r>
            <a:r>
              <a:rPr sz="1600" spc="-130" dirty="0">
                <a:latin typeface="Arial"/>
                <a:cs typeface="Arial"/>
              </a:rPr>
              <a:t>available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create the  </a:t>
            </a:r>
            <a:r>
              <a:rPr sz="1600" spc="-130" dirty="0">
                <a:latin typeface="Arial"/>
                <a:cs typeface="Arial"/>
              </a:rPr>
              <a:t>interface </a:t>
            </a:r>
            <a:r>
              <a:rPr sz="1600" spc="-135" dirty="0">
                <a:latin typeface="Arial"/>
                <a:cs typeface="Arial"/>
              </a:rPr>
              <a:t>area, </a:t>
            </a:r>
            <a:r>
              <a:rPr sz="1600" spc="-155" dirty="0">
                <a:latin typeface="Arial"/>
                <a:cs typeface="Arial"/>
              </a:rPr>
              <a:t>so </a:t>
            </a:r>
            <a:r>
              <a:rPr sz="1600" spc="-80" dirty="0">
                <a:latin typeface="Arial"/>
                <a:cs typeface="Arial"/>
              </a:rPr>
              <a:t>it </a:t>
            </a:r>
            <a:r>
              <a:rPr sz="1600" spc="-114" dirty="0">
                <a:latin typeface="Arial"/>
                <a:cs typeface="Arial"/>
              </a:rPr>
              <a:t>is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unstable.</a:t>
            </a:r>
            <a:endParaRPr sz="1600">
              <a:latin typeface="Arial"/>
              <a:cs typeface="Arial"/>
            </a:endParaRPr>
          </a:p>
          <a:p>
            <a:pPr marL="355600" marR="3681095" indent="-355600">
              <a:lnSpc>
                <a:spcPct val="12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600" spc="-140" dirty="0">
                <a:latin typeface="Arial"/>
                <a:cs typeface="Arial"/>
              </a:rPr>
              <a:t>As, </a:t>
            </a:r>
            <a:r>
              <a:rPr sz="1600" spc="-100" dirty="0">
                <a:latin typeface="Arial"/>
                <a:cs typeface="Arial"/>
              </a:rPr>
              <a:t>r </a:t>
            </a:r>
            <a:r>
              <a:rPr sz="1600" spc="-155" dirty="0">
                <a:latin typeface="Arial"/>
                <a:cs typeface="Arial"/>
              </a:rPr>
              <a:t>approaches </a:t>
            </a:r>
            <a:r>
              <a:rPr sz="1600" spc="-135" dirty="0">
                <a:latin typeface="Arial"/>
                <a:cs typeface="Arial"/>
              </a:rPr>
              <a:t>zero, </a:t>
            </a:r>
            <a:r>
              <a:rPr sz="1600" spc="-120" dirty="0">
                <a:latin typeface="Arial"/>
                <a:cs typeface="Arial"/>
              </a:rPr>
              <a:t>ratio </a:t>
            </a:r>
            <a:r>
              <a:rPr sz="1600" spc="-175" dirty="0">
                <a:latin typeface="Arial"/>
                <a:cs typeface="Arial"/>
              </a:rPr>
              <a:t>becomes </a:t>
            </a:r>
            <a:r>
              <a:rPr sz="1600" spc="-110" dirty="0">
                <a:latin typeface="Arial"/>
                <a:cs typeface="Arial"/>
              </a:rPr>
              <a:t>infinite, </a:t>
            </a:r>
            <a:r>
              <a:rPr sz="1600" spc="-160" dirty="0">
                <a:latin typeface="Arial"/>
                <a:cs typeface="Arial"/>
              </a:rPr>
              <a:t>hence system  </a:t>
            </a:r>
            <a:r>
              <a:rPr sz="1600" spc="-145" dirty="0">
                <a:latin typeface="Arial"/>
                <a:cs typeface="Arial"/>
              </a:rPr>
              <a:t>prevents </a:t>
            </a:r>
            <a:r>
              <a:rPr sz="1600" spc="-100" dirty="0">
                <a:latin typeface="Arial"/>
                <a:cs typeface="Arial"/>
              </a:rPr>
              <a:t>initial </a:t>
            </a:r>
            <a:r>
              <a:rPr sz="1600" spc="-120" dirty="0">
                <a:latin typeface="Arial"/>
                <a:cs typeface="Arial"/>
              </a:rPr>
              <a:t>solidification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20" dirty="0">
                <a:latin typeface="Arial"/>
                <a:cs typeface="Arial"/>
              </a:rPr>
              <a:t>tiny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particles.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70" dirty="0">
                <a:latin typeface="Arial"/>
                <a:cs typeface="Arial"/>
              </a:rPr>
              <a:t>As </a:t>
            </a:r>
            <a:r>
              <a:rPr sz="1600" spc="-100" dirty="0">
                <a:latin typeface="Arial"/>
                <a:cs typeface="Arial"/>
              </a:rPr>
              <a:t>r </a:t>
            </a:r>
            <a:r>
              <a:rPr sz="1600" spc="-135" dirty="0">
                <a:latin typeface="Arial"/>
                <a:cs typeface="Arial"/>
              </a:rPr>
              <a:t>increases,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ratio </a:t>
            </a:r>
            <a:r>
              <a:rPr sz="1600" spc="-175" dirty="0">
                <a:latin typeface="Arial"/>
                <a:cs typeface="Arial"/>
              </a:rPr>
              <a:t>becomes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smaller.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95" dirty="0">
                <a:latin typeface="Arial"/>
                <a:cs typeface="Arial"/>
              </a:rPr>
              <a:t>When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rate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0" dirty="0">
                <a:latin typeface="Arial"/>
                <a:cs typeface="Arial"/>
              </a:rPr>
              <a:t>volume </a:t>
            </a:r>
            <a:r>
              <a:rPr sz="1600" spc="-130" dirty="0">
                <a:latin typeface="Arial"/>
                <a:cs typeface="Arial"/>
              </a:rPr>
              <a:t>free </a:t>
            </a:r>
            <a:r>
              <a:rPr sz="1600" spc="-150" dirty="0">
                <a:latin typeface="Arial"/>
                <a:cs typeface="Arial"/>
              </a:rPr>
              <a:t>energy-change </a:t>
            </a:r>
            <a:r>
              <a:rPr sz="1600" spc="-140" dirty="0">
                <a:latin typeface="Arial"/>
                <a:cs typeface="Arial"/>
              </a:rPr>
              <a:t>supplied </a:t>
            </a:r>
            <a:r>
              <a:rPr sz="1600" spc="-114" dirty="0">
                <a:latin typeface="Arial"/>
                <a:cs typeface="Arial"/>
              </a:rPr>
              <a:t>just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balances</a:t>
            </a:r>
            <a:endParaRPr sz="16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385"/>
              </a:spcBef>
            </a:pP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requirement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for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creation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surface,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particle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is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said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nucleated.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80" dirty="0">
                <a:latin typeface="Arial"/>
                <a:cs typeface="Arial"/>
              </a:rPr>
              <a:t>Once </a:t>
            </a:r>
            <a:r>
              <a:rPr sz="1600" spc="-125" dirty="0">
                <a:latin typeface="Arial"/>
                <a:cs typeface="Arial"/>
              </a:rPr>
              <a:t>particle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nucleated, </a:t>
            </a:r>
            <a:r>
              <a:rPr sz="1600" spc="-80" dirty="0">
                <a:latin typeface="Arial"/>
                <a:cs typeface="Arial"/>
              </a:rPr>
              <a:t>it </a:t>
            </a:r>
            <a:r>
              <a:rPr sz="1600" spc="-160" dirty="0">
                <a:latin typeface="Arial"/>
                <a:cs typeface="Arial"/>
              </a:rPr>
              <a:t>grows </a:t>
            </a:r>
            <a:r>
              <a:rPr sz="1600" spc="-135" dirty="0">
                <a:latin typeface="Arial"/>
                <a:cs typeface="Arial"/>
              </a:rPr>
              <a:t>with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45" dirty="0">
                <a:latin typeface="Arial"/>
                <a:cs typeface="Arial"/>
              </a:rPr>
              <a:t>continuous </a:t>
            </a:r>
            <a:r>
              <a:rPr sz="1600" spc="-150" dirty="0">
                <a:latin typeface="Arial"/>
                <a:cs typeface="Arial"/>
              </a:rPr>
              <a:t>decrease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14" dirty="0">
                <a:latin typeface="Arial"/>
                <a:cs typeface="Arial"/>
              </a:rPr>
              <a:t>total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energy.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210" dirty="0">
                <a:latin typeface="Arial"/>
                <a:cs typeface="Arial"/>
              </a:rPr>
              <a:t>Two </a:t>
            </a:r>
            <a:r>
              <a:rPr sz="1600" spc="-145" dirty="0">
                <a:latin typeface="Arial"/>
                <a:cs typeface="Arial"/>
              </a:rPr>
              <a:t>types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nucleation: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175" dirty="0">
                <a:latin typeface="Arial"/>
                <a:cs typeface="Arial"/>
              </a:rPr>
              <a:t>Homogeneous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Nucleation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160" dirty="0">
                <a:latin typeface="Arial"/>
                <a:cs typeface="Arial"/>
              </a:rPr>
              <a:t>Heterogeneous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Nucleation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800" y="4053776"/>
            <a:ext cx="2743199" cy="26502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4675" y="2819400"/>
            <a:ext cx="1508125" cy="138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62800" y="2971800"/>
            <a:ext cx="1682750" cy="99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392" y="325958"/>
            <a:ext cx="51479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Homogeneous</a:t>
            </a:r>
            <a:r>
              <a:rPr spc="-45" dirty="0"/>
              <a:t> </a:t>
            </a:r>
            <a:r>
              <a:rPr dirty="0"/>
              <a:t>Nucleation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0025" y="1143000"/>
            <a:ext cx="8715375" cy="5562600"/>
          </a:xfrm>
          <a:custGeom>
            <a:avLst/>
            <a:gdLst/>
            <a:ahLst/>
            <a:cxnLst/>
            <a:rect l="l" t="t" r="r" b="b"/>
            <a:pathLst>
              <a:path w="8715375" h="5562600">
                <a:moveTo>
                  <a:pt x="0" y="5562600"/>
                </a:moveTo>
                <a:lnTo>
                  <a:pt x="8715375" y="5562600"/>
                </a:lnTo>
                <a:lnTo>
                  <a:pt x="8715375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8688" y="1171701"/>
            <a:ext cx="8502015" cy="5276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654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45" dirty="0">
                <a:latin typeface="Arial"/>
                <a:cs typeface="Arial"/>
              </a:rPr>
              <a:t>The </a:t>
            </a:r>
            <a:r>
              <a:rPr sz="1400" spc="-130" dirty="0">
                <a:latin typeface="Arial"/>
                <a:cs typeface="Arial"/>
              </a:rPr>
              <a:t>energy </a:t>
            </a:r>
            <a:r>
              <a:rPr sz="1400" spc="-114" dirty="0">
                <a:latin typeface="Arial"/>
                <a:cs typeface="Arial"/>
              </a:rPr>
              <a:t>difference </a:t>
            </a:r>
            <a:r>
              <a:rPr sz="1400" spc="-140" dirty="0">
                <a:latin typeface="Arial"/>
                <a:cs typeface="Arial"/>
              </a:rPr>
              <a:t>between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05" dirty="0">
                <a:latin typeface="Arial"/>
                <a:cs typeface="Arial"/>
              </a:rPr>
              <a:t>liquid </a:t>
            </a:r>
            <a:r>
              <a:rPr sz="1400" spc="-145" dirty="0">
                <a:latin typeface="Arial"/>
                <a:cs typeface="Arial"/>
              </a:rPr>
              <a:t>and </a:t>
            </a:r>
            <a:r>
              <a:rPr sz="1400" spc="-110" dirty="0">
                <a:latin typeface="Arial"/>
                <a:cs typeface="Arial"/>
              </a:rPr>
              <a:t>solid </a:t>
            </a:r>
            <a:r>
              <a:rPr sz="1400" spc="-95" dirty="0">
                <a:latin typeface="Arial"/>
                <a:cs typeface="Arial"/>
              </a:rPr>
              <a:t>is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40" dirty="0">
                <a:latin typeface="Arial"/>
                <a:cs typeface="Arial"/>
              </a:rPr>
              <a:t>volume </a:t>
            </a:r>
            <a:r>
              <a:rPr sz="1400" spc="-110" dirty="0">
                <a:latin typeface="Arial"/>
                <a:cs typeface="Arial"/>
              </a:rPr>
              <a:t>free </a:t>
            </a:r>
            <a:r>
              <a:rPr sz="1400" spc="-135" dirty="0">
                <a:latin typeface="Arial"/>
                <a:cs typeface="Arial"/>
              </a:rPr>
              <a:t>energy, </a:t>
            </a:r>
            <a:r>
              <a:rPr sz="1400" spc="-70" dirty="0">
                <a:latin typeface="Arial"/>
                <a:cs typeface="Arial"/>
              </a:rPr>
              <a:t>∆g </a:t>
            </a:r>
            <a:r>
              <a:rPr sz="1400" spc="-125" dirty="0">
                <a:latin typeface="Arial"/>
                <a:cs typeface="Arial"/>
              </a:rPr>
              <a:t>per </a:t>
            </a:r>
            <a:r>
              <a:rPr sz="1400" spc="-105" dirty="0">
                <a:latin typeface="Arial"/>
                <a:cs typeface="Arial"/>
              </a:rPr>
              <a:t>unit </a:t>
            </a:r>
            <a:r>
              <a:rPr sz="1400" spc="-140" dirty="0">
                <a:latin typeface="Arial"/>
                <a:cs typeface="Arial"/>
              </a:rPr>
              <a:t>volume </a:t>
            </a:r>
            <a:r>
              <a:rPr sz="1400" spc="-135" dirty="0">
                <a:latin typeface="Arial"/>
                <a:cs typeface="Arial"/>
              </a:rPr>
              <a:t>which </a:t>
            </a:r>
            <a:r>
              <a:rPr sz="1400" spc="-95" dirty="0">
                <a:latin typeface="Arial"/>
                <a:cs typeface="Arial"/>
              </a:rPr>
              <a:t>is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10" dirty="0">
                <a:latin typeface="Arial"/>
                <a:cs typeface="Arial"/>
              </a:rPr>
              <a:t>driving </a:t>
            </a:r>
            <a:r>
              <a:rPr sz="1400" spc="-114" dirty="0">
                <a:latin typeface="Arial"/>
                <a:cs typeface="Arial"/>
              </a:rPr>
              <a:t>force  </a:t>
            </a:r>
            <a:r>
              <a:rPr sz="1400" spc="-130" dirty="0">
                <a:latin typeface="Arial"/>
                <a:cs typeface="Arial"/>
              </a:rPr>
              <a:t>behind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solidification</a:t>
            </a:r>
            <a:endParaRPr sz="1400">
              <a:latin typeface="Arial"/>
              <a:cs typeface="Arial"/>
            </a:endParaRPr>
          </a:p>
          <a:p>
            <a:pPr marL="339090" marR="4438015" indent="-327025">
              <a:lnSpc>
                <a:spcPct val="12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400" spc="-150" dirty="0">
                <a:latin typeface="Arial"/>
                <a:cs typeface="Arial"/>
              </a:rPr>
              <a:t>Assume </a:t>
            </a:r>
            <a:r>
              <a:rPr sz="1400" spc="-105" dirty="0">
                <a:latin typeface="Arial"/>
                <a:cs typeface="Arial"/>
              </a:rPr>
              <a:t>that </a:t>
            </a:r>
            <a:r>
              <a:rPr sz="1400" spc="-140" dirty="0">
                <a:latin typeface="Arial"/>
                <a:cs typeface="Arial"/>
              </a:rPr>
              <a:t>a </a:t>
            </a:r>
            <a:r>
              <a:rPr sz="1400" spc="-100" dirty="0">
                <a:latin typeface="Arial"/>
                <a:cs typeface="Arial"/>
              </a:rPr>
              <a:t>slid </a:t>
            </a:r>
            <a:r>
              <a:rPr sz="1400" spc="-130" dirty="0">
                <a:latin typeface="Arial"/>
                <a:cs typeface="Arial"/>
              </a:rPr>
              <a:t>nucleus </a:t>
            </a:r>
            <a:r>
              <a:rPr sz="1400" spc="-114" dirty="0">
                <a:latin typeface="Arial"/>
                <a:cs typeface="Arial"/>
              </a:rPr>
              <a:t>with radius, </a:t>
            </a:r>
            <a:r>
              <a:rPr sz="1400" spc="-85" dirty="0">
                <a:latin typeface="Arial"/>
                <a:cs typeface="Arial"/>
              </a:rPr>
              <a:t>r </a:t>
            </a:r>
            <a:r>
              <a:rPr sz="1400" spc="-95" dirty="0">
                <a:latin typeface="Arial"/>
                <a:cs typeface="Arial"/>
              </a:rPr>
              <a:t>is </a:t>
            </a:r>
            <a:r>
              <a:rPr sz="1400" spc="-125" dirty="0">
                <a:latin typeface="Arial"/>
                <a:cs typeface="Arial"/>
              </a:rPr>
              <a:t>formed. </a:t>
            </a:r>
            <a:r>
              <a:rPr sz="1400" spc="-135" dirty="0">
                <a:latin typeface="Arial"/>
                <a:cs typeface="Arial"/>
              </a:rPr>
              <a:t>Then,  </a:t>
            </a:r>
            <a:r>
              <a:rPr sz="1400" spc="-145" dirty="0">
                <a:latin typeface="Arial"/>
                <a:cs typeface="Arial"/>
              </a:rPr>
              <a:t>The </a:t>
            </a:r>
            <a:r>
              <a:rPr sz="1400" spc="-140" dirty="0">
                <a:latin typeface="Arial"/>
                <a:cs typeface="Arial"/>
              </a:rPr>
              <a:t>volume </a:t>
            </a:r>
            <a:r>
              <a:rPr sz="1400" spc="-110" dirty="0">
                <a:latin typeface="Arial"/>
                <a:cs typeface="Arial"/>
              </a:rPr>
              <a:t>free </a:t>
            </a:r>
            <a:r>
              <a:rPr sz="1400" spc="-130" dirty="0">
                <a:latin typeface="Arial"/>
                <a:cs typeface="Arial"/>
              </a:rPr>
              <a:t>energy </a:t>
            </a:r>
            <a:r>
              <a:rPr sz="1400" spc="-145" dirty="0">
                <a:latin typeface="Arial"/>
                <a:cs typeface="Arial"/>
              </a:rPr>
              <a:t>change </a:t>
            </a:r>
            <a:r>
              <a:rPr sz="1400" spc="-125" dirty="0">
                <a:latin typeface="Arial"/>
                <a:cs typeface="Arial"/>
              </a:rPr>
              <a:t>associated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50" dirty="0"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 marL="341630">
              <a:lnSpc>
                <a:spcPct val="100000"/>
              </a:lnSpc>
              <a:spcBef>
                <a:spcPts val="335"/>
              </a:spcBef>
            </a:pPr>
            <a:r>
              <a:rPr sz="1400" spc="-145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surface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energy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required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to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create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area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50" dirty="0"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25" dirty="0">
                <a:latin typeface="Arial"/>
                <a:cs typeface="Arial"/>
              </a:rPr>
              <a:t>Nucleation </a:t>
            </a:r>
            <a:r>
              <a:rPr sz="1400" spc="-95" dirty="0">
                <a:latin typeface="Arial"/>
                <a:cs typeface="Arial"/>
              </a:rPr>
              <a:t>is </a:t>
            </a:r>
            <a:r>
              <a:rPr sz="1400" spc="-114" dirty="0">
                <a:latin typeface="Arial"/>
                <a:cs typeface="Arial"/>
              </a:rPr>
              <a:t>controlled </a:t>
            </a:r>
            <a:r>
              <a:rPr sz="1400" spc="-135" dirty="0">
                <a:latin typeface="Arial"/>
                <a:cs typeface="Arial"/>
              </a:rPr>
              <a:t>by two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factors,</a:t>
            </a:r>
            <a:endParaRPr sz="14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40"/>
              </a:spcBef>
              <a:buChar char="–"/>
              <a:tabLst>
                <a:tab pos="756285" algn="l"/>
                <a:tab pos="756920" algn="l"/>
              </a:tabLst>
            </a:pPr>
            <a:r>
              <a:rPr sz="1400" spc="-130" dirty="0">
                <a:solidFill>
                  <a:srgbClr val="FF0000"/>
                </a:solidFill>
                <a:latin typeface="Arial"/>
                <a:cs typeface="Arial"/>
              </a:rPr>
              <a:t>Free energy </a:t>
            </a:r>
            <a:r>
              <a:rPr sz="1400" spc="-145" dirty="0">
                <a:solidFill>
                  <a:srgbClr val="FF0000"/>
                </a:solidFill>
                <a:latin typeface="Arial"/>
                <a:cs typeface="Arial"/>
              </a:rPr>
              <a:t>change </a:t>
            </a:r>
            <a:r>
              <a:rPr sz="1400" spc="-125" dirty="0">
                <a:solidFill>
                  <a:srgbClr val="FF0000"/>
                </a:solidFill>
                <a:latin typeface="Arial"/>
                <a:cs typeface="Arial"/>
              </a:rPr>
              <a:t>associated </a:t>
            </a:r>
            <a:r>
              <a:rPr sz="1400" spc="-114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400" spc="-145" dirty="0">
                <a:solidFill>
                  <a:srgbClr val="FF0000"/>
                </a:solidFill>
                <a:latin typeface="Arial"/>
                <a:cs typeface="Arial"/>
              </a:rPr>
              <a:t>change </a:t>
            </a:r>
            <a:r>
              <a:rPr sz="1400" spc="-125" dirty="0">
                <a:solidFill>
                  <a:srgbClr val="FF0000"/>
                </a:solidFill>
                <a:latin typeface="Arial"/>
                <a:cs typeface="Arial"/>
              </a:rPr>
              <a:t>from </a:t>
            </a:r>
            <a:r>
              <a:rPr sz="1400" spc="-140" dirty="0">
                <a:solidFill>
                  <a:srgbClr val="FF0000"/>
                </a:solidFill>
                <a:latin typeface="Arial"/>
                <a:cs typeface="Arial"/>
              </a:rPr>
              <a:t>L </a:t>
            </a:r>
            <a:r>
              <a:rPr sz="14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7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sz="1400" spc="-125" dirty="0">
                <a:solidFill>
                  <a:srgbClr val="FF0000"/>
                </a:solidFill>
                <a:latin typeface="Arial"/>
                <a:cs typeface="Arial"/>
              </a:rPr>
              <a:t>Surface </a:t>
            </a:r>
            <a:r>
              <a:rPr sz="1400" spc="-130" dirty="0">
                <a:solidFill>
                  <a:srgbClr val="FF0000"/>
                </a:solidFill>
                <a:latin typeface="Arial"/>
                <a:cs typeface="Arial"/>
              </a:rPr>
              <a:t>energy </a:t>
            </a:r>
            <a:r>
              <a:rPr sz="1400" spc="-1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400" spc="-1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400" spc="-160" dirty="0">
                <a:solidFill>
                  <a:srgbClr val="FF0000"/>
                </a:solidFill>
                <a:latin typeface="Arial"/>
                <a:cs typeface="Arial"/>
              </a:rPr>
              <a:t>new </a:t>
            </a:r>
            <a:r>
              <a:rPr sz="1400" spc="-110" dirty="0">
                <a:solidFill>
                  <a:srgbClr val="FF0000"/>
                </a:solidFill>
                <a:latin typeface="Arial"/>
                <a:cs typeface="Arial"/>
              </a:rPr>
              <a:t>solid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30" dirty="0">
                <a:solidFill>
                  <a:srgbClr val="FF0000"/>
                </a:solidFill>
                <a:latin typeface="Arial"/>
                <a:cs typeface="Arial"/>
              </a:rPr>
              <a:t>formed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  <a:tab pos="5499735" algn="l"/>
              </a:tabLst>
            </a:pPr>
            <a:r>
              <a:rPr sz="1400" spc="-140" dirty="0">
                <a:latin typeface="Arial"/>
                <a:cs typeface="Arial"/>
              </a:rPr>
              <a:t>Hence,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00" dirty="0">
                <a:latin typeface="Arial"/>
                <a:cs typeface="Arial"/>
              </a:rPr>
              <a:t>total </a:t>
            </a:r>
            <a:r>
              <a:rPr sz="1400" spc="-110" dirty="0">
                <a:latin typeface="Arial"/>
                <a:cs typeface="Arial"/>
              </a:rPr>
              <a:t>free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energy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change,	</a:t>
            </a:r>
            <a:r>
              <a:rPr sz="1400" spc="-100" dirty="0">
                <a:latin typeface="Arial"/>
                <a:cs typeface="Arial"/>
              </a:rPr>
              <a:t>(In </a:t>
            </a:r>
            <a:r>
              <a:rPr sz="1400" spc="-1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plot)</a:t>
            </a:r>
            <a:endParaRPr sz="1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20" dirty="0">
                <a:latin typeface="Arial"/>
                <a:cs typeface="Arial"/>
              </a:rPr>
              <a:t>At the </a:t>
            </a:r>
            <a:r>
              <a:rPr sz="1400" spc="-90" dirty="0">
                <a:latin typeface="Arial"/>
                <a:cs typeface="Arial"/>
              </a:rPr>
              <a:t>critical </a:t>
            </a:r>
            <a:r>
              <a:rPr sz="1400" spc="-120" dirty="0">
                <a:latin typeface="Arial"/>
                <a:cs typeface="Arial"/>
              </a:rPr>
              <a:t>stage, the </a:t>
            </a:r>
            <a:r>
              <a:rPr sz="1400" spc="-100" dirty="0">
                <a:latin typeface="Arial"/>
                <a:cs typeface="Arial"/>
              </a:rPr>
              <a:t>total </a:t>
            </a:r>
            <a:r>
              <a:rPr sz="1400" spc="-110" dirty="0">
                <a:latin typeface="Arial"/>
                <a:cs typeface="Arial"/>
              </a:rPr>
              <a:t>free </a:t>
            </a:r>
            <a:r>
              <a:rPr sz="1400" spc="-130" dirty="0">
                <a:latin typeface="Arial"/>
                <a:cs typeface="Arial"/>
              </a:rPr>
              <a:t>energy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35" dirty="0">
                <a:latin typeface="Arial"/>
                <a:cs typeface="Arial"/>
              </a:rPr>
              <a:t>system decreases </a:t>
            </a:r>
            <a:r>
              <a:rPr sz="1400" spc="-110" dirty="0">
                <a:latin typeface="Arial"/>
                <a:cs typeface="Arial"/>
              </a:rPr>
              <a:t>at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55" dirty="0">
                <a:latin typeface="Arial"/>
                <a:cs typeface="Arial"/>
              </a:rPr>
              <a:t>same </a:t>
            </a:r>
            <a:r>
              <a:rPr sz="1400" spc="-110" dirty="0">
                <a:latin typeface="Arial"/>
                <a:cs typeface="Arial"/>
              </a:rPr>
              <a:t>rate </a:t>
            </a:r>
            <a:r>
              <a:rPr sz="1400" spc="-130" dirty="0">
                <a:latin typeface="Arial"/>
                <a:cs typeface="Arial"/>
              </a:rPr>
              <a:t>whether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30" dirty="0">
                <a:latin typeface="Arial"/>
                <a:cs typeface="Arial"/>
              </a:rPr>
              <a:t>nucleus </a:t>
            </a:r>
            <a:r>
              <a:rPr sz="1400" spc="-140" dirty="0">
                <a:latin typeface="Arial"/>
                <a:cs typeface="Arial"/>
              </a:rPr>
              <a:t>grows </a:t>
            </a:r>
            <a:r>
              <a:rPr sz="1400" spc="-114" dirty="0">
                <a:latin typeface="Arial"/>
                <a:cs typeface="Arial"/>
              </a:rPr>
              <a:t>or </a:t>
            </a:r>
            <a:r>
              <a:rPr sz="1400" spc="-120" dirty="0">
                <a:latin typeface="Arial"/>
                <a:cs typeface="Arial"/>
              </a:rPr>
              <a:t>shrinks from  </a:t>
            </a:r>
            <a:r>
              <a:rPr sz="1400" spc="-105" dirty="0">
                <a:latin typeface="Arial"/>
                <a:cs typeface="Arial"/>
              </a:rPr>
              <a:t>this </a:t>
            </a:r>
            <a:r>
              <a:rPr sz="1400" spc="-114" dirty="0">
                <a:latin typeface="Arial"/>
                <a:cs typeface="Arial"/>
              </a:rPr>
              <a:t>size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r*.</a:t>
            </a:r>
            <a:endParaRPr sz="1400">
              <a:latin typeface="Arial"/>
              <a:cs typeface="Arial"/>
            </a:endParaRPr>
          </a:p>
          <a:p>
            <a:pPr marL="341630" marR="5545455" indent="-329565">
              <a:lnSpc>
                <a:spcPct val="12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50" dirty="0">
                <a:latin typeface="Arial"/>
                <a:cs typeface="Arial"/>
              </a:rPr>
              <a:t>Value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95" dirty="0">
                <a:latin typeface="Arial"/>
                <a:cs typeface="Arial"/>
              </a:rPr>
              <a:t>r* </a:t>
            </a:r>
            <a:r>
              <a:rPr sz="1400" spc="-140" dirty="0">
                <a:latin typeface="Arial"/>
                <a:cs typeface="Arial"/>
              </a:rPr>
              <a:t>can </a:t>
            </a:r>
            <a:r>
              <a:rPr sz="1400" spc="-145" dirty="0">
                <a:latin typeface="Arial"/>
                <a:cs typeface="Arial"/>
              </a:rPr>
              <a:t>be </a:t>
            </a:r>
            <a:r>
              <a:rPr sz="1400" spc="-125" dirty="0">
                <a:latin typeface="Arial"/>
                <a:cs typeface="Arial"/>
              </a:rPr>
              <a:t>obtained </a:t>
            </a:r>
            <a:r>
              <a:rPr sz="1400" spc="-135" dirty="0">
                <a:latin typeface="Arial"/>
                <a:cs typeface="Arial"/>
              </a:rPr>
              <a:t>by </a:t>
            </a:r>
            <a:r>
              <a:rPr sz="1400" spc="-120" dirty="0">
                <a:latin typeface="Arial"/>
                <a:cs typeface="Arial"/>
              </a:rPr>
              <a:t>operating  </a:t>
            </a:r>
            <a:r>
              <a:rPr sz="1400" spc="-110" dirty="0">
                <a:latin typeface="Arial"/>
                <a:cs typeface="Arial"/>
              </a:rPr>
              <a:t>derivative </a:t>
            </a:r>
            <a:r>
              <a:rPr sz="1400" spc="-150" dirty="0">
                <a:latin typeface="Arial"/>
                <a:cs typeface="Arial"/>
              </a:rPr>
              <a:t>=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40" dirty="0">
                <a:latin typeface="Arial"/>
                <a:cs typeface="Arial"/>
              </a:rPr>
              <a:t>Hence, </a:t>
            </a:r>
            <a:r>
              <a:rPr sz="1400" spc="-65" dirty="0">
                <a:latin typeface="Arial"/>
                <a:cs typeface="Arial"/>
              </a:rPr>
              <a:t>∆f*, </a:t>
            </a:r>
            <a:r>
              <a:rPr sz="1400" spc="-120" dirty="0">
                <a:latin typeface="Arial"/>
                <a:cs typeface="Arial"/>
              </a:rPr>
              <a:t>the nucleation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barrier,</a:t>
            </a:r>
            <a:endParaRPr sz="1400">
              <a:latin typeface="Arial"/>
              <a:cs typeface="Arial"/>
            </a:endParaRPr>
          </a:p>
          <a:p>
            <a:pPr marL="12700" marR="5059045">
              <a:lnSpc>
                <a:spcPct val="120000"/>
              </a:lnSpc>
            </a:pPr>
            <a:r>
              <a:rPr sz="1400" spc="-70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400" spc="-85" dirty="0">
                <a:solidFill>
                  <a:srgbClr val="FF0000"/>
                </a:solidFill>
                <a:latin typeface="Arial"/>
                <a:cs typeface="Arial"/>
              </a:rPr>
              <a:t>r </a:t>
            </a:r>
            <a:r>
              <a:rPr sz="1400" spc="-150" dirty="0">
                <a:solidFill>
                  <a:srgbClr val="FF0000"/>
                </a:solidFill>
                <a:latin typeface="Arial"/>
                <a:cs typeface="Arial"/>
              </a:rPr>
              <a:t>&lt; </a:t>
            </a:r>
            <a:r>
              <a:rPr sz="1400" spc="-85" dirty="0">
                <a:solidFill>
                  <a:srgbClr val="FF0000"/>
                </a:solidFill>
                <a:latin typeface="Arial"/>
                <a:cs typeface="Arial"/>
              </a:rPr>
              <a:t>r*, </a:t>
            </a:r>
            <a:r>
              <a:rPr sz="1400" spc="-130" dirty="0">
                <a:solidFill>
                  <a:srgbClr val="FF0000"/>
                </a:solidFill>
                <a:latin typeface="Arial"/>
                <a:cs typeface="Arial"/>
              </a:rPr>
              <a:t>nucleus </a:t>
            </a:r>
            <a:r>
              <a:rPr sz="1400" spc="-120" dirty="0">
                <a:solidFill>
                  <a:srgbClr val="FF0000"/>
                </a:solidFill>
                <a:latin typeface="Arial"/>
                <a:cs typeface="Arial"/>
              </a:rPr>
              <a:t>dissolves 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(↓ </a:t>
            </a:r>
            <a:r>
              <a:rPr sz="1400" spc="-130" dirty="0">
                <a:solidFill>
                  <a:srgbClr val="FF0000"/>
                </a:solidFill>
                <a:latin typeface="Arial"/>
                <a:cs typeface="Arial"/>
              </a:rPr>
              <a:t>Energy) </a:t>
            </a:r>
            <a:r>
              <a:rPr sz="1400" spc="-114" dirty="0">
                <a:solidFill>
                  <a:srgbClr val="FF0000"/>
                </a:solidFill>
                <a:latin typeface="Arial"/>
                <a:cs typeface="Arial"/>
              </a:rPr>
              <a:t>called </a:t>
            </a:r>
            <a:r>
              <a:rPr sz="1400" spc="-145" dirty="0">
                <a:solidFill>
                  <a:srgbClr val="FF0000"/>
                </a:solidFill>
                <a:latin typeface="Arial"/>
                <a:cs typeface="Arial"/>
              </a:rPr>
              <a:t>embryos  </a:t>
            </a:r>
            <a:r>
              <a:rPr sz="1400" spc="-70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400" spc="-85" dirty="0">
                <a:solidFill>
                  <a:srgbClr val="FF0000"/>
                </a:solidFill>
                <a:latin typeface="Arial"/>
                <a:cs typeface="Arial"/>
              </a:rPr>
              <a:t>r </a:t>
            </a:r>
            <a:r>
              <a:rPr sz="1400" spc="-150" dirty="0">
                <a:solidFill>
                  <a:srgbClr val="FF0000"/>
                </a:solidFill>
                <a:latin typeface="Arial"/>
                <a:cs typeface="Arial"/>
              </a:rPr>
              <a:t>&gt; </a:t>
            </a:r>
            <a:r>
              <a:rPr sz="1400" spc="-85" dirty="0">
                <a:solidFill>
                  <a:srgbClr val="FF0000"/>
                </a:solidFill>
                <a:latin typeface="Arial"/>
                <a:cs typeface="Arial"/>
              </a:rPr>
              <a:t>r*, </a:t>
            </a:r>
            <a:r>
              <a:rPr sz="1400" spc="-130" dirty="0">
                <a:solidFill>
                  <a:srgbClr val="FF0000"/>
                </a:solidFill>
                <a:latin typeface="Arial"/>
                <a:cs typeface="Arial"/>
              </a:rPr>
              <a:t>nucleus </a:t>
            </a:r>
            <a:r>
              <a:rPr sz="1400" spc="-140" dirty="0">
                <a:solidFill>
                  <a:srgbClr val="FF0000"/>
                </a:solidFill>
                <a:latin typeface="Arial"/>
                <a:cs typeface="Arial"/>
              </a:rPr>
              <a:t>grows 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(↓ </a:t>
            </a:r>
            <a:r>
              <a:rPr sz="1400" spc="-130" dirty="0">
                <a:solidFill>
                  <a:srgbClr val="FF0000"/>
                </a:solidFill>
                <a:latin typeface="Arial"/>
                <a:cs typeface="Arial"/>
              </a:rPr>
              <a:t>Energy) </a:t>
            </a:r>
            <a:r>
              <a:rPr sz="1400" spc="-114" dirty="0">
                <a:solidFill>
                  <a:srgbClr val="FF0000"/>
                </a:solidFill>
                <a:latin typeface="Arial"/>
                <a:cs typeface="Arial"/>
              </a:rPr>
              <a:t>called</a:t>
            </a:r>
            <a:r>
              <a:rPr sz="1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FF0000"/>
                </a:solidFill>
                <a:latin typeface="Arial"/>
                <a:cs typeface="Arial"/>
              </a:rPr>
              <a:t>nuclei</a:t>
            </a:r>
            <a:endParaRPr sz="1400">
              <a:latin typeface="Arial"/>
              <a:cs typeface="Arial"/>
            </a:endParaRPr>
          </a:p>
          <a:p>
            <a:pPr marL="12700" marR="5081905">
              <a:lnSpc>
                <a:spcPct val="120000"/>
              </a:lnSpc>
              <a:spcBef>
                <a:spcPts val="5"/>
              </a:spcBef>
            </a:pPr>
            <a:r>
              <a:rPr sz="1400" spc="-110" dirty="0">
                <a:latin typeface="Arial"/>
                <a:cs typeface="Arial"/>
              </a:rPr>
              <a:t>Plot of </a:t>
            </a:r>
            <a:r>
              <a:rPr sz="1400" spc="-35" dirty="0">
                <a:latin typeface="Arial"/>
                <a:cs typeface="Arial"/>
              </a:rPr>
              <a:t>∆f </a:t>
            </a:r>
            <a:r>
              <a:rPr sz="1400" spc="-150" dirty="0">
                <a:latin typeface="Arial"/>
                <a:cs typeface="Arial"/>
              </a:rPr>
              <a:t>Vs </a:t>
            </a:r>
            <a:r>
              <a:rPr sz="1400" spc="-85" dirty="0">
                <a:latin typeface="Arial"/>
                <a:cs typeface="Arial"/>
              </a:rPr>
              <a:t>r </a:t>
            </a:r>
            <a:r>
              <a:rPr sz="1400" spc="-145" dirty="0">
                <a:latin typeface="Arial"/>
                <a:cs typeface="Arial"/>
              </a:rPr>
              <a:t>shows </a:t>
            </a:r>
            <a:r>
              <a:rPr sz="1400" spc="-110" dirty="0">
                <a:latin typeface="Arial"/>
                <a:cs typeface="Arial"/>
              </a:rPr>
              <a:t>that </a:t>
            </a:r>
            <a:r>
              <a:rPr sz="1400" spc="-135" dirty="0">
                <a:latin typeface="Arial"/>
                <a:cs typeface="Arial"/>
              </a:rPr>
              <a:t>as </a:t>
            </a:r>
            <a:r>
              <a:rPr sz="1400" spc="-70" dirty="0">
                <a:latin typeface="Arial"/>
                <a:cs typeface="Arial"/>
              </a:rPr>
              <a:t>∆g </a:t>
            </a:r>
            <a:r>
              <a:rPr sz="1400" spc="-150" dirty="0">
                <a:latin typeface="Arial"/>
                <a:cs typeface="Arial"/>
              </a:rPr>
              <a:t>becomes more </a:t>
            </a:r>
            <a:r>
              <a:rPr sz="1400" spc="-120" dirty="0">
                <a:latin typeface="Arial"/>
                <a:cs typeface="Arial"/>
              </a:rPr>
              <a:t>–ve,  </a:t>
            </a:r>
            <a:r>
              <a:rPr sz="1400" spc="-100" dirty="0">
                <a:latin typeface="Arial"/>
                <a:cs typeface="Arial"/>
              </a:rPr>
              <a:t>Critical </a:t>
            </a:r>
            <a:r>
              <a:rPr sz="1400" spc="-120" dirty="0">
                <a:latin typeface="Arial"/>
                <a:cs typeface="Arial"/>
              </a:rPr>
              <a:t>condition </a:t>
            </a:r>
            <a:r>
              <a:rPr sz="1400" spc="-130" dirty="0">
                <a:latin typeface="Arial"/>
                <a:cs typeface="Arial"/>
              </a:rPr>
              <a:t>occurs </a:t>
            </a:r>
            <a:r>
              <a:rPr sz="1400" spc="-110" dirty="0">
                <a:latin typeface="Arial"/>
                <a:cs typeface="Arial"/>
              </a:rPr>
              <a:t>at </a:t>
            </a:r>
            <a:r>
              <a:rPr sz="1400" spc="-125" dirty="0">
                <a:latin typeface="Arial"/>
                <a:cs typeface="Arial"/>
              </a:rPr>
              <a:t>lower </a:t>
            </a:r>
            <a:r>
              <a:rPr sz="1400" spc="-55" dirty="0">
                <a:latin typeface="Arial"/>
                <a:cs typeface="Arial"/>
              </a:rPr>
              <a:t>∆f* </a:t>
            </a:r>
            <a:r>
              <a:rPr sz="1400" spc="-145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r*.</a:t>
            </a:r>
            <a:endParaRPr sz="1400">
              <a:latin typeface="Arial"/>
              <a:cs typeface="Arial"/>
            </a:endParaRPr>
          </a:p>
          <a:p>
            <a:pPr marL="12700" marR="6448425">
              <a:lnSpc>
                <a:spcPct val="120000"/>
              </a:lnSpc>
            </a:pPr>
            <a:r>
              <a:rPr sz="1400" spc="-114" dirty="0">
                <a:latin typeface="Arial"/>
                <a:cs typeface="Arial"/>
              </a:rPr>
              <a:t>Putting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25" dirty="0">
                <a:latin typeface="Arial"/>
                <a:cs typeface="Arial"/>
              </a:rPr>
              <a:t>value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70" dirty="0">
                <a:latin typeface="Arial"/>
                <a:cs typeface="Arial"/>
              </a:rPr>
              <a:t>∆g, </a:t>
            </a:r>
            <a:r>
              <a:rPr sz="1400" spc="-160" dirty="0">
                <a:latin typeface="Arial"/>
                <a:cs typeface="Arial"/>
              </a:rPr>
              <a:t>we </a:t>
            </a:r>
            <a:r>
              <a:rPr sz="1400" spc="-110" dirty="0">
                <a:latin typeface="Arial"/>
                <a:cs typeface="Arial"/>
              </a:rPr>
              <a:t>get,  </a:t>
            </a:r>
            <a:r>
              <a:rPr sz="1400" spc="-150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1400" spc="-125" dirty="0">
                <a:solidFill>
                  <a:srgbClr val="FF0000"/>
                </a:solidFill>
                <a:latin typeface="Arial"/>
                <a:cs typeface="Arial"/>
              </a:rPr>
              <a:t>undercooling 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↓, </a:t>
            </a:r>
            <a:r>
              <a:rPr sz="1400" spc="-95" dirty="0">
                <a:solidFill>
                  <a:srgbClr val="FF0000"/>
                </a:solidFill>
                <a:latin typeface="Arial"/>
                <a:cs typeface="Arial"/>
              </a:rPr>
              <a:t>r* </a:t>
            </a:r>
            <a:r>
              <a:rPr sz="1400" spc="-170" dirty="0">
                <a:solidFill>
                  <a:srgbClr val="FF0000"/>
                </a:solidFill>
                <a:latin typeface="Arial"/>
                <a:cs typeface="Arial"/>
              </a:rPr>
              <a:t>&amp; 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∆f*</a:t>
            </a:r>
            <a:r>
              <a:rPr sz="1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↑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68215" y="4191000"/>
            <a:ext cx="4570984" cy="2422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0850" y="4184650"/>
            <a:ext cx="4584700" cy="2435225"/>
          </a:xfrm>
          <a:custGeom>
            <a:avLst/>
            <a:gdLst/>
            <a:ahLst/>
            <a:cxnLst/>
            <a:rect l="l" t="t" r="r" b="b"/>
            <a:pathLst>
              <a:path w="4584700" h="2435225">
                <a:moveTo>
                  <a:pt x="0" y="2435225"/>
                </a:moveTo>
                <a:lnTo>
                  <a:pt x="4584700" y="2435225"/>
                </a:lnTo>
                <a:lnTo>
                  <a:pt x="4584700" y="0"/>
                </a:lnTo>
                <a:lnTo>
                  <a:pt x="0" y="0"/>
                </a:lnTo>
                <a:lnTo>
                  <a:pt x="0" y="243522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0400" y="3125419"/>
            <a:ext cx="1730375" cy="346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94050" y="3117913"/>
            <a:ext cx="1743075" cy="360680"/>
          </a:xfrm>
          <a:custGeom>
            <a:avLst/>
            <a:gdLst/>
            <a:ahLst/>
            <a:cxnLst/>
            <a:rect l="l" t="t" r="r" b="b"/>
            <a:pathLst>
              <a:path w="1743075" h="360679">
                <a:moveTo>
                  <a:pt x="0" y="360362"/>
                </a:moveTo>
                <a:lnTo>
                  <a:pt x="1743075" y="360362"/>
                </a:lnTo>
                <a:lnTo>
                  <a:pt x="1743075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87826" y="1830146"/>
            <a:ext cx="692150" cy="363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22801" y="2153996"/>
            <a:ext cx="601662" cy="363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76400" y="4114800"/>
            <a:ext cx="1600200" cy="549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39441" y="4542878"/>
            <a:ext cx="748258" cy="410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32075" y="4535487"/>
            <a:ext cx="762000" cy="424180"/>
          </a:xfrm>
          <a:custGeom>
            <a:avLst/>
            <a:gdLst/>
            <a:ahLst/>
            <a:cxnLst/>
            <a:rect l="l" t="t" r="r" b="b"/>
            <a:pathLst>
              <a:path w="762000" h="424179">
                <a:moveTo>
                  <a:pt x="0" y="423862"/>
                </a:moveTo>
                <a:lnTo>
                  <a:pt x="762000" y="423862"/>
                </a:lnTo>
                <a:lnTo>
                  <a:pt x="762000" y="0"/>
                </a:lnTo>
                <a:lnTo>
                  <a:pt x="0" y="0"/>
                </a:lnTo>
                <a:lnTo>
                  <a:pt x="0" y="4238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81800" y="1590675"/>
            <a:ext cx="1508125" cy="138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39439" y="5943600"/>
            <a:ext cx="975360" cy="639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95576" y="6208712"/>
            <a:ext cx="885825" cy="334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2457" y="326263"/>
            <a:ext cx="333946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Types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Defects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96561" y="1658873"/>
            <a:ext cx="2443480" cy="247015"/>
          </a:xfrm>
          <a:custGeom>
            <a:avLst/>
            <a:gdLst/>
            <a:ahLst/>
            <a:cxnLst/>
            <a:rect l="l" t="t" r="r" b="b"/>
            <a:pathLst>
              <a:path w="2443479" h="247014">
                <a:moveTo>
                  <a:pt x="0" y="0"/>
                </a:moveTo>
                <a:lnTo>
                  <a:pt x="0" y="188595"/>
                </a:lnTo>
                <a:lnTo>
                  <a:pt x="2443480" y="188595"/>
                </a:lnTo>
                <a:lnTo>
                  <a:pt x="2443480" y="246506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96561" y="1658873"/>
            <a:ext cx="814705" cy="247015"/>
          </a:xfrm>
          <a:custGeom>
            <a:avLst/>
            <a:gdLst/>
            <a:ahLst/>
            <a:cxnLst/>
            <a:rect l="l" t="t" r="r" b="b"/>
            <a:pathLst>
              <a:path w="814704" h="247014">
                <a:moveTo>
                  <a:pt x="0" y="0"/>
                </a:moveTo>
                <a:lnTo>
                  <a:pt x="0" y="188595"/>
                </a:lnTo>
                <a:lnTo>
                  <a:pt x="814451" y="188595"/>
                </a:lnTo>
                <a:lnTo>
                  <a:pt x="814451" y="246506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82746" y="1658873"/>
            <a:ext cx="814705" cy="247015"/>
          </a:xfrm>
          <a:custGeom>
            <a:avLst/>
            <a:gdLst/>
            <a:ahLst/>
            <a:cxnLst/>
            <a:rect l="l" t="t" r="r" b="b"/>
            <a:pathLst>
              <a:path w="814704" h="247014">
                <a:moveTo>
                  <a:pt x="814451" y="0"/>
                </a:moveTo>
                <a:lnTo>
                  <a:pt x="814451" y="188595"/>
                </a:lnTo>
                <a:lnTo>
                  <a:pt x="0" y="188595"/>
                </a:lnTo>
                <a:lnTo>
                  <a:pt x="0" y="246506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53589" y="1658873"/>
            <a:ext cx="2443480" cy="247015"/>
          </a:xfrm>
          <a:custGeom>
            <a:avLst/>
            <a:gdLst/>
            <a:ahLst/>
            <a:cxnLst/>
            <a:rect l="l" t="t" r="r" b="b"/>
            <a:pathLst>
              <a:path w="2443479" h="247014">
                <a:moveTo>
                  <a:pt x="2443480" y="0"/>
                </a:moveTo>
                <a:lnTo>
                  <a:pt x="2443480" y="188595"/>
                </a:lnTo>
                <a:lnTo>
                  <a:pt x="0" y="188595"/>
                </a:lnTo>
                <a:lnTo>
                  <a:pt x="0" y="246506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59529" y="1021841"/>
            <a:ext cx="1274445" cy="637540"/>
          </a:xfrm>
          <a:custGeom>
            <a:avLst/>
            <a:gdLst/>
            <a:ahLst/>
            <a:cxnLst/>
            <a:rect l="l" t="t" r="r" b="b"/>
            <a:pathLst>
              <a:path w="1274445" h="637539">
                <a:moveTo>
                  <a:pt x="0" y="637031"/>
                </a:moveTo>
                <a:lnTo>
                  <a:pt x="1274064" y="637031"/>
                </a:lnTo>
                <a:lnTo>
                  <a:pt x="1274064" y="0"/>
                </a:lnTo>
                <a:lnTo>
                  <a:pt x="0" y="0"/>
                </a:lnTo>
                <a:lnTo>
                  <a:pt x="0" y="637031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59529" y="1021841"/>
            <a:ext cx="1274445" cy="637540"/>
          </a:xfrm>
          <a:custGeom>
            <a:avLst/>
            <a:gdLst/>
            <a:ahLst/>
            <a:cxnLst/>
            <a:rect l="l" t="t" r="r" b="b"/>
            <a:pathLst>
              <a:path w="1274445" h="637539">
                <a:moveTo>
                  <a:pt x="0" y="637031"/>
                </a:moveTo>
                <a:lnTo>
                  <a:pt x="1274064" y="637031"/>
                </a:lnTo>
                <a:lnTo>
                  <a:pt x="1274064" y="0"/>
                </a:lnTo>
                <a:lnTo>
                  <a:pt x="0" y="0"/>
                </a:lnTo>
                <a:lnTo>
                  <a:pt x="0" y="63703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59529" y="1150746"/>
            <a:ext cx="1274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Defects</a:t>
            </a:r>
            <a:endParaRPr sz="20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6161" y="1905761"/>
            <a:ext cx="1513840" cy="2923540"/>
          </a:xfrm>
          <a:custGeom>
            <a:avLst/>
            <a:gdLst/>
            <a:ahLst/>
            <a:cxnLst/>
            <a:rect l="l" t="t" r="r" b="b"/>
            <a:pathLst>
              <a:path w="1513839" h="2923540">
                <a:moveTo>
                  <a:pt x="0" y="2923032"/>
                </a:moveTo>
                <a:lnTo>
                  <a:pt x="1513332" y="2923032"/>
                </a:lnTo>
                <a:lnTo>
                  <a:pt x="1513332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6161" y="1905761"/>
            <a:ext cx="1513840" cy="2923540"/>
          </a:xfrm>
          <a:custGeom>
            <a:avLst/>
            <a:gdLst/>
            <a:ahLst/>
            <a:cxnLst/>
            <a:rect l="l" t="t" r="r" b="b"/>
            <a:pathLst>
              <a:path w="1513839" h="2923540">
                <a:moveTo>
                  <a:pt x="0" y="2923032"/>
                </a:moveTo>
                <a:lnTo>
                  <a:pt x="1513332" y="2923032"/>
                </a:lnTo>
                <a:lnTo>
                  <a:pt x="1513332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96161" y="1992858"/>
            <a:ext cx="1513840" cy="26103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495"/>
              </a:spcBef>
            </a:pPr>
            <a:r>
              <a:rPr sz="1700" b="1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 panose="020B0606020202030204"/>
                <a:cs typeface="Liberation Sans Narrow" panose="020B0606020202030204"/>
              </a:rPr>
              <a:t>Point</a:t>
            </a:r>
            <a:r>
              <a:rPr sz="1700" b="1" u="heavy" spc="-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b="1" u="heavy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 panose="020B0606020202030204"/>
                <a:cs typeface="Liberation Sans Narrow" panose="020B0606020202030204"/>
              </a:rPr>
              <a:t>Defects</a:t>
            </a:r>
            <a:endParaRPr lang="en-US" sz="1700" b="1" u="heavy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iberation Sans Narrow" panose="020B0606020202030204"/>
              <a:cs typeface="Liberation Sans Narrow" panose="020B0606020202030204"/>
            </a:endParaRPr>
          </a:p>
          <a:p>
            <a:pPr marL="189230">
              <a:lnSpc>
                <a:spcPct val="100000"/>
              </a:lnSpc>
              <a:spcBef>
                <a:spcPts val="495"/>
              </a:spcBef>
            </a:pPr>
            <a:r>
              <a:rPr sz="1700" spc="-15" smtClean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Vacancy  </a:t>
            </a:r>
            <a:endParaRPr lang="en-US" sz="1700" spc="-15" dirty="0" smtClean="0">
              <a:solidFill>
                <a:srgbClr val="FFFFFF"/>
              </a:solidFill>
              <a:latin typeface="Liberation Sans Narrow" panose="020B0606020202030204"/>
              <a:cs typeface="Liberation Sans Narrow" panose="020B0606020202030204"/>
            </a:endParaRPr>
          </a:p>
          <a:p>
            <a:pPr marL="189230">
              <a:lnSpc>
                <a:spcPct val="100000"/>
              </a:lnSpc>
              <a:spcBef>
                <a:spcPts val="495"/>
              </a:spcBef>
            </a:pPr>
            <a:r>
              <a:rPr sz="1700" smtClean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Self</a:t>
            </a:r>
            <a:r>
              <a:rPr sz="1700" spc="-100" smtClean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smtClean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Interstitial</a:t>
            </a:r>
            <a:endParaRPr lang="en-US" sz="1700" spc="-5" dirty="0" smtClean="0">
              <a:solidFill>
                <a:srgbClr val="FFFFFF"/>
              </a:solidFill>
              <a:latin typeface="Liberation Sans Narrow" panose="020B0606020202030204"/>
              <a:cs typeface="Liberation Sans Narrow" panose="020B0606020202030204"/>
            </a:endParaRPr>
          </a:p>
          <a:p>
            <a:pPr marL="189230">
              <a:lnSpc>
                <a:spcPct val="100000"/>
              </a:lnSpc>
              <a:spcBef>
                <a:spcPts val="495"/>
              </a:spcBef>
            </a:pPr>
            <a:r>
              <a:rPr sz="1700" smtClean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Frenkel  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Schottky  Impur</a:t>
            </a:r>
            <a:r>
              <a:rPr sz="1700" spc="5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i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ties  Excitons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25317" y="1905761"/>
            <a:ext cx="1513840" cy="2923540"/>
          </a:xfrm>
          <a:custGeom>
            <a:avLst/>
            <a:gdLst/>
            <a:ahLst/>
            <a:cxnLst/>
            <a:rect l="l" t="t" r="r" b="b"/>
            <a:pathLst>
              <a:path w="1513839" h="2923540">
                <a:moveTo>
                  <a:pt x="0" y="2923032"/>
                </a:moveTo>
                <a:lnTo>
                  <a:pt x="1513332" y="2923032"/>
                </a:lnTo>
                <a:lnTo>
                  <a:pt x="1513332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25317" y="1905761"/>
            <a:ext cx="1513840" cy="2923540"/>
          </a:xfrm>
          <a:custGeom>
            <a:avLst/>
            <a:gdLst/>
            <a:ahLst/>
            <a:cxnLst/>
            <a:rect l="l" t="t" r="r" b="b"/>
            <a:pathLst>
              <a:path w="1513839" h="2923540">
                <a:moveTo>
                  <a:pt x="0" y="2923032"/>
                </a:moveTo>
                <a:lnTo>
                  <a:pt x="1513332" y="2923032"/>
                </a:lnTo>
                <a:lnTo>
                  <a:pt x="1513332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26079" y="1992858"/>
            <a:ext cx="1645921" cy="15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" marR="43815" indent="-635" algn="just">
              <a:lnSpc>
                <a:spcPct val="119000"/>
              </a:lnSpc>
              <a:spcBef>
                <a:spcPts val="100"/>
              </a:spcBef>
            </a:pPr>
            <a:r>
              <a:rPr sz="1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 panose="020B0606020202030204"/>
                <a:cs typeface="Liberation Sans Narrow" panose="020B0606020202030204"/>
              </a:rPr>
              <a:t>Line </a:t>
            </a:r>
            <a:r>
              <a:rPr sz="1700" b="1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 panose="020B0606020202030204"/>
                <a:cs typeface="Liberation Sans Narrow" panose="020B0606020202030204"/>
              </a:rPr>
              <a:t>Defects </a:t>
            </a:r>
            <a:r>
              <a:rPr sz="1700" b="1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mtClean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Edge</a:t>
            </a:r>
            <a:r>
              <a:rPr lang="en-US" sz="1700" dirty="0" smtClean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mtClean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Dislocation  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Screw</a:t>
            </a:r>
            <a:r>
              <a:rPr sz="1700" spc="-9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Dislocation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54473" y="1905761"/>
            <a:ext cx="1513840" cy="2923540"/>
          </a:xfrm>
          <a:custGeom>
            <a:avLst/>
            <a:gdLst/>
            <a:ahLst/>
            <a:cxnLst/>
            <a:rect l="l" t="t" r="r" b="b"/>
            <a:pathLst>
              <a:path w="1513839" h="2923540">
                <a:moveTo>
                  <a:pt x="0" y="2923032"/>
                </a:moveTo>
                <a:lnTo>
                  <a:pt x="1513331" y="2923032"/>
                </a:lnTo>
                <a:lnTo>
                  <a:pt x="1513331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54473" y="1905761"/>
            <a:ext cx="1513840" cy="2923540"/>
          </a:xfrm>
          <a:custGeom>
            <a:avLst/>
            <a:gdLst/>
            <a:ahLst/>
            <a:cxnLst/>
            <a:rect l="l" t="t" r="r" b="b"/>
            <a:pathLst>
              <a:path w="1513839" h="2923540">
                <a:moveTo>
                  <a:pt x="0" y="2923032"/>
                </a:moveTo>
                <a:lnTo>
                  <a:pt x="1513331" y="2923032"/>
                </a:lnTo>
                <a:lnTo>
                  <a:pt x="1513331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554473" y="1992858"/>
            <a:ext cx="1513840" cy="126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8420" indent="19685" algn="just">
              <a:lnSpc>
                <a:spcPct val="120000"/>
              </a:lnSpc>
              <a:spcBef>
                <a:spcPts val="95"/>
              </a:spcBef>
            </a:pPr>
            <a:r>
              <a:rPr sz="1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 panose="020B0606020202030204"/>
                <a:cs typeface="Liberation Sans Narrow" panose="020B0606020202030204"/>
              </a:rPr>
              <a:t>Surface Defects </a:t>
            </a:r>
            <a:r>
              <a:rPr sz="1700" b="1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External Surface  </a:t>
            </a:r>
            <a:r>
              <a:rPr sz="1700" spc="-5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Grain</a:t>
            </a:r>
            <a:r>
              <a:rPr sz="1700" spc="-85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Boundaries  Stacking</a:t>
            </a:r>
            <a:r>
              <a:rPr sz="1700" spc="-35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Faults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83629" y="1905761"/>
            <a:ext cx="1513840" cy="2923540"/>
          </a:xfrm>
          <a:custGeom>
            <a:avLst/>
            <a:gdLst/>
            <a:ahLst/>
            <a:cxnLst/>
            <a:rect l="l" t="t" r="r" b="b"/>
            <a:pathLst>
              <a:path w="1513840" h="2923540">
                <a:moveTo>
                  <a:pt x="0" y="2923032"/>
                </a:moveTo>
                <a:lnTo>
                  <a:pt x="1513331" y="2923032"/>
                </a:lnTo>
                <a:lnTo>
                  <a:pt x="1513331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83629" y="1905761"/>
            <a:ext cx="1513840" cy="2923540"/>
          </a:xfrm>
          <a:custGeom>
            <a:avLst/>
            <a:gdLst/>
            <a:ahLst/>
            <a:cxnLst/>
            <a:rect l="l" t="t" r="r" b="b"/>
            <a:pathLst>
              <a:path w="1513840" h="2923540">
                <a:moveTo>
                  <a:pt x="0" y="2923032"/>
                </a:moveTo>
                <a:lnTo>
                  <a:pt x="1513331" y="2923032"/>
                </a:lnTo>
                <a:lnTo>
                  <a:pt x="1513331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183629" y="1992858"/>
            <a:ext cx="1513840" cy="126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29845" indent="635" algn="ctr">
              <a:lnSpc>
                <a:spcPct val="120000"/>
              </a:lnSpc>
              <a:spcBef>
                <a:spcPts val="95"/>
              </a:spcBef>
            </a:pPr>
            <a:r>
              <a:rPr sz="17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 panose="020B0606020202030204"/>
                <a:cs typeface="Liberation Sans Narrow" panose="020B0606020202030204"/>
              </a:rPr>
              <a:t>Volume </a:t>
            </a:r>
            <a:r>
              <a:rPr sz="1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 panose="020B0606020202030204"/>
                <a:cs typeface="Liberation Sans Narrow" panose="020B0606020202030204"/>
              </a:rPr>
              <a:t>Defects </a:t>
            </a:r>
            <a:r>
              <a:rPr sz="1700" b="1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Porosity  Precipitates  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Foreign</a:t>
            </a:r>
            <a:r>
              <a:rPr sz="1700" spc="-105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700" dirty="0">
                <a:solidFill>
                  <a:srgbClr val="FFFFFF"/>
                </a:solidFill>
                <a:latin typeface="Liberation Sans Narrow" panose="020B0606020202030204"/>
                <a:cs typeface="Liberation Sans Narrow" panose="020B0606020202030204"/>
              </a:rPr>
              <a:t>Inclusions</a:t>
            </a:r>
            <a:endParaRPr sz="17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33319" y="3449320"/>
            <a:ext cx="4778375" cy="30048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6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1143000"/>
            <a:ext cx="8715375" cy="5562600"/>
          </a:xfrm>
          <a:custGeom>
            <a:avLst/>
            <a:gdLst/>
            <a:ahLst/>
            <a:cxnLst/>
            <a:rect l="l" t="t" r="r" b="b"/>
            <a:pathLst>
              <a:path w="8715375" h="5562600">
                <a:moveTo>
                  <a:pt x="0" y="5562600"/>
                </a:moveTo>
                <a:lnTo>
                  <a:pt x="8715375" y="5562600"/>
                </a:lnTo>
                <a:lnTo>
                  <a:pt x="8715375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0588" y="1171701"/>
            <a:ext cx="8432165" cy="1178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58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93700" algn="l"/>
                <a:tab pos="394335" algn="l"/>
              </a:tabLst>
            </a:pPr>
            <a:r>
              <a:rPr sz="1400" spc="-145" dirty="0">
                <a:latin typeface="Arial"/>
                <a:cs typeface="Arial"/>
              </a:rPr>
              <a:t>The </a:t>
            </a:r>
            <a:r>
              <a:rPr sz="1400" spc="-130" dirty="0">
                <a:latin typeface="Arial"/>
                <a:cs typeface="Arial"/>
              </a:rPr>
              <a:t>process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120" dirty="0">
                <a:latin typeface="Arial"/>
                <a:cs typeface="Arial"/>
              </a:rPr>
              <a:t>nucleation </a:t>
            </a:r>
            <a:r>
              <a:rPr sz="1400" spc="-95" dirty="0">
                <a:latin typeface="Arial"/>
                <a:cs typeface="Arial"/>
              </a:rPr>
              <a:t>is </a:t>
            </a:r>
            <a:r>
              <a:rPr sz="1400" spc="-110" dirty="0">
                <a:latin typeface="Arial"/>
                <a:cs typeface="Arial"/>
              </a:rPr>
              <a:t>that </a:t>
            </a:r>
            <a:r>
              <a:rPr sz="1400" spc="-105" dirty="0">
                <a:latin typeface="Arial"/>
                <a:cs typeface="Arial"/>
              </a:rPr>
              <a:t>unit </a:t>
            </a:r>
            <a:r>
              <a:rPr sz="1400" spc="-120" dirty="0">
                <a:latin typeface="Arial"/>
                <a:cs typeface="Arial"/>
              </a:rPr>
              <a:t>step </a:t>
            </a:r>
            <a:r>
              <a:rPr sz="1400" spc="-100" dirty="0">
                <a:latin typeface="Arial"/>
                <a:cs typeface="Arial"/>
              </a:rPr>
              <a:t>in </a:t>
            </a:r>
            <a:r>
              <a:rPr sz="1400" spc="-135" dirty="0">
                <a:latin typeface="Arial"/>
                <a:cs typeface="Arial"/>
              </a:rPr>
              <a:t>which </a:t>
            </a:r>
            <a:r>
              <a:rPr sz="1400" spc="-90" dirty="0">
                <a:latin typeface="Arial"/>
                <a:cs typeface="Arial"/>
              </a:rPr>
              <a:t>critical </a:t>
            </a:r>
            <a:r>
              <a:rPr sz="1400" spc="-125" dirty="0">
                <a:latin typeface="Arial"/>
                <a:cs typeface="Arial"/>
              </a:rPr>
              <a:t>sized </a:t>
            </a:r>
            <a:r>
              <a:rPr sz="1400" spc="-130" dirty="0">
                <a:latin typeface="Arial"/>
                <a:cs typeface="Arial"/>
              </a:rPr>
              <a:t>nucleus </a:t>
            </a:r>
            <a:r>
              <a:rPr sz="1400" spc="-125" dirty="0">
                <a:latin typeface="Arial"/>
                <a:cs typeface="Arial"/>
              </a:rPr>
              <a:t>gains </a:t>
            </a:r>
            <a:r>
              <a:rPr sz="1400" spc="-145" dirty="0">
                <a:latin typeface="Arial"/>
                <a:cs typeface="Arial"/>
              </a:rPr>
              <a:t>one </a:t>
            </a:r>
            <a:r>
              <a:rPr sz="1400" spc="-150" dirty="0">
                <a:latin typeface="Arial"/>
                <a:cs typeface="Arial"/>
              </a:rPr>
              <a:t>more </a:t>
            </a:r>
            <a:r>
              <a:rPr sz="1400" spc="-145" dirty="0">
                <a:latin typeface="Arial"/>
                <a:cs typeface="Arial"/>
              </a:rPr>
              <a:t>atom </a:t>
            </a:r>
            <a:r>
              <a:rPr sz="1400" spc="-110" dirty="0">
                <a:latin typeface="Arial"/>
                <a:cs typeface="Arial"/>
              </a:rPr>
              <a:t>to </a:t>
            </a:r>
            <a:r>
              <a:rPr sz="1400" spc="-155" dirty="0">
                <a:latin typeface="Arial"/>
                <a:cs typeface="Arial"/>
              </a:rPr>
              <a:t>become </a:t>
            </a:r>
            <a:r>
              <a:rPr sz="1400" spc="-105" dirty="0">
                <a:latin typeface="Arial"/>
                <a:cs typeface="Arial"/>
              </a:rPr>
              <a:t>super-critical. </a:t>
            </a:r>
            <a:r>
              <a:rPr sz="1400" spc="-145" dirty="0">
                <a:latin typeface="Arial"/>
                <a:cs typeface="Arial"/>
              </a:rPr>
              <a:t>Any  </a:t>
            </a:r>
            <a:r>
              <a:rPr sz="1400" spc="-105" dirty="0">
                <a:latin typeface="Arial"/>
                <a:cs typeface="Arial"/>
              </a:rPr>
              <a:t>further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addition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to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the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supercritical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nucleus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is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considered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to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be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process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growth.</a:t>
            </a:r>
            <a:endParaRPr sz="1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35"/>
              </a:spcBef>
              <a:buChar char="•"/>
              <a:tabLst>
                <a:tab pos="433070" algn="l"/>
                <a:tab pos="433705" algn="l"/>
              </a:tabLst>
            </a:pPr>
            <a:r>
              <a:rPr sz="1400" spc="-135" dirty="0">
                <a:latin typeface="Arial"/>
                <a:cs typeface="Arial"/>
              </a:rPr>
              <a:t>Maxwell-Boltzmann </a:t>
            </a:r>
            <a:r>
              <a:rPr sz="1400" spc="-100" dirty="0">
                <a:latin typeface="Arial"/>
                <a:cs typeface="Arial"/>
              </a:rPr>
              <a:t>statistics </a:t>
            </a:r>
            <a:r>
              <a:rPr sz="1400" spc="-140" dirty="0">
                <a:latin typeface="Arial"/>
                <a:cs typeface="Arial"/>
              </a:rPr>
              <a:t>can e used </a:t>
            </a:r>
            <a:r>
              <a:rPr sz="1400" spc="-105" dirty="0">
                <a:latin typeface="Arial"/>
                <a:cs typeface="Arial"/>
              </a:rPr>
              <a:t>to </a:t>
            </a:r>
            <a:r>
              <a:rPr sz="1400" spc="-125" dirty="0">
                <a:latin typeface="Arial"/>
                <a:cs typeface="Arial"/>
              </a:rPr>
              <a:t>estimate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50" dirty="0">
                <a:latin typeface="Arial"/>
                <a:cs typeface="Arial"/>
              </a:rPr>
              <a:t>number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105" dirty="0">
                <a:latin typeface="Arial"/>
                <a:cs typeface="Arial"/>
              </a:rPr>
              <a:t>critical-sized </a:t>
            </a:r>
            <a:r>
              <a:rPr sz="1400" spc="-110" dirty="0">
                <a:latin typeface="Arial"/>
                <a:cs typeface="Arial"/>
              </a:rPr>
              <a:t>particles </a:t>
            </a:r>
            <a:r>
              <a:rPr sz="1400" spc="-100" dirty="0">
                <a:latin typeface="Arial"/>
                <a:cs typeface="Arial"/>
              </a:rPr>
              <a:t>in </a:t>
            </a:r>
            <a:r>
              <a:rPr sz="1400" spc="-120" dirty="0">
                <a:latin typeface="Arial"/>
                <a:cs typeface="Arial"/>
              </a:rPr>
              <a:t>the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liquid </a:t>
            </a:r>
            <a:r>
              <a:rPr sz="1400" spc="-130" dirty="0">
                <a:latin typeface="Arial"/>
                <a:cs typeface="Arial"/>
              </a:rPr>
              <a:t>phase.</a:t>
            </a:r>
            <a:endParaRPr sz="1400">
              <a:latin typeface="Arial"/>
              <a:cs typeface="Arial"/>
            </a:endParaRPr>
          </a:p>
          <a:p>
            <a:pPr marL="393700" marR="142875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93700" algn="l"/>
                <a:tab pos="394335" algn="l"/>
              </a:tabLst>
            </a:pPr>
            <a:r>
              <a:rPr sz="1400" spc="-110" dirty="0">
                <a:latin typeface="Arial"/>
                <a:cs typeface="Arial"/>
              </a:rPr>
              <a:t>Let,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00" dirty="0">
                <a:latin typeface="Arial"/>
                <a:cs typeface="Arial"/>
              </a:rPr>
              <a:t>total </a:t>
            </a:r>
            <a:r>
              <a:rPr sz="1400" spc="-150" dirty="0">
                <a:latin typeface="Arial"/>
                <a:cs typeface="Arial"/>
              </a:rPr>
              <a:t>number </a:t>
            </a:r>
            <a:r>
              <a:rPr sz="1400" spc="-110" dirty="0">
                <a:latin typeface="Arial"/>
                <a:cs typeface="Arial"/>
              </a:rPr>
              <a:t>of particles </a:t>
            </a:r>
            <a:r>
              <a:rPr sz="1400" spc="-125" dirty="0">
                <a:latin typeface="Arial"/>
                <a:cs typeface="Arial"/>
              </a:rPr>
              <a:t>per </a:t>
            </a:r>
            <a:r>
              <a:rPr sz="1400" spc="-105" dirty="0">
                <a:latin typeface="Arial"/>
                <a:cs typeface="Arial"/>
              </a:rPr>
              <a:t>unit </a:t>
            </a:r>
            <a:r>
              <a:rPr sz="1400" spc="-140" dirty="0">
                <a:latin typeface="Arial"/>
                <a:cs typeface="Arial"/>
              </a:rPr>
              <a:t>volume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105" dirty="0">
                <a:latin typeface="Arial"/>
                <a:cs typeface="Arial"/>
              </a:rPr>
              <a:t>liquid </a:t>
            </a:r>
            <a:r>
              <a:rPr sz="1400" spc="-140" dirty="0">
                <a:latin typeface="Arial"/>
                <a:cs typeface="Arial"/>
              </a:rPr>
              <a:t>phase </a:t>
            </a:r>
            <a:r>
              <a:rPr sz="1400" spc="-145" dirty="0">
                <a:latin typeface="Arial"/>
                <a:cs typeface="Arial"/>
              </a:rPr>
              <a:t>be </a:t>
            </a:r>
            <a:r>
              <a:rPr sz="1400" spc="-90" dirty="0">
                <a:latin typeface="Arial"/>
                <a:cs typeface="Arial"/>
              </a:rPr>
              <a:t>n</a:t>
            </a:r>
            <a:r>
              <a:rPr sz="1350" spc="-135" baseline="-22000" dirty="0">
                <a:latin typeface="Arial"/>
                <a:cs typeface="Arial"/>
              </a:rPr>
              <a:t>0</a:t>
            </a:r>
            <a:r>
              <a:rPr sz="1400" spc="-90" dirty="0">
                <a:latin typeface="Arial"/>
                <a:cs typeface="Arial"/>
              </a:rPr>
              <a:t>, </a:t>
            </a:r>
            <a:r>
              <a:rPr sz="1400" spc="-125" dirty="0">
                <a:latin typeface="Arial"/>
                <a:cs typeface="Arial"/>
              </a:rPr>
              <a:t>then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50" dirty="0">
                <a:latin typeface="Arial"/>
                <a:cs typeface="Arial"/>
              </a:rPr>
              <a:t>number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105" dirty="0">
                <a:latin typeface="Arial"/>
                <a:cs typeface="Arial"/>
              </a:rPr>
              <a:t>critical-sized </a:t>
            </a:r>
            <a:r>
              <a:rPr sz="1400" spc="-110" dirty="0">
                <a:latin typeface="Arial"/>
                <a:cs typeface="Arial"/>
              </a:rPr>
              <a:t>particles </a:t>
            </a:r>
            <a:r>
              <a:rPr sz="1400" spc="-125" dirty="0">
                <a:latin typeface="Arial"/>
                <a:cs typeface="Arial"/>
              </a:rPr>
              <a:t>n* </a:t>
            </a:r>
            <a:r>
              <a:rPr sz="1400" spc="-140" dirty="0">
                <a:latin typeface="Arial"/>
                <a:cs typeface="Arial"/>
              </a:rPr>
              <a:t>can </a:t>
            </a:r>
            <a:r>
              <a:rPr sz="1400" spc="-145" dirty="0">
                <a:latin typeface="Arial"/>
                <a:cs typeface="Arial"/>
              </a:rPr>
              <a:t>be  </a:t>
            </a:r>
            <a:r>
              <a:rPr sz="1400" spc="-125" dirty="0">
                <a:latin typeface="Arial"/>
                <a:cs typeface="Arial"/>
              </a:rPr>
              <a:t>given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by,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688" y="4671440"/>
            <a:ext cx="8313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60" dirty="0">
                <a:latin typeface="Arial"/>
                <a:cs typeface="Arial"/>
              </a:rPr>
              <a:t>Volume </a:t>
            </a:r>
            <a:r>
              <a:rPr sz="1400" spc="-105" dirty="0">
                <a:latin typeface="Arial"/>
                <a:cs typeface="Arial"/>
              </a:rPr>
              <a:t>strain </a:t>
            </a:r>
            <a:r>
              <a:rPr sz="1400" spc="-130" dirty="0">
                <a:latin typeface="Arial"/>
                <a:cs typeface="Arial"/>
              </a:rPr>
              <a:t>energy </a:t>
            </a:r>
            <a:r>
              <a:rPr sz="1400" spc="-110" dirty="0">
                <a:latin typeface="Arial"/>
                <a:cs typeface="Arial"/>
              </a:rPr>
              <a:t>factor </a:t>
            </a:r>
            <a:r>
              <a:rPr sz="1400" spc="-140" dirty="0">
                <a:latin typeface="Arial"/>
                <a:cs typeface="Arial"/>
              </a:rPr>
              <a:t>– </a:t>
            </a:r>
            <a:r>
              <a:rPr sz="1400" spc="-70" dirty="0">
                <a:latin typeface="Arial"/>
                <a:cs typeface="Arial"/>
              </a:rPr>
              <a:t>If </a:t>
            </a:r>
            <a:r>
              <a:rPr sz="1400" spc="-145" dirty="0">
                <a:latin typeface="Arial"/>
                <a:cs typeface="Arial"/>
              </a:rPr>
              <a:t>due </a:t>
            </a:r>
            <a:r>
              <a:rPr sz="1400" spc="-110" dirty="0">
                <a:latin typeface="Arial"/>
                <a:cs typeface="Arial"/>
              </a:rPr>
              <a:t>to </a:t>
            </a:r>
            <a:r>
              <a:rPr sz="1400" spc="-140" dirty="0">
                <a:latin typeface="Arial"/>
                <a:cs typeface="Arial"/>
              </a:rPr>
              <a:t>a </a:t>
            </a:r>
            <a:r>
              <a:rPr sz="1400" spc="-145" dirty="0">
                <a:latin typeface="Arial"/>
                <a:cs typeface="Arial"/>
              </a:rPr>
              <a:t>phase </a:t>
            </a:r>
            <a:r>
              <a:rPr sz="1400" spc="-135" dirty="0">
                <a:latin typeface="Arial"/>
                <a:cs typeface="Arial"/>
              </a:rPr>
              <a:t>change, </a:t>
            </a:r>
            <a:r>
              <a:rPr sz="1400" spc="-140" dirty="0">
                <a:latin typeface="Arial"/>
                <a:cs typeface="Arial"/>
              </a:rPr>
              <a:t>volume </a:t>
            </a:r>
            <a:r>
              <a:rPr sz="1400" spc="-145" dirty="0">
                <a:latin typeface="Arial"/>
                <a:cs typeface="Arial"/>
              </a:rPr>
              <a:t>change </a:t>
            </a:r>
            <a:r>
              <a:rPr sz="1400" spc="-130" dirty="0">
                <a:latin typeface="Arial"/>
                <a:cs typeface="Arial"/>
              </a:rPr>
              <a:t>occurs </a:t>
            </a:r>
            <a:r>
              <a:rPr sz="1400" spc="-125" dirty="0">
                <a:latin typeface="Arial"/>
                <a:cs typeface="Arial"/>
              </a:rPr>
              <a:t>then </a:t>
            </a:r>
            <a:r>
              <a:rPr sz="1400" spc="-140" dirty="0">
                <a:latin typeface="Arial"/>
                <a:cs typeface="Arial"/>
              </a:rPr>
              <a:t>+ve </a:t>
            </a:r>
            <a:r>
              <a:rPr sz="1400" spc="-105" dirty="0">
                <a:latin typeface="Arial"/>
                <a:cs typeface="Arial"/>
              </a:rPr>
              <a:t>elastic strain </a:t>
            </a:r>
            <a:r>
              <a:rPr sz="1400" spc="-130" dirty="0">
                <a:latin typeface="Arial"/>
                <a:cs typeface="Arial"/>
              </a:rPr>
              <a:t>energy </a:t>
            </a:r>
            <a:r>
              <a:rPr sz="1400" spc="-95" dirty="0">
                <a:latin typeface="Arial"/>
                <a:cs typeface="Arial"/>
              </a:rPr>
              <a:t>will </a:t>
            </a:r>
            <a:r>
              <a:rPr sz="1400" spc="-100" dirty="0">
                <a:latin typeface="Arial"/>
                <a:cs typeface="Arial"/>
              </a:rPr>
              <a:t>inhibit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14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nucleation </a:t>
            </a:r>
            <a:r>
              <a:rPr sz="1400" spc="-145" dirty="0">
                <a:latin typeface="Arial"/>
                <a:cs typeface="Arial"/>
              </a:rPr>
              <a:t>and </a:t>
            </a:r>
            <a:r>
              <a:rPr sz="1400" spc="-130" dirty="0">
                <a:latin typeface="Arial"/>
                <a:cs typeface="Arial"/>
              </a:rPr>
              <a:t>hence, </a:t>
            </a:r>
            <a:r>
              <a:rPr sz="1400" spc="-125" dirty="0">
                <a:latin typeface="Arial"/>
                <a:cs typeface="Arial"/>
              </a:rPr>
              <a:t>equation </a:t>
            </a:r>
            <a:r>
              <a:rPr sz="1400" spc="-100" dirty="0">
                <a:latin typeface="Arial"/>
                <a:cs typeface="Arial"/>
              </a:rPr>
              <a:t>for </a:t>
            </a:r>
            <a:r>
              <a:rPr sz="1400" spc="-110" dirty="0">
                <a:latin typeface="Arial"/>
                <a:cs typeface="Arial"/>
              </a:rPr>
              <a:t>free </a:t>
            </a:r>
            <a:r>
              <a:rPr sz="1400" spc="-130" dirty="0">
                <a:latin typeface="Arial"/>
                <a:cs typeface="Arial"/>
              </a:rPr>
              <a:t>energy </a:t>
            </a:r>
            <a:r>
              <a:rPr sz="1400" spc="-95" dirty="0">
                <a:latin typeface="Arial"/>
                <a:cs typeface="Arial"/>
              </a:rPr>
              <a:t>will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become,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1392" y="325958"/>
            <a:ext cx="51479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Homogeneous</a:t>
            </a:r>
            <a:r>
              <a:rPr spc="-45" dirty="0"/>
              <a:t> </a:t>
            </a:r>
            <a:r>
              <a:rPr dirty="0"/>
              <a:t>Nucleation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86226" y="2164588"/>
            <a:ext cx="2286000" cy="240576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7305" y="2163762"/>
            <a:ext cx="2253869" cy="73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3925" y="2206498"/>
            <a:ext cx="2636901" cy="2363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09800" y="5181600"/>
            <a:ext cx="2851150" cy="54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17" y="325958"/>
            <a:ext cx="529780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Heterogeneous</a:t>
            </a:r>
            <a:r>
              <a:rPr spc="-35" dirty="0"/>
              <a:t> </a:t>
            </a:r>
            <a:r>
              <a:rPr dirty="0"/>
              <a:t>Nucleation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89116" y="1827006"/>
            <a:ext cx="1409007" cy="404039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37076" y="2025650"/>
            <a:ext cx="4572000" cy="3402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0025" y="1143000"/>
            <a:ext cx="8715375" cy="5562600"/>
          </a:xfrm>
          <a:custGeom>
            <a:avLst/>
            <a:gdLst/>
            <a:ahLst/>
            <a:cxnLst/>
            <a:rect l="l" t="t" r="r" b="b"/>
            <a:pathLst>
              <a:path w="8715375" h="5562600">
                <a:moveTo>
                  <a:pt x="0" y="5562600"/>
                </a:moveTo>
                <a:lnTo>
                  <a:pt x="8715375" y="5562600"/>
                </a:lnTo>
                <a:lnTo>
                  <a:pt x="8715375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628649"/>
            <a:ext cx="8715375" cy="6229350"/>
          </a:xfrm>
          <a:custGeom>
            <a:avLst/>
            <a:gdLst/>
            <a:ahLst/>
            <a:cxnLst/>
            <a:rect l="l" t="t" r="r" b="b"/>
            <a:pathLst>
              <a:path w="8715375" h="6229350">
                <a:moveTo>
                  <a:pt x="0" y="6229350"/>
                </a:moveTo>
                <a:lnTo>
                  <a:pt x="8715375" y="6229350"/>
                </a:lnTo>
                <a:lnTo>
                  <a:pt x="8715375" y="0"/>
                </a:lnTo>
                <a:lnTo>
                  <a:pt x="0" y="0"/>
                </a:lnTo>
                <a:lnTo>
                  <a:pt x="0" y="622935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688" y="615162"/>
            <a:ext cx="8069580" cy="12636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55" dirty="0">
                <a:latin typeface="Arial"/>
                <a:cs typeface="Arial"/>
              </a:rPr>
              <a:t>Homogeneous </a:t>
            </a:r>
            <a:r>
              <a:rPr sz="1400" spc="-120" dirty="0">
                <a:latin typeface="Arial"/>
                <a:cs typeface="Arial"/>
              </a:rPr>
              <a:t>nucleation </a:t>
            </a:r>
            <a:r>
              <a:rPr sz="1400" spc="-95" dirty="0">
                <a:latin typeface="Arial"/>
                <a:cs typeface="Arial"/>
              </a:rPr>
              <a:t>is </a:t>
            </a:r>
            <a:r>
              <a:rPr sz="1400" spc="-140" dirty="0">
                <a:latin typeface="Arial"/>
                <a:cs typeface="Arial"/>
              </a:rPr>
              <a:t>a </a:t>
            </a:r>
            <a:r>
              <a:rPr sz="1400" spc="-95" dirty="0">
                <a:latin typeface="Arial"/>
                <a:cs typeface="Arial"/>
              </a:rPr>
              <a:t>difficult </a:t>
            </a:r>
            <a:r>
              <a:rPr sz="1400" spc="-130" dirty="0">
                <a:latin typeface="Arial"/>
                <a:cs typeface="Arial"/>
              </a:rPr>
              <a:t>process </a:t>
            </a:r>
            <a:r>
              <a:rPr sz="1400" spc="-145" dirty="0">
                <a:latin typeface="Arial"/>
                <a:cs typeface="Arial"/>
              </a:rPr>
              <a:t>and </a:t>
            </a:r>
            <a:r>
              <a:rPr sz="1400" spc="-130" dirty="0">
                <a:latin typeface="Arial"/>
                <a:cs typeface="Arial"/>
              </a:rPr>
              <a:t>almost never </a:t>
            </a:r>
            <a:r>
              <a:rPr sz="1400" spc="-145" dirty="0">
                <a:latin typeface="Arial"/>
                <a:cs typeface="Arial"/>
              </a:rPr>
              <a:t>happens </a:t>
            </a:r>
            <a:r>
              <a:rPr sz="1400" spc="-100" dirty="0">
                <a:latin typeface="Arial"/>
                <a:cs typeface="Arial"/>
              </a:rPr>
              <a:t>in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industry.</a:t>
            </a:r>
            <a:endParaRPr sz="1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25" dirty="0">
                <a:latin typeface="Arial"/>
                <a:cs typeface="Arial"/>
              </a:rPr>
              <a:t>Nucleation </a:t>
            </a:r>
            <a:r>
              <a:rPr sz="1400" spc="-130" dirty="0">
                <a:latin typeface="Arial"/>
                <a:cs typeface="Arial"/>
              </a:rPr>
              <a:t>occurs </a:t>
            </a:r>
            <a:r>
              <a:rPr sz="1400" spc="-110" dirty="0">
                <a:latin typeface="Arial"/>
                <a:cs typeface="Arial"/>
              </a:rPr>
              <a:t>either </a:t>
            </a:r>
            <a:r>
              <a:rPr sz="1400" spc="-145" dirty="0">
                <a:latin typeface="Arial"/>
                <a:cs typeface="Arial"/>
              </a:rPr>
              <a:t>on </a:t>
            </a:r>
            <a:r>
              <a:rPr sz="1400" spc="-140" dirty="0">
                <a:latin typeface="Arial"/>
                <a:cs typeface="Arial"/>
              </a:rPr>
              <a:t>a </a:t>
            </a:r>
            <a:r>
              <a:rPr sz="1400" spc="-120" dirty="0">
                <a:latin typeface="Arial"/>
                <a:cs typeface="Arial"/>
              </a:rPr>
              <a:t>nucleating </a:t>
            </a:r>
            <a:r>
              <a:rPr sz="1400" spc="-130" dirty="0">
                <a:latin typeface="Arial"/>
                <a:cs typeface="Arial"/>
              </a:rPr>
              <a:t>substance </a:t>
            </a:r>
            <a:r>
              <a:rPr sz="1400" spc="-105" dirty="0">
                <a:latin typeface="Arial"/>
                <a:cs typeface="Arial"/>
              </a:rPr>
              <a:t>floating </a:t>
            </a:r>
            <a:r>
              <a:rPr sz="1400" spc="-135" dirty="0">
                <a:latin typeface="Arial"/>
                <a:cs typeface="Arial"/>
              </a:rPr>
              <a:t>such as </a:t>
            </a:r>
            <a:r>
              <a:rPr sz="1400" spc="-120" dirty="0">
                <a:latin typeface="Arial"/>
                <a:cs typeface="Arial"/>
              </a:rPr>
              <a:t>inclusions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114" dirty="0">
                <a:latin typeface="Arial"/>
                <a:cs typeface="Arial"/>
              </a:rPr>
              <a:t>foreign </a:t>
            </a:r>
            <a:r>
              <a:rPr sz="1400" spc="-105" dirty="0">
                <a:latin typeface="Arial"/>
                <a:cs typeface="Arial"/>
              </a:rPr>
              <a:t>particles, </a:t>
            </a:r>
            <a:r>
              <a:rPr sz="1400" spc="-114" dirty="0">
                <a:latin typeface="Arial"/>
                <a:cs typeface="Arial"/>
              </a:rPr>
              <a:t>or </a:t>
            </a:r>
            <a:r>
              <a:rPr sz="1400" spc="-145" dirty="0">
                <a:latin typeface="Arial"/>
                <a:cs typeface="Arial"/>
              </a:rPr>
              <a:t>on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14" dirty="0">
                <a:latin typeface="Arial"/>
                <a:cs typeface="Arial"/>
              </a:rPr>
              <a:t>walls </a:t>
            </a:r>
            <a:r>
              <a:rPr sz="1400" spc="-110" dirty="0">
                <a:latin typeface="Arial"/>
                <a:cs typeface="Arial"/>
              </a:rPr>
              <a:t>of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14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container.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70" dirty="0">
                <a:latin typeface="Arial"/>
                <a:cs typeface="Arial"/>
              </a:rPr>
              <a:t>If </a:t>
            </a:r>
            <a:r>
              <a:rPr sz="1400" spc="-140" dirty="0">
                <a:latin typeface="Arial"/>
                <a:cs typeface="Arial"/>
              </a:rPr>
              <a:t>a </a:t>
            </a:r>
            <a:r>
              <a:rPr sz="1400" spc="-110" dirty="0">
                <a:latin typeface="Arial"/>
                <a:cs typeface="Arial"/>
              </a:rPr>
              <a:t>solid </a:t>
            </a:r>
            <a:r>
              <a:rPr sz="1400" spc="-145" dirty="0">
                <a:latin typeface="Arial"/>
                <a:cs typeface="Arial"/>
              </a:rPr>
              <a:t>embryo </a:t>
            </a:r>
            <a:r>
              <a:rPr sz="1400" spc="-130" dirty="0">
                <a:latin typeface="Arial"/>
                <a:cs typeface="Arial"/>
              </a:rPr>
              <a:t>forms </a:t>
            </a:r>
            <a:r>
              <a:rPr sz="1400" spc="-145" dirty="0">
                <a:latin typeface="Arial"/>
                <a:cs typeface="Arial"/>
              </a:rPr>
              <a:t>on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14" dirty="0">
                <a:latin typeface="Arial"/>
                <a:cs typeface="Arial"/>
              </a:rPr>
              <a:t>wall </a:t>
            </a:r>
            <a:r>
              <a:rPr sz="1400" spc="-135" dirty="0">
                <a:latin typeface="Arial"/>
                <a:cs typeface="Arial"/>
              </a:rPr>
              <a:t>as </a:t>
            </a:r>
            <a:r>
              <a:rPr sz="1400" spc="-140" dirty="0">
                <a:latin typeface="Arial"/>
                <a:cs typeface="Arial"/>
              </a:rPr>
              <a:t>a </a:t>
            </a:r>
            <a:r>
              <a:rPr sz="1400" spc="-114" dirty="0">
                <a:latin typeface="Arial"/>
                <a:cs typeface="Arial"/>
              </a:rPr>
              <a:t>spherical </a:t>
            </a:r>
            <a:r>
              <a:rPr sz="1400" spc="-125" dirty="0">
                <a:latin typeface="Arial"/>
                <a:cs typeface="Arial"/>
              </a:rPr>
              <a:t>cap, then </a:t>
            </a:r>
            <a:r>
              <a:rPr sz="1400" spc="-135" dirty="0">
                <a:latin typeface="Arial"/>
                <a:cs typeface="Arial"/>
              </a:rPr>
              <a:t>by </a:t>
            </a:r>
            <a:r>
              <a:rPr sz="1400" spc="-125" dirty="0">
                <a:latin typeface="Arial"/>
                <a:cs typeface="Arial"/>
              </a:rPr>
              <a:t>balancing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05" dirty="0">
                <a:latin typeface="Arial"/>
                <a:cs typeface="Arial"/>
              </a:rPr>
              <a:t>interfacial </a:t>
            </a:r>
            <a:r>
              <a:rPr sz="1400" spc="-120" dirty="0">
                <a:latin typeface="Arial"/>
                <a:cs typeface="Arial"/>
              </a:rPr>
              <a:t>energies, </a:t>
            </a:r>
            <a:r>
              <a:rPr sz="1400" spc="-160" dirty="0">
                <a:latin typeface="Arial"/>
                <a:cs typeface="Arial"/>
              </a:rPr>
              <a:t>we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get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30" dirty="0">
                <a:latin typeface="Arial"/>
                <a:cs typeface="Arial"/>
              </a:rPr>
              <a:t>Contact angle </a:t>
            </a:r>
            <a:r>
              <a:rPr sz="1400" spc="-140" dirty="0">
                <a:latin typeface="Arial"/>
                <a:cs typeface="Arial"/>
              </a:rPr>
              <a:t>θ </a:t>
            </a:r>
            <a:r>
              <a:rPr sz="1400" spc="-145" dirty="0">
                <a:latin typeface="Arial"/>
                <a:cs typeface="Arial"/>
              </a:rPr>
              <a:t>depends on </a:t>
            </a:r>
            <a:r>
              <a:rPr sz="1400" spc="-114" dirty="0">
                <a:latin typeface="Arial"/>
                <a:cs typeface="Arial"/>
              </a:rPr>
              <a:t>three </a:t>
            </a:r>
            <a:r>
              <a:rPr sz="1400" spc="-125" dirty="0">
                <a:latin typeface="Arial"/>
                <a:cs typeface="Arial"/>
              </a:rPr>
              <a:t>surface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energies.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9076" y="5224017"/>
            <a:ext cx="1412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latin typeface="Arial"/>
                <a:cs typeface="Arial"/>
              </a:rPr>
              <a:t>so </a:t>
            </a:r>
            <a:r>
              <a:rPr sz="1400" spc="-114" dirty="0">
                <a:latin typeface="Arial"/>
                <a:cs typeface="Arial"/>
              </a:rPr>
              <a:t>wall </a:t>
            </a:r>
            <a:r>
              <a:rPr sz="1400" spc="-120" dirty="0">
                <a:latin typeface="Arial"/>
                <a:cs typeface="Arial"/>
              </a:rPr>
              <a:t>doesn’t play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688" y="4925923"/>
            <a:ext cx="6296660" cy="7512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50" dirty="0">
                <a:latin typeface="Arial"/>
                <a:cs typeface="Arial"/>
              </a:rPr>
              <a:t>As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the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contact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angle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changes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from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0°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to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180°,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term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in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bracket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changes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from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0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to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335"/>
              </a:spcBef>
              <a:tabLst>
                <a:tab pos="756285" algn="l"/>
              </a:tabLst>
            </a:pPr>
            <a:r>
              <a:rPr sz="1400" dirty="0">
                <a:latin typeface="Arial"/>
                <a:cs typeface="Arial"/>
              </a:rPr>
              <a:t>–	</a:t>
            </a:r>
            <a:r>
              <a:rPr sz="1400" spc="-70" dirty="0">
                <a:latin typeface="Arial"/>
                <a:cs typeface="Arial"/>
              </a:rPr>
              <a:t>If </a:t>
            </a:r>
            <a:r>
              <a:rPr sz="1400" spc="-140" dirty="0">
                <a:latin typeface="Arial"/>
                <a:cs typeface="Arial"/>
              </a:rPr>
              <a:t>θ </a:t>
            </a:r>
            <a:r>
              <a:rPr sz="1400" spc="-150" dirty="0">
                <a:latin typeface="Arial"/>
                <a:cs typeface="Arial"/>
              </a:rPr>
              <a:t>= </a:t>
            </a:r>
            <a:r>
              <a:rPr sz="1400" spc="-100" dirty="0">
                <a:latin typeface="Arial"/>
                <a:cs typeface="Arial"/>
              </a:rPr>
              <a:t>180°, </a:t>
            </a:r>
            <a:r>
              <a:rPr sz="1400" spc="-120" dirty="0">
                <a:latin typeface="Arial"/>
                <a:cs typeface="Arial"/>
              </a:rPr>
              <a:t>cos180° </a:t>
            </a:r>
            <a:r>
              <a:rPr sz="1400" spc="-150" dirty="0">
                <a:latin typeface="Arial"/>
                <a:cs typeface="Arial"/>
              </a:rPr>
              <a:t>= </a:t>
            </a:r>
            <a:r>
              <a:rPr sz="1400" spc="-100" dirty="0">
                <a:latin typeface="Arial"/>
                <a:cs typeface="Arial"/>
              </a:rPr>
              <a:t>-1, </a:t>
            </a:r>
            <a:r>
              <a:rPr sz="1400" spc="-110" dirty="0">
                <a:latin typeface="Arial"/>
                <a:cs typeface="Arial"/>
              </a:rPr>
              <a:t>solidifying solid </a:t>
            </a:r>
            <a:r>
              <a:rPr sz="1400" spc="-150" dirty="0">
                <a:latin typeface="Arial"/>
                <a:cs typeface="Arial"/>
              </a:rPr>
              <a:t>makes </a:t>
            </a:r>
            <a:r>
              <a:rPr sz="1400" spc="-140" dirty="0">
                <a:latin typeface="Arial"/>
                <a:cs typeface="Arial"/>
              </a:rPr>
              <a:t>a </a:t>
            </a:r>
            <a:r>
              <a:rPr sz="1400" spc="-114" dirty="0">
                <a:latin typeface="Arial"/>
                <a:cs typeface="Arial"/>
              </a:rPr>
              <a:t>point </a:t>
            </a:r>
            <a:r>
              <a:rPr sz="1400" spc="-120" dirty="0">
                <a:latin typeface="Arial"/>
                <a:cs typeface="Arial"/>
              </a:rPr>
              <a:t>contact </a:t>
            </a:r>
            <a:r>
              <a:rPr sz="1400" spc="-114" dirty="0">
                <a:latin typeface="Arial"/>
                <a:cs typeface="Arial"/>
              </a:rPr>
              <a:t>with </a:t>
            </a:r>
            <a:r>
              <a:rPr sz="1400" spc="-145" dirty="0">
                <a:latin typeface="Arial"/>
                <a:cs typeface="Arial"/>
              </a:rPr>
              <a:t>mould </a:t>
            </a:r>
            <a:r>
              <a:rPr sz="1400" spc="-105" dirty="0">
                <a:latin typeface="Arial"/>
                <a:cs typeface="Arial"/>
              </a:rPr>
              <a:t>wall, </a:t>
            </a:r>
            <a:r>
              <a:rPr sz="1400" spc="-125" dirty="0">
                <a:latin typeface="Arial"/>
                <a:cs typeface="Arial"/>
              </a:rPr>
              <a:t>then  </a:t>
            </a:r>
            <a:r>
              <a:rPr sz="1400" spc="-110" dirty="0">
                <a:latin typeface="Arial"/>
                <a:cs typeface="Arial"/>
              </a:rPr>
              <a:t>role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288" y="5693461"/>
            <a:ext cx="8367395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685" marR="43180" indent="-287020">
              <a:lnSpc>
                <a:spcPct val="100000"/>
              </a:lnSpc>
              <a:spcBef>
                <a:spcPts val="100"/>
              </a:spcBef>
              <a:buChar char="–"/>
              <a:tabLst>
                <a:tab pos="781685" algn="l"/>
                <a:tab pos="782320" algn="l"/>
                <a:tab pos="5525135" algn="l"/>
              </a:tabLst>
            </a:pPr>
            <a:r>
              <a:rPr sz="1400" spc="-70" dirty="0">
                <a:latin typeface="Arial"/>
                <a:cs typeface="Arial"/>
              </a:rPr>
              <a:t>If </a:t>
            </a:r>
            <a:r>
              <a:rPr sz="1400" spc="-140" dirty="0">
                <a:latin typeface="Arial"/>
                <a:cs typeface="Arial"/>
              </a:rPr>
              <a:t>θ  </a:t>
            </a:r>
            <a:r>
              <a:rPr sz="1400" spc="-150" dirty="0">
                <a:latin typeface="Arial"/>
                <a:cs typeface="Arial"/>
              </a:rPr>
              <a:t>=  </a:t>
            </a:r>
            <a:r>
              <a:rPr sz="1400" spc="-75" dirty="0">
                <a:latin typeface="Arial"/>
                <a:cs typeface="Arial"/>
              </a:rPr>
              <a:t>0°, </a:t>
            </a:r>
            <a:r>
              <a:rPr sz="1400" spc="-110" dirty="0">
                <a:latin typeface="Arial"/>
                <a:cs typeface="Arial"/>
              </a:rPr>
              <a:t>cos0° </a:t>
            </a:r>
            <a:r>
              <a:rPr sz="1400" spc="-150" dirty="0">
                <a:latin typeface="Arial"/>
                <a:cs typeface="Arial"/>
              </a:rPr>
              <a:t>=  </a:t>
            </a:r>
            <a:r>
              <a:rPr sz="1400" spc="-110" dirty="0">
                <a:latin typeface="Arial"/>
                <a:cs typeface="Arial"/>
              </a:rPr>
              <a:t>1, solid </a:t>
            </a:r>
            <a:r>
              <a:rPr sz="1400" spc="-125" dirty="0">
                <a:latin typeface="Arial"/>
                <a:cs typeface="Arial"/>
              </a:rPr>
              <a:t>completely </a:t>
            </a:r>
            <a:r>
              <a:rPr sz="1400" spc="-135" dirty="0">
                <a:latin typeface="Arial"/>
                <a:cs typeface="Arial"/>
              </a:rPr>
              <a:t>wets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40" dirty="0">
                <a:latin typeface="Arial"/>
                <a:cs typeface="Arial"/>
              </a:rPr>
              <a:t>mould </a:t>
            </a:r>
            <a:r>
              <a:rPr sz="1400" spc="-105" dirty="0">
                <a:latin typeface="Arial"/>
                <a:cs typeface="Arial"/>
              </a:rPr>
              <a:t>wall,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then	</a:t>
            </a:r>
            <a:r>
              <a:rPr sz="1400" spc="-135" dirty="0">
                <a:latin typeface="Arial"/>
                <a:cs typeface="Arial"/>
              </a:rPr>
              <a:t>so </a:t>
            </a:r>
            <a:r>
              <a:rPr sz="1400" spc="-145" dirty="0">
                <a:latin typeface="Arial"/>
                <a:cs typeface="Arial"/>
              </a:rPr>
              <a:t>no </a:t>
            </a:r>
            <a:r>
              <a:rPr sz="1400" spc="-110" dirty="0">
                <a:latin typeface="Arial"/>
                <a:cs typeface="Arial"/>
              </a:rPr>
              <a:t>barrier </a:t>
            </a:r>
            <a:r>
              <a:rPr sz="1400" spc="-100" dirty="0">
                <a:latin typeface="Arial"/>
                <a:cs typeface="Arial"/>
              </a:rPr>
              <a:t>for </a:t>
            </a:r>
            <a:r>
              <a:rPr sz="1400" spc="-135" dirty="0">
                <a:latin typeface="Arial"/>
                <a:cs typeface="Arial"/>
              </a:rPr>
              <a:t>heterogeneous </a:t>
            </a:r>
            <a:r>
              <a:rPr sz="1400" spc="-114" dirty="0">
                <a:latin typeface="Arial"/>
                <a:cs typeface="Arial"/>
              </a:rPr>
              <a:t>nucleation.  </a:t>
            </a:r>
            <a:r>
              <a:rPr sz="1400" spc="-160" dirty="0">
                <a:latin typeface="Arial"/>
                <a:cs typeface="Arial"/>
              </a:rPr>
              <a:t>Can </a:t>
            </a:r>
            <a:r>
              <a:rPr sz="1400" spc="-100" dirty="0">
                <a:latin typeface="Arial"/>
                <a:cs typeface="Arial"/>
              </a:rPr>
              <a:t>start </a:t>
            </a:r>
            <a:r>
              <a:rPr sz="1400" spc="-110" dirty="0">
                <a:latin typeface="Arial"/>
                <a:cs typeface="Arial"/>
              </a:rPr>
              <a:t>at </a:t>
            </a:r>
            <a:r>
              <a:rPr sz="1400" spc="-114" dirty="0">
                <a:latin typeface="Arial"/>
                <a:cs typeface="Arial"/>
              </a:rPr>
              <a:t>freezing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temp</a:t>
            </a:r>
            <a:endParaRPr sz="14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340"/>
              </a:spcBef>
              <a:buChar char="–"/>
              <a:tabLst>
                <a:tab pos="781685" algn="l"/>
                <a:tab pos="782320" algn="l"/>
                <a:tab pos="3781425" algn="l"/>
              </a:tabLst>
            </a:pPr>
            <a:r>
              <a:rPr sz="1400" spc="-70" dirty="0">
                <a:latin typeface="Arial"/>
                <a:cs typeface="Arial"/>
              </a:rPr>
              <a:t>If </a:t>
            </a:r>
            <a:r>
              <a:rPr sz="1400" spc="-140" dirty="0">
                <a:latin typeface="Arial"/>
                <a:cs typeface="Arial"/>
              </a:rPr>
              <a:t>θ </a:t>
            </a:r>
            <a:r>
              <a:rPr sz="1400" spc="-145" dirty="0">
                <a:latin typeface="Arial"/>
                <a:cs typeface="Arial"/>
              </a:rPr>
              <a:t>=  </a:t>
            </a:r>
            <a:r>
              <a:rPr sz="1400" spc="-90" dirty="0">
                <a:latin typeface="Arial"/>
                <a:cs typeface="Arial"/>
              </a:rPr>
              <a:t>90°, </a:t>
            </a:r>
            <a:r>
              <a:rPr sz="1400" spc="-120" dirty="0">
                <a:latin typeface="Arial"/>
                <a:cs typeface="Arial"/>
              </a:rPr>
              <a:t>cos90° </a:t>
            </a:r>
            <a:r>
              <a:rPr sz="1400" spc="-145" dirty="0">
                <a:latin typeface="Arial"/>
                <a:cs typeface="Arial"/>
              </a:rPr>
              <a:t>=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0,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then	</a:t>
            </a:r>
            <a:r>
              <a:rPr sz="1400" spc="-80" dirty="0">
                <a:latin typeface="Arial"/>
                <a:cs typeface="Arial"/>
              </a:rPr>
              <a:t>still </a:t>
            </a:r>
            <a:r>
              <a:rPr sz="1400" spc="-120" dirty="0">
                <a:latin typeface="Arial"/>
                <a:cs typeface="Arial"/>
              </a:rPr>
              <a:t>hemi-spherical </a:t>
            </a:r>
            <a:r>
              <a:rPr sz="1400" spc="-110" dirty="0">
                <a:latin typeface="Arial"/>
                <a:cs typeface="Arial"/>
              </a:rPr>
              <a:t>solid </a:t>
            </a:r>
            <a:r>
              <a:rPr sz="1400" spc="-95" dirty="0">
                <a:latin typeface="Arial"/>
                <a:cs typeface="Arial"/>
              </a:rPr>
              <a:t>is </a:t>
            </a:r>
            <a:r>
              <a:rPr sz="1400" spc="-105" dirty="0">
                <a:latin typeface="Arial"/>
                <a:cs typeface="Arial"/>
              </a:rPr>
              <a:t>effective, </a:t>
            </a:r>
            <a:r>
              <a:rPr sz="1400" spc="-110" dirty="0">
                <a:latin typeface="Arial"/>
                <a:cs typeface="Arial"/>
              </a:rPr>
              <a:t>barrier </a:t>
            </a:r>
            <a:r>
              <a:rPr sz="1400" spc="-95" dirty="0">
                <a:latin typeface="Arial"/>
                <a:cs typeface="Arial"/>
              </a:rPr>
              <a:t>is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half.</a:t>
            </a:r>
            <a:endParaRPr sz="1400">
              <a:latin typeface="Arial"/>
              <a:cs typeface="Arial"/>
            </a:endParaRPr>
          </a:p>
          <a:p>
            <a:pPr marL="381000" marR="43561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81000" algn="l"/>
                <a:tab pos="381635" algn="l"/>
              </a:tabLst>
            </a:pPr>
            <a:r>
              <a:rPr sz="1400" spc="-150" dirty="0">
                <a:latin typeface="Arial"/>
                <a:cs typeface="Arial"/>
              </a:rPr>
              <a:t>As </a:t>
            </a:r>
            <a:r>
              <a:rPr sz="1400" spc="-140" dirty="0">
                <a:latin typeface="Arial"/>
                <a:cs typeface="Arial"/>
              </a:rPr>
              <a:t>θ </a:t>
            </a:r>
            <a:r>
              <a:rPr sz="1400" spc="-35" dirty="0">
                <a:latin typeface="Arial"/>
                <a:cs typeface="Arial"/>
              </a:rPr>
              <a:t>↓, </a:t>
            </a:r>
            <a:r>
              <a:rPr sz="1400" spc="-75" dirty="0">
                <a:latin typeface="Arial"/>
                <a:cs typeface="Arial"/>
              </a:rPr>
              <a:t>r*</a:t>
            </a:r>
            <a:r>
              <a:rPr sz="1350" spc="-112" baseline="-22000" dirty="0">
                <a:latin typeface="Arial"/>
                <a:cs typeface="Arial"/>
              </a:rPr>
              <a:t>het </a:t>
            </a:r>
            <a:r>
              <a:rPr sz="1400" spc="-35" dirty="0">
                <a:latin typeface="Arial"/>
                <a:cs typeface="Arial"/>
              </a:rPr>
              <a:t>↓, </a:t>
            </a:r>
            <a:r>
              <a:rPr sz="1400" spc="-135" dirty="0">
                <a:latin typeface="Arial"/>
                <a:cs typeface="Arial"/>
              </a:rPr>
              <a:t>so </a:t>
            </a:r>
            <a:r>
              <a:rPr sz="1400" spc="-110" dirty="0">
                <a:latin typeface="Arial"/>
                <a:cs typeface="Arial"/>
              </a:rPr>
              <a:t>particular </a:t>
            </a:r>
            <a:r>
              <a:rPr sz="1400" spc="-120" dirty="0">
                <a:latin typeface="Arial"/>
                <a:cs typeface="Arial"/>
              </a:rPr>
              <a:t>inoculant </a:t>
            </a:r>
            <a:r>
              <a:rPr sz="1400" spc="-140" dirty="0">
                <a:latin typeface="Arial"/>
                <a:cs typeface="Arial"/>
              </a:rPr>
              <a:t>can </a:t>
            </a:r>
            <a:r>
              <a:rPr sz="1400" spc="-145" dirty="0">
                <a:latin typeface="Arial"/>
                <a:cs typeface="Arial"/>
              </a:rPr>
              <a:t>be </a:t>
            </a:r>
            <a:r>
              <a:rPr sz="1400" spc="-140" dirty="0">
                <a:latin typeface="Arial"/>
                <a:cs typeface="Arial"/>
              </a:rPr>
              <a:t>chosen </a:t>
            </a:r>
            <a:r>
              <a:rPr sz="1400" spc="-110" dirty="0">
                <a:latin typeface="Arial"/>
                <a:cs typeface="Arial"/>
              </a:rPr>
              <a:t>to </a:t>
            </a:r>
            <a:r>
              <a:rPr sz="1400" spc="-135" dirty="0">
                <a:latin typeface="Arial"/>
                <a:cs typeface="Arial"/>
              </a:rPr>
              <a:t>reduce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40" dirty="0">
                <a:latin typeface="Arial"/>
                <a:cs typeface="Arial"/>
              </a:rPr>
              <a:t>θ </a:t>
            </a:r>
            <a:r>
              <a:rPr sz="1400" spc="-120" dirty="0">
                <a:latin typeface="Arial"/>
                <a:cs typeface="Arial"/>
              </a:rPr>
              <a:t>(low </a:t>
            </a:r>
            <a:r>
              <a:rPr sz="1400" spc="-100" dirty="0">
                <a:latin typeface="Arial"/>
                <a:cs typeface="Arial"/>
              </a:rPr>
              <a:t>γ</a:t>
            </a:r>
            <a:r>
              <a:rPr sz="1350" spc="-150" baseline="-22000" dirty="0">
                <a:latin typeface="Arial"/>
                <a:cs typeface="Arial"/>
              </a:rPr>
              <a:t>sm</a:t>
            </a:r>
            <a:r>
              <a:rPr sz="1400" spc="-100" dirty="0">
                <a:latin typeface="Arial"/>
                <a:cs typeface="Arial"/>
              </a:rPr>
              <a:t>) </a:t>
            </a:r>
            <a:r>
              <a:rPr sz="1400" spc="-90" dirty="0">
                <a:latin typeface="Arial"/>
                <a:cs typeface="Arial"/>
              </a:rPr>
              <a:t>[Artificial </a:t>
            </a:r>
            <a:r>
              <a:rPr sz="1400" spc="-110" dirty="0">
                <a:latin typeface="Arial"/>
                <a:cs typeface="Arial"/>
              </a:rPr>
              <a:t>rain </a:t>
            </a:r>
            <a:r>
              <a:rPr sz="1400" spc="-140" dirty="0">
                <a:latin typeface="Arial"/>
                <a:cs typeface="Arial"/>
              </a:rPr>
              <a:t>– </a:t>
            </a:r>
            <a:r>
              <a:rPr sz="1400" spc="-135" dirty="0">
                <a:latin typeface="Arial"/>
                <a:cs typeface="Arial"/>
              </a:rPr>
              <a:t>seeding </a:t>
            </a:r>
            <a:r>
              <a:rPr sz="1400" spc="-120" dirty="0">
                <a:latin typeface="Arial"/>
                <a:cs typeface="Arial"/>
              </a:rPr>
              <a:t>the </a:t>
            </a:r>
            <a:r>
              <a:rPr sz="1400" spc="-125" dirty="0">
                <a:latin typeface="Arial"/>
                <a:cs typeface="Arial"/>
              </a:rPr>
              <a:t>clouds </a:t>
            </a:r>
            <a:r>
              <a:rPr sz="1400" spc="-120" dirty="0">
                <a:latin typeface="Arial"/>
                <a:cs typeface="Arial"/>
              </a:rPr>
              <a:t>with  </a:t>
            </a:r>
            <a:r>
              <a:rPr sz="1400" spc="-125" dirty="0">
                <a:latin typeface="Arial"/>
                <a:cs typeface="Arial"/>
              </a:rPr>
              <a:t>AgI/NaCl, Also </a:t>
            </a:r>
            <a:r>
              <a:rPr sz="1400" spc="-130" dirty="0">
                <a:latin typeface="Arial"/>
                <a:cs typeface="Arial"/>
              </a:rPr>
              <a:t>seeding </a:t>
            </a:r>
            <a:r>
              <a:rPr sz="1400" spc="-120" dirty="0">
                <a:latin typeface="Arial"/>
                <a:cs typeface="Arial"/>
              </a:rPr>
              <a:t>graphite </a:t>
            </a:r>
            <a:r>
              <a:rPr sz="1400" spc="-114" dirty="0">
                <a:latin typeface="Arial"/>
                <a:cs typeface="Arial"/>
              </a:rPr>
              <a:t>with </a:t>
            </a:r>
            <a:r>
              <a:rPr sz="1400" spc="-120" dirty="0">
                <a:latin typeface="Arial"/>
                <a:cs typeface="Arial"/>
              </a:rPr>
              <a:t>Ni </a:t>
            </a:r>
            <a:r>
              <a:rPr sz="1400" spc="-105" dirty="0">
                <a:latin typeface="Arial"/>
                <a:cs typeface="Arial"/>
              </a:rPr>
              <a:t>to </a:t>
            </a:r>
            <a:r>
              <a:rPr sz="1400" spc="-120" dirty="0">
                <a:latin typeface="Arial"/>
                <a:cs typeface="Arial"/>
              </a:rPr>
              <a:t>get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diamonds]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26717" y="0"/>
            <a:ext cx="52965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Heterogeneous</a:t>
            </a:r>
            <a:r>
              <a:rPr spc="-45" dirty="0"/>
              <a:t> </a:t>
            </a:r>
            <a:r>
              <a:rPr dirty="0"/>
              <a:t>Nucleation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81000" y="589026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63414" y="1924939"/>
            <a:ext cx="4113911" cy="15643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56175" y="1917700"/>
            <a:ext cx="4127500" cy="1577975"/>
          </a:xfrm>
          <a:custGeom>
            <a:avLst/>
            <a:gdLst/>
            <a:ahLst/>
            <a:cxnLst/>
            <a:rect l="l" t="t" r="r" b="b"/>
            <a:pathLst>
              <a:path w="4127500" h="1577975">
                <a:moveTo>
                  <a:pt x="0" y="1577975"/>
                </a:moveTo>
                <a:lnTo>
                  <a:pt x="4127500" y="1577975"/>
                </a:lnTo>
                <a:lnTo>
                  <a:pt x="4127500" y="0"/>
                </a:lnTo>
                <a:lnTo>
                  <a:pt x="0" y="0"/>
                </a:lnTo>
                <a:lnTo>
                  <a:pt x="0" y="157797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91400" y="1315719"/>
            <a:ext cx="1600200" cy="341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8619" y="1923986"/>
            <a:ext cx="3656329" cy="823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4804" y="2727325"/>
            <a:ext cx="4258183" cy="225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15176" y="5195887"/>
            <a:ext cx="700087" cy="309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28925" y="6180137"/>
            <a:ext cx="1133475" cy="296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14925" y="5665787"/>
            <a:ext cx="600075" cy="2968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1143000"/>
            <a:ext cx="8715375" cy="5562600"/>
          </a:xfrm>
          <a:custGeom>
            <a:avLst/>
            <a:gdLst/>
            <a:ahLst/>
            <a:cxnLst/>
            <a:rect l="l" t="t" r="r" b="b"/>
            <a:pathLst>
              <a:path w="8715375" h="5562600">
                <a:moveTo>
                  <a:pt x="0" y="5562600"/>
                </a:moveTo>
                <a:lnTo>
                  <a:pt x="8715375" y="5562600"/>
                </a:lnTo>
                <a:lnTo>
                  <a:pt x="8715375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688" y="1122324"/>
            <a:ext cx="611695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60" dirty="0">
                <a:latin typeface="Arial"/>
                <a:cs typeface="Arial"/>
              </a:rPr>
              <a:t>Growth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is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increase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size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nucleus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after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nucleation.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40" dirty="0">
                <a:latin typeface="Arial"/>
                <a:cs typeface="Arial"/>
              </a:rPr>
              <a:t>Usually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occurs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by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thermally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activated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jump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atoms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from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phase.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688" y="4391025"/>
            <a:ext cx="804481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45" dirty="0">
                <a:latin typeface="Arial"/>
                <a:cs typeface="Arial"/>
              </a:rPr>
              <a:t>For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interface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65" dirty="0">
                <a:latin typeface="Arial"/>
                <a:cs typeface="Arial"/>
              </a:rPr>
              <a:t>move, </a:t>
            </a:r>
            <a:r>
              <a:rPr sz="1600" spc="-80" dirty="0">
                <a:latin typeface="Arial"/>
                <a:cs typeface="Arial"/>
              </a:rPr>
              <a:t>it </a:t>
            </a:r>
            <a:r>
              <a:rPr sz="1600" spc="-160" dirty="0">
                <a:latin typeface="Arial"/>
                <a:cs typeface="Arial"/>
              </a:rPr>
              <a:t>must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55" dirty="0">
                <a:latin typeface="Arial"/>
                <a:cs typeface="Arial"/>
              </a:rPr>
              <a:t>below </a:t>
            </a:r>
            <a:r>
              <a:rPr sz="1600" spc="-135" dirty="0">
                <a:latin typeface="Arial"/>
                <a:cs typeface="Arial"/>
              </a:rPr>
              <a:t>freezing </a:t>
            </a:r>
            <a:r>
              <a:rPr sz="1600" spc="-150" dirty="0">
                <a:latin typeface="Arial"/>
                <a:cs typeface="Arial"/>
              </a:rPr>
              <a:t>temp. </a:t>
            </a:r>
            <a:r>
              <a:rPr sz="1600" spc="-160" dirty="0">
                <a:latin typeface="Arial"/>
                <a:cs typeface="Arial"/>
              </a:rPr>
              <a:t>Growth </a:t>
            </a:r>
            <a:r>
              <a:rPr sz="1600" spc="-130" dirty="0">
                <a:latin typeface="Arial"/>
                <a:cs typeface="Arial"/>
              </a:rPr>
              <a:t>rate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thus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30" dirty="0">
                <a:latin typeface="Arial"/>
                <a:cs typeface="Arial"/>
              </a:rPr>
              <a:t>function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65" dirty="0">
                <a:latin typeface="Arial"/>
                <a:cs typeface="Arial"/>
              </a:rPr>
              <a:t>amount </a:t>
            </a:r>
            <a:r>
              <a:rPr sz="1600" spc="-130" dirty="0">
                <a:latin typeface="Arial"/>
                <a:cs typeface="Arial"/>
              </a:rPr>
              <a:t>of  </a:t>
            </a:r>
            <a:r>
              <a:rPr sz="1600" spc="-140" dirty="0">
                <a:latin typeface="Arial"/>
                <a:cs typeface="Arial"/>
              </a:rPr>
              <a:t>undercooling.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growth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rate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is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also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dependent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nature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temp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gradient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in-front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interface.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210" dirty="0">
                <a:latin typeface="Arial"/>
                <a:cs typeface="Arial"/>
              </a:rPr>
              <a:t>Two </a:t>
            </a:r>
            <a:r>
              <a:rPr sz="1600" spc="-145" dirty="0">
                <a:latin typeface="Arial"/>
                <a:cs typeface="Arial"/>
              </a:rPr>
              <a:t>types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gradients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225" dirty="0">
                <a:latin typeface="Arial"/>
                <a:cs typeface="Arial"/>
              </a:rPr>
              <a:t>Temp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30" dirty="0">
                <a:latin typeface="Arial"/>
                <a:cs typeface="Arial"/>
              </a:rPr>
              <a:t>rises </a:t>
            </a:r>
            <a:r>
              <a:rPr sz="1600" spc="-165" dirty="0">
                <a:latin typeface="Arial"/>
                <a:cs typeface="Arial"/>
              </a:rPr>
              <a:t>ahead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interface,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i.e.</a:t>
            </a:r>
            <a:endParaRPr sz="1600">
              <a:latin typeface="Arial"/>
              <a:cs typeface="Arial"/>
            </a:endParaRPr>
          </a:p>
          <a:p>
            <a:pPr marL="789940">
              <a:lnSpc>
                <a:spcPct val="100000"/>
              </a:lnSpc>
              <a:spcBef>
                <a:spcPts val="390"/>
              </a:spcBef>
            </a:pPr>
            <a:r>
              <a:rPr sz="1600" spc="-160" dirty="0">
                <a:latin typeface="Arial"/>
                <a:cs typeface="Arial"/>
              </a:rPr>
              <a:t>+ve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gradient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225" dirty="0">
                <a:latin typeface="Arial"/>
                <a:cs typeface="Arial"/>
              </a:rPr>
              <a:t>Temp </a:t>
            </a:r>
            <a:r>
              <a:rPr sz="1600" spc="-110" dirty="0">
                <a:latin typeface="Arial"/>
                <a:cs typeface="Arial"/>
              </a:rPr>
              <a:t>falls </a:t>
            </a:r>
            <a:r>
              <a:rPr sz="1600" spc="-165" dirty="0">
                <a:latin typeface="Arial"/>
                <a:cs typeface="Arial"/>
              </a:rPr>
              <a:t>ahead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interface,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i.e.</a:t>
            </a:r>
            <a:endParaRPr sz="1600">
              <a:latin typeface="Arial"/>
              <a:cs typeface="Arial"/>
            </a:endParaRPr>
          </a:p>
          <a:p>
            <a:pPr marL="789940">
              <a:lnSpc>
                <a:spcPct val="100000"/>
              </a:lnSpc>
              <a:spcBef>
                <a:spcPts val="380"/>
              </a:spcBef>
            </a:pPr>
            <a:r>
              <a:rPr sz="1600" spc="-155" dirty="0">
                <a:latin typeface="Arial"/>
                <a:cs typeface="Arial"/>
              </a:rPr>
              <a:t>–ve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30" dirty="0">
                <a:latin typeface="Arial"/>
                <a:cs typeface="Arial"/>
              </a:rPr>
              <a:t>gradient/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inversion.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39617" y="325958"/>
            <a:ext cx="306705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Growth </a:t>
            </a:r>
            <a:r>
              <a:rPr spc="-5" dirty="0"/>
              <a:t>of</a:t>
            </a:r>
            <a:r>
              <a:rPr spc="-80" dirty="0"/>
              <a:t> </a:t>
            </a:r>
            <a:r>
              <a:rPr dirty="0"/>
              <a:t>Solid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1775841"/>
            <a:ext cx="1847850" cy="25247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8142" y="2249487"/>
            <a:ext cx="2284857" cy="79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86400" y="1774825"/>
            <a:ext cx="3346450" cy="2524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80050" y="1768475"/>
            <a:ext cx="3359150" cy="2536825"/>
          </a:xfrm>
          <a:custGeom>
            <a:avLst/>
            <a:gdLst/>
            <a:ahLst/>
            <a:cxnLst/>
            <a:rect l="l" t="t" r="r" b="b"/>
            <a:pathLst>
              <a:path w="3359150" h="2536825">
                <a:moveTo>
                  <a:pt x="0" y="2536825"/>
                </a:moveTo>
                <a:lnTo>
                  <a:pt x="3359150" y="2536825"/>
                </a:lnTo>
                <a:lnTo>
                  <a:pt x="3359150" y="0"/>
                </a:lnTo>
                <a:lnTo>
                  <a:pt x="0" y="0"/>
                </a:lnTo>
                <a:lnTo>
                  <a:pt x="0" y="253682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76475" y="1771650"/>
            <a:ext cx="3133725" cy="492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71516" y="4899025"/>
            <a:ext cx="4296283" cy="180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09800" y="3041650"/>
            <a:ext cx="3200400" cy="125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92100" y="1758950"/>
          <a:ext cx="5118100" cy="2580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550"/>
                <a:gridCol w="111125"/>
                <a:gridCol w="390525"/>
                <a:gridCol w="2298700"/>
                <a:gridCol w="457200"/>
              </a:tblGrid>
              <a:tr h="48974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788193">
                <a:tc vMerge="1"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T w="12700">
                      <a:solidFill>
                        <a:srgbClr val="006FC0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1260475">
                <a:tc vMerge="1"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ts val="1665"/>
                        </a:lnSpc>
                      </a:pPr>
                      <a:r>
                        <a:rPr sz="1400" spc="-11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350" spc="-172" baseline="-22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11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/K</a:t>
                      </a:r>
                      <a:r>
                        <a:rPr sz="1350" spc="-172" baseline="-22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sz="1400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Accomodation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Factor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3594" y="325958"/>
            <a:ext cx="689927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Smooth or Stable</a:t>
            </a:r>
            <a:r>
              <a:rPr spc="10" dirty="0"/>
              <a:t> </a:t>
            </a:r>
            <a:r>
              <a:rPr spc="-5" dirty="0"/>
              <a:t>Interface-Growth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00025" y="1143000"/>
            <a:ext cx="8486775" cy="5562600"/>
          </a:xfrm>
          <a:custGeom>
            <a:avLst/>
            <a:gdLst/>
            <a:ahLst/>
            <a:cxnLst/>
            <a:rect l="l" t="t" r="r" b="b"/>
            <a:pathLst>
              <a:path w="8486775" h="5562600">
                <a:moveTo>
                  <a:pt x="0" y="5562600"/>
                </a:moveTo>
                <a:lnTo>
                  <a:pt x="8486775" y="5562600"/>
                </a:lnTo>
                <a:lnTo>
                  <a:pt x="8486775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88" y="1170177"/>
            <a:ext cx="824865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43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240" dirty="0">
                <a:latin typeface="Arial"/>
                <a:cs typeface="Arial"/>
              </a:rPr>
              <a:t>When </a:t>
            </a:r>
            <a:r>
              <a:rPr sz="2000" spc="-150" dirty="0">
                <a:latin typeface="Arial"/>
                <a:cs typeface="Arial"/>
              </a:rPr>
              <a:t>liquid </a:t>
            </a:r>
            <a:r>
              <a:rPr sz="2000" spc="-204" dirty="0">
                <a:latin typeface="Arial"/>
                <a:cs typeface="Arial"/>
              </a:rPr>
              <a:t>ahead </a:t>
            </a:r>
            <a:r>
              <a:rPr sz="2000" spc="-195" dirty="0">
                <a:latin typeface="Arial"/>
                <a:cs typeface="Arial"/>
              </a:rPr>
              <a:t>has </a:t>
            </a:r>
            <a:r>
              <a:rPr sz="2000" spc="-200" dirty="0">
                <a:latin typeface="Arial"/>
                <a:cs typeface="Arial"/>
              </a:rPr>
              <a:t>+ve </a:t>
            </a:r>
            <a:r>
              <a:rPr sz="2000" spc="-204" dirty="0">
                <a:latin typeface="Arial"/>
                <a:cs typeface="Arial"/>
              </a:rPr>
              <a:t>temp </a:t>
            </a:r>
            <a:r>
              <a:rPr sz="2000" spc="-160" dirty="0">
                <a:latin typeface="Arial"/>
                <a:cs typeface="Arial"/>
              </a:rPr>
              <a:t>gradient, </a:t>
            </a:r>
            <a:r>
              <a:rPr sz="2000" spc="-180" dirty="0">
                <a:latin typeface="Arial"/>
                <a:cs typeface="Arial"/>
              </a:rPr>
              <a:t>heat </a:t>
            </a:r>
            <a:r>
              <a:rPr sz="2000" spc="-135" dirty="0">
                <a:latin typeface="Arial"/>
                <a:cs typeface="Arial"/>
              </a:rPr>
              <a:t>is </a:t>
            </a:r>
            <a:r>
              <a:rPr sz="2000" spc="-145" dirty="0">
                <a:latin typeface="Arial"/>
                <a:cs typeface="Arial"/>
              </a:rPr>
              <a:t>lost </a:t>
            </a:r>
            <a:r>
              <a:rPr sz="2000" spc="-195" dirty="0">
                <a:latin typeface="Arial"/>
                <a:cs typeface="Arial"/>
              </a:rPr>
              <a:t>by </a:t>
            </a:r>
            <a:r>
              <a:rPr sz="2000" spc="-165" dirty="0">
                <a:latin typeface="Arial"/>
                <a:cs typeface="Arial"/>
              </a:rPr>
              <a:t>flowing </a:t>
            </a:r>
            <a:r>
              <a:rPr sz="2000" spc="-185" dirty="0">
                <a:latin typeface="Arial"/>
                <a:cs typeface="Arial"/>
              </a:rPr>
              <a:t>from </a:t>
            </a:r>
            <a:r>
              <a:rPr sz="2000" spc="-140" dirty="0">
                <a:latin typeface="Arial"/>
                <a:cs typeface="Arial"/>
              </a:rPr>
              <a:t>right </a:t>
            </a:r>
            <a:r>
              <a:rPr sz="2000" spc="-155" dirty="0">
                <a:latin typeface="Arial"/>
                <a:cs typeface="Arial"/>
              </a:rPr>
              <a:t>to </a:t>
            </a:r>
            <a:r>
              <a:rPr sz="2000" spc="-125" dirty="0">
                <a:latin typeface="Arial"/>
                <a:cs typeface="Arial"/>
              </a:rPr>
              <a:t>left i.e.  </a:t>
            </a:r>
            <a:r>
              <a:rPr sz="2000" spc="-155" dirty="0">
                <a:latin typeface="Arial"/>
                <a:cs typeface="Arial"/>
              </a:rPr>
              <a:t>latent </a:t>
            </a:r>
            <a:r>
              <a:rPr sz="2000" spc="-180" dirty="0">
                <a:latin typeface="Arial"/>
                <a:cs typeface="Arial"/>
              </a:rPr>
              <a:t>heat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65" dirty="0">
                <a:latin typeface="Arial"/>
                <a:cs typeface="Arial"/>
              </a:rPr>
              <a:t>fusion </a:t>
            </a:r>
            <a:r>
              <a:rPr sz="2000" spc="-135" dirty="0">
                <a:latin typeface="Arial"/>
                <a:cs typeface="Arial"/>
              </a:rPr>
              <a:t>is </a:t>
            </a:r>
            <a:r>
              <a:rPr sz="2000" spc="-145" dirty="0">
                <a:latin typeface="Arial"/>
                <a:cs typeface="Arial"/>
              </a:rPr>
              <a:t>lost </a:t>
            </a:r>
            <a:r>
              <a:rPr sz="2000" spc="-195" dirty="0">
                <a:latin typeface="Arial"/>
                <a:cs typeface="Arial"/>
              </a:rPr>
              <a:t>by </a:t>
            </a:r>
            <a:r>
              <a:rPr sz="2000" spc="-180" dirty="0">
                <a:latin typeface="Arial"/>
                <a:cs typeface="Arial"/>
              </a:rPr>
              <a:t>conduction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through </a:t>
            </a:r>
            <a:r>
              <a:rPr sz="2000" spc="-150" dirty="0">
                <a:latin typeface="Arial"/>
                <a:cs typeface="Arial"/>
              </a:rPr>
              <a:t>solid.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95" dirty="0">
                <a:latin typeface="Arial"/>
                <a:cs typeface="Arial"/>
              </a:rPr>
              <a:t>Under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this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condition,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smooth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interface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is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stable,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moving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into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liquid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as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unit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60" dirty="0">
                <a:latin typeface="Arial"/>
                <a:cs typeface="Arial"/>
              </a:rPr>
              <a:t>Interface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229" dirty="0">
                <a:latin typeface="Arial"/>
                <a:cs typeface="Arial"/>
              </a:rPr>
              <a:t>may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have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steps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with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some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having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close-packed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planes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and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some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loose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200" dirty="0">
                <a:latin typeface="Arial"/>
                <a:cs typeface="Arial"/>
              </a:rPr>
              <a:t>packed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planes.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200" dirty="0">
                <a:latin typeface="Arial"/>
                <a:cs typeface="Arial"/>
              </a:rPr>
              <a:t>Most </a:t>
            </a:r>
            <a:r>
              <a:rPr sz="2000" spc="-204" dirty="0">
                <a:latin typeface="Arial"/>
                <a:cs typeface="Arial"/>
              </a:rPr>
              <a:t>advanced </a:t>
            </a:r>
            <a:r>
              <a:rPr sz="2000" spc="-165" dirty="0">
                <a:latin typeface="Arial"/>
                <a:cs typeface="Arial"/>
              </a:rPr>
              <a:t>portions </a:t>
            </a:r>
            <a:r>
              <a:rPr sz="2000" spc="-155" dirty="0">
                <a:latin typeface="Arial"/>
                <a:cs typeface="Arial"/>
              </a:rPr>
              <a:t>of solid </a:t>
            </a:r>
            <a:r>
              <a:rPr sz="2000" spc="-160" dirty="0">
                <a:latin typeface="Arial"/>
                <a:cs typeface="Arial"/>
              </a:rPr>
              <a:t>interface </a:t>
            </a:r>
            <a:r>
              <a:rPr sz="2000" spc="-130" dirty="0">
                <a:latin typeface="Arial"/>
                <a:cs typeface="Arial"/>
              </a:rPr>
              <a:t>will </a:t>
            </a:r>
            <a:r>
              <a:rPr sz="2000" spc="-204" dirty="0">
                <a:latin typeface="Arial"/>
                <a:cs typeface="Arial"/>
              </a:rPr>
              <a:t>be </a:t>
            </a:r>
            <a:r>
              <a:rPr sz="2000" spc="-185" dirty="0">
                <a:latin typeface="Arial"/>
                <a:cs typeface="Arial"/>
              </a:rPr>
              <a:t>loose-packed planes </a:t>
            </a:r>
            <a:r>
              <a:rPr sz="2000" spc="-160" dirty="0">
                <a:latin typeface="Arial"/>
                <a:cs typeface="Arial"/>
              </a:rPr>
              <a:t>(high  </a:t>
            </a:r>
            <a:r>
              <a:rPr sz="2000" spc="-200" dirty="0">
                <a:latin typeface="Arial"/>
                <a:cs typeface="Arial"/>
              </a:rPr>
              <a:t>accommodation </a:t>
            </a:r>
            <a:r>
              <a:rPr sz="2000" spc="-145" dirty="0">
                <a:latin typeface="Arial"/>
                <a:cs typeface="Arial"/>
              </a:rPr>
              <a:t>factor), </a:t>
            </a:r>
            <a:r>
              <a:rPr sz="2000" spc="-165" dirty="0">
                <a:latin typeface="Arial"/>
                <a:cs typeface="Arial"/>
              </a:rPr>
              <a:t>while </a:t>
            </a:r>
            <a:r>
              <a:rPr sz="2000" spc="-200" dirty="0">
                <a:latin typeface="Arial"/>
                <a:cs typeface="Arial"/>
              </a:rPr>
              <a:t>most </a:t>
            </a:r>
            <a:r>
              <a:rPr sz="2000" spc="-170" dirty="0">
                <a:latin typeface="Arial"/>
                <a:cs typeface="Arial"/>
              </a:rPr>
              <a:t>retarded </a:t>
            </a:r>
            <a:r>
              <a:rPr sz="2000" spc="-165" dirty="0">
                <a:latin typeface="Arial"/>
                <a:cs typeface="Arial"/>
              </a:rPr>
              <a:t>portions </a:t>
            </a:r>
            <a:r>
              <a:rPr sz="2000" spc="-130" dirty="0">
                <a:latin typeface="Arial"/>
                <a:cs typeface="Arial"/>
              </a:rPr>
              <a:t>will </a:t>
            </a:r>
            <a:r>
              <a:rPr sz="2000" spc="-204" dirty="0">
                <a:latin typeface="Arial"/>
                <a:cs typeface="Arial"/>
              </a:rPr>
              <a:t>be </a:t>
            </a:r>
            <a:r>
              <a:rPr sz="2000" spc="-185" dirty="0">
                <a:latin typeface="Arial"/>
                <a:cs typeface="Arial"/>
              </a:rPr>
              <a:t>close-packed planes </a:t>
            </a:r>
            <a:r>
              <a:rPr sz="2000" spc="-165" dirty="0">
                <a:latin typeface="Arial"/>
                <a:cs typeface="Arial"/>
              </a:rPr>
              <a:t>(low  </a:t>
            </a:r>
            <a:r>
              <a:rPr sz="2000" spc="-200" dirty="0">
                <a:latin typeface="Arial"/>
                <a:cs typeface="Arial"/>
              </a:rPr>
              <a:t>accommodation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factor)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6800" y="3886200"/>
            <a:ext cx="3657600" cy="26257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0647" y="5292723"/>
            <a:ext cx="2868803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5800" y="3886200"/>
            <a:ext cx="3886200" cy="152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9450" y="3879850"/>
            <a:ext cx="3898900" cy="1539875"/>
          </a:xfrm>
          <a:custGeom>
            <a:avLst/>
            <a:gdLst/>
            <a:ahLst/>
            <a:cxnLst/>
            <a:rect l="l" t="t" r="r" b="b"/>
            <a:pathLst>
              <a:path w="3898900" h="1539875">
                <a:moveTo>
                  <a:pt x="0" y="1539875"/>
                </a:moveTo>
                <a:lnTo>
                  <a:pt x="3898900" y="1539875"/>
                </a:lnTo>
                <a:lnTo>
                  <a:pt x="3898900" y="0"/>
                </a:lnTo>
                <a:lnTo>
                  <a:pt x="0" y="0"/>
                </a:lnTo>
                <a:lnTo>
                  <a:pt x="0" y="1539875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143000"/>
            <a:ext cx="4343400" cy="5562600"/>
          </a:xfrm>
          <a:custGeom>
            <a:avLst/>
            <a:gdLst/>
            <a:ahLst/>
            <a:cxnLst/>
            <a:rect l="l" t="t" r="r" b="b"/>
            <a:pathLst>
              <a:path w="4343400" h="5562600">
                <a:moveTo>
                  <a:pt x="0" y="5562600"/>
                </a:moveTo>
                <a:lnTo>
                  <a:pt x="4343400" y="5562600"/>
                </a:lnTo>
                <a:lnTo>
                  <a:pt x="43434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039" y="1171702"/>
            <a:ext cx="4358640" cy="539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1193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443865" algn="l"/>
                <a:tab pos="444500" algn="l"/>
              </a:tabLst>
            </a:pPr>
            <a:r>
              <a:rPr sz="1600" spc="-195" dirty="0">
                <a:latin typeface="Arial"/>
                <a:cs typeface="Arial"/>
              </a:rPr>
              <a:t>When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10" dirty="0">
                <a:latin typeface="Arial"/>
                <a:cs typeface="Arial"/>
              </a:rPr>
              <a:t>falls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35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65" dirty="0">
                <a:latin typeface="Arial"/>
                <a:cs typeface="Arial"/>
              </a:rPr>
              <a:t>ahead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interface,  dendritic </a:t>
            </a:r>
            <a:r>
              <a:rPr sz="1600" spc="-150" dirty="0">
                <a:latin typeface="Arial"/>
                <a:cs typeface="Arial"/>
              </a:rPr>
              <a:t>growth </a:t>
            </a:r>
            <a:r>
              <a:rPr sz="1600" spc="-114" dirty="0">
                <a:latin typeface="Arial"/>
                <a:cs typeface="Arial"/>
              </a:rPr>
              <a:t>(treelike) </a:t>
            </a:r>
            <a:r>
              <a:rPr sz="1600" spc="-140" dirty="0">
                <a:latin typeface="Arial"/>
                <a:cs typeface="Arial"/>
              </a:rPr>
              <a:t>occurs, </a:t>
            </a:r>
            <a:r>
              <a:rPr sz="1600" spc="-160" dirty="0">
                <a:latin typeface="Arial"/>
                <a:cs typeface="Arial"/>
              </a:rPr>
              <a:t>happens </a:t>
            </a:r>
            <a:r>
              <a:rPr sz="1600" spc="-180" dirty="0">
                <a:latin typeface="Arial"/>
                <a:cs typeface="Arial"/>
              </a:rPr>
              <a:t>when  </a:t>
            </a:r>
            <a:r>
              <a:rPr sz="1600" spc="-140" dirty="0">
                <a:latin typeface="Arial"/>
                <a:cs typeface="Arial"/>
              </a:rPr>
              <a:t>supercooling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35" dirty="0">
                <a:latin typeface="Arial"/>
                <a:cs typeface="Arial"/>
              </a:rPr>
              <a:t>large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60" dirty="0">
                <a:latin typeface="Arial"/>
                <a:cs typeface="Arial"/>
              </a:rPr>
              <a:t>any </a:t>
            </a:r>
            <a:r>
              <a:rPr sz="1600" spc="-130" dirty="0">
                <a:latin typeface="Arial"/>
                <a:cs typeface="Arial"/>
              </a:rPr>
              <a:t>part </a:t>
            </a:r>
            <a:r>
              <a:rPr sz="1600" spc="-125" dirty="0">
                <a:latin typeface="Arial"/>
                <a:cs typeface="Arial"/>
              </a:rPr>
              <a:t>that that </a:t>
            </a:r>
            <a:r>
              <a:rPr sz="1600" spc="-160" dirty="0">
                <a:latin typeface="Arial"/>
                <a:cs typeface="Arial"/>
              </a:rPr>
              <a:t>grows  </a:t>
            </a:r>
            <a:r>
              <a:rPr sz="1600" spc="-165" dirty="0">
                <a:latin typeface="Arial"/>
                <a:cs typeface="Arial"/>
              </a:rPr>
              <a:t>ahead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interface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40" dirty="0">
                <a:latin typeface="Arial"/>
                <a:cs typeface="Arial"/>
              </a:rPr>
              <a:t>region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45" dirty="0">
                <a:latin typeface="Arial"/>
                <a:cs typeface="Arial"/>
              </a:rPr>
              <a:t>lower </a:t>
            </a:r>
            <a:r>
              <a:rPr sz="1600" spc="-170" dirty="0">
                <a:latin typeface="Arial"/>
                <a:cs typeface="Arial"/>
              </a:rPr>
              <a:t>temp 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40" dirty="0">
                <a:latin typeface="Arial"/>
                <a:cs typeface="Arial"/>
              </a:rPr>
              <a:t>spikes </a:t>
            </a:r>
            <a:r>
              <a:rPr sz="1600" spc="-150" dirty="0">
                <a:latin typeface="Arial"/>
                <a:cs typeface="Arial"/>
              </a:rPr>
              <a:t>growing </a:t>
            </a:r>
            <a:r>
              <a:rPr sz="1600" spc="-125" dirty="0">
                <a:latin typeface="Arial"/>
                <a:cs typeface="Arial"/>
              </a:rPr>
              <a:t>into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30" dirty="0">
                <a:latin typeface="Arial"/>
                <a:cs typeface="Arial"/>
              </a:rPr>
              <a:t>rapid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growth</a:t>
            </a:r>
            <a:endParaRPr sz="1600">
              <a:latin typeface="Arial"/>
              <a:cs typeface="Arial"/>
            </a:endParaRPr>
          </a:p>
          <a:p>
            <a:pPr marL="444500" marR="264795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443865" algn="l"/>
                <a:tab pos="444500" algn="l"/>
              </a:tabLst>
            </a:pPr>
            <a:r>
              <a:rPr sz="1600" spc="-150" dirty="0">
                <a:latin typeface="Arial"/>
                <a:cs typeface="Arial"/>
              </a:rPr>
              <a:t>Spikes remain </a:t>
            </a:r>
            <a:r>
              <a:rPr sz="1600" spc="-130" dirty="0">
                <a:latin typeface="Arial"/>
                <a:cs typeface="Arial"/>
              </a:rPr>
              <a:t>isolated </a:t>
            </a:r>
            <a:r>
              <a:rPr sz="1600" spc="-160" dirty="0">
                <a:latin typeface="Arial"/>
                <a:cs typeface="Arial"/>
              </a:rPr>
              <a:t>because </a:t>
            </a:r>
            <a:r>
              <a:rPr sz="1600" spc="-140" dirty="0">
                <a:latin typeface="Arial"/>
                <a:cs typeface="Arial"/>
              </a:rPr>
              <a:t>release </a:t>
            </a:r>
            <a:r>
              <a:rPr sz="1600" spc="-125" dirty="0">
                <a:latin typeface="Arial"/>
                <a:cs typeface="Arial"/>
              </a:rPr>
              <a:t>of latent  </a:t>
            </a:r>
            <a:r>
              <a:rPr sz="1600" spc="-145" dirty="0">
                <a:latin typeface="Arial"/>
                <a:cs typeface="Arial"/>
              </a:rPr>
              <a:t>heat </a:t>
            </a:r>
            <a:r>
              <a:rPr sz="1600" spc="-130" dirty="0">
                <a:latin typeface="Arial"/>
                <a:cs typeface="Arial"/>
              </a:rPr>
              <a:t>raises </a:t>
            </a:r>
            <a:r>
              <a:rPr sz="1600" spc="-170" dirty="0">
                <a:latin typeface="Arial"/>
                <a:cs typeface="Arial"/>
              </a:rPr>
              <a:t>temp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55" dirty="0">
                <a:latin typeface="Arial"/>
                <a:cs typeface="Arial"/>
              </a:rPr>
              <a:t>immediate </a:t>
            </a:r>
            <a:r>
              <a:rPr sz="1600" spc="-145" dirty="0">
                <a:latin typeface="Arial"/>
                <a:cs typeface="Arial"/>
              </a:rPr>
              <a:t>surrounding 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30" dirty="0">
                <a:latin typeface="Arial"/>
                <a:cs typeface="Arial"/>
              </a:rPr>
              <a:t>retards </a:t>
            </a:r>
            <a:r>
              <a:rPr sz="1600" spc="-150" dirty="0">
                <a:latin typeface="Arial"/>
                <a:cs typeface="Arial"/>
              </a:rPr>
              <a:t>growth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formation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0" dirty="0">
                <a:latin typeface="Arial"/>
                <a:cs typeface="Arial"/>
              </a:rPr>
              <a:t>similar  </a:t>
            </a:r>
            <a:r>
              <a:rPr sz="1600" spc="-135" dirty="0">
                <a:latin typeface="Arial"/>
                <a:cs typeface="Arial"/>
              </a:rPr>
              <a:t>projections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40" dirty="0">
                <a:latin typeface="Arial"/>
                <a:cs typeface="Arial"/>
              </a:rPr>
              <a:t>spikes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45" dirty="0">
                <a:latin typeface="Arial"/>
                <a:cs typeface="Arial"/>
              </a:rPr>
              <a:t>almost equal </a:t>
            </a:r>
            <a:r>
              <a:rPr sz="1600" spc="-150" dirty="0">
                <a:latin typeface="Arial"/>
                <a:cs typeface="Arial"/>
              </a:rPr>
              <a:t>spacing  growing </a:t>
            </a:r>
            <a:r>
              <a:rPr sz="1600" spc="-120" dirty="0">
                <a:latin typeface="Arial"/>
                <a:cs typeface="Arial"/>
              </a:rPr>
              <a:t>parallel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60" dirty="0">
                <a:latin typeface="Arial"/>
                <a:cs typeface="Arial"/>
              </a:rPr>
              <a:t>each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other</a:t>
            </a:r>
            <a:endParaRPr sz="1600">
              <a:latin typeface="Arial"/>
              <a:cs typeface="Arial"/>
            </a:endParaRPr>
          </a:p>
          <a:p>
            <a:pPr marL="444500" marR="374015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443865" algn="l"/>
                <a:tab pos="444500" algn="l"/>
              </a:tabLst>
            </a:pPr>
            <a:r>
              <a:rPr sz="1600" spc="-165" dirty="0">
                <a:latin typeface="Arial"/>
                <a:cs typeface="Arial"/>
              </a:rPr>
              <a:t>These </a:t>
            </a:r>
            <a:r>
              <a:rPr sz="1600" spc="-145" dirty="0">
                <a:latin typeface="Arial"/>
                <a:cs typeface="Arial"/>
              </a:rPr>
              <a:t>primary </a:t>
            </a:r>
            <a:r>
              <a:rPr sz="1600" spc="-165" dirty="0">
                <a:latin typeface="Arial"/>
                <a:cs typeface="Arial"/>
              </a:rPr>
              <a:t>arms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dendrite </a:t>
            </a:r>
            <a:r>
              <a:rPr sz="1600" spc="-165" dirty="0">
                <a:latin typeface="Arial"/>
                <a:cs typeface="Arial"/>
              </a:rPr>
              <a:t>grow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30" dirty="0">
                <a:latin typeface="Arial"/>
                <a:cs typeface="Arial"/>
              </a:rPr>
              <a:t>certain  crystallographic direction </a:t>
            </a:r>
            <a:r>
              <a:rPr sz="1600" spc="-135" dirty="0">
                <a:latin typeface="Arial"/>
                <a:cs typeface="Arial"/>
              </a:rPr>
              <a:t>called </a:t>
            </a:r>
            <a:r>
              <a:rPr sz="1600" spc="-125" dirty="0">
                <a:latin typeface="Arial"/>
                <a:cs typeface="Arial"/>
              </a:rPr>
              <a:t>dendritic </a:t>
            </a:r>
            <a:r>
              <a:rPr sz="1600" spc="-150" dirty="0">
                <a:latin typeface="Arial"/>
                <a:cs typeface="Arial"/>
              </a:rPr>
              <a:t>growth  </a:t>
            </a:r>
            <a:r>
              <a:rPr sz="1600" spc="-130" dirty="0">
                <a:latin typeface="Arial"/>
                <a:cs typeface="Arial"/>
              </a:rPr>
              <a:t>direction </a:t>
            </a:r>
            <a:r>
              <a:rPr sz="1600" spc="-155" dirty="0">
                <a:latin typeface="Arial"/>
                <a:cs typeface="Arial"/>
              </a:rPr>
              <a:t>depending </a:t>
            </a:r>
            <a:r>
              <a:rPr sz="1600" spc="-165" dirty="0">
                <a:latin typeface="Arial"/>
                <a:cs typeface="Arial"/>
              </a:rPr>
              <a:t>on </a:t>
            </a:r>
            <a:r>
              <a:rPr sz="1600" spc="-125" dirty="0">
                <a:latin typeface="Arial"/>
                <a:cs typeface="Arial"/>
              </a:rPr>
              <a:t>crystal </a:t>
            </a:r>
            <a:r>
              <a:rPr sz="1600" spc="-130" dirty="0">
                <a:latin typeface="Arial"/>
                <a:cs typeface="Arial"/>
              </a:rPr>
              <a:t>structure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metal</a:t>
            </a:r>
            <a:endParaRPr sz="1600">
              <a:latin typeface="Arial"/>
              <a:cs typeface="Arial"/>
            </a:endParaRPr>
          </a:p>
          <a:p>
            <a:pPr marL="444500" marR="64643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443865" algn="l"/>
                <a:tab pos="444500" algn="l"/>
              </a:tabLst>
            </a:pPr>
            <a:r>
              <a:rPr sz="1600" spc="-225" dirty="0">
                <a:latin typeface="Arial"/>
                <a:cs typeface="Arial"/>
              </a:rPr>
              <a:t>Temp </a:t>
            </a:r>
            <a:r>
              <a:rPr sz="1600" spc="-300" dirty="0">
                <a:latin typeface="Arial"/>
                <a:cs typeface="Arial"/>
              </a:rPr>
              <a:t>@ </a:t>
            </a:r>
            <a:r>
              <a:rPr sz="1600" spc="-195" dirty="0">
                <a:latin typeface="Arial"/>
                <a:cs typeface="Arial"/>
              </a:rPr>
              <a:t>YY </a:t>
            </a:r>
            <a:r>
              <a:rPr sz="1600" spc="-120" dirty="0">
                <a:latin typeface="Arial"/>
                <a:cs typeface="Arial"/>
              </a:rPr>
              <a:t>(T</a:t>
            </a:r>
            <a:r>
              <a:rPr sz="1575" spc="-179" baseline="-21000" dirty="0">
                <a:latin typeface="Arial"/>
                <a:cs typeface="Arial"/>
              </a:rPr>
              <a:t>1</a:t>
            </a:r>
            <a:r>
              <a:rPr sz="1600" spc="-120" dirty="0">
                <a:latin typeface="Arial"/>
                <a:cs typeface="Arial"/>
              </a:rPr>
              <a:t>) </a:t>
            </a:r>
            <a:r>
              <a:rPr sz="1600" spc="-170" dirty="0">
                <a:latin typeface="Arial"/>
                <a:cs typeface="Arial"/>
              </a:rPr>
              <a:t>&gt; </a:t>
            </a:r>
            <a:r>
              <a:rPr sz="1600" spc="-225" dirty="0">
                <a:latin typeface="Arial"/>
                <a:cs typeface="Arial"/>
              </a:rPr>
              <a:t>Temp </a:t>
            </a:r>
            <a:r>
              <a:rPr sz="1600" spc="-300" dirty="0">
                <a:latin typeface="Arial"/>
                <a:cs typeface="Arial"/>
              </a:rPr>
              <a:t>@ </a:t>
            </a:r>
            <a:r>
              <a:rPr sz="1600" spc="-195" dirty="0">
                <a:latin typeface="Arial"/>
                <a:cs typeface="Arial"/>
              </a:rPr>
              <a:t>XX </a:t>
            </a:r>
            <a:r>
              <a:rPr sz="1600" spc="-120" dirty="0">
                <a:latin typeface="Arial"/>
                <a:cs typeface="Arial"/>
              </a:rPr>
              <a:t>(T</a:t>
            </a:r>
            <a:r>
              <a:rPr sz="1575" spc="-179" baseline="-21000" dirty="0">
                <a:latin typeface="Arial"/>
                <a:cs typeface="Arial"/>
              </a:rPr>
              <a:t>2</a:t>
            </a:r>
            <a:r>
              <a:rPr sz="1600" spc="-120" dirty="0">
                <a:latin typeface="Arial"/>
                <a:cs typeface="Arial"/>
              </a:rPr>
              <a:t>)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65" dirty="0">
                <a:latin typeface="Arial"/>
                <a:cs typeface="Arial"/>
              </a:rPr>
              <a:t>temp  </a:t>
            </a:r>
            <a:r>
              <a:rPr sz="1600" spc="-135" dirty="0">
                <a:latin typeface="Arial"/>
                <a:cs typeface="Arial"/>
              </a:rPr>
              <a:t>inversion </a:t>
            </a:r>
            <a:r>
              <a:rPr sz="1600" spc="-5" dirty="0">
                <a:latin typeface="Arial"/>
                <a:cs typeface="Arial"/>
              </a:rPr>
              <a:t>┴ </a:t>
            </a:r>
            <a:r>
              <a:rPr sz="1600" spc="-145" dirty="0">
                <a:latin typeface="Arial"/>
                <a:cs typeface="Arial"/>
              </a:rPr>
              <a:t>primary </a:t>
            </a:r>
            <a:r>
              <a:rPr sz="1600" spc="-170" dirty="0">
                <a:latin typeface="Arial"/>
                <a:cs typeface="Arial"/>
              </a:rPr>
              <a:t>arms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35" dirty="0">
                <a:latin typeface="Arial"/>
                <a:cs typeface="Arial"/>
              </a:rPr>
              <a:t>formation </a:t>
            </a:r>
            <a:r>
              <a:rPr sz="1600" spc="-130" dirty="0">
                <a:latin typeface="Arial"/>
                <a:cs typeface="Arial"/>
              </a:rPr>
              <a:t>of  </a:t>
            </a:r>
            <a:r>
              <a:rPr sz="1600" spc="-150" dirty="0">
                <a:latin typeface="Arial"/>
                <a:cs typeface="Arial"/>
              </a:rPr>
              <a:t>secondary </a:t>
            </a:r>
            <a:r>
              <a:rPr sz="1600" spc="-170" dirty="0">
                <a:latin typeface="Arial"/>
                <a:cs typeface="Arial"/>
              </a:rPr>
              <a:t>arms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35" dirty="0">
                <a:latin typeface="Arial"/>
                <a:cs typeface="Arial"/>
              </a:rPr>
              <a:t>regular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intervals</a:t>
            </a:r>
            <a:endParaRPr sz="1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390"/>
              </a:spcBef>
              <a:buChar char="•"/>
              <a:tabLst>
                <a:tab pos="443865" algn="l"/>
                <a:tab pos="444500" algn="l"/>
              </a:tabLst>
            </a:pPr>
            <a:r>
              <a:rPr sz="1600" spc="-130" dirty="0">
                <a:latin typeface="Arial"/>
                <a:cs typeface="Arial"/>
              </a:rPr>
              <a:t>Similarly, </a:t>
            </a:r>
            <a:r>
              <a:rPr sz="1600" spc="-114" dirty="0">
                <a:latin typeface="Arial"/>
                <a:cs typeface="Arial"/>
              </a:rPr>
              <a:t>tertiary </a:t>
            </a:r>
            <a:r>
              <a:rPr sz="1600" spc="-165" dirty="0">
                <a:latin typeface="Arial"/>
                <a:cs typeface="Arial"/>
              </a:rPr>
              <a:t>arms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55" dirty="0">
                <a:latin typeface="Arial"/>
                <a:cs typeface="Arial"/>
              </a:rPr>
              <a:t>formed </a:t>
            </a:r>
            <a:r>
              <a:rPr sz="1600" spc="-165" dirty="0">
                <a:latin typeface="Arial"/>
                <a:cs typeface="Arial"/>
              </a:rPr>
              <a:t>on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secondary</a:t>
            </a:r>
            <a:endParaRPr sz="1600">
              <a:latin typeface="Arial"/>
              <a:cs typeface="Arial"/>
            </a:endParaRPr>
          </a:p>
          <a:p>
            <a:pPr marL="444500">
              <a:lnSpc>
                <a:spcPct val="100000"/>
              </a:lnSpc>
            </a:pPr>
            <a:r>
              <a:rPr sz="1600" spc="-170" dirty="0">
                <a:latin typeface="Arial"/>
                <a:cs typeface="Arial"/>
              </a:rPr>
              <a:t>arms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dendrites</a:t>
            </a:r>
            <a:endParaRPr sz="1600">
              <a:latin typeface="Arial"/>
              <a:cs typeface="Arial"/>
            </a:endParaRPr>
          </a:p>
          <a:p>
            <a:pPr marL="444500" marR="520065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443865" algn="l"/>
                <a:tab pos="444500" algn="l"/>
              </a:tabLst>
            </a:pPr>
            <a:r>
              <a:rPr sz="1600" spc="-170" dirty="0">
                <a:latin typeface="Arial"/>
                <a:cs typeface="Arial"/>
              </a:rPr>
              <a:t>As </a:t>
            </a:r>
            <a:r>
              <a:rPr sz="1600" spc="-140" dirty="0">
                <a:latin typeface="Arial"/>
                <a:cs typeface="Arial"/>
              </a:rPr>
              <a:t>the dendrites </a:t>
            </a:r>
            <a:r>
              <a:rPr sz="1600" spc="-165" dirty="0">
                <a:latin typeface="Arial"/>
                <a:cs typeface="Arial"/>
              </a:rPr>
              <a:t>grow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30" dirty="0">
                <a:latin typeface="Arial"/>
                <a:cs typeface="Arial"/>
              </a:rPr>
              <a:t>length, </a:t>
            </a:r>
            <a:r>
              <a:rPr sz="1600" spc="-140" dirty="0">
                <a:latin typeface="Arial"/>
                <a:cs typeface="Arial"/>
              </a:rPr>
              <a:t>they </a:t>
            </a:r>
            <a:r>
              <a:rPr sz="1600" spc="-165" dirty="0">
                <a:latin typeface="Arial"/>
                <a:cs typeface="Arial"/>
              </a:rPr>
              <a:t>grow </a:t>
            </a:r>
            <a:r>
              <a:rPr sz="1600" spc="-120" dirty="0">
                <a:latin typeface="Arial"/>
                <a:cs typeface="Arial"/>
              </a:rPr>
              <a:t>in  </a:t>
            </a:r>
            <a:r>
              <a:rPr sz="1600" spc="-135" dirty="0">
                <a:latin typeface="Arial"/>
                <a:cs typeface="Arial"/>
              </a:rPr>
              <a:t>thickness </a:t>
            </a:r>
            <a:r>
              <a:rPr sz="1600" spc="-125" dirty="0">
                <a:latin typeface="Arial"/>
                <a:cs typeface="Arial"/>
              </a:rPr>
              <a:t>too, </a:t>
            </a:r>
            <a:r>
              <a:rPr sz="1600" spc="-114" dirty="0">
                <a:latin typeface="Arial"/>
                <a:cs typeface="Arial"/>
              </a:rPr>
              <a:t>finally </a:t>
            </a:r>
            <a:r>
              <a:rPr sz="1600" spc="-160" dirty="0">
                <a:latin typeface="Arial"/>
                <a:cs typeface="Arial"/>
              </a:rPr>
              <a:t>each </a:t>
            </a:r>
            <a:r>
              <a:rPr sz="1600" spc="-135" dirty="0">
                <a:latin typeface="Arial"/>
                <a:cs typeface="Arial"/>
              </a:rPr>
              <a:t>dendrite </a:t>
            </a:r>
            <a:r>
              <a:rPr sz="1600" spc="-125" dirty="0">
                <a:latin typeface="Arial"/>
                <a:cs typeface="Arial"/>
              </a:rPr>
              <a:t>results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65" dirty="0">
                <a:latin typeface="Arial"/>
                <a:cs typeface="Arial"/>
              </a:rPr>
              <a:t>a  </a:t>
            </a:r>
            <a:r>
              <a:rPr sz="1600" spc="-130" dirty="0">
                <a:latin typeface="Arial"/>
                <a:cs typeface="Arial"/>
              </a:rPr>
              <a:t>single </a:t>
            </a:r>
            <a:r>
              <a:rPr sz="1600" spc="-125" dirty="0">
                <a:latin typeface="Arial"/>
                <a:cs typeface="Arial"/>
              </a:rPr>
              <a:t>crystal after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solidification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221" y="348818"/>
            <a:ext cx="7995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Temperature </a:t>
            </a:r>
            <a:r>
              <a:rPr sz="3200" dirty="0"/>
              <a:t>Inversion and Dendritic</a:t>
            </a:r>
            <a:r>
              <a:rPr sz="3200" spc="-80" dirty="0"/>
              <a:t> </a:t>
            </a:r>
            <a:r>
              <a:rPr sz="3200" dirty="0"/>
              <a:t>Growth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534915" y="1159763"/>
            <a:ext cx="4485259" cy="26612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27550" y="1152397"/>
            <a:ext cx="4498975" cy="2675255"/>
          </a:xfrm>
          <a:custGeom>
            <a:avLst/>
            <a:gdLst/>
            <a:ahLst/>
            <a:cxnLst/>
            <a:rect l="l" t="t" r="r" b="b"/>
            <a:pathLst>
              <a:path w="4498975" h="2675254">
                <a:moveTo>
                  <a:pt x="0" y="2675001"/>
                </a:moveTo>
                <a:lnTo>
                  <a:pt x="4498975" y="2675001"/>
                </a:lnTo>
                <a:lnTo>
                  <a:pt x="4498975" y="0"/>
                </a:lnTo>
                <a:lnTo>
                  <a:pt x="0" y="0"/>
                </a:lnTo>
                <a:lnTo>
                  <a:pt x="0" y="2675001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3900" y="3886200"/>
            <a:ext cx="4489450" cy="1351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27550" y="3879850"/>
            <a:ext cx="4502150" cy="1363980"/>
          </a:xfrm>
          <a:custGeom>
            <a:avLst/>
            <a:gdLst/>
            <a:ahLst/>
            <a:cxnLst/>
            <a:rect l="l" t="t" r="r" b="b"/>
            <a:pathLst>
              <a:path w="4502150" h="1363979">
                <a:moveTo>
                  <a:pt x="0" y="1363726"/>
                </a:moveTo>
                <a:lnTo>
                  <a:pt x="4502150" y="1363726"/>
                </a:lnTo>
                <a:lnTo>
                  <a:pt x="4502150" y="0"/>
                </a:lnTo>
                <a:lnTo>
                  <a:pt x="0" y="0"/>
                </a:lnTo>
                <a:lnTo>
                  <a:pt x="0" y="1363726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0" y="5334000"/>
            <a:ext cx="4343400" cy="1371600"/>
          </a:xfrm>
          <a:custGeom>
            <a:avLst/>
            <a:gdLst/>
            <a:ahLst/>
            <a:cxnLst/>
            <a:rect l="l" t="t" r="r" b="b"/>
            <a:pathLst>
              <a:path w="4343400" h="1371600">
                <a:moveTo>
                  <a:pt x="0" y="1371600"/>
                </a:moveTo>
                <a:lnTo>
                  <a:pt x="4343400" y="1371600"/>
                </a:lnTo>
                <a:lnTo>
                  <a:pt x="43434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64075" y="5363413"/>
            <a:ext cx="4066540" cy="129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42265" algn="l"/>
                <a:tab pos="342900" algn="l"/>
              </a:tabLst>
            </a:pPr>
            <a:r>
              <a:rPr sz="1600" spc="-145" dirty="0">
                <a:latin typeface="Arial"/>
                <a:cs typeface="Arial"/>
              </a:rPr>
              <a:t>Size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dendrites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characterized </a:t>
            </a:r>
            <a:r>
              <a:rPr sz="1600" spc="-160" dirty="0">
                <a:latin typeface="Arial"/>
                <a:cs typeface="Arial"/>
              </a:rPr>
              <a:t>by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distance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600" spc="-160" dirty="0">
                <a:latin typeface="Arial"/>
                <a:cs typeface="Arial"/>
              </a:rPr>
              <a:t>between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50" dirty="0">
                <a:latin typeface="Arial"/>
                <a:cs typeface="Arial"/>
              </a:rPr>
              <a:t>secondary </a:t>
            </a:r>
            <a:r>
              <a:rPr sz="1600" spc="-135" dirty="0">
                <a:latin typeface="Arial"/>
                <a:cs typeface="Arial"/>
              </a:rPr>
              <a:t>dendrite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arms</a:t>
            </a:r>
            <a:endParaRPr sz="1600">
              <a:latin typeface="Arial"/>
              <a:cs typeface="Arial"/>
            </a:endParaRPr>
          </a:p>
          <a:p>
            <a:pPr marL="342265" marR="5080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42265" algn="l"/>
                <a:tab pos="342900" algn="l"/>
              </a:tabLst>
            </a:pPr>
            <a:r>
              <a:rPr sz="1600" spc="-145" dirty="0">
                <a:latin typeface="Arial"/>
                <a:cs typeface="Arial"/>
              </a:rPr>
              <a:t>Rapidly </a:t>
            </a:r>
            <a:r>
              <a:rPr sz="1600" spc="-135" dirty="0">
                <a:latin typeface="Arial"/>
                <a:cs typeface="Arial"/>
              </a:rPr>
              <a:t>freezing casting </a:t>
            </a:r>
            <a:r>
              <a:rPr sz="1600" spc="-110" dirty="0">
                <a:latin typeface="Wingdings"/>
                <a:cs typeface="Wingdings"/>
              </a:rPr>
              <a:t></a:t>
            </a:r>
            <a:r>
              <a:rPr sz="1600" spc="-110" dirty="0">
                <a:latin typeface="Arial"/>
                <a:cs typeface="Arial"/>
              </a:rPr>
              <a:t>less </a:t>
            </a:r>
            <a:r>
              <a:rPr sz="1600" spc="-145" dirty="0">
                <a:latin typeface="Arial"/>
                <a:cs typeface="Arial"/>
              </a:rPr>
              <a:t>time </a:t>
            </a:r>
            <a:r>
              <a:rPr sz="1600" spc="-120" dirty="0">
                <a:latin typeface="Arial"/>
                <a:cs typeface="Arial"/>
              </a:rPr>
              <a:t>for </a:t>
            </a:r>
            <a:r>
              <a:rPr sz="1600" spc="-145" dirty="0">
                <a:latin typeface="Arial"/>
                <a:cs typeface="Arial"/>
              </a:rPr>
              <a:t>heat  conduction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20" dirty="0">
                <a:latin typeface="Arial"/>
                <a:cs typeface="Arial"/>
              </a:rPr>
              <a:t>finer </a:t>
            </a:r>
            <a:r>
              <a:rPr sz="1600" spc="-140" dirty="0">
                <a:latin typeface="Arial"/>
                <a:cs typeface="Arial"/>
              </a:rPr>
              <a:t>extensive </a:t>
            </a:r>
            <a:r>
              <a:rPr sz="1600" spc="-125" dirty="0">
                <a:latin typeface="Arial"/>
                <a:cs typeface="Arial"/>
              </a:rPr>
              <a:t>dendritic </a:t>
            </a:r>
            <a:r>
              <a:rPr sz="1600" spc="-150" dirty="0">
                <a:latin typeface="Arial"/>
                <a:cs typeface="Arial"/>
              </a:rPr>
              <a:t>network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45" dirty="0">
                <a:latin typeface="Arial"/>
                <a:cs typeface="Arial"/>
              </a:rPr>
              <a:t>lower </a:t>
            </a:r>
            <a:r>
              <a:rPr sz="1600" spc="-150" dirty="0">
                <a:latin typeface="Arial"/>
                <a:cs typeface="Arial"/>
              </a:rPr>
              <a:t>secondary </a:t>
            </a:r>
            <a:r>
              <a:rPr sz="1600" spc="-135" dirty="0">
                <a:latin typeface="Arial"/>
                <a:cs typeface="Arial"/>
              </a:rPr>
              <a:t>dendrite </a:t>
            </a:r>
            <a:r>
              <a:rPr sz="1600" spc="-175" dirty="0">
                <a:latin typeface="Arial"/>
                <a:cs typeface="Arial"/>
              </a:rPr>
              <a:t>arm </a:t>
            </a:r>
            <a:r>
              <a:rPr sz="1600" spc="-145" dirty="0">
                <a:latin typeface="Arial"/>
                <a:cs typeface="Arial"/>
              </a:rPr>
              <a:t>spacing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(SDAS)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749" y="325958"/>
            <a:ext cx="630745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Dendritic Growth in Pure</a:t>
            </a:r>
            <a:r>
              <a:rPr spc="-55" dirty="0"/>
              <a:t> </a:t>
            </a:r>
            <a:r>
              <a:rPr dirty="0"/>
              <a:t>Metals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050" y="1136648"/>
          <a:ext cx="8921750" cy="5619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5850"/>
                <a:gridCol w="2701925"/>
                <a:gridCol w="53975"/>
              </a:tblGrid>
              <a:tr h="2660587">
                <a:tc gridSpan="2">
                  <a:txBody>
                    <a:bodyPr/>
                    <a:lstStyle/>
                    <a:p>
                      <a:pPr marL="434340" marR="1061720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9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driving force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temp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inversion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i.e.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liquid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ahead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interface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should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sufficiently 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supercooled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20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55" dirty="0">
                          <a:latin typeface="Arial"/>
                          <a:cs typeface="Arial"/>
                        </a:rPr>
                        <a:t>At the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interface,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heat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fusion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released </a:t>
                      </a: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raising of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temp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interface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marR="552450" indent="-342900">
                        <a:lnSpc>
                          <a:spcPct val="100000"/>
                        </a:lnSpc>
                        <a:spcBef>
                          <a:spcPts val="445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254" dirty="0">
                          <a:latin typeface="Arial"/>
                          <a:cs typeface="Arial"/>
                        </a:rPr>
                        <a:t>Temp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falls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left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direction of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heat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conduction,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temp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falls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right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natural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direction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release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latent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heat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fusion </a:t>
                      </a: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leading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temp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inversion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marR="274320" indent="-342900">
                        <a:lnSpc>
                          <a:spcPct val="100000"/>
                        </a:lnSpc>
                        <a:spcBef>
                          <a:spcPts val="435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27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get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complete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dendritic freezing,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large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supercooling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(100°C)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needed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counteract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effect </a:t>
                      </a:r>
                      <a:r>
                        <a:rPr sz="18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latent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heat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fusion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released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dendrite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grows,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still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maintain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supercooled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liquid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ahead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30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70" dirty="0">
                          <a:latin typeface="Arial"/>
                          <a:cs typeface="Arial"/>
                        </a:rPr>
                        <a:t>But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is difficult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get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such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undercooling 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because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heterogeneous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nucleation</a:t>
                      </a:r>
                      <a:r>
                        <a:rPr sz="18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takes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place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1080"/>
                        </a:lnSpc>
                        <a:spcBef>
                          <a:spcPts val="435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65" dirty="0">
                          <a:latin typeface="Arial"/>
                          <a:cs typeface="Arial"/>
                        </a:rPr>
                        <a:t>Usually,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25" dirty="0">
                          <a:latin typeface="Arial"/>
                          <a:cs typeface="Arial"/>
                        </a:rPr>
                        <a:t>10%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pure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metal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solidify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dendritically,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959162">
                <a:tc>
                  <a:txBody>
                    <a:bodyPr/>
                    <a:lstStyle/>
                    <a:p>
                      <a:pPr marL="457200" marR="218440">
                        <a:lnSpc>
                          <a:spcPct val="120000"/>
                        </a:lnSpc>
                        <a:spcBef>
                          <a:spcPts val="980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latent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heat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fusion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overcomes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thermal supercooling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resulting 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+ve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temp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gradient </a:t>
                      </a: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leading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further solidifcation 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by 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smooth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interface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i.e.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contour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interface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produced 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by 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dendritic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growth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maintained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grow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constant</a:t>
                      </a:r>
                      <a:r>
                        <a:rPr sz="180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speed.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35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Dendritic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fraction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pure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metal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given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by,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508635">
                        <a:lnSpc>
                          <a:spcPct val="100000"/>
                        </a:lnSpc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where 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specific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heat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325996" y="3809935"/>
            <a:ext cx="2741803" cy="29893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7905" y="5656262"/>
            <a:ext cx="2739643" cy="515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8050" y="5649912"/>
            <a:ext cx="2755900" cy="528955"/>
          </a:xfrm>
          <a:custGeom>
            <a:avLst/>
            <a:gdLst/>
            <a:ahLst/>
            <a:cxnLst/>
            <a:rect l="l" t="t" r="r" b="b"/>
            <a:pathLst>
              <a:path w="2755900" h="528954">
                <a:moveTo>
                  <a:pt x="0" y="528637"/>
                </a:moveTo>
                <a:lnTo>
                  <a:pt x="2755900" y="528637"/>
                </a:lnTo>
                <a:lnTo>
                  <a:pt x="2755900" y="0"/>
                </a:lnTo>
                <a:lnTo>
                  <a:pt x="0" y="0"/>
                </a:lnTo>
                <a:lnTo>
                  <a:pt x="0" y="528637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142998"/>
            <a:ext cx="8991600" cy="5619750"/>
          </a:xfrm>
          <a:custGeom>
            <a:avLst/>
            <a:gdLst/>
            <a:ahLst/>
            <a:cxnLst/>
            <a:rect l="l" t="t" r="r" b="b"/>
            <a:pathLst>
              <a:path w="8991600" h="5619750">
                <a:moveTo>
                  <a:pt x="0" y="5619750"/>
                </a:moveTo>
                <a:lnTo>
                  <a:pt x="8991600" y="5619750"/>
                </a:lnTo>
                <a:lnTo>
                  <a:pt x="8991600" y="0"/>
                </a:lnTo>
                <a:lnTo>
                  <a:pt x="0" y="0"/>
                </a:lnTo>
                <a:lnTo>
                  <a:pt x="0" y="561975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1122324"/>
            <a:ext cx="8885555" cy="30499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9100" indent="-342900" algn="just">
              <a:lnSpc>
                <a:spcPct val="100000"/>
              </a:lnSpc>
              <a:spcBef>
                <a:spcPts val="485"/>
              </a:spcBef>
              <a:buChar char="•"/>
              <a:tabLst>
                <a:tab pos="419100" algn="l"/>
              </a:tabLst>
            </a:pPr>
            <a:r>
              <a:rPr sz="1600" spc="-130" dirty="0">
                <a:latin typeface="Arial"/>
                <a:cs typeface="Arial"/>
              </a:rPr>
              <a:t>Dendritic </a:t>
            </a:r>
            <a:r>
              <a:rPr sz="1600" spc="-150" dirty="0">
                <a:latin typeface="Arial"/>
                <a:cs typeface="Arial"/>
              </a:rPr>
              <a:t>growth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30" dirty="0">
                <a:latin typeface="Arial"/>
                <a:cs typeface="Arial"/>
              </a:rPr>
              <a:t>alloys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65" dirty="0">
                <a:latin typeface="Arial"/>
                <a:cs typeface="Arial"/>
              </a:rPr>
              <a:t>be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through</a:t>
            </a:r>
            <a:endParaRPr sz="1600">
              <a:latin typeface="Arial"/>
              <a:cs typeface="Arial"/>
            </a:endParaRPr>
          </a:p>
          <a:p>
            <a:pPr marL="533400" lvl="1" algn="just">
              <a:lnSpc>
                <a:spcPct val="100000"/>
              </a:lnSpc>
              <a:spcBef>
                <a:spcPts val="380"/>
              </a:spcBef>
              <a:buChar char="–"/>
              <a:tabLst>
                <a:tab pos="819785" algn="l"/>
              </a:tabLst>
            </a:pPr>
            <a:r>
              <a:rPr sz="1600" spc="-155" dirty="0">
                <a:latin typeface="Arial"/>
                <a:cs typeface="Arial"/>
              </a:rPr>
              <a:t>Thermal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supercooling</a:t>
            </a:r>
            <a:endParaRPr sz="1600">
              <a:latin typeface="Arial"/>
              <a:cs typeface="Arial"/>
            </a:endParaRPr>
          </a:p>
          <a:p>
            <a:pPr marL="533400" lvl="1" algn="just">
              <a:lnSpc>
                <a:spcPct val="100000"/>
              </a:lnSpc>
              <a:spcBef>
                <a:spcPts val="385"/>
              </a:spcBef>
              <a:buChar char="–"/>
              <a:tabLst>
                <a:tab pos="819785" algn="l"/>
              </a:tabLst>
            </a:pPr>
            <a:r>
              <a:rPr sz="1600" spc="-130" dirty="0">
                <a:latin typeface="Arial"/>
                <a:cs typeface="Arial"/>
              </a:rPr>
              <a:t>Constitutional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supercooling</a:t>
            </a:r>
            <a:endParaRPr sz="1600">
              <a:latin typeface="Arial"/>
              <a:cs typeface="Arial"/>
            </a:endParaRPr>
          </a:p>
          <a:p>
            <a:pPr marL="419100" marR="201295" indent="-342900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419100" algn="l"/>
              </a:tabLst>
            </a:pPr>
            <a:r>
              <a:rPr sz="1600" spc="-130" dirty="0">
                <a:latin typeface="Arial"/>
                <a:cs typeface="Arial"/>
              </a:rPr>
              <a:t>Constitutional </a:t>
            </a:r>
            <a:r>
              <a:rPr sz="1600" spc="-145" dirty="0">
                <a:latin typeface="Arial"/>
                <a:cs typeface="Arial"/>
              </a:rPr>
              <a:t>Supercooling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60" dirty="0">
                <a:latin typeface="Arial"/>
                <a:cs typeface="Arial"/>
              </a:rPr>
              <a:t>happens </a:t>
            </a:r>
            <a:r>
              <a:rPr sz="1600" spc="-165" dirty="0">
                <a:latin typeface="Arial"/>
                <a:cs typeface="Arial"/>
              </a:rPr>
              <a:t>due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20" dirty="0">
                <a:latin typeface="Arial"/>
                <a:cs typeface="Arial"/>
              </a:rPr>
              <a:t>their </a:t>
            </a:r>
            <a:r>
              <a:rPr sz="1600" spc="-125" dirty="0">
                <a:latin typeface="Arial"/>
                <a:cs typeface="Arial"/>
              </a:rPr>
              <a:t>constitution, </a:t>
            </a:r>
            <a:r>
              <a:rPr sz="1600" spc="-175" dirty="0">
                <a:latin typeface="Arial"/>
                <a:cs typeface="Arial"/>
              </a:rPr>
              <a:t>when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40" dirty="0">
                <a:latin typeface="Arial"/>
                <a:cs typeface="Arial"/>
              </a:rPr>
              <a:t>freezes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different  </a:t>
            </a:r>
            <a:r>
              <a:rPr sz="1600" spc="-150" dirty="0">
                <a:latin typeface="Arial"/>
                <a:cs typeface="Arial"/>
              </a:rPr>
              <a:t>from </a:t>
            </a:r>
            <a:r>
              <a:rPr sz="1600" spc="-125" dirty="0">
                <a:latin typeface="Arial"/>
                <a:cs typeface="Arial"/>
              </a:rPr>
              <a:t>that of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50" dirty="0">
                <a:latin typeface="Arial"/>
                <a:cs typeface="Arial"/>
              </a:rPr>
              <a:t>from which </a:t>
            </a:r>
            <a:r>
              <a:rPr sz="1600" spc="-80" dirty="0">
                <a:latin typeface="Arial"/>
                <a:cs typeface="Arial"/>
              </a:rPr>
              <a:t>it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forms</a:t>
            </a:r>
            <a:endParaRPr sz="1600">
              <a:latin typeface="Arial"/>
              <a:cs typeface="Arial"/>
            </a:endParaRPr>
          </a:p>
          <a:p>
            <a:pPr marL="76200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419100" algn="l"/>
              </a:tabLst>
            </a:pPr>
            <a:r>
              <a:rPr sz="1600" spc="-130" dirty="0">
                <a:latin typeface="Arial"/>
                <a:cs typeface="Arial"/>
              </a:rPr>
              <a:t>Alloys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have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separate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curves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for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solidus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liquidus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phase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diagram</a:t>
            </a:r>
            <a:endParaRPr sz="1600">
              <a:latin typeface="Arial"/>
              <a:cs typeface="Arial"/>
            </a:endParaRPr>
          </a:p>
          <a:p>
            <a:pPr marL="419100" marR="88900" indent="-342900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419100" algn="l"/>
              </a:tabLst>
            </a:pPr>
            <a:r>
              <a:rPr sz="1600" spc="-180" dirty="0">
                <a:latin typeface="Arial"/>
                <a:cs typeface="Arial"/>
              </a:rPr>
              <a:t>Assume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90" dirty="0">
                <a:latin typeface="Arial"/>
                <a:cs typeface="Arial"/>
              </a:rPr>
              <a:t>“l” </a:t>
            </a:r>
            <a:r>
              <a:rPr sz="1600" spc="-120" dirty="0">
                <a:latin typeface="Arial"/>
                <a:cs typeface="Arial"/>
              </a:rPr>
              <a:t>at </a:t>
            </a:r>
            <a:r>
              <a:rPr sz="1600" spc="-110" dirty="0">
                <a:latin typeface="Arial"/>
                <a:cs typeface="Arial"/>
              </a:rPr>
              <a:t>T</a:t>
            </a:r>
            <a:r>
              <a:rPr sz="1575" spc="-165" baseline="-21000" dirty="0">
                <a:latin typeface="Arial"/>
                <a:cs typeface="Arial"/>
              </a:rPr>
              <a:t>1</a:t>
            </a:r>
            <a:r>
              <a:rPr sz="1600" spc="-110" dirty="0">
                <a:latin typeface="Wingdings"/>
                <a:cs typeface="Wingdings"/>
              </a:rPr>
              <a:t></a:t>
            </a:r>
            <a:r>
              <a:rPr sz="1600" spc="-110" dirty="0">
                <a:latin typeface="Arial"/>
                <a:cs typeface="Arial"/>
              </a:rPr>
              <a:t>solid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14" dirty="0">
                <a:latin typeface="Arial"/>
                <a:cs typeface="Arial"/>
              </a:rPr>
              <a:t>“k” </a:t>
            </a:r>
            <a:r>
              <a:rPr sz="1600" spc="-150" dirty="0">
                <a:latin typeface="Arial"/>
                <a:cs typeface="Arial"/>
              </a:rPr>
              <a:t>forms </a:t>
            </a:r>
            <a:r>
              <a:rPr sz="1600" spc="-120" dirty="0">
                <a:latin typeface="Arial"/>
                <a:cs typeface="Arial"/>
              </a:rPr>
              <a:t>(rich in </a:t>
            </a:r>
            <a:r>
              <a:rPr sz="1600" spc="-110" dirty="0">
                <a:latin typeface="Arial"/>
                <a:cs typeface="Arial"/>
              </a:rPr>
              <a:t>A)</a:t>
            </a:r>
            <a:r>
              <a:rPr sz="1600" spc="-110" dirty="0">
                <a:latin typeface="Wingdings"/>
                <a:cs typeface="Wingdings"/>
              </a:rPr>
              <a:t></a:t>
            </a:r>
            <a:r>
              <a:rPr sz="1600" spc="-110" dirty="0">
                <a:latin typeface="Arial"/>
                <a:cs typeface="Arial"/>
              </a:rPr>
              <a:t>liquid </a:t>
            </a:r>
            <a:r>
              <a:rPr sz="1600" spc="-140" dirty="0">
                <a:latin typeface="Arial"/>
                <a:cs typeface="Arial"/>
              </a:rPr>
              <a:t>gets </a:t>
            </a:r>
            <a:r>
              <a:rPr sz="1600" spc="-145" dirty="0">
                <a:latin typeface="Arial"/>
                <a:cs typeface="Arial"/>
              </a:rPr>
              <a:t>enriched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B, </a:t>
            </a:r>
            <a:r>
              <a:rPr sz="1600" spc="-160" dirty="0">
                <a:latin typeface="Arial"/>
                <a:cs typeface="Arial"/>
              </a:rPr>
              <a:t>as 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10" dirty="0">
                <a:latin typeface="Arial"/>
                <a:cs typeface="Arial"/>
              </a:rPr>
              <a:t>falls </a:t>
            </a:r>
            <a:r>
              <a:rPr sz="1600" spc="-130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T</a:t>
            </a:r>
            <a:r>
              <a:rPr sz="1575" spc="-209" baseline="-21000" dirty="0">
                <a:latin typeface="Arial"/>
                <a:cs typeface="Arial"/>
              </a:rPr>
              <a:t>2 </a:t>
            </a:r>
            <a:r>
              <a:rPr sz="1600" spc="-105" dirty="0">
                <a:latin typeface="Wingdings"/>
                <a:cs typeface="Wingdings"/>
              </a:rPr>
              <a:t></a:t>
            </a:r>
            <a:r>
              <a:rPr sz="1600" spc="-105" dirty="0">
                <a:latin typeface="Arial"/>
                <a:cs typeface="Arial"/>
              </a:rPr>
              <a:t>solid </a:t>
            </a:r>
            <a:r>
              <a:rPr sz="1600" spc="-135" dirty="0">
                <a:latin typeface="Arial"/>
                <a:cs typeface="Arial"/>
              </a:rPr>
              <a:t>“m”,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75" dirty="0">
                <a:latin typeface="Arial"/>
                <a:cs typeface="Arial"/>
              </a:rPr>
              <a:t>becomes </a:t>
            </a:r>
            <a:r>
              <a:rPr sz="1600" spc="-195" dirty="0">
                <a:latin typeface="Arial"/>
                <a:cs typeface="Arial"/>
              </a:rPr>
              <a:t>B </a:t>
            </a:r>
            <a:r>
              <a:rPr sz="1600" spc="-145" dirty="0">
                <a:latin typeface="Arial"/>
                <a:cs typeface="Arial"/>
              </a:rPr>
              <a:t>enriched </a:t>
            </a:r>
            <a:r>
              <a:rPr sz="1600" spc="-90" dirty="0">
                <a:latin typeface="Arial"/>
                <a:cs typeface="Arial"/>
              </a:rPr>
              <a:t>“n”</a:t>
            </a:r>
            <a:r>
              <a:rPr sz="1600" spc="-90" dirty="0">
                <a:latin typeface="Wingdings"/>
                <a:cs typeface="Wingdings"/>
              </a:rPr>
              <a:t>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60" dirty="0">
                <a:latin typeface="Arial"/>
                <a:cs typeface="Arial"/>
              </a:rPr>
              <a:t>happens </a:t>
            </a:r>
            <a:r>
              <a:rPr sz="1600" spc="-110" dirty="0">
                <a:latin typeface="Arial"/>
                <a:cs typeface="Arial"/>
              </a:rPr>
              <a:t>until </a:t>
            </a:r>
            <a:r>
              <a:rPr sz="1600" spc="-145" dirty="0">
                <a:latin typeface="Arial"/>
                <a:cs typeface="Arial"/>
              </a:rPr>
              <a:t>steady </a:t>
            </a:r>
            <a:r>
              <a:rPr sz="1600" spc="-130" dirty="0">
                <a:latin typeface="Arial"/>
                <a:cs typeface="Arial"/>
              </a:rPr>
              <a:t>state </a:t>
            </a:r>
            <a:r>
              <a:rPr sz="1600" spc="-114" dirty="0">
                <a:latin typeface="Arial"/>
                <a:cs typeface="Arial"/>
              </a:rPr>
              <a:t>is </a:t>
            </a:r>
            <a:r>
              <a:rPr sz="1600" spc="-155" dirty="0">
                <a:latin typeface="Arial"/>
                <a:cs typeface="Arial"/>
              </a:rPr>
              <a:t>reached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10" dirty="0">
                <a:latin typeface="Arial"/>
                <a:cs typeface="Arial"/>
              </a:rPr>
              <a:t>T</a:t>
            </a:r>
            <a:r>
              <a:rPr sz="1575" spc="-165" baseline="-21000" dirty="0">
                <a:latin typeface="Arial"/>
                <a:cs typeface="Arial"/>
              </a:rPr>
              <a:t>3</a:t>
            </a:r>
            <a:r>
              <a:rPr sz="1600" spc="-110" dirty="0">
                <a:latin typeface="Wingdings"/>
                <a:cs typeface="Wingdings"/>
              </a:rPr>
              <a:t></a:t>
            </a:r>
            <a:r>
              <a:rPr sz="1600" spc="-110" dirty="0">
                <a:latin typeface="Arial"/>
                <a:cs typeface="Arial"/>
              </a:rPr>
              <a:t>solid </a:t>
            </a:r>
            <a:r>
              <a:rPr sz="1600" spc="-130" dirty="0">
                <a:latin typeface="Arial"/>
                <a:cs typeface="Arial"/>
              </a:rPr>
              <a:t>of  </a:t>
            </a:r>
            <a:r>
              <a:rPr sz="1600" spc="-125" dirty="0">
                <a:latin typeface="Arial"/>
                <a:cs typeface="Arial"/>
              </a:rPr>
              <a:t>original </a:t>
            </a:r>
            <a:r>
              <a:rPr sz="1600" spc="-145" dirty="0">
                <a:latin typeface="Arial"/>
                <a:cs typeface="Arial"/>
              </a:rPr>
              <a:t>composition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“l”</a:t>
            </a:r>
            <a:r>
              <a:rPr sz="1600" spc="-70" dirty="0">
                <a:latin typeface="Wingdings"/>
                <a:cs typeface="Wingdings"/>
              </a:rPr>
              <a:t>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60" dirty="0">
                <a:latin typeface="Arial"/>
                <a:cs typeface="Arial"/>
              </a:rPr>
              <a:t>beyond</a:t>
            </a:r>
            <a:r>
              <a:rPr sz="1600" spc="-120" dirty="0">
                <a:latin typeface="Arial"/>
                <a:cs typeface="Arial"/>
              </a:rPr>
              <a:t> this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point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is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ale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freeze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original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alloy.</a:t>
            </a:r>
            <a:endParaRPr sz="1600">
              <a:latin typeface="Arial"/>
              <a:cs typeface="Arial"/>
            </a:endParaRPr>
          </a:p>
          <a:p>
            <a:pPr marL="419100" marR="81280" indent="-342900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419100" algn="l"/>
              </a:tabLst>
            </a:pPr>
            <a:r>
              <a:rPr sz="1600" spc="-140" dirty="0">
                <a:latin typeface="Arial"/>
                <a:cs typeface="Arial"/>
              </a:rPr>
              <a:t>At the </a:t>
            </a:r>
            <a:r>
              <a:rPr sz="1600" spc="-125" dirty="0">
                <a:latin typeface="Arial"/>
                <a:cs typeface="Arial"/>
              </a:rPr>
              <a:t>interface, </a:t>
            </a:r>
            <a:r>
              <a:rPr sz="1600" spc="-135" dirty="0">
                <a:latin typeface="Arial"/>
                <a:cs typeface="Arial"/>
              </a:rPr>
              <a:t>there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60" dirty="0">
                <a:latin typeface="Arial"/>
                <a:cs typeface="Arial"/>
              </a:rPr>
              <a:t>sudden </a:t>
            </a:r>
            <a:r>
              <a:rPr sz="1600" spc="-140" dirty="0">
                <a:latin typeface="Arial"/>
                <a:cs typeface="Arial"/>
              </a:rPr>
              <a:t>increase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95" dirty="0">
                <a:latin typeface="Arial"/>
                <a:cs typeface="Arial"/>
              </a:rPr>
              <a:t>B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35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14" dirty="0">
                <a:latin typeface="Arial"/>
                <a:cs typeface="Arial"/>
              </a:rPr>
              <a:t>liquid, </a:t>
            </a:r>
            <a:r>
              <a:rPr sz="1600" spc="-145" dirty="0">
                <a:latin typeface="Arial"/>
                <a:cs typeface="Arial"/>
              </a:rPr>
              <a:t>then decreasing </a:t>
            </a:r>
            <a:r>
              <a:rPr sz="1600" spc="-135" dirty="0">
                <a:latin typeface="Arial"/>
                <a:cs typeface="Arial"/>
              </a:rPr>
              <a:t>exponentially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5" dirty="0">
                <a:latin typeface="Arial"/>
                <a:cs typeface="Arial"/>
              </a:rPr>
              <a:t>the  </a:t>
            </a:r>
            <a:r>
              <a:rPr sz="1600" spc="-125" dirty="0">
                <a:latin typeface="Arial"/>
                <a:cs typeface="Arial"/>
              </a:rPr>
              <a:t>original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composition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after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distance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“x”.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Shape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distance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x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depends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on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rate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freezing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&amp;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rate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diffusion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atoms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5776" y="325958"/>
            <a:ext cx="509587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Dendritic Growth in</a:t>
            </a:r>
            <a:r>
              <a:rPr spc="-254" dirty="0"/>
              <a:t> </a:t>
            </a:r>
            <a:r>
              <a:rPr dirty="0"/>
              <a:t>Alloys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925" y="4254499"/>
            <a:ext cx="2555875" cy="25971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75" y="4248150"/>
            <a:ext cx="2568575" cy="2609850"/>
          </a:xfrm>
          <a:custGeom>
            <a:avLst/>
            <a:gdLst/>
            <a:ahLst/>
            <a:cxnLst/>
            <a:rect l="l" t="t" r="r" b="b"/>
            <a:pathLst>
              <a:path w="2568575" h="2609850">
                <a:moveTo>
                  <a:pt x="0" y="2609850"/>
                </a:moveTo>
                <a:lnTo>
                  <a:pt x="2568575" y="2609850"/>
                </a:lnTo>
                <a:lnTo>
                  <a:pt x="2568575" y="0"/>
                </a:lnTo>
                <a:lnTo>
                  <a:pt x="0" y="0"/>
                </a:lnTo>
                <a:lnTo>
                  <a:pt x="0" y="260985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7000" y="5019319"/>
            <a:ext cx="3108325" cy="848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60650" y="5011737"/>
            <a:ext cx="3121025" cy="862330"/>
          </a:xfrm>
          <a:custGeom>
            <a:avLst/>
            <a:gdLst/>
            <a:ahLst/>
            <a:cxnLst/>
            <a:rect l="l" t="t" r="r" b="b"/>
            <a:pathLst>
              <a:path w="3121025" h="862329">
                <a:moveTo>
                  <a:pt x="0" y="862012"/>
                </a:moveTo>
                <a:lnTo>
                  <a:pt x="3121025" y="862012"/>
                </a:lnTo>
                <a:lnTo>
                  <a:pt x="3121025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48350" y="4265612"/>
            <a:ext cx="3200400" cy="2592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42000" y="4259262"/>
            <a:ext cx="3213100" cy="2599055"/>
          </a:xfrm>
          <a:custGeom>
            <a:avLst/>
            <a:gdLst/>
            <a:ahLst/>
            <a:cxnLst/>
            <a:rect l="l" t="t" r="r" b="b"/>
            <a:pathLst>
              <a:path w="3213100" h="2599054">
                <a:moveTo>
                  <a:pt x="3213100" y="2598735"/>
                </a:moveTo>
                <a:lnTo>
                  <a:pt x="3213100" y="0"/>
                </a:lnTo>
                <a:lnTo>
                  <a:pt x="0" y="0"/>
                </a:lnTo>
                <a:lnTo>
                  <a:pt x="0" y="2598735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012" y="1085848"/>
            <a:ext cx="8867775" cy="5676900"/>
          </a:xfrm>
          <a:custGeom>
            <a:avLst/>
            <a:gdLst/>
            <a:ahLst/>
            <a:cxnLst/>
            <a:rect l="l" t="t" r="r" b="b"/>
            <a:pathLst>
              <a:path w="8867775" h="5676900">
                <a:moveTo>
                  <a:pt x="0" y="5676900"/>
                </a:moveTo>
                <a:lnTo>
                  <a:pt x="8867775" y="5676900"/>
                </a:lnTo>
                <a:lnTo>
                  <a:pt x="8867775" y="0"/>
                </a:lnTo>
                <a:lnTo>
                  <a:pt x="0" y="0"/>
                </a:lnTo>
                <a:lnTo>
                  <a:pt x="0" y="56769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8714" y="1114425"/>
            <a:ext cx="8606155" cy="562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20" dirty="0">
                <a:latin typeface="Arial"/>
                <a:cs typeface="Arial"/>
              </a:rPr>
              <a:t>When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65" dirty="0">
                <a:latin typeface="Arial"/>
                <a:cs typeface="Arial"/>
              </a:rPr>
              <a:t>metal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75" dirty="0">
                <a:latin typeface="Arial"/>
                <a:cs typeface="Arial"/>
              </a:rPr>
              <a:t>poured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70" dirty="0">
                <a:latin typeface="Arial"/>
                <a:cs typeface="Arial"/>
              </a:rPr>
              <a:t>mould, </a:t>
            </a:r>
            <a:r>
              <a:rPr sz="1800" spc="-150" dirty="0">
                <a:latin typeface="Arial"/>
                <a:cs typeface="Arial"/>
              </a:rPr>
              <a:t>freezing </a:t>
            </a:r>
            <a:r>
              <a:rPr sz="1800" spc="-135" dirty="0">
                <a:latin typeface="Arial"/>
                <a:cs typeface="Arial"/>
              </a:rPr>
              <a:t>starts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60" dirty="0">
                <a:latin typeface="Arial"/>
                <a:cs typeface="Arial"/>
              </a:rPr>
              <a:t>mould-wall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65" dirty="0">
                <a:latin typeface="Arial"/>
                <a:cs typeface="Arial"/>
              </a:rPr>
              <a:t>heat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85" dirty="0">
                <a:latin typeface="Arial"/>
                <a:cs typeface="Arial"/>
              </a:rPr>
              <a:t>removed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165" dirty="0">
                <a:latin typeface="Arial"/>
                <a:cs typeface="Arial"/>
              </a:rPr>
              <a:t>through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wall.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70" dirty="0">
                <a:latin typeface="Arial"/>
                <a:cs typeface="Arial"/>
              </a:rPr>
              <a:t>Thus,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60" dirty="0">
                <a:latin typeface="Arial"/>
                <a:cs typeface="Arial"/>
              </a:rPr>
              <a:t>lowest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wall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35" dirty="0">
                <a:latin typeface="Arial"/>
                <a:cs typeface="Arial"/>
              </a:rPr>
              <a:t>rising </a:t>
            </a:r>
            <a:r>
              <a:rPr sz="1800" spc="-155" dirty="0">
                <a:latin typeface="Arial"/>
                <a:cs typeface="Arial"/>
              </a:rPr>
              <a:t>gradually </a:t>
            </a:r>
            <a:r>
              <a:rPr sz="1800" spc="-165" dirty="0">
                <a:latin typeface="Arial"/>
                <a:cs typeface="Arial"/>
              </a:rPr>
              <a:t>towards </a:t>
            </a:r>
            <a:r>
              <a:rPr sz="1800" spc="-155" dirty="0">
                <a:latin typeface="Arial"/>
                <a:cs typeface="Arial"/>
              </a:rPr>
              <a:t>the center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mould.</a:t>
            </a:r>
            <a:endParaRPr sz="1800">
              <a:latin typeface="Arial"/>
              <a:cs typeface="Arial"/>
            </a:endParaRPr>
          </a:p>
          <a:p>
            <a:pPr marL="355600" marR="29464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0" dirty="0">
                <a:latin typeface="Arial"/>
                <a:cs typeface="Arial"/>
              </a:rPr>
              <a:t>Increase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80" dirty="0">
                <a:latin typeface="Arial"/>
                <a:cs typeface="Arial"/>
              </a:rPr>
              <a:t>can </a:t>
            </a:r>
            <a:r>
              <a:rPr sz="1800" spc="-185" dirty="0">
                <a:latin typeface="Arial"/>
                <a:cs typeface="Arial"/>
              </a:rPr>
              <a:t>be </a:t>
            </a:r>
            <a:r>
              <a:rPr sz="1800" spc="-195" dirty="0">
                <a:latin typeface="Arial"/>
                <a:cs typeface="Arial"/>
              </a:rPr>
              <a:t>assumed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85" dirty="0">
                <a:latin typeface="Arial"/>
                <a:cs typeface="Arial"/>
              </a:rPr>
              <a:t>be </a:t>
            </a:r>
            <a:r>
              <a:rPr sz="1800" spc="-140" dirty="0">
                <a:latin typeface="Arial"/>
                <a:cs typeface="Arial"/>
              </a:rPr>
              <a:t>linear </a:t>
            </a:r>
            <a:r>
              <a:rPr sz="1800" spc="-145" dirty="0">
                <a:latin typeface="Arial"/>
                <a:cs typeface="Arial"/>
              </a:rPr>
              <a:t>with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50" dirty="0">
                <a:latin typeface="Arial"/>
                <a:cs typeface="Arial"/>
              </a:rPr>
              <a:t>distance, </a:t>
            </a:r>
            <a:r>
              <a:rPr sz="1800" spc="-155" dirty="0">
                <a:latin typeface="Arial"/>
                <a:cs typeface="Arial"/>
              </a:rPr>
              <a:t>but the </a:t>
            </a:r>
            <a:r>
              <a:rPr sz="1800" spc="-150" dirty="0">
                <a:latin typeface="Arial"/>
                <a:cs typeface="Arial"/>
              </a:rPr>
              <a:t>freezing point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 </a:t>
            </a:r>
            <a:r>
              <a:rPr sz="1800" spc="-160" dirty="0">
                <a:latin typeface="Arial"/>
                <a:cs typeface="Arial"/>
              </a:rPr>
              <a:t>distance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interface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85" dirty="0">
                <a:latin typeface="Arial"/>
                <a:cs typeface="Arial"/>
              </a:rPr>
              <a:t>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curve.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45" dirty="0">
                <a:latin typeface="Arial"/>
                <a:cs typeface="Arial"/>
              </a:rPr>
              <a:t>Effectively, </a:t>
            </a:r>
            <a:r>
              <a:rPr sz="1800" spc="-130" dirty="0">
                <a:latin typeface="Arial"/>
                <a:cs typeface="Arial"/>
              </a:rPr>
              <a:t>this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25" dirty="0">
                <a:latin typeface="Arial"/>
                <a:cs typeface="Arial"/>
              </a:rPr>
              <a:t>“x” </a:t>
            </a:r>
            <a:r>
              <a:rPr sz="1800" spc="-155" dirty="0">
                <a:latin typeface="Arial"/>
                <a:cs typeface="Arial"/>
              </a:rPr>
              <a:t>thickness </a:t>
            </a:r>
            <a:r>
              <a:rPr sz="1800" spc="-180" dirty="0">
                <a:latin typeface="Arial"/>
                <a:cs typeface="Arial"/>
              </a:rPr>
              <a:t>has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50" dirty="0">
                <a:latin typeface="Arial"/>
                <a:cs typeface="Arial"/>
              </a:rPr>
              <a:t>actual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60" dirty="0">
                <a:latin typeface="Arial"/>
                <a:cs typeface="Arial"/>
              </a:rPr>
              <a:t>lower </a:t>
            </a:r>
            <a:r>
              <a:rPr sz="1800" spc="-165" dirty="0">
                <a:latin typeface="Arial"/>
                <a:cs typeface="Arial"/>
              </a:rPr>
              <a:t>than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50" dirty="0">
                <a:latin typeface="Arial"/>
                <a:cs typeface="Arial"/>
              </a:rPr>
              <a:t>freeing point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135" dirty="0">
                <a:latin typeface="Arial"/>
                <a:cs typeface="Arial"/>
              </a:rPr>
              <a:t>efficiently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1800" spc="-160" dirty="0">
                <a:latin typeface="Arial"/>
                <a:cs typeface="Arial"/>
              </a:rPr>
              <a:t>supercooled.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5" dirty="0">
                <a:latin typeface="Arial"/>
                <a:cs typeface="Arial"/>
              </a:rPr>
              <a:t>Amount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60" dirty="0">
                <a:latin typeface="Arial"/>
                <a:cs typeface="Arial"/>
              </a:rPr>
              <a:t>supercooling increases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90" dirty="0">
                <a:latin typeface="Arial"/>
                <a:cs typeface="Arial"/>
              </a:rPr>
              <a:t>one </a:t>
            </a:r>
            <a:r>
              <a:rPr sz="1800" spc="-200" dirty="0">
                <a:latin typeface="Arial"/>
                <a:cs typeface="Arial"/>
              </a:rPr>
              <a:t>moves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45" dirty="0">
                <a:latin typeface="Arial"/>
                <a:cs typeface="Arial"/>
              </a:rPr>
              <a:t>interface </a:t>
            </a:r>
            <a:r>
              <a:rPr sz="1800" spc="-165" dirty="0">
                <a:latin typeface="Arial"/>
                <a:cs typeface="Arial"/>
              </a:rPr>
              <a:t>towards </a:t>
            </a:r>
            <a:r>
              <a:rPr sz="1800" spc="-150" dirty="0">
                <a:latin typeface="Arial"/>
                <a:cs typeface="Arial"/>
              </a:rPr>
              <a:t>inside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30" dirty="0">
                <a:latin typeface="Arial"/>
                <a:cs typeface="Arial"/>
              </a:rPr>
              <a:t>liquid, this </a:t>
            </a:r>
            <a:r>
              <a:rPr sz="1800" spc="-125" dirty="0">
                <a:latin typeface="Arial"/>
                <a:cs typeface="Arial"/>
              </a:rPr>
              <a:t>is  </a:t>
            </a:r>
            <a:r>
              <a:rPr sz="1800" spc="-150" dirty="0">
                <a:latin typeface="Arial"/>
                <a:cs typeface="Arial"/>
              </a:rPr>
              <a:t>called </a:t>
            </a:r>
            <a:r>
              <a:rPr sz="1800" spc="-140" dirty="0">
                <a:latin typeface="Arial"/>
                <a:cs typeface="Arial"/>
              </a:rPr>
              <a:t>constitutional </a:t>
            </a:r>
            <a:r>
              <a:rPr sz="1800" spc="-160" dirty="0">
                <a:latin typeface="Arial"/>
                <a:cs typeface="Arial"/>
              </a:rPr>
              <a:t>supercooling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90" dirty="0">
                <a:latin typeface="Arial"/>
                <a:cs typeface="Arial"/>
              </a:rPr>
              <a:t>due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constitution/due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55" dirty="0">
                <a:latin typeface="Arial"/>
                <a:cs typeface="Arial"/>
              </a:rPr>
              <a:t>the concentration gradient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55" dirty="0">
                <a:latin typeface="Arial"/>
                <a:cs typeface="Arial"/>
              </a:rPr>
              <a:t>the 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30" dirty="0">
                <a:latin typeface="Arial"/>
                <a:cs typeface="Arial"/>
              </a:rPr>
              <a:t>in-front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interface.</a:t>
            </a:r>
            <a:endParaRPr sz="1800">
              <a:latin typeface="Arial"/>
              <a:cs typeface="Arial"/>
            </a:endParaRPr>
          </a:p>
          <a:p>
            <a:pPr marL="354965" marR="5172710" indent="-354965">
              <a:lnSpc>
                <a:spcPct val="12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driving force </a:t>
            </a:r>
            <a:r>
              <a:rPr sz="1800" spc="-130" dirty="0">
                <a:latin typeface="Arial"/>
                <a:cs typeface="Arial"/>
              </a:rPr>
              <a:t>for </a:t>
            </a:r>
            <a:r>
              <a:rPr sz="1800" spc="-145" dirty="0">
                <a:latin typeface="Arial"/>
                <a:cs typeface="Arial"/>
              </a:rPr>
              <a:t>dendritic  </a:t>
            </a:r>
            <a:r>
              <a:rPr sz="1800" spc="-150" dirty="0">
                <a:latin typeface="Arial"/>
                <a:cs typeface="Arial"/>
              </a:rPr>
              <a:t>freezing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50" dirty="0">
                <a:latin typeface="Arial"/>
                <a:cs typeface="Arial"/>
              </a:rPr>
              <a:t>large </a:t>
            </a:r>
            <a:r>
              <a:rPr sz="1800" spc="-190" dirty="0">
                <a:latin typeface="Arial"/>
                <a:cs typeface="Arial"/>
              </a:rPr>
              <a:t>amount </a:t>
            </a:r>
            <a:r>
              <a:rPr sz="1800" spc="-140" dirty="0">
                <a:latin typeface="Arial"/>
                <a:cs typeface="Arial"/>
              </a:rPr>
              <a:t>of  </a:t>
            </a:r>
            <a:r>
              <a:rPr sz="1800" spc="-170" dirty="0">
                <a:latin typeface="Arial"/>
                <a:cs typeface="Arial"/>
              </a:rPr>
              <a:t>supercooled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90" dirty="0">
                <a:latin typeface="Arial"/>
                <a:cs typeface="Arial"/>
              </a:rPr>
              <a:t>ahead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 </a:t>
            </a:r>
            <a:r>
              <a:rPr sz="1800" spc="-145" dirty="0">
                <a:latin typeface="Arial"/>
                <a:cs typeface="Arial"/>
              </a:rPr>
              <a:t>interface </a:t>
            </a:r>
            <a:r>
              <a:rPr sz="1800" spc="-155" dirty="0">
                <a:latin typeface="Arial"/>
                <a:cs typeface="Arial"/>
              </a:rPr>
              <a:t>but </a:t>
            </a:r>
            <a:r>
              <a:rPr sz="1800" spc="-130" dirty="0">
                <a:latin typeface="Arial"/>
                <a:cs typeface="Arial"/>
              </a:rPr>
              <a:t>this </a:t>
            </a:r>
            <a:r>
              <a:rPr sz="1800" spc="-145" dirty="0">
                <a:latin typeface="Arial"/>
                <a:cs typeface="Arial"/>
              </a:rPr>
              <a:t>effect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60" dirty="0">
                <a:latin typeface="Arial"/>
                <a:cs typeface="Arial"/>
              </a:rPr>
              <a:t>thermal  supercooling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75" dirty="0">
                <a:latin typeface="Arial"/>
                <a:cs typeface="Arial"/>
              </a:rPr>
              <a:t>wiped </a:t>
            </a:r>
            <a:r>
              <a:rPr sz="1800" spc="-135" dirty="0">
                <a:latin typeface="Arial"/>
                <a:cs typeface="Arial"/>
              </a:rPr>
              <a:t>off </a:t>
            </a:r>
            <a:r>
              <a:rPr sz="1800" spc="-145" dirty="0">
                <a:latin typeface="Arial"/>
                <a:cs typeface="Arial"/>
              </a:rPr>
              <a:t>with </a:t>
            </a:r>
            <a:r>
              <a:rPr sz="1800" spc="-140" dirty="0">
                <a:latin typeface="Arial"/>
                <a:cs typeface="Arial"/>
              </a:rPr>
              <a:t>latent  </a:t>
            </a:r>
            <a:r>
              <a:rPr sz="1800" spc="-165" dirty="0">
                <a:latin typeface="Arial"/>
                <a:cs typeface="Arial"/>
              </a:rPr>
              <a:t>heat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0" dirty="0">
                <a:latin typeface="Arial"/>
                <a:cs typeface="Arial"/>
              </a:rPr>
              <a:t>fusion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0" dirty="0">
                <a:latin typeface="Arial"/>
                <a:cs typeface="Arial"/>
              </a:rPr>
              <a:t>constitutional  </a:t>
            </a:r>
            <a:r>
              <a:rPr sz="1800" spc="-165" dirty="0">
                <a:latin typeface="Arial"/>
                <a:cs typeface="Arial"/>
              </a:rPr>
              <a:t>supercooled </a:t>
            </a:r>
            <a:r>
              <a:rPr sz="1800" spc="-150" dirty="0">
                <a:latin typeface="Arial"/>
                <a:cs typeface="Arial"/>
              </a:rPr>
              <a:t>layer </a:t>
            </a:r>
            <a:r>
              <a:rPr sz="1800" spc="-130" dirty="0">
                <a:latin typeface="Arial"/>
                <a:cs typeface="Arial"/>
              </a:rPr>
              <a:t>(x) </a:t>
            </a:r>
            <a:r>
              <a:rPr sz="1800" spc="-180" dirty="0">
                <a:latin typeface="Arial"/>
                <a:cs typeface="Arial"/>
              </a:rPr>
              <a:t>has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85" dirty="0">
                <a:latin typeface="Arial"/>
                <a:cs typeface="Arial"/>
              </a:rPr>
              <a:t>be </a:t>
            </a:r>
            <a:r>
              <a:rPr sz="1800" spc="-150" dirty="0">
                <a:latin typeface="Arial"/>
                <a:cs typeface="Arial"/>
              </a:rPr>
              <a:t>large 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55" dirty="0">
                <a:latin typeface="Arial"/>
                <a:cs typeface="Arial"/>
              </a:rPr>
              <a:t>obtain </a:t>
            </a:r>
            <a:r>
              <a:rPr sz="1800" spc="-145" dirty="0">
                <a:latin typeface="Arial"/>
                <a:cs typeface="Arial"/>
              </a:rPr>
              <a:t>dendritic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freezing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3564" y="325958"/>
            <a:ext cx="543814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Constitutional</a:t>
            </a:r>
            <a:r>
              <a:rPr spc="20" dirty="0"/>
              <a:t> </a:t>
            </a:r>
            <a:r>
              <a:rPr spc="-5" dirty="0"/>
              <a:t>Supercooling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381000" y="9509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81729" y="4571999"/>
            <a:ext cx="5462270" cy="22796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61998"/>
            <a:ext cx="8867775" cy="6019800"/>
          </a:xfrm>
          <a:custGeom>
            <a:avLst/>
            <a:gdLst/>
            <a:ahLst/>
            <a:cxnLst/>
            <a:rect l="l" t="t" r="r" b="b"/>
            <a:pathLst>
              <a:path w="8867775" h="6019800">
                <a:moveTo>
                  <a:pt x="0" y="6019800"/>
                </a:moveTo>
                <a:lnTo>
                  <a:pt x="8867775" y="6019800"/>
                </a:lnTo>
                <a:lnTo>
                  <a:pt x="8867775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140" y="741324"/>
            <a:ext cx="8689975" cy="23666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50" dirty="0">
                <a:latin typeface="Arial"/>
                <a:cs typeface="Arial"/>
              </a:rPr>
              <a:t>Large tonnage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50" dirty="0">
                <a:latin typeface="Arial"/>
                <a:cs typeface="Arial"/>
              </a:rPr>
              <a:t>molten metals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35" dirty="0">
                <a:latin typeface="Arial"/>
                <a:cs typeface="Arial"/>
              </a:rPr>
              <a:t>cast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35" dirty="0">
                <a:latin typeface="Arial"/>
                <a:cs typeface="Arial"/>
              </a:rPr>
              <a:t>ingots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145" dirty="0">
                <a:latin typeface="Arial"/>
                <a:cs typeface="Arial"/>
              </a:rPr>
              <a:t>pouring </a:t>
            </a:r>
            <a:r>
              <a:rPr sz="1600" spc="-125" dirty="0">
                <a:latin typeface="Arial"/>
                <a:cs typeface="Arial"/>
              </a:rPr>
              <a:t>into </a:t>
            </a:r>
            <a:r>
              <a:rPr sz="1600" spc="-150" dirty="0">
                <a:latin typeface="Arial"/>
                <a:cs typeface="Arial"/>
              </a:rPr>
              <a:t>moulds, </a:t>
            </a:r>
            <a:r>
              <a:rPr sz="1600" spc="-130" dirty="0">
                <a:latin typeface="Arial"/>
                <a:cs typeface="Arial"/>
              </a:rPr>
              <a:t>steel </a:t>
            </a:r>
            <a:r>
              <a:rPr sz="1600" spc="-135" dirty="0">
                <a:latin typeface="Arial"/>
                <a:cs typeface="Arial"/>
              </a:rPr>
              <a:t>ingots </a:t>
            </a:r>
            <a:r>
              <a:rPr sz="1600" spc="-155" dirty="0">
                <a:latin typeface="Arial"/>
                <a:cs typeface="Arial"/>
              </a:rPr>
              <a:t>weigh </a:t>
            </a:r>
            <a:r>
              <a:rPr sz="1600" spc="-165" dirty="0">
                <a:latin typeface="Arial"/>
                <a:cs typeface="Arial"/>
              </a:rPr>
              <a:t>6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65" dirty="0">
                <a:latin typeface="Arial"/>
                <a:cs typeface="Arial"/>
              </a:rPr>
              <a:t>8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tons.</a:t>
            </a:r>
            <a:endParaRPr sz="1600">
              <a:latin typeface="Arial"/>
              <a:cs typeface="Arial"/>
            </a:endParaRPr>
          </a:p>
          <a:p>
            <a:pPr marL="355600" marR="18034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14" dirty="0">
                <a:solidFill>
                  <a:srgbClr val="FF0000"/>
                </a:solidFill>
                <a:latin typeface="Arial"/>
                <a:cs typeface="Arial"/>
              </a:rPr>
              <a:t>Chill </a:t>
            </a:r>
            <a:r>
              <a:rPr sz="1600" spc="-170" dirty="0">
                <a:solidFill>
                  <a:srgbClr val="FF0000"/>
                </a:solidFill>
                <a:latin typeface="Arial"/>
                <a:cs typeface="Arial"/>
              </a:rPr>
              <a:t>Zone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25" dirty="0">
                <a:latin typeface="Arial"/>
                <a:cs typeface="Arial"/>
              </a:rPr>
              <a:t>thin </a:t>
            </a:r>
            <a:r>
              <a:rPr sz="1600" spc="-130" dirty="0">
                <a:latin typeface="Arial"/>
                <a:cs typeface="Arial"/>
              </a:rPr>
              <a:t>dendritic layer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frozen </a:t>
            </a:r>
            <a:r>
              <a:rPr sz="1600" spc="-135" dirty="0">
                <a:latin typeface="Arial"/>
                <a:cs typeface="Arial"/>
              </a:rPr>
              <a:t>metal, consisting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small </a:t>
            </a:r>
            <a:r>
              <a:rPr sz="1600" spc="-150" dirty="0">
                <a:latin typeface="Arial"/>
                <a:cs typeface="Arial"/>
              </a:rPr>
              <a:t>equiaxed </a:t>
            </a:r>
            <a:r>
              <a:rPr sz="1600" spc="-140" dirty="0">
                <a:latin typeface="Arial"/>
                <a:cs typeface="Arial"/>
              </a:rPr>
              <a:t>grains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70" dirty="0">
                <a:latin typeface="Arial"/>
                <a:cs typeface="Arial"/>
              </a:rPr>
              <a:t>random </a:t>
            </a:r>
            <a:r>
              <a:rPr sz="1600" spc="-125" dirty="0">
                <a:latin typeface="Arial"/>
                <a:cs typeface="Arial"/>
              </a:rPr>
              <a:t>orientation.  </a:t>
            </a:r>
            <a:r>
              <a:rPr sz="1600" spc="-140" dirty="0">
                <a:latin typeface="Arial"/>
                <a:cs typeface="Arial"/>
              </a:rPr>
              <a:t>Stable </a:t>
            </a:r>
            <a:r>
              <a:rPr sz="1600" spc="-130" dirty="0">
                <a:latin typeface="Arial"/>
                <a:cs typeface="Arial"/>
              </a:rPr>
              <a:t>nuclei </a:t>
            </a:r>
            <a:r>
              <a:rPr sz="1600" spc="-150" dirty="0">
                <a:latin typeface="Arial"/>
                <a:cs typeface="Arial"/>
              </a:rPr>
              <a:t>form </a:t>
            </a:r>
            <a:r>
              <a:rPr sz="1600" spc="-165" dirty="0">
                <a:latin typeface="Arial"/>
                <a:cs typeface="Arial"/>
              </a:rPr>
              <a:t>on mould </a:t>
            </a:r>
            <a:r>
              <a:rPr sz="1600" spc="-130" dirty="0">
                <a:latin typeface="Arial"/>
                <a:cs typeface="Arial"/>
              </a:rPr>
              <a:t>wall </a:t>
            </a:r>
            <a:r>
              <a:rPr sz="1600" spc="-195" dirty="0">
                <a:latin typeface="Arial"/>
                <a:cs typeface="Arial"/>
              </a:rPr>
              <a:t>&amp;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50" dirty="0">
                <a:latin typeface="Arial"/>
                <a:cs typeface="Arial"/>
              </a:rPr>
              <a:t>supercooled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35" dirty="0">
                <a:latin typeface="Arial"/>
                <a:cs typeface="Arial"/>
              </a:rPr>
              <a:t>layer. </a:t>
            </a:r>
            <a:r>
              <a:rPr sz="1600" spc="-155" dirty="0">
                <a:latin typeface="Arial"/>
                <a:cs typeface="Arial"/>
              </a:rPr>
              <a:t>Rate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nucleation </a:t>
            </a:r>
            <a:r>
              <a:rPr sz="1600" spc="-45" dirty="0">
                <a:latin typeface="Arial"/>
                <a:cs typeface="Arial"/>
              </a:rPr>
              <a:t>↑, </a:t>
            </a:r>
            <a:r>
              <a:rPr sz="1600" spc="-155" dirty="0">
                <a:latin typeface="Arial"/>
                <a:cs typeface="Arial"/>
              </a:rPr>
              <a:t>so </a:t>
            </a:r>
            <a:r>
              <a:rPr sz="1600" spc="-160" dirty="0">
                <a:latin typeface="Arial"/>
                <a:cs typeface="Arial"/>
              </a:rPr>
              <a:t>avg </a:t>
            </a:r>
            <a:r>
              <a:rPr sz="1600" spc="-135" dirty="0">
                <a:latin typeface="Arial"/>
                <a:cs typeface="Arial"/>
              </a:rPr>
              <a:t>size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grains </a:t>
            </a:r>
            <a:r>
              <a:rPr sz="1600" spc="-45" dirty="0">
                <a:latin typeface="Arial"/>
                <a:cs typeface="Arial"/>
              </a:rPr>
              <a:t>↓. </a:t>
            </a:r>
            <a:r>
              <a:rPr sz="1600" spc="35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Large </a:t>
            </a:r>
            <a:r>
              <a:rPr sz="1600" spc="-165" dirty="0">
                <a:latin typeface="Arial"/>
                <a:cs typeface="Arial"/>
              </a:rPr>
              <a:t>amount </a:t>
            </a:r>
            <a:r>
              <a:rPr sz="1600" spc="-125" dirty="0">
                <a:latin typeface="Arial"/>
                <a:cs typeface="Arial"/>
              </a:rPr>
              <a:t>of latent </a:t>
            </a:r>
            <a:r>
              <a:rPr sz="1600" spc="-145" dirty="0">
                <a:latin typeface="Arial"/>
                <a:cs typeface="Arial"/>
              </a:rPr>
              <a:t>heat </a:t>
            </a:r>
            <a:r>
              <a:rPr sz="1600" spc="-160" dirty="0">
                <a:latin typeface="Arial"/>
                <a:cs typeface="Arial"/>
              </a:rPr>
              <a:t>has </a:t>
            </a:r>
            <a:r>
              <a:rPr sz="1600" spc="-130" dirty="0">
                <a:latin typeface="Arial"/>
                <a:cs typeface="Arial"/>
              </a:rPr>
              <a:t>to </a:t>
            </a:r>
            <a:r>
              <a:rPr sz="1600" spc="-165" dirty="0">
                <a:latin typeface="Arial"/>
                <a:cs typeface="Arial"/>
              </a:rPr>
              <a:t>e </a:t>
            </a:r>
            <a:r>
              <a:rPr sz="1600" spc="-130" dirty="0">
                <a:latin typeface="Arial"/>
                <a:cs typeface="Arial"/>
              </a:rPr>
              <a:t>dissipated, </a:t>
            </a:r>
            <a:r>
              <a:rPr sz="1600" spc="-160" dirty="0">
                <a:latin typeface="Arial"/>
                <a:cs typeface="Arial"/>
              </a:rPr>
              <a:t>hence </a:t>
            </a:r>
            <a:r>
              <a:rPr sz="1600" spc="-130" dirty="0">
                <a:latin typeface="Arial"/>
                <a:cs typeface="Arial"/>
              </a:rPr>
              <a:t>rate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50" dirty="0">
                <a:latin typeface="Arial"/>
                <a:cs typeface="Arial"/>
              </a:rPr>
              <a:t>growth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50" dirty="0">
                <a:latin typeface="Arial"/>
                <a:cs typeface="Arial"/>
              </a:rPr>
              <a:t>low </a:t>
            </a:r>
            <a:r>
              <a:rPr sz="1600" spc="-160" dirty="0">
                <a:latin typeface="Arial"/>
                <a:cs typeface="Arial"/>
              </a:rPr>
              <a:t>making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grains </a:t>
            </a:r>
            <a:r>
              <a:rPr sz="1600" spc="-130" dirty="0">
                <a:latin typeface="Arial"/>
                <a:cs typeface="Arial"/>
              </a:rPr>
              <a:t>small. </a:t>
            </a:r>
            <a:r>
              <a:rPr sz="1600" spc="-85" dirty="0">
                <a:latin typeface="Arial"/>
                <a:cs typeface="Arial"/>
              </a:rPr>
              <a:t>If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heat  </a:t>
            </a:r>
            <a:r>
              <a:rPr sz="1600" spc="-150" dirty="0">
                <a:latin typeface="Arial"/>
                <a:cs typeface="Arial"/>
              </a:rPr>
              <a:t>removal</a:t>
            </a:r>
            <a:r>
              <a:rPr sz="1600" spc="-110" dirty="0">
                <a:latin typeface="Arial"/>
                <a:cs typeface="Arial"/>
              </a:rPr>
              <a:t> is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rapid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amount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r>
              <a:rPr sz="1600" spc="-110" dirty="0">
                <a:latin typeface="Arial"/>
                <a:cs typeface="Arial"/>
              </a:rPr>
              <a:t> is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small,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chill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zone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form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whole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liquid.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60" dirty="0">
                <a:solidFill>
                  <a:srgbClr val="FF0000"/>
                </a:solidFill>
                <a:latin typeface="Arial"/>
                <a:cs typeface="Arial"/>
              </a:rPr>
              <a:t>Columnar </a:t>
            </a:r>
            <a:r>
              <a:rPr sz="1600" spc="-170" dirty="0">
                <a:solidFill>
                  <a:srgbClr val="FF0000"/>
                </a:solidFill>
                <a:latin typeface="Arial"/>
                <a:cs typeface="Arial"/>
              </a:rPr>
              <a:t>Zone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95" dirty="0">
                <a:latin typeface="Arial"/>
                <a:cs typeface="Arial"/>
              </a:rPr>
              <a:t>Some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05" dirty="0">
                <a:latin typeface="Arial"/>
                <a:cs typeface="Arial"/>
              </a:rPr>
              <a:t>chill </a:t>
            </a:r>
            <a:r>
              <a:rPr sz="1600" spc="-160" dirty="0">
                <a:latin typeface="Arial"/>
                <a:cs typeface="Arial"/>
              </a:rPr>
              <a:t>zone </a:t>
            </a:r>
            <a:r>
              <a:rPr sz="1600" spc="-140" dirty="0">
                <a:latin typeface="Arial"/>
                <a:cs typeface="Arial"/>
              </a:rPr>
              <a:t>grains </a:t>
            </a:r>
            <a:r>
              <a:rPr sz="1600" spc="-160" dirty="0">
                <a:latin typeface="Arial"/>
                <a:cs typeface="Arial"/>
              </a:rPr>
              <a:t>have </a:t>
            </a:r>
            <a:r>
              <a:rPr sz="1600" spc="-155" dirty="0">
                <a:latin typeface="Arial"/>
                <a:cs typeface="Arial"/>
              </a:rPr>
              <a:t>axes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dendrites </a:t>
            </a:r>
            <a:r>
              <a:rPr sz="1600" spc="-150" dirty="0">
                <a:latin typeface="Arial"/>
                <a:cs typeface="Arial"/>
              </a:rPr>
              <a:t>normal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mould-wall,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80" dirty="0">
                <a:latin typeface="Arial"/>
                <a:cs typeface="Arial"/>
              </a:rPr>
              <a:t>some </a:t>
            </a:r>
            <a:r>
              <a:rPr sz="1600" spc="-130" dirty="0">
                <a:latin typeface="Arial"/>
                <a:cs typeface="Arial"/>
              </a:rPr>
              <a:t>with  </a:t>
            </a:r>
            <a:r>
              <a:rPr sz="1600" spc="-145" dirty="0">
                <a:latin typeface="Arial"/>
                <a:cs typeface="Arial"/>
              </a:rPr>
              <a:t>angle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wall</a:t>
            </a:r>
            <a:r>
              <a:rPr sz="1600" spc="-125" dirty="0">
                <a:latin typeface="Wingdings"/>
                <a:cs typeface="Wingdings"/>
              </a:rPr>
              <a:t></a:t>
            </a:r>
            <a:r>
              <a:rPr sz="1600" spc="-125" dirty="0">
                <a:latin typeface="Arial"/>
                <a:cs typeface="Arial"/>
              </a:rPr>
              <a:t>grains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50" dirty="0">
                <a:latin typeface="Arial"/>
                <a:cs typeface="Arial"/>
              </a:rPr>
              <a:t>normal </a:t>
            </a:r>
            <a:r>
              <a:rPr sz="1600" spc="-135" dirty="0">
                <a:latin typeface="Arial"/>
                <a:cs typeface="Arial"/>
              </a:rPr>
              <a:t>dendrite </a:t>
            </a:r>
            <a:r>
              <a:rPr sz="1600" spc="-155" dirty="0">
                <a:latin typeface="Arial"/>
                <a:cs typeface="Arial"/>
              </a:rPr>
              <a:t>axes </a:t>
            </a:r>
            <a:r>
              <a:rPr sz="1600" spc="-145" dirty="0">
                <a:latin typeface="Arial"/>
                <a:cs typeface="Arial"/>
              </a:rPr>
              <a:t>out-grow </a:t>
            </a:r>
            <a:r>
              <a:rPr sz="1600" spc="-140" dirty="0">
                <a:latin typeface="Arial"/>
                <a:cs typeface="Arial"/>
              </a:rPr>
              <a:t>others </a:t>
            </a:r>
            <a:r>
              <a:rPr sz="1600" spc="-165" dirty="0">
                <a:latin typeface="Arial"/>
                <a:cs typeface="Arial"/>
              </a:rPr>
              <a:t>due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30" dirty="0">
                <a:latin typeface="Arial"/>
                <a:cs typeface="Arial"/>
              </a:rPr>
              <a:t>levels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supercooling </a:t>
            </a:r>
            <a:r>
              <a:rPr sz="1600" spc="-150" dirty="0">
                <a:latin typeface="Arial"/>
                <a:cs typeface="Arial"/>
              </a:rPr>
              <a:t>(because </a:t>
            </a:r>
            <a:r>
              <a:rPr sz="1600" spc="-135" dirty="0">
                <a:latin typeface="Arial"/>
                <a:cs typeface="Arial"/>
              </a:rPr>
              <a:t>less 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65" dirty="0">
                <a:latin typeface="Arial"/>
                <a:cs typeface="Arial"/>
              </a:rPr>
              <a:t>an </a:t>
            </a:r>
            <a:r>
              <a:rPr sz="1600" spc="-130" dirty="0">
                <a:latin typeface="Arial"/>
                <a:cs typeface="Arial"/>
              </a:rPr>
              <a:t>angle). </a:t>
            </a:r>
            <a:r>
              <a:rPr sz="1600" spc="-170" dirty="0">
                <a:latin typeface="Arial"/>
                <a:cs typeface="Arial"/>
              </a:rPr>
              <a:t>Zone </a:t>
            </a:r>
            <a:r>
              <a:rPr sz="1600" spc="-140" dirty="0">
                <a:latin typeface="Arial"/>
                <a:cs typeface="Arial"/>
              </a:rPr>
              <a:t>contains </a:t>
            </a:r>
            <a:r>
              <a:rPr sz="1600" spc="-135" dirty="0">
                <a:latin typeface="Arial"/>
                <a:cs typeface="Arial"/>
              </a:rPr>
              <a:t>large </a:t>
            </a:r>
            <a:r>
              <a:rPr sz="1600" spc="-145" dirty="0">
                <a:latin typeface="Arial"/>
                <a:cs typeface="Arial"/>
              </a:rPr>
              <a:t>long </a:t>
            </a:r>
            <a:r>
              <a:rPr sz="1600" spc="-130" dirty="0">
                <a:latin typeface="Arial"/>
                <a:cs typeface="Arial"/>
              </a:rPr>
              <a:t>grains, </a:t>
            </a:r>
            <a:r>
              <a:rPr sz="1600" spc="-125" dirty="0">
                <a:latin typeface="Arial"/>
                <a:cs typeface="Arial"/>
              </a:rPr>
              <a:t>crystallographically </a:t>
            </a:r>
            <a:r>
              <a:rPr sz="1600" spc="-140" dirty="0">
                <a:latin typeface="Arial"/>
                <a:cs typeface="Arial"/>
              </a:rPr>
              <a:t>oriented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20" dirty="0">
                <a:latin typeface="Arial"/>
                <a:cs typeface="Arial"/>
              </a:rPr>
              <a:t>their </a:t>
            </a:r>
            <a:r>
              <a:rPr sz="1600" spc="-125" dirty="0">
                <a:latin typeface="Arial"/>
                <a:cs typeface="Arial"/>
              </a:rPr>
              <a:t>dendritic </a:t>
            </a:r>
            <a:r>
              <a:rPr sz="1600" spc="-130" dirty="0">
                <a:latin typeface="Arial"/>
                <a:cs typeface="Arial"/>
              </a:rPr>
              <a:t>directions </a:t>
            </a:r>
            <a:r>
              <a:rPr sz="1600" spc="-120" dirty="0">
                <a:latin typeface="Arial"/>
                <a:cs typeface="Arial"/>
              </a:rPr>
              <a:t>parallel </a:t>
            </a:r>
            <a:r>
              <a:rPr sz="1600" spc="-130" dirty="0">
                <a:latin typeface="Arial"/>
                <a:cs typeface="Arial"/>
              </a:rPr>
              <a:t>to 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heat </a:t>
            </a:r>
            <a:r>
              <a:rPr sz="1600" spc="-135" dirty="0">
                <a:latin typeface="Arial"/>
                <a:cs typeface="Arial"/>
              </a:rPr>
              <a:t>flow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direction.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Freezing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Ingots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515997" y="2942970"/>
            <a:ext cx="6399403" cy="19211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08250" y="2935351"/>
            <a:ext cx="6413500" cy="1935480"/>
          </a:xfrm>
          <a:custGeom>
            <a:avLst/>
            <a:gdLst/>
            <a:ahLst/>
            <a:cxnLst/>
            <a:rect l="l" t="t" r="r" b="b"/>
            <a:pathLst>
              <a:path w="6413500" h="1935479">
                <a:moveTo>
                  <a:pt x="0" y="1935099"/>
                </a:moveTo>
                <a:lnTo>
                  <a:pt x="6413500" y="1935099"/>
                </a:lnTo>
                <a:lnTo>
                  <a:pt x="6413500" y="0"/>
                </a:lnTo>
                <a:lnTo>
                  <a:pt x="0" y="0"/>
                </a:lnTo>
                <a:lnTo>
                  <a:pt x="0" y="1935099"/>
                </a:lnTo>
                <a:close/>
              </a:path>
            </a:pathLst>
          </a:custGeom>
          <a:ln w="12699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4873623"/>
            <a:ext cx="6400800" cy="1984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450" y="4867274"/>
            <a:ext cx="6413500" cy="1990725"/>
          </a:xfrm>
          <a:custGeom>
            <a:avLst/>
            <a:gdLst/>
            <a:ahLst/>
            <a:cxnLst/>
            <a:rect l="l" t="t" r="r" b="b"/>
            <a:pathLst>
              <a:path w="6413500" h="1990725">
                <a:moveTo>
                  <a:pt x="6413500" y="1990724"/>
                </a:moveTo>
                <a:lnTo>
                  <a:pt x="6413500" y="0"/>
                </a:lnTo>
                <a:lnTo>
                  <a:pt x="0" y="0"/>
                </a:lnTo>
                <a:lnTo>
                  <a:pt x="0" y="1990724"/>
                </a:lnTo>
              </a:path>
            </a:pathLst>
          </a:custGeom>
          <a:ln w="12699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214" y="326263"/>
            <a:ext cx="26720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Point</a:t>
            </a:r>
            <a:r>
              <a:rPr spc="-75" dirty="0"/>
              <a:t> </a:t>
            </a:r>
            <a:r>
              <a:rPr dirty="0"/>
              <a:t>Defects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4800600" cy="5105400"/>
          </a:xfrm>
          <a:custGeom>
            <a:avLst/>
            <a:gdLst/>
            <a:ahLst/>
            <a:cxnLst/>
            <a:rect l="l" t="t" r="r" b="b"/>
            <a:pathLst>
              <a:path w="4800600" h="5105400">
                <a:moveTo>
                  <a:pt x="0" y="5105400"/>
                </a:moveTo>
                <a:lnTo>
                  <a:pt x="4800600" y="5105400"/>
                </a:lnTo>
                <a:lnTo>
                  <a:pt x="4800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247902"/>
            <a:ext cx="4625340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69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Localized disruptions in the lattice involving one or  more</a:t>
            </a:r>
            <a:r>
              <a:rPr sz="1800" spc="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atoms.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All real materials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have point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defects. More can</a:t>
            </a:r>
            <a:r>
              <a:rPr sz="1800" spc="1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be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added</a:t>
            </a:r>
            <a:r>
              <a:rPr sz="1800" spc="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5" dirty="0">
                <a:latin typeface="Liberation Sans Narrow" panose="020B0606020202030204"/>
                <a:cs typeface="Liberation Sans Narrow" panose="020B0606020202030204"/>
              </a:rPr>
              <a:t>intentionally.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Affect material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properties because they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affect </a:t>
            </a:r>
            <a:r>
              <a:rPr sz="18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slip </a:t>
            </a:r>
            <a:r>
              <a:rPr sz="1800" spc="-185" dirty="0">
                <a:latin typeface="Arial"/>
                <a:cs typeface="Arial"/>
              </a:rPr>
              <a:t>– 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they make it hard for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dislocations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move</a:t>
            </a:r>
            <a:r>
              <a:rPr sz="1800" spc="10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Classes of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point</a:t>
            </a:r>
            <a:r>
              <a:rPr sz="1800" spc="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defects: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927100" lvl="1" indent="-513715">
              <a:lnSpc>
                <a:spcPct val="100000"/>
              </a:lnSpc>
              <a:spcBef>
                <a:spcPts val="435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1800" b="1" spc="-5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Intrinsic</a:t>
            </a:r>
            <a:r>
              <a:rPr sz="1800" b="1" spc="20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defects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327785" lvl="2" indent="-514985">
              <a:lnSpc>
                <a:spcPct val="100000"/>
              </a:lnSpc>
              <a:spcBef>
                <a:spcPts val="435"/>
              </a:spcBef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sz="1800" spc="-20" dirty="0">
                <a:latin typeface="Liberation Sans Narrow" panose="020B0606020202030204"/>
                <a:cs typeface="Liberation Sans Narrow" panose="020B0606020202030204"/>
              </a:rPr>
              <a:t>Vacancy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327785" lvl="2" indent="-5149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Self</a:t>
            </a:r>
            <a:r>
              <a:rPr sz="1800" spc="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Interstitial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927100" lvl="1" indent="-51371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1800" b="1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Extrinsic</a:t>
            </a:r>
            <a:r>
              <a:rPr sz="1800" b="1" spc="20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Liberation Sans Narrow" panose="020B0606020202030204"/>
                <a:cs typeface="Liberation Sans Narrow" panose="020B0606020202030204"/>
              </a:rPr>
              <a:t>defects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327785" lvl="2" indent="-514985">
              <a:lnSpc>
                <a:spcPct val="100000"/>
              </a:lnSpc>
              <a:spcBef>
                <a:spcPts val="435"/>
              </a:spcBef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Substitutional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327785" lvl="2" indent="-514985">
              <a:lnSpc>
                <a:spcPct val="100000"/>
              </a:lnSpc>
              <a:spcBef>
                <a:spcPts val="435"/>
              </a:spcBef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Interstitial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927100" lvl="1" indent="-51371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In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Ordered </a:t>
            </a:r>
            <a:r>
              <a:rPr sz="1800" b="1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Compound</a:t>
            </a:r>
            <a:r>
              <a:rPr sz="1800" b="1" spc="10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Liberation Sans Narrow" panose="020B0606020202030204"/>
                <a:cs typeface="Liberation Sans Narrow" panose="020B0606020202030204"/>
              </a:rPr>
              <a:t>crystals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327785" lvl="2" indent="-514985">
              <a:lnSpc>
                <a:spcPct val="100000"/>
              </a:lnSpc>
              <a:spcBef>
                <a:spcPts val="435"/>
              </a:spcBef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Frenkel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327785" lvl="2" indent="-5149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327785" algn="l"/>
                <a:tab pos="13284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Schottky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200" y="1280160"/>
            <a:ext cx="3657600" cy="49682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7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61998"/>
            <a:ext cx="8867775" cy="6019800"/>
          </a:xfrm>
          <a:custGeom>
            <a:avLst/>
            <a:gdLst/>
            <a:ahLst/>
            <a:cxnLst/>
            <a:rect l="l" t="t" r="r" b="b"/>
            <a:pathLst>
              <a:path w="8867775" h="6019800">
                <a:moveTo>
                  <a:pt x="0" y="6019800"/>
                </a:moveTo>
                <a:lnTo>
                  <a:pt x="8867775" y="6019800"/>
                </a:lnTo>
                <a:lnTo>
                  <a:pt x="8867775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marR="14922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8775" algn="l"/>
                <a:tab pos="359410" algn="l"/>
              </a:tabLst>
            </a:pPr>
            <a:r>
              <a:rPr spc="-195" dirty="0"/>
              <a:t>When </a:t>
            </a:r>
            <a:r>
              <a:rPr spc="-140" dirty="0"/>
              <a:t>grains </a:t>
            </a:r>
            <a:r>
              <a:rPr spc="-120" dirty="0"/>
              <a:t>in </a:t>
            </a:r>
            <a:r>
              <a:rPr spc="-105" dirty="0"/>
              <a:t>chill </a:t>
            </a:r>
            <a:r>
              <a:rPr spc="-160" dirty="0"/>
              <a:t>zone </a:t>
            </a:r>
            <a:r>
              <a:rPr spc="-135" dirty="0"/>
              <a:t>form, </a:t>
            </a:r>
            <a:r>
              <a:rPr spc="-125" dirty="0"/>
              <a:t>latent </a:t>
            </a:r>
            <a:r>
              <a:rPr spc="-145" dirty="0"/>
              <a:t>heat </a:t>
            </a:r>
            <a:r>
              <a:rPr spc="-155" dirty="0"/>
              <a:t>produced </a:t>
            </a:r>
            <a:r>
              <a:rPr spc="-160" dirty="0"/>
              <a:t>changes </a:t>
            </a:r>
            <a:r>
              <a:rPr spc="-140" dirty="0"/>
              <a:t>the </a:t>
            </a:r>
            <a:r>
              <a:rPr spc="-165" dirty="0"/>
              <a:t>temp </a:t>
            </a:r>
            <a:r>
              <a:rPr spc="-125" dirty="0"/>
              <a:t>distribution 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40" dirty="0"/>
              <a:t>leading </a:t>
            </a:r>
            <a:r>
              <a:rPr spc="-125" dirty="0"/>
              <a:t>to </a:t>
            </a:r>
            <a:r>
              <a:rPr spc="-170" dirty="0"/>
              <a:t>temp </a:t>
            </a:r>
            <a:r>
              <a:rPr spc="-135" dirty="0"/>
              <a:t>inversion  </a:t>
            </a:r>
            <a:r>
              <a:rPr spc="-165" dirty="0"/>
              <a:t>ahead </a:t>
            </a:r>
            <a:r>
              <a:rPr spc="-125" dirty="0"/>
              <a:t>of </a:t>
            </a:r>
            <a:r>
              <a:rPr spc="-140" dirty="0"/>
              <a:t>the </a:t>
            </a:r>
            <a:r>
              <a:rPr spc="-130" dirty="0"/>
              <a:t>interface 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60" dirty="0"/>
              <a:t>promotes </a:t>
            </a:r>
            <a:r>
              <a:rPr spc="-125" dirty="0"/>
              <a:t>dendritic </a:t>
            </a:r>
            <a:r>
              <a:rPr spc="-150" dirty="0"/>
              <a:t>growth 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5" dirty="0"/>
              <a:t>columnar </a:t>
            </a:r>
            <a:r>
              <a:rPr spc="-130" dirty="0"/>
              <a:t>grains, </a:t>
            </a:r>
            <a:r>
              <a:rPr spc="-160" dirty="0"/>
              <a:t>as </a:t>
            </a:r>
            <a:r>
              <a:rPr spc="-145" dirty="0"/>
              <a:t>heat </a:t>
            </a:r>
            <a:r>
              <a:rPr spc="-110" dirty="0"/>
              <a:t>is </a:t>
            </a:r>
            <a:r>
              <a:rPr spc="-165" dirty="0"/>
              <a:t>removed </a:t>
            </a:r>
            <a:r>
              <a:rPr spc="-120" dirty="0"/>
              <a:t>fast 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0" dirty="0"/>
              <a:t>growth  </a:t>
            </a:r>
            <a:r>
              <a:rPr spc="-155" dirty="0"/>
              <a:t>dominates</a:t>
            </a:r>
            <a:r>
              <a:rPr spc="-135" dirty="0"/>
              <a:t> </a:t>
            </a:r>
            <a:r>
              <a:rPr spc="-130" dirty="0"/>
              <a:t>nucleation.</a:t>
            </a:r>
            <a:endParaRPr spc="-130" dirty="0"/>
          </a:p>
          <a:p>
            <a:pPr marL="359410" marR="65405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8775" algn="l"/>
                <a:tab pos="359410" algn="l"/>
              </a:tabLst>
            </a:pPr>
            <a:r>
              <a:rPr spc="-125" dirty="0"/>
              <a:t>In </a:t>
            </a:r>
            <a:r>
              <a:rPr spc="-150" dirty="0"/>
              <a:t>pure metals </a:t>
            </a:r>
            <a:r>
              <a:rPr spc="-135" dirty="0"/>
              <a:t>only </a:t>
            </a:r>
            <a:r>
              <a:rPr spc="-140" dirty="0"/>
              <a:t>thermal supercooling </a:t>
            </a:r>
            <a:r>
              <a:rPr spc="-160" dirty="0"/>
              <a:t>can </a:t>
            </a:r>
            <a:r>
              <a:rPr spc="-165" dirty="0"/>
              <a:t>be </a:t>
            </a:r>
            <a:r>
              <a:rPr spc="-155" dirty="0"/>
              <a:t>observed </a:t>
            </a:r>
            <a:r>
              <a:rPr spc="-135" dirty="0"/>
              <a:t>so, </a:t>
            </a:r>
            <a:r>
              <a:rPr spc="-130" dirty="0"/>
              <a:t>dendritic </a:t>
            </a:r>
            <a:r>
              <a:rPr spc="-150" dirty="0"/>
              <a:t>growth </a:t>
            </a:r>
            <a:r>
              <a:rPr spc="-145" dirty="0"/>
              <a:t>leads </a:t>
            </a:r>
            <a:r>
              <a:rPr spc="-125" dirty="0"/>
              <a:t>to </a:t>
            </a:r>
            <a:r>
              <a:rPr spc="-160" dirty="0"/>
              <a:t>+ve </a:t>
            </a:r>
            <a:r>
              <a:rPr spc="-165" dirty="0"/>
              <a:t>temp </a:t>
            </a:r>
            <a:r>
              <a:rPr spc="-135" dirty="0"/>
              <a:t>gradient </a:t>
            </a:r>
            <a:r>
              <a:rPr spc="-165" dirty="0"/>
              <a:t>ahead  </a:t>
            </a:r>
            <a:r>
              <a:rPr spc="-125" dirty="0"/>
              <a:t>of </a:t>
            </a:r>
            <a:r>
              <a:rPr spc="-155" dirty="0"/>
              <a:t>columnar </a:t>
            </a:r>
            <a:r>
              <a:rPr spc="-140" dirty="0"/>
              <a:t>grains 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40" dirty="0"/>
              <a:t>leading </a:t>
            </a:r>
            <a:r>
              <a:rPr spc="-125" dirty="0"/>
              <a:t>to </a:t>
            </a:r>
            <a:r>
              <a:rPr spc="-135" dirty="0"/>
              <a:t>stable </a:t>
            </a:r>
            <a:r>
              <a:rPr spc="-130" dirty="0"/>
              <a:t>interface 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5" dirty="0"/>
              <a:t>columnar </a:t>
            </a:r>
            <a:r>
              <a:rPr spc="-140" dirty="0"/>
              <a:t>grains continue </a:t>
            </a:r>
            <a:r>
              <a:rPr spc="-125" dirty="0"/>
              <a:t>to </a:t>
            </a:r>
            <a:r>
              <a:rPr spc="-165" dirty="0"/>
              <a:t>grow </a:t>
            </a:r>
            <a:r>
              <a:rPr spc="-130" dirty="0"/>
              <a:t>to </a:t>
            </a:r>
            <a:r>
              <a:rPr spc="-135" dirty="0"/>
              <a:t>the </a:t>
            </a:r>
            <a:r>
              <a:rPr spc="-140" dirty="0"/>
              <a:t>center </a:t>
            </a:r>
            <a:r>
              <a:rPr spc="-125" dirty="0"/>
              <a:t>of </a:t>
            </a:r>
            <a:r>
              <a:rPr spc="-140" dirty="0"/>
              <a:t>the </a:t>
            </a:r>
            <a:r>
              <a:rPr spc="-135" dirty="0"/>
              <a:t>ingot</a:t>
            </a:r>
            <a:endParaRPr spc="-135" dirty="0"/>
          </a:p>
          <a:p>
            <a:pPr marL="359410">
              <a:lnSpc>
                <a:spcPct val="100000"/>
              </a:lnSpc>
            </a:pP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65" dirty="0"/>
              <a:t>no </a:t>
            </a:r>
            <a:r>
              <a:rPr spc="-130" dirty="0"/>
              <a:t>central </a:t>
            </a:r>
            <a:r>
              <a:rPr spc="-150" dirty="0"/>
              <a:t>equiaxed</a:t>
            </a:r>
            <a:r>
              <a:rPr spc="-65" dirty="0"/>
              <a:t> </a:t>
            </a:r>
            <a:r>
              <a:rPr spc="-160" dirty="0"/>
              <a:t>zone</a:t>
            </a:r>
            <a:endParaRPr spc="-160" dirty="0"/>
          </a:p>
          <a:p>
            <a:pPr marL="16510">
              <a:lnSpc>
                <a:spcPct val="100000"/>
              </a:lnSpc>
              <a:spcBef>
                <a:spcPts val="385"/>
              </a:spcBef>
              <a:buChar char="•"/>
              <a:tabLst>
                <a:tab pos="358775" algn="l"/>
                <a:tab pos="359410" algn="l"/>
              </a:tabLst>
            </a:pPr>
            <a:r>
              <a:rPr spc="-125" dirty="0"/>
              <a:t>In </a:t>
            </a:r>
            <a:r>
              <a:rPr spc="-120" dirty="0"/>
              <a:t>alloys, </a:t>
            </a:r>
            <a:r>
              <a:rPr spc="-160" dirty="0"/>
              <a:t>can </a:t>
            </a:r>
            <a:r>
              <a:rPr spc="-140" dirty="0"/>
              <a:t>obtain </a:t>
            </a:r>
            <a:r>
              <a:rPr spc="-125" dirty="0"/>
              <a:t>constitutional </a:t>
            </a:r>
            <a:r>
              <a:rPr spc="-140" dirty="0"/>
              <a:t>supercooling </a:t>
            </a:r>
            <a:r>
              <a:rPr spc="-160" dirty="0"/>
              <a:t>as </a:t>
            </a:r>
            <a:r>
              <a:rPr spc="-130" dirty="0"/>
              <a:t>well 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30" dirty="0"/>
              <a:t>interface </a:t>
            </a:r>
            <a:r>
              <a:rPr spc="-155" dirty="0"/>
              <a:t>always </a:t>
            </a:r>
            <a:r>
              <a:rPr spc="-160" dirty="0"/>
              <a:t>has </a:t>
            </a:r>
            <a:r>
              <a:rPr spc="-150" dirty="0"/>
              <a:t>supercooled </a:t>
            </a:r>
            <a:r>
              <a:rPr spc="-120" dirty="0"/>
              <a:t>liquid </a:t>
            </a:r>
            <a:r>
              <a:rPr spc="-165" dirty="0"/>
              <a:t>ahead</a:t>
            </a:r>
            <a:r>
              <a:rPr spc="-50" dirty="0"/>
              <a:t> </a:t>
            </a:r>
            <a:r>
              <a:rPr spc="-5" dirty="0">
                <a:latin typeface="Wingdings"/>
                <a:cs typeface="Wingdings"/>
              </a:rPr>
              <a:t></a:t>
            </a:r>
            <a:endParaRPr spc="-5" dirty="0">
              <a:latin typeface="Wingdings"/>
              <a:cs typeface="Wingdings"/>
            </a:endParaRPr>
          </a:p>
          <a:p>
            <a:pPr marL="359410">
              <a:lnSpc>
                <a:spcPct val="100000"/>
              </a:lnSpc>
            </a:pPr>
            <a:r>
              <a:rPr spc="-155" dirty="0"/>
              <a:t>columnar </a:t>
            </a:r>
            <a:r>
              <a:rPr spc="-140" dirty="0"/>
              <a:t>grains </a:t>
            </a:r>
            <a:r>
              <a:rPr spc="-165" dirty="0"/>
              <a:t>grow </a:t>
            </a:r>
            <a:r>
              <a:rPr spc="-145" dirty="0"/>
              <a:t>completely </a:t>
            </a:r>
            <a:r>
              <a:rPr spc="-160" dirty="0"/>
              <a:t>by </a:t>
            </a:r>
            <a:r>
              <a:rPr spc="-130" dirty="0"/>
              <a:t>dendritic </a:t>
            </a:r>
            <a:r>
              <a:rPr spc="-135" dirty="0"/>
              <a:t>freezing</a:t>
            </a:r>
            <a:endParaRPr spc="-135" dirty="0"/>
          </a:p>
          <a:p>
            <a:pPr marL="359410" marR="508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8775" algn="l"/>
                <a:tab pos="359410" algn="l"/>
              </a:tabLst>
            </a:pPr>
            <a:r>
              <a:rPr spc="-140" dirty="0">
                <a:solidFill>
                  <a:srgbClr val="FF0000"/>
                </a:solidFill>
              </a:rPr>
              <a:t>Central </a:t>
            </a:r>
            <a:r>
              <a:rPr spc="-150" dirty="0">
                <a:solidFill>
                  <a:srgbClr val="FF0000"/>
                </a:solidFill>
              </a:rPr>
              <a:t>Equi-axed </a:t>
            </a:r>
            <a:r>
              <a:rPr spc="-170" dirty="0">
                <a:solidFill>
                  <a:srgbClr val="FF0000"/>
                </a:solidFill>
              </a:rPr>
              <a:t>Zone </a:t>
            </a:r>
            <a:r>
              <a:rPr spc="-165" dirty="0"/>
              <a:t>– </a:t>
            </a:r>
            <a:r>
              <a:rPr spc="-150" dirty="0"/>
              <a:t>Large </a:t>
            </a:r>
            <a:r>
              <a:rPr spc="-170" dirty="0"/>
              <a:t>number </a:t>
            </a:r>
            <a:r>
              <a:rPr spc="-125" dirty="0"/>
              <a:t>of </a:t>
            </a:r>
            <a:r>
              <a:rPr spc="-140" dirty="0"/>
              <a:t>small </a:t>
            </a:r>
            <a:r>
              <a:rPr spc="-150" dirty="0"/>
              <a:t>equiaxed </a:t>
            </a:r>
            <a:r>
              <a:rPr spc="-140" dirty="0"/>
              <a:t>grains nucleate </a:t>
            </a:r>
            <a:r>
              <a:rPr spc="-145" dirty="0"/>
              <a:t>heterogeneously </a:t>
            </a:r>
            <a:r>
              <a:rPr spc="-165" dirty="0"/>
              <a:t>and grow </a:t>
            </a:r>
            <a:r>
              <a:rPr spc="-145" dirty="0"/>
              <a:t>throughout  </a:t>
            </a:r>
            <a:r>
              <a:rPr spc="-140" dirty="0"/>
              <a:t>the </a:t>
            </a:r>
            <a:r>
              <a:rPr spc="-114" dirty="0"/>
              <a:t>liquid. </a:t>
            </a:r>
            <a:r>
              <a:rPr spc="-170" dirty="0"/>
              <a:t>As </a:t>
            </a:r>
            <a:r>
              <a:rPr spc="-135" dirty="0"/>
              <a:t>freezing continues, </a:t>
            </a:r>
            <a:r>
              <a:rPr spc="-140" dirty="0"/>
              <a:t>small grains </a:t>
            </a:r>
            <a:r>
              <a:rPr spc="-160" dirty="0"/>
              <a:t>crowd </a:t>
            </a:r>
            <a:r>
              <a:rPr spc="-140" dirty="0"/>
              <a:t>together </a:t>
            </a:r>
            <a:r>
              <a:rPr spc="-110" dirty="0"/>
              <a:t>until finally </a:t>
            </a:r>
            <a:r>
              <a:rPr spc="-140" dirty="0"/>
              <a:t>they stop </a:t>
            </a:r>
            <a:r>
              <a:rPr spc="-155" dirty="0"/>
              <a:t>columnar </a:t>
            </a:r>
            <a:r>
              <a:rPr spc="-140" dirty="0"/>
              <a:t>grains growth. </a:t>
            </a:r>
            <a:r>
              <a:rPr spc="-165" dirty="0"/>
              <a:t>Each  </a:t>
            </a:r>
            <a:r>
              <a:rPr spc="-125" dirty="0"/>
              <a:t>of</a:t>
            </a:r>
            <a:r>
              <a:rPr spc="-100" dirty="0"/>
              <a:t> </a:t>
            </a:r>
            <a:r>
              <a:rPr spc="-145" dirty="0"/>
              <a:t>these</a:t>
            </a:r>
            <a:r>
              <a:rPr spc="-90" dirty="0"/>
              <a:t> </a:t>
            </a:r>
            <a:r>
              <a:rPr spc="-125" dirty="0"/>
              <a:t>floating</a:t>
            </a:r>
            <a:r>
              <a:rPr spc="-100" dirty="0"/>
              <a:t> </a:t>
            </a:r>
            <a:r>
              <a:rPr spc="-140" dirty="0"/>
              <a:t>grains</a:t>
            </a:r>
            <a:r>
              <a:rPr spc="-90" dirty="0"/>
              <a:t> </a:t>
            </a:r>
            <a:r>
              <a:rPr spc="-165" dirty="0"/>
              <a:t>grow</a:t>
            </a:r>
            <a:r>
              <a:rPr spc="-65" dirty="0"/>
              <a:t> </a:t>
            </a:r>
            <a:r>
              <a:rPr spc="-125" dirty="0"/>
              <a:t>dendritically</a:t>
            </a:r>
            <a:r>
              <a:rPr spc="-105" dirty="0"/>
              <a:t> </a:t>
            </a:r>
            <a:r>
              <a:rPr spc="-165" dirty="0"/>
              <a:t>due</a:t>
            </a:r>
            <a:r>
              <a:rPr spc="-100" dirty="0"/>
              <a:t> </a:t>
            </a:r>
            <a:r>
              <a:rPr spc="-125" dirty="0"/>
              <a:t>to</a:t>
            </a:r>
            <a:r>
              <a:rPr spc="-80" dirty="0"/>
              <a:t> </a:t>
            </a:r>
            <a:r>
              <a:rPr spc="-170" dirty="0"/>
              <a:t>temp</a:t>
            </a:r>
            <a:r>
              <a:rPr spc="-90" dirty="0"/>
              <a:t> </a:t>
            </a:r>
            <a:r>
              <a:rPr spc="-135" dirty="0"/>
              <a:t>inversion</a:t>
            </a:r>
            <a:r>
              <a:rPr spc="-90" dirty="0"/>
              <a:t> </a:t>
            </a:r>
            <a:r>
              <a:rPr spc="-165" dirty="0"/>
              <a:t>and</a:t>
            </a:r>
            <a:r>
              <a:rPr spc="-100" dirty="0"/>
              <a:t> </a:t>
            </a:r>
            <a:r>
              <a:rPr spc="-160" dirty="0"/>
              <a:t>hence</a:t>
            </a:r>
            <a:r>
              <a:rPr spc="-100" dirty="0"/>
              <a:t> </a:t>
            </a:r>
            <a:r>
              <a:rPr spc="-140" dirty="0"/>
              <a:t>they</a:t>
            </a:r>
            <a:r>
              <a:rPr spc="-70" dirty="0"/>
              <a:t> </a:t>
            </a:r>
            <a:r>
              <a:rPr spc="-160" dirty="0"/>
              <a:t>have</a:t>
            </a:r>
            <a:r>
              <a:rPr spc="-100" dirty="0"/>
              <a:t> </a:t>
            </a:r>
            <a:r>
              <a:rPr spc="-165" dirty="0"/>
              <a:t>random</a:t>
            </a:r>
            <a:r>
              <a:rPr spc="-100" dirty="0"/>
              <a:t> </a:t>
            </a:r>
            <a:r>
              <a:rPr spc="-130" dirty="0"/>
              <a:t>orientation</a:t>
            </a:r>
            <a:endParaRPr spc="-130" dirty="0"/>
          </a:p>
          <a:p>
            <a:pPr marL="16510">
              <a:lnSpc>
                <a:spcPct val="100000"/>
              </a:lnSpc>
              <a:spcBef>
                <a:spcPts val="385"/>
              </a:spcBef>
              <a:buChar char="•"/>
              <a:tabLst>
                <a:tab pos="358775" algn="l"/>
                <a:tab pos="359410" algn="l"/>
              </a:tabLst>
            </a:pPr>
            <a:r>
              <a:rPr spc="-210" dirty="0"/>
              <a:t>Two </a:t>
            </a:r>
            <a:r>
              <a:rPr spc="-150" dirty="0"/>
              <a:t>reasons </a:t>
            </a:r>
            <a:r>
              <a:rPr spc="-114" dirty="0"/>
              <a:t>for </a:t>
            </a:r>
            <a:r>
              <a:rPr spc="-140" dirty="0"/>
              <a:t>the formation </a:t>
            </a:r>
            <a:r>
              <a:rPr spc="-125" dirty="0"/>
              <a:t>of </a:t>
            </a:r>
            <a:r>
              <a:rPr spc="-140" dirty="0"/>
              <a:t>the </a:t>
            </a:r>
            <a:r>
              <a:rPr spc="-130" dirty="0"/>
              <a:t>central </a:t>
            </a:r>
            <a:r>
              <a:rPr spc="-150" dirty="0"/>
              <a:t>equiaxed</a:t>
            </a:r>
            <a:r>
              <a:rPr spc="30" dirty="0"/>
              <a:t> </a:t>
            </a:r>
            <a:r>
              <a:rPr spc="-130" dirty="0"/>
              <a:t>grains,</a:t>
            </a:r>
            <a:endParaRPr spc="-130" dirty="0"/>
          </a:p>
          <a:p>
            <a:pPr marL="760095" marR="288290" lvl="1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60095" algn="l"/>
                <a:tab pos="760730" algn="l"/>
              </a:tabLst>
            </a:pPr>
            <a:r>
              <a:rPr sz="1600" spc="-130" dirty="0">
                <a:latin typeface="Arial"/>
                <a:cs typeface="Arial"/>
              </a:rPr>
              <a:t>Constitutionally </a:t>
            </a:r>
            <a:r>
              <a:rPr sz="1600" spc="-150" dirty="0">
                <a:latin typeface="Arial"/>
                <a:cs typeface="Arial"/>
              </a:rPr>
              <a:t>supercooled </a:t>
            </a:r>
            <a:r>
              <a:rPr sz="1600" spc="-135" dirty="0">
                <a:latin typeface="Arial"/>
                <a:cs typeface="Arial"/>
              </a:rPr>
              <a:t>layers </a:t>
            </a:r>
            <a:r>
              <a:rPr sz="1600" spc="-140" dirty="0">
                <a:latin typeface="Arial"/>
                <a:cs typeface="Arial"/>
              </a:rPr>
              <a:t>overlap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40" dirty="0">
                <a:latin typeface="Arial"/>
                <a:cs typeface="Arial"/>
              </a:rPr>
              <a:t>the centre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40" dirty="0">
                <a:latin typeface="Arial"/>
                <a:cs typeface="Arial"/>
              </a:rPr>
              <a:t>the opposite </a:t>
            </a:r>
            <a:r>
              <a:rPr sz="1600" spc="-114" dirty="0">
                <a:latin typeface="Arial"/>
                <a:cs typeface="Arial"/>
              </a:rPr>
              <a:t>solid-liquid </a:t>
            </a:r>
            <a:r>
              <a:rPr sz="1600" spc="-130" dirty="0">
                <a:latin typeface="Arial"/>
                <a:cs typeface="Arial"/>
              </a:rPr>
              <a:t>interfaces </a:t>
            </a:r>
            <a:r>
              <a:rPr sz="1600" spc="-155" dirty="0">
                <a:latin typeface="Arial"/>
                <a:cs typeface="Arial"/>
              </a:rPr>
              <a:t>approach  </a:t>
            </a:r>
            <a:r>
              <a:rPr sz="1600" spc="-160" dirty="0">
                <a:latin typeface="Arial"/>
                <a:cs typeface="Arial"/>
              </a:rPr>
              <a:t>each </a:t>
            </a:r>
            <a:r>
              <a:rPr sz="1600" spc="-135" dirty="0">
                <a:latin typeface="Arial"/>
                <a:cs typeface="Arial"/>
              </a:rPr>
              <a:t>other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35" dirty="0">
                <a:latin typeface="Arial"/>
                <a:cs typeface="Arial"/>
              </a:rPr>
              <a:t>large </a:t>
            </a:r>
            <a:r>
              <a:rPr sz="1600" spc="-125" dirty="0">
                <a:latin typeface="Arial"/>
                <a:cs typeface="Arial"/>
              </a:rPr>
              <a:t>constitutional </a:t>
            </a:r>
            <a:r>
              <a:rPr sz="1600" spc="-140" dirty="0">
                <a:latin typeface="Arial"/>
                <a:cs typeface="Arial"/>
              </a:rPr>
              <a:t>supercooling </a:t>
            </a:r>
            <a:r>
              <a:rPr sz="1600" spc="-125" dirty="0">
                <a:latin typeface="Arial"/>
                <a:cs typeface="Arial"/>
              </a:rPr>
              <a:t>results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0" dirty="0">
                <a:latin typeface="Arial"/>
                <a:cs typeface="Arial"/>
              </a:rPr>
              <a:t>independent </a:t>
            </a:r>
            <a:r>
              <a:rPr sz="1600" spc="-140" dirty="0">
                <a:latin typeface="Arial"/>
                <a:cs typeface="Arial"/>
              </a:rPr>
              <a:t>nucleation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50" dirty="0">
                <a:latin typeface="Arial"/>
                <a:cs typeface="Arial"/>
              </a:rPr>
              <a:t>growth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nuclei</a:t>
            </a:r>
            <a:endParaRPr sz="1600">
              <a:latin typeface="Arial"/>
              <a:cs typeface="Arial"/>
            </a:endParaRPr>
          </a:p>
          <a:p>
            <a:pPr marL="760095" marR="16510" lvl="1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60095" algn="l"/>
                <a:tab pos="760730" algn="l"/>
              </a:tabLst>
            </a:pPr>
            <a:r>
              <a:rPr sz="1600" spc="-100" dirty="0">
                <a:latin typeface="Arial"/>
                <a:cs typeface="Arial"/>
              </a:rPr>
              <a:t>Initial </a:t>
            </a:r>
            <a:r>
              <a:rPr sz="1600" spc="-135" dirty="0">
                <a:latin typeface="Arial"/>
                <a:cs typeface="Arial"/>
              </a:rPr>
              <a:t>dendrites </a:t>
            </a:r>
            <a:r>
              <a:rPr sz="1600" spc="-155" dirty="0">
                <a:latin typeface="Arial"/>
                <a:cs typeface="Arial"/>
              </a:rPr>
              <a:t>formed </a:t>
            </a:r>
            <a:r>
              <a:rPr sz="1600" spc="-165" dirty="0">
                <a:latin typeface="Arial"/>
                <a:cs typeface="Arial"/>
              </a:rPr>
              <a:t>on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grains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05" dirty="0">
                <a:latin typeface="Arial"/>
                <a:cs typeface="Arial"/>
              </a:rPr>
              <a:t>chill </a:t>
            </a:r>
            <a:r>
              <a:rPr sz="1600" spc="-160" dirty="0">
                <a:latin typeface="Arial"/>
                <a:cs typeface="Arial"/>
              </a:rPr>
              <a:t>zone </a:t>
            </a:r>
            <a:r>
              <a:rPr sz="1600" spc="-130" dirty="0">
                <a:latin typeface="Arial"/>
                <a:cs typeface="Arial"/>
              </a:rPr>
              <a:t>torn </a:t>
            </a:r>
            <a:r>
              <a:rPr sz="1600" spc="-120" dirty="0">
                <a:latin typeface="Arial"/>
                <a:cs typeface="Arial"/>
              </a:rPr>
              <a:t>off </a:t>
            </a:r>
            <a:r>
              <a:rPr sz="1600" spc="-165" dirty="0">
                <a:latin typeface="Arial"/>
                <a:cs typeface="Arial"/>
              </a:rPr>
              <a:t>due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00" dirty="0">
                <a:latin typeface="Arial"/>
                <a:cs typeface="Arial"/>
              </a:rPr>
              <a:t>initial </a:t>
            </a:r>
            <a:r>
              <a:rPr sz="1600" spc="-140" dirty="0">
                <a:latin typeface="Arial"/>
                <a:cs typeface="Arial"/>
              </a:rPr>
              <a:t>convective </a:t>
            </a:r>
            <a:r>
              <a:rPr sz="1600" spc="-130" dirty="0">
                <a:latin typeface="Arial"/>
                <a:cs typeface="Arial"/>
              </a:rPr>
              <a:t>currents. </a:t>
            </a:r>
            <a:r>
              <a:rPr sz="1600" spc="-165" dirty="0">
                <a:latin typeface="Arial"/>
                <a:cs typeface="Arial"/>
              </a:rPr>
              <a:t>These </a:t>
            </a:r>
            <a:r>
              <a:rPr sz="1600" spc="-150" dirty="0">
                <a:latin typeface="Arial"/>
                <a:cs typeface="Arial"/>
              </a:rPr>
              <a:t>fragments 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swept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into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center,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which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nucleating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source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for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formation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equiaxed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grains.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Freezing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Ingots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00" y="728598"/>
            <a:ext cx="3775075" cy="1828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45125" y="728598"/>
            <a:ext cx="2816225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61998"/>
            <a:ext cx="8867775" cy="6019800"/>
          </a:xfrm>
          <a:custGeom>
            <a:avLst/>
            <a:gdLst/>
            <a:ahLst/>
            <a:cxnLst/>
            <a:rect l="l" t="t" r="r" b="b"/>
            <a:pathLst>
              <a:path w="8867775" h="6019800">
                <a:moveTo>
                  <a:pt x="0" y="6019800"/>
                </a:moveTo>
                <a:lnTo>
                  <a:pt x="8867775" y="6019800"/>
                </a:lnTo>
                <a:lnTo>
                  <a:pt x="8867775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140" y="730351"/>
            <a:ext cx="8449945" cy="325564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04" dirty="0">
                <a:latin typeface="Arial"/>
                <a:cs typeface="Arial"/>
              </a:rPr>
              <a:t>Sometimes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chill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zone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can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be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missing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ingot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structure,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7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05" dirty="0">
                <a:latin typeface="Arial"/>
                <a:cs typeface="Arial"/>
              </a:rPr>
              <a:t>If </a:t>
            </a:r>
            <a:r>
              <a:rPr sz="2000" spc="-150" dirty="0">
                <a:latin typeface="Arial"/>
                <a:cs typeface="Arial"/>
              </a:rPr>
              <a:t>liquid </a:t>
            </a:r>
            <a:r>
              <a:rPr sz="2000" spc="-180" dirty="0">
                <a:latin typeface="Arial"/>
                <a:cs typeface="Arial"/>
              </a:rPr>
              <a:t>metal </a:t>
            </a:r>
            <a:r>
              <a:rPr sz="2000" spc="-135" dirty="0">
                <a:latin typeface="Arial"/>
                <a:cs typeface="Arial"/>
              </a:rPr>
              <a:t>is </a:t>
            </a:r>
            <a:r>
              <a:rPr sz="2000" spc="-165" dirty="0">
                <a:latin typeface="Arial"/>
                <a:cs typeface="Arial"/>
              </a:rPr>
              <a:t>highly </a:t>
            </a:r>
            <a:r>
              <a:rPr sz="2000" spc="-180" dirty="0">
                <a:latin typeface="Arial"/>
                <a:cs typeface="Arial"/>
              </a:rPr>
              <a:t>super-heated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5" dirty="0">
                <a:latin typeface="Arial"/>
                <a:cs typeface="Arial"/>
              </a:rPr>
              <a:t>causing </a:t>
            </a:r>
            <a:r>
              <a:rPr sz="2000" spc="-170" dirty="0">
                <a:latin typeface="Arial"/>
                <a:cs typeface="Arial"/>
              </a:rPr>
              <a:t>the melting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130" dirty="0">
                <a:latin typeface="Arial"/>
                <a:cs typeface="Arial"/>
              </a:rPr>
              <a:t>chill</a:t>
            </a:r>
            <a:r>
              <a:rPr sz="2000" spc="160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zone </a:t>
            </a:r>
            <a:r>
              <a:rPr sz="2000" spc="-190" dirty="0">
                <a:latin typeface="Arial"/>
                <a:cs typeface="Arial"/>
              </a:rPr>
              <a:t>formed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9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05" dirty="0">
                <a:latin typeface="Arial"/>
                <a:cs typeface="Arial"/>
              </a:rPr>
              <a:t>If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165" dirty="0">
                <a:latin typeface="Arial"/>
                <a:cs typeface="Arial"/>
              </a:rPr>
              <a:t>ingot </a:t>
            </a:r>
            <a:r>
              <a:rPr sz="2000" spc="-204" dirty="0">
                <a:latin typeface="Arial"/>
                <a:cs typeface="Arial"/>
              </a:rPr>
              <a:t>mould had been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preheated.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70" dirty="0">
                <a:latin typeface="Arial"/>
                <a:cs typeface="Arial"/>
              </a:rPr>
              <a:t>This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leads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formation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columnar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grains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from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mould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wall,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such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an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ingot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-180" dirty="0">
                <a:latin typeface="Arial"/>
                <a:cs typeface="Arial"/>
              </a:rPr>
              <a:t>mechanically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weak.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90" dirty="0">
                <a:latin typeface="Arial"/>
                <a:cs typeface="Arial"/>
              </a:rPr>
              <a:t>Large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sized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long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columnar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grains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are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normally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not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desired.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55" dirty="0">
                <a:latin typeface="Arial"/>
                <a:cs typeface="Arial"/>
              </a:rPr>
              <a:t>Interdendritic </a:t>
            </a:r>
            <a:r>
              <a:rPr sz="2000" spc="-170" dirty="0">
                <a:latin typeface="Arial"/>
                <a:cs typeface="Arial"/>
              </a:rPr>
              <a:t>regions </a:t>
            </a:r>
            <a:r>
              <a:rPr sz="2000" spc="-175" dirty="0">
                <a:latin typeface="Arial"/>
                <a:cs typeface="Arial"/>
              </a:rPr>
              <a:t>are </a:t>
            </a:r>
            <a:r>
              <a:rPr sz="2000" spc="-210" dirty="0">
                <a:latin typeface="Arial"/>
                <a:cs typeface="Arial"/>
              </a:rPr>
              <a:t>weak </a:t>
            </a:r>
            <a:r>
              <a:rPr sz="2000" spc="-185" dirty="0">
                <a:latin typeface="Arial"/>
                <a:cs typeface="Arial"/>
              </a:rPr>
              <a:t>areas </a:t>
            </a:r>
            <a:r>
              <a:rPr sz="2000" spc="-145" dirty="0">
                <a:latin typeface="Arial"/>
                <a:cs typeface="Arial"/>
              </a:rPr>
              <a:t>for </a:t>
            </a:r>
            <a:r>
              <a:rPr sz="2000" spc="-130" dirty="0">
                <a:latin typeface="Arial"/>
                <a:cs typeface="Arial"/>
              </a:rPr>
              <a:t>brittle </a:t>
            </a:r>
            <a:r>
              <a:rPr sz="2000" spc="-145" dirty="0">
                <a:latin typeface="Arial"/>
                <a:cs typeface="Arial"/>
              </a:rPr>
              <a:t>failure </a:t>
            </a:r>
            <a:r>
              <a:rPr sz="2000" spc="-155" dirty="0">
                <a:latin typeface="Arial"/>
                <a:cs typeface="Arial"/>
              </a:rPr>
              <a:t>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occur.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65" dirty="0">
                <a:latin typeface="Arial"/>
                <a:cs typeface="Arial"/>
              </a:rPr>
              <a:t>Central </a:t>
            </a:r>
            <a:r>
              <a:rPr sz="2000" spc="-190" dirty="0">
                <a:latin typeface="Arial"/>
                <a:cs typeface="Arial"/>
              </a:rPr>
              <a:t>equiaxed </a:t>
            </a:r>
            <a:r>
              <a:rPr sz="2000" spc="-200" dirty="0">
                <a:latin typeface="Arial"/>
                <a:cs typeface="Arial"/>
              </a:rPr>
              <a:t>zone </a:t>
            </a:r>
            <a:r>
              <a:rPr sz="2000" spc="-140" dirty="0">
                <a:latin typeface="Arial"/>
                <a:cs typeface="Arial"/>
              </a:rPr>
              <a:t>is </a:t>
            </a:r>
            <a:r>
              <a:rPr sz="2000" spc="-175" dirty="0">
                <a:latin typeface="Arial"/>
                <a:cs typeface="Arial"/>
              </a:rPr>
              <a:t>very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desirable.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204" dirty="0">
                <a:latin typeface="Arial"/>
                <a:cs typeface="Arial"/>
              </a:rPr>
              <a:t>The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absence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pure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metals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can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cause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hot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shortness.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3608" y="51307"/>
            <a:ext cx="62617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Facts </a:t>
            </a:r>
            <a:r>
              <a:rPr spc="-5" dirty="0"/>
              <a:t>about </a:t>
            </a:r>
            <a:r>
              <a:rPr dirty="0"/>
              <a:t>Freezing of</a:t>
            </a:r>
            <a:r>
              <a:rPr spc="-10" dirty="0"/>
              <a:t> </a:t>
            </a:r>
            <a:r>
              <a:rPr dirty="0"/>
              <a:t>Ingotss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1182" y="51307"/>
            <a:ext cx="242316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Segre</a:t>
            </a:r>
            <a:r>
              <a:rPr spc="-15" dirty="0"/>
              <a:t>g</a:t>
            </a:r>
            <a:r>
              <a:rPr dirty="0"/>
              <a:t>ation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" y="781048"/>
            <a:ext cx="8867775" cy="6000750"/>
          </a:xfrm>
          <a:custGeom>
            <a:avLst/>
            <a:gdLst/>
            <a:ahLst/>
            <a:cxnLst/>
            <a:rect l="l" t="t" r="r" b="b"/>
            <a:pathLst>
              <a:path w="8867775" h="6000750">
                <a:moveTo>
                  <a:pt x="0" y="6000750"/>
                </a:moveTo>
                <a:lnTo>
                  <a:pt x="8867775" y="6000750"/>
                </a:lnTo>
                <a:lnTo>
                  <a:pt x="8867775" y="0"/>
                </a:lnTo>
                <a:lnTo>
                  <a:pt x="0" y="0"/>
                </a:lnTo>
                <a:lnTo>
                  <a:pt x="0" y="600075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1140" y="809624"/>
            <a:ext cx="8698230" cy="597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35" dirty="0">
                <a:latin typeface="Arial"/>
                <a:cs typeface="Arial"/>
              </a:rPr>
              <a:t>Liquid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alloy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homogeneous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but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resulting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invariably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varies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composition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from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one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point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another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Wingdings"/>
                <a:cs typeface="Wingdings"/>
              </a:rPr>
              <a:t></a:t>
            </a:r>
            <a:endParaRPr sz="1600">
              <a:latin typeface="Wingdings"/>
              <a:cs typeface="Wingdings"/>
            </a:endParaRPr>
          </a:p>
          <a:p>
            <a:pPr marL="355600">
              <a:lnSpc>
                <a:spcPct val="100000"/>
              </a:lnSpc>
            </a:pPr>
            <a:r>
              <a:rPr sz="1600" spc="-135" dirty="0">
                <a:latin typeface="Arial"/>
                <a:cs typeface="Arial"/>
              </a:rPr>
              <a:t>called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segregation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75" dirty="0">
                <a:latin typeface="Arial"/>
                <a:cs typeface="Arial"/>
              </a:rPr>
              <a:t>Types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segregation,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1600" spc="-160" dirty="0">
                <a:solidFill>
                  <a:srgbClr val="FF0000"/>
                </a:solidFill>
                <a:latin typeface="Arial"/>
                <a:cs typeface="Arial"/>
              </a:rPr>
              <a:t>Normal</a:t>
            </a:r>
            <a:r>
              <a:rPr sz="16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segregation</a:t>
            </a:r>
            <a:endParaRPr sz="1600">
              <a:latin typeface="Arial"/>
              <a:cs typeface="Arial"/>
            </a:endParaRPr>
          </a:p>
          <a:p>
            <a:pPr marL="756285" marR="247650" lvl="1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130" dirty="0">
                <a:latin typeface="Arial"/>
                <a:cs typeface="Arial"/>
              </a:rPr>
              <a:t>Direct </a:t>
            </a:r>
            <a:r>
              <a:rPr sz="1600" spc="-160" dirty="0">
                <a:latin typeface="Arial"/>
                <a:cs typeface="Arial"/>
              </a:rPr>
              <a:t>consequence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0" dirty="0">
                <a:latin typeface="Arial"/>
                <a:cs typeface="Arial"/>
              </a:rPr>
              <a:t>rejection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solute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interface </a:t>
            </a:r>
            <a:r>
              <a:rPr sz="1600" spc="-160" dirty="0">
                <a:latin typeface="Arial"/>
                <a:cs typeface="Arial"/>
              </a:rPr>
              <a:t>because </a:t>
            </a:r>
            <a:r>
              <a:rPr sz="1600" spc="-80" dirty="0">
                <a:latin typeface="Arial"/>
                <a:cs typeface="Arial"/>
              </a:rPr>
              <a:t>it </a:t>
            </a:r>
            <a:r>
              <a:rPr sz="1600" spc="-114" dirty="0">
                <a:latin typeface="Arial"/>
                <a:cs typeface="Arial"/>
              </a:rPr>
              <a:t>is </a:t>
            </a:r>
            <a:r>
              <a:rPr sz="1600" spc="-170" dirty="0">
                <a:latin typeface="Arial"/>
                <a:cs typeface="Arial"/>
              </a:rPr>
              <a:t>more </a:t>
            </a:r>
            <a:r>
              <a:rPr sz="1600" spc="-135" dirty="0">
                <a:latin typeface="Arial"/>
                <a:cs typeface="Arial"/>
              </a:rPr>
              <a:t>soluble </a:t>
            </a:r>
            <a:r>
              <a:rPr sz="1600" spc="-120" dirty="0">
                <a:latin typeface="Arial"/>
                <a:cs typeface="Arial"/>
              </a:rPr>
              <a:t>in liquid </a:t>
            </a:r>
            <a:r>
              <a:rPr sz="1600" spc="-145" dirty="0">
                <a:latin typeface="Arial"/>
                <a:cs typeface="Arial"/>
              </a:rPr>
              <a:t>than </a:t>
            </a:r>
            <a:r>
              <a:rPr sz="1600" spc="-120" dirty="0">
                <a:latin typeface="Arial"/>
                <a:cs typeface="Arial"/>
              </a:rPr>
              <a:t>in solid.  </a:t>
            </a:r>
            <a:r>
              <a:rPr sz="1600" spc="-135" dirty="0">
                <a:latin typeface="Arial"/>
                <a:cs typeface="Arial"/>
              </a:rPr>
              <a:t>Liquid </a:t>
            </a:r>
            <a:r>
              <a:rPr sz="1600" spc="-175" dirty="0">
                <a:latin typeface="Arial"/>
                <a:cs typeface="Arial"/>
              </a:rPr>
              <a:t>becomes </a:t>
            </a:r>
            <a:r>
              <a:rPr sz="1600" spc="-125" dirty="0">
                <a:latin typeface="Arial"/>
                <a:cs typeface="Arial"/>
              </a:rPr>
              <a:t>richer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35" dirty="0">
                <a:latin typeface="Arial"/>
                <a:cs typeface="Arial"/>
              </a:rPr>
              <a:t>solute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35" dirty="0">
                <a:latin typeface="Arial"/>
                <a:cs typeface="Arial"/>
              </a:rPr>
              <a:t>freezing </a:t>
            </a:r>
            <a:r>
              <a:rPr sz="1600" spc="-145" dirty="0">
                <a:latin typeface="Arial"/>
                <a:cs typeface="Arial"/>
              </a:rPr>
              <a:t>continues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Arial"/>
                <a:cs typeface="Arial"/>
              </a:rPr>
              <a:t>solidifying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65" dirty="0">
                <a:latin typeface="Arial"/>
                <a:cs typeface="Arial"/>
              </a:rPr>
              <a:t>end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40" dirty="0">
                <a:latin typeface="Arial"/>
                <a:cs typeface="Arial"/>
              </a:rPr>
              <a:t>the center </a:t>
            </a:r>
            <a:r>
              <a:rPr sz="1600" spc="-80" dirty="0">
                <a:latin typeface="Arial"/>
                <a:cs typeface="Arial"/>
              </a:rPr>
              <a:t>if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ingot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160" dirty="0">
                <a:latin typeface="Arial"/>
                <a:cs typeface="Arial"/>
              </a:rPr>
              <a:t>Occurs </a:t>
            </a:r>
            <a:r>
              <a:rPr sz="1600" spc="-170" dirty="0">
                <a:latin typeface="Arial"/>
                <a:cs typeface="Arial"/>
              </a:rPr>
              <a:t>more </a:t>
            </a:r>
            <a:r>
              <a:rPr sz="1600" spc="-135" dirty="0">
                <a:latin typeface="Arial"/>
                <a:cs typeface="Arial"/>
              </a:rPr>
              <a:t>often </a:t>
            </a:r>
            <a:r>
              <a:rPr sz="1600" spc="-175" dirty="0">
                <a:latin typeface="Arial"/>
                <a:cs typeface="Arial"/>
              </a:rPr>
              <a:t>when </a:t>
            </a:r>
            <a:r>
              <a:rPr sz="1600" spc="-130" dirty="0">
                <a:latin typeface="Arial"/>
                <a:cs typeface="Arial"/>
              </a:rPr>
              <a:t>direction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50" dirty="0">
                <a:latin typeface="Arial"/>
                <a:cs typeface="Arial"/>
              </a:rPr>
              <a:t>growth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50" dirty="0">
                <a:latin typeface="Arial"/>
                <a:cs typeface="Arial"/>
              </a:rPr>
              <a:t>inwards (columnar </a:t>
            </a:r>
            <a:r>
              <a:rPr sz="1600" spc="-140" dirty="0">
                <a:latin typeface="Arial"/>
                <a:cs typeface="Arial"/>
              </a:rPr>
              <a:t>zone), </a:t>
            </a:r>
            <a:r>
              <a:rPr sz="1600" spc="-135" dirty="0">
                <a:latin typeface="Arial"/>
                <a:cs typeface="Arial"/>
              </a:rPr>
              <a:t>also called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macro-segregation.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Gravity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45" dirty="0">
                <a:solidFill>
                  <a:srgbClr val="FF0000"/>
                </a:solidFill>
                <a:latin typeface="Arial"/>
                <a:cs typeface="Arial"/>
              </a:rPr>
              <a:t>segregation</a:t>
            </a:r>
            <a:endParaRPr sz="1600">
              <a:latin typeface="Arial"/>
              <a:cs typeface="Arial"/>
            </a:endParaRPr>
          </a:p>
          <a:p>
            <a:pPr marL="457200" lvl="1">
              <a:lnSpc>
                <a:spcPct val="100000"/>
              </a:lnSpc>
              <a:spcBef>
                <a:spcPts val="385"/>
              </a:spcBef>
              <a:buChar char="–"/>
              <a:tabLst>
                <a:tab pos="743585" algn="l"/>
                <a:tab pos="756920" algn="l"/>
              </a:tabLst>
            </a:pPr>
            <a:r>
              <a:rPr sz="1600" spc="-135" dirty="0">
                <a:latin typeface="Arial"/>
                <a:cs typeface="Arial"/>
              </a:rPr>
              <a:t>Gravity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cause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difference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composition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upper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lower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parts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casting.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By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vertical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motion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  <a:p>
            <a:pPr marL="463550" algn="ctr">
              <a:lnSpc>
                <a:spcPct val="100000"/>
              </a:lnSpc>
            </a:pP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enriched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lighter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layer/by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sinking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equiaxed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crystals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based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its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density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w.r.t.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surrounding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liquid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AutoNum type="arabicParenR" startAt="3"/>
              <a:tabLst>
                <a:tab pos="469265" algn="l"/>
                <a:tab pos="469900" algn="l"/>
              </a:tabLst>
            </a:pP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Micro-segregation</a:t>
            </a:r>
            <a:endParaRPr sz="1600">
              <a:latin typeface="Arial"/>
              <a:cs typeface="Arial"/>
            </a:endParaRPr>
          </a:p>
          <a:p>
            <a:pPr marL="756285" marR="353060" lvl="1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85" dirty="0">
                <a:latin typeface="Arial"/>
                <a:cs typeface="Arial"/>
              </a:rPr>
              <a:t>It </a:t>
            </a:r>
            <a:r>
              <a:rPr sz="1600" spc="-114" dirty="0">
                <a:latin typeface="Arial"/>
                <a:cs typeface="Arial"/>
              </a:rPr>
              <a:t>is </a:t>
            </a:r>
            <a:r>
              <a:rPr sz="1600" spc="-130" dirty="0">
                <a:latin typeface="Arial"/>
                <a:cs typeface="Arial"/>
              </a:rPr>
              <a:t>localized </a:t>
            </a:r>
            <a:r>
              <a:rPr sz="1600" spc="-140" dirty="0">
                <a:latin typeface="Arial"/>
                <a:cs typeface="Arial"/>
              </a:rPr>
              <a:t>type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segregation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55" dirty="0">
                <a:latin typeface="Arial"/>
                <a:cs typeface="Arial"/>
              </a:rPr>
              <a:t>which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crystal </a:t>
            </a:r>
            <a:r>
              <a:rPr sz="1600" spc="-135" dirty="0">
                <a:latin typeface="Arial"/>
                <a:cs typeface="Arial"/>
              </a:rPr>
              <a:t>varies </a:t>
            </a:r>
            <a:r>
              <a:rPr sz="1600" spc="-150" dirty="0">
                <a:latin typeface="Arial"/>
                <a:cs typeface="Arial"/>
              </a:rPr>
              <a:t>from </a:t>
            </a:r>
            <a:r>
              <a:rPr sz="1600" spc="-140" dirty="0">
                <a:latin typeface="Arial"/>
                <a:cs typeface="Arial"/>
              </a:rPr>
              <a:t>center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5" dirty="0">
                <a:latin typeface="Arial"/>
                <a:cs typeface="Arial"/>
              </a:rPr>
              <a:t>periphery, 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then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crystal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said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65" dirty="0">
                <a:latin typeface="Arial"/>
                <a:cs typeface="Arial"/>
              </a:rPr>
              <a:t>be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cored.</a:t>
            </a:r>
            <a:endParaRPr sz="1600">
              <a:latin typeface="Arial"/>
              <a:cs typeface="Arial"/>
            </a:endParaRPr>
          </a:p>
          <a:p>
            <a:pPr marL="756285" marR="122555" lvl="1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155" dirty="0">
                <a:latin typeface="Arial"/>
                <a:cs typeface="Arial"/>
              </a:rPr>
              <a:t>Equiaxed </a:t>
            </a:r>
            <a:r>
              <a:rPr sz="1600" spc="-130" dirty="0">
                <a:latin typeface="Arial"/>
                <a:cs typeface="Arial"/>
              </a:rPr>
              <a:t>central </a:t>
            </a:r>
            <a:r>
              <a:rPr sz="1600" spc="-160" dirty="0">
                <a:latin typeface="Arial"/>
                <a:cs typeface="Arial"/>
              </a:rPr>
              <a:t>zone </a:t>
            </a:r>
            <a:r>
              <a:rPr sz="1600" spc="-140" dirty="0">
                <a:latin typeface="Arial"/>
                <a:cs typeface="Arial"/>
              </a:rPr>
              <a:t>nucleate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00" dirty="0">
                <a:latin typeface="Arial"/>
                <a:cs typeface="Arial"/>
              </a:rPr>
              <a:t>initial </a:t>
            </a:r>
            <a:r>
              <a:rPr sz="1600" spc="-140" dirty="0">
                <a:latin typeface="Arial"/>
                <a:cs typeface="Arial"/>
              </a:rPr>
              <a:t>concentration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alloy, but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60" dirty="0">
                <a:latin typeface="Arial"/>
                <a:cs typeface="Arial"/>
              </a:rPr>
              <a:t>changes  </a:t>
            </a:r>
            <a:r>
              <a:rPr sz="1600" spc="-145" dirty="0">
                <a:latin typeface="Arial"/>
                <a:cs typeface="Arial"/>
              </a:rPr>
              <a:t>composition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due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rejection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solute,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crystals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formed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have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cored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structure.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Metallography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reveal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this.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AutoNum type="arabicParenR" startAt="3"/>
              <a:tabLst>
                <a:tab pos="469265" algn="l"/>
                <a:tab pos="469900" algn="l"/>
              </a:tabLst>
            </a:pP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Inverse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segregation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195" dirty="0">
                <a:latin typeface="Arial"/>
                <a:cs typeface="Arial"/>
              </a:rPr>
              <a:t>Some </a:t>
            </a:r>
            <a:r>
              <a:rPr sz="1600" spc="-155" dirty="0">
                <a:latin typeface="Arial"/>
                <a:cs typeface="Arial"/>
              </a:rPr>
              <a:t>cases </a:t>
            </a:r>
            <a:r>
              <a:rPr sz="1600" spc="-175" dirty="0">
                <a:latin typeface="Arial"/>
                <a:cs typeface="Arial"/>
              </a:rPr>
              <a:t>show </a:t>
            </a:r>
            <a:r>
              <a:rPr sz="1600" spc="-185" dirty="0">
                <a:latin typeface="Arial"/>
                <a:cs typeface="Arial"/>
              </a:rPr>
              <a:t>maximum </a:t>
            </a:r>
            <a:r>
              <a:rPr sz="1600" spc="-135" dirty="0">
                <a:latin typeface="Arial"/>
                <a:cs typeface="Arial"/>
              </a:rPr>
              <a:t>solute </a:t>
            </a:r>
            <a:r>
              <a:rPr sz="1600" spc="-140" dirty="0">
                <a:latin typeface="Arial"/>
                <a:cs typeface="Arial"/>
              </a:rPr>
              <a:t>content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35" dirty="0">
                <a:latin typeface="Arial"/>
                <a:cs typeface="Arial"/>
              </a:rPr>
              <a:t>or </a:t>
            </a:r>
            <a:r>
              <a:rPr sz="1600" spc="-150" dirty="0">
                <a:latin typeface="Arial"/>
                <a:cs typeface="Arial"/>
              </a:rPr>
              <a:t>near </a:t>
            </a:r>
            <a:r>
              <a:rPr sz="1600" spc="-140" dirty="0">
                <a:latin typeface="Arial"/>
                <a:cs typeface="Arial"/>
              </a:rPr>
              <a:t>the surface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ingot.</a:t>
            </a:r>
            <a:endParaRPr sz="1600">
              <a:latin typeface="Arial"/>
              <a:cs typeface="Arial"/>
            </a:endParaRPr>
          </a:p>
          <a:p>
            <a:pPr marL="756285" marR="17780" lvl="1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210" dirty="0">
                <a:latin typeface="Arial"/>
                <a:cs typeface="Arial"/>
              </a:rPr>
              <a:t>Two </a:t>
            </a:r>
            <a:r>
              <a:rPr sz="1600" spc="-160" dirty="0">
                <a:latin typeface="Arial"/>
                <a:cs typeface="Arial"/>
              </a:rPr>
              <a:t>methods by </a:t>
            </a:r>
            <a:r>
              <a:rPr sz="1600" spc="-150" dirty="0">
                <a:latin typeface="Arial"/>
                <a:cs typeface="Arial"/>
              </a:rPr>
              <a:t>which </a:t>
            </a:r>
            <a:r>
              <a:rPr sz="1600" spc="-80" dirty="0">
                <a:latin typeface="Arial"/>
                <a:cs typeface="Arial"/>
              </a:rPr>
              <a:t>it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65" dirty="0">
                <a:latin typeface="Arial"/>
                <a:cs typeface="Arial"/>
              </a:rPr>
              <a:t>happen </a:t>
            </a:r>
            <a:r>
              <a:rPr sz="1600" spc="-130" dirty="0">
                <a:latin typeface="Arial"/>
                <a:cs typeface="Arial"/>
              </a:rPr>
              <a:t>are, </a:t>
            </a:r>
            <a:r>
              <a:rPr sz="1600" spc="-135" dirty="0">
                <a:latin typeface="Arial"/>
                <a:cs typeface="Arial"/>
              </a:rPr>
              <a:t>1) </a:t>
            </a:r>
            <a:r>
              <a:rPr sz="1600" spc="-165" dirty="0">
                <a:latin typeface="Arial"/>
                <a:cs typeface="Arial"/>
              </a:rPr>
              <a:t>Space </a:t>
            </a:r>
            <a:r>
              <a:rPr sz="1600" spc="-160" dirty="0">
                <a:latin typeface="Arial"/>
                <a:cs typeface="Arial"/>
              </a:rPr>
              <a:t>between </a:t>
            </a:r>
            <a:r>
              <a:rPr sz="1600" spc="-165" dirty="0">
                <a:latin typeface="Arial"/>
                <a:cs typeface="Arial"/>
              </a:rPr>
              <a:t>mould and </a:t>
            </a:r>
            <a:r>
              <a:rPr sz="1600" spc="-150" dirty="0">
                <a:latin typeface="Arial"/>
                <a:cs typeface="Arial"/>
              </a:rPr>
              <a:t>metal </a:t>
            </a:r>
            <a:r>
              <a:rPr sz="1600" spc="-140" dirty="0">
                <a:latin typeface="Arial"/>
                <a:cs typeface="Arial"/>
              </a:rPr>
              <a:t>surface </a:t>
            </a:r>
            <a:r>
              <a:rPr sz="1600" spc="-150" dirty="0">
                <a:latin typeface="Arial"/>
                <a:cs typeface="Arial"/>
              </a:rPr>
              <a:t>(because </a:t>
            </a:r>
            <a:r>
              <a:rPr sz="1600" spc="-130" dirty="0">
                <a:latin typeface="Arial"/>
                <a:cs typeface="Arial"/>
              </a:rPr>
              <a:t>of  </a:t>
            </a:r>
            <a:r>
              <a:rPr sz="1600" spc="-120" dirty="0">
                <a:latin typeface="Arial"/>
                <a:cs typeface="Arial"/>
              </a:rPr>
              <a:t>differential </a:t>
            </a:r>
            <a:r>
              <a:rPr sz="1600" spc="-130" dirty="0">
                <a:latin typeface="Arial"/>
                <a:cs typeface="Arial"/>
              </a:rPr>
              <a:t>contraction) </a:t>
            </a:r>
            <a:r>
              <a:rPr sz="1600" spc="-140" dirty="0">
                <a:latin typeface="Arial"/>
                <a:cs typeface="Arial"/>
              </a:rPr>
              <a:t>creates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35" dirty="0">
                <a:latin typeface="Arial"/>
                <a:cs typeface="Arial"/>
              </a:rPr>
              <a:t>suction </a:t>
            </a:r>
            <a:r>
              <a:rPr sz="1600" spc="-125" dirty="0">
                <a:latin typeface="Arial"/>
                <a:cs typeface="Arial"/>
              </a:rPr>
              <a:t>that pulls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inside </a:t>
            </a:r>
            <a:r>
              <a:rPr sz="1600" spc="-135" dirty="0">
                <a:latin typeface="Arial"/>
                <a:cs typeface="Arial"/>
              </a:rPr>
              <a:t>solute </a:t>
            </a:r>
            <a:r>
              <a:rPr sz="1600" spc="-145" dirty="0">
                <a:latin typeface="Arial"/>
                <a:cs typeface="Arial"/>
              </a:rPr>
              <a:t>enriched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45" dirty="0">
                <a:latin typeface="Arial"/>
                <a:cs typeface="Arial"/>
              </a:rPr>
              <a:t>towards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surface, 2) </a:t>
            </a:r>
            <a:r>
              <a:rPr sz="1600" spc="-85" dirty="0">
                <a:latin typeface="Arial"/>
                <a:cs typeface="Arial"/>
              </a:rPr>
              <a:t>If  </a:t>
            </a:r>
            <a:r>
              <a:rPr sz="1600" spc="-135" dirty="0">
                <a:latin typeface="Arial"/>
                <a:cs typeface="Arial"/>
              </a:rPr>
              <a:t>large </a:t>
            </a:r>
            <a:r>
              <a:rPr sz="1600" spc="-165" dirty="0">
                <a:latin typeface="Arial"/>
                <a:cs typeface="Arial"/>
              </a:rPr>
              <a:t>amount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0" dirty="0">
                <a:latin typeface="Arial"/>
                <a:cs typeface="Arial"/>
              </a:rPr>
              <a:t>gas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50" dirty="0">
                <a:latin typeface="Arial"/>
                <a:cs typeface="Arial"/>
              </a:rPr>
              <a:t>evolved near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65" dirty="0">
                <a:latin typeface="Arial"/>
                <a:cs typeface="Arial"/>
              </a:rPr>
              <a:t>end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0" dirty="0">
                <a:latin typeface="Arial"/>
                <a:cs typeface="Arial"/>
              </a:rPr>
              <a:t>freezing, </a:t>
            </a:r>
            <a:r>
              <a:rPr sz="1600" spc="-75" dirty="0">
                <a:latin typeface="Arial"/>
                <a:cs typeface="Arial"/>
              </a:rPr>
              <a:t>it </a:t>
            </a:r>
            <a:r>
              <a:rPr sz="1600" spc="-160" dirty="0">
                <a:latin typeface="Arial"/>
                <a:cs typeface="Arial"/>
              </a:rPr>
              <a:t>pushes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inner solute </a:t>
            </a:r>
            <a:r>
              <a:rPr sz="1600" spc="-125" dirty="0">
                <a:latin typeface="Arial"/>
                <a:cs typeface="Arial"/>
              </a:rPr>
              <a:t>rich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45" dirty="0">
                <a:latin typeface="Arial"/>
                <a:cs typeface="Arial"/>
              </a:rPr>
              <a:t>through </a:t>
            </a:r>
            <a:r>
              <a:rPr sz="1600" spc="-140" dirty="0">
                <a:latin typeface="Arial"/>
                <a:cs typeface="Arial"/>
              </a:rPr>
              <a:t>the  </a:t>
            </a:r>
            <a:r>
              <a:rPr sz="1600" spc="-125" dirty="0">
                <a:latin typeface="Arial"/>
                <a:cs typeface="Arial"/>
              </a:rPr>
              <a:t>interdendritic </a:t>
            </a:r>
            <a:r>
              <a:rPr sz="1600" spc="-150" dirty="0">
                <a:latin typeface="Arial"/>
                <a:cs typeface="Arial"/>
              </a:rPr>
              <a:t>channels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surface. </a:t>
            </a:r>
            <a:r>
              <a:rPr sz="1600" spc="-125" dirty="0">
                <a:latin typeface="Arial"/>
                <a:cs typeface="Arial"/>
              </a:rPr>
              <a:t>(E.g.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35" dirty="0">
                <a:latin typeface="Arial"/>
                <a:cs typeface="Arial"/>
              </a:rPr>
              <a:t>“Tin </a:t>
            </a:r>
            <a:r>
              <a:rPr sz="1600" spc="-155" dirty="0">
                <a:latin typeface="Arial"/>
                <a:cs typeface="Arial"/>
              </a:rPr>
              <a:t>Sweat” </a:t>
            </a:r>
            <a:r>
              <a:rPr sz="1600" spc="-170" dirty="0">
                <a:latin typeface="Arial"/>
                <a:cs typeface="Arial"/>
              </a:rPr>
              <a:t>due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35" dirty="0">
                <a:latin typeface="Arial"/>
                <a:cs typeface="Arial"/>
              </a:rPr>
              <a:t>evolution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large </a:t>
            </a:r>
            <a:r>
              <a:rPr sz="1600" spc="-165" dirty="0">
                <a:latin typeface="Arial"/>
                <a:cs typeface="Arial"/>
              </a:rPr>
              <a:t>amount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215" dirty="0">
                <a:latin typeface="Arial"/>
                <a:cs typeface="Arial"/>
              </a:rPr>
              <a:t>H </a:t>
            </a:r>
            <a:r>
              <a:rPr sz="1600" spc="-160" dirty="0">
                <a:latin typeface="Arial"/>
                <a:cs typeface="Arial"/>
              </a:rPr>
              <a:t>gas </a:t>
            </a:r>
            <a:r>
              <a:rPr sz="1600" spc="-150" dirty="0">
                <a:latin typeface="Arial"/>
                <a:cs typeface="Arial"/>
              </a:rPr>
              <a:t>which  </a:t>
            </a:r>
            <a:r>
              <a:rPr sz="1600" spc="-160" dirty="0">
                <a:latin typeface="Arial"/>
                <a:cs typeface="Arial"/>
              </a:rPr>
              <a:t>pushes </a:t>
            </a:r>
            <a:r>
              <a:rPr sz="1600" spc="-114" dirty="0">
                <a:latin typeface="Arial"/>
                <a:cs typeface="Arial"/>
              </a:rPr>
              <a:t>tin-rich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the surface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20" dirty="0">
                <a:latin typeface="Arial"/>
                <a:cs typeface="Arial"/>
              </a:rPr>
              <a:t>solidifies </a:t>
            </a:r>
            <a:r>
              <a:rPr sz="1600" spc="-135" dirty="0">
                <a:latin typeface="Arial"/>
                <a:cs typeface="Arial"/>
              </a:rPr>
              <a:t>there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40" dirty="0">
                <a:latin typeface="Arial"/>
                <a:cs typeface="Arial"/>
              </a:rPr>
              <a:t>white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alloy.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5897" y="51307"/>
            <a:ext cx="163322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Porosity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2400" y="762000"/>
            <a:ext cx="8867775" cy="5791200"/>
          </a:xfrm>
          <a:custGeom>
            <a:avLst/>
            <a:gdLst/>
            <a:ahLst/>
            <a:cxnLst/>
            <a:rect l="l" t="t" r="r" b="b"/>
            <a:pathLst>
              <a:path w="8867775" h="5791200">
                <a:moveTo>
                  <a:pt x="0" y="5791200"/>
                </a:moveTo>
                <a:lnTo>
                  <a:pt x="8867775" y="5791200"/>
                </a:lnTo>
                <a:lnTo>
                  <a:pt x="8867775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1140" y="746810"/>
            <a:ext cx="8710930" cy="55511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1450" spc="-130" dirty="0">
                <a:latin typeface="Arial"/>
                <a:cs typeface="Arial"/>
              </a:rPr>
              <a:t>Pores,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25" dirty="0">
                <a:latin typeface="Arial"/>
                <a:cs typeface="Arial"/>
              </a:rPr>
              <a:t>voids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50" dirty="0">
                <a:latin typeface="Arial"/>
                <a:cs typeface="Arial"/>
              </a:rPr>
              <a:t>and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40" dirty="0">
                <a:latin typeface="Arial"/>
                <a:cs typeface="Arial"/>
              </a:rPr>
              <a:t>blow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30" dirty="0">
                <a:latin typeface="Arial"/>
                <a:cs typeface="Arial"/>
              </a:rPr>
              <a:t>holes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30" dirty="0">
                <a:latin typeface="Arial"/>
                <a:cs typeface="Arial"/>
              </a:rPr>
              <a:t>are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25" dirty="0">
                <a:latin typeface="Arial"/>
                <a:cs typeface="Arial"/>
              </a:rPr>
              <a:t>defects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5" dirty="0">
                <a:latin typeface="Arial"/>
                <a:cs typeface="Arial"/>
              </a:rPr>
              <a:t>in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10" dirty="0">
                <a:latin typeface="Arial"/>
                <a:cs typeface="Arial"/>
              </a:rPr>
              <a:t>solid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20" dirty="0">
                <a:latin typeface="Arial"/>
                <a:cs typeface="Arial"/>
              </a:rPr>
              <a:t>castings.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1450" spc="-150" dirty="0">
                <a:latin typeface="Arial"/>
                <a:cs typeface="Arial"/>
              </a:rPr>
              <a:t>Voids </a:t>
            </a:r>
            <a:r>
              <a:rPr sz="1450" spc="-130" dirty="0">
                <a:latin typeface="Arial"/>
                <a:cs typeface="Arial"/>
              </a:rPr>
              <a:t>are </a:t>
            </a:r>
            <a:r>
              <a:rPr sz="1450" spc="-135" dirty="0">
                <a:latin typeface="Arial"/>
                <a:cs typeface="Arial"/>
              </a:rPr>
              <a:t>agglomeration </a:t>
            </a:r>
            <a:r>
              <a:rPr sz="1450" spc="-114" dirty="0">
                <a:latin typeface="Arial"/>
                <a:cs typeface="Arial"/>
              </a:rPr>
              <a:t>of</a:t>
            </a:r>
            <a:r>
              <a:rPr sz="1450" spc="75" dirty="0">
                <a:latin typeface="Arial"/>
                <a:cs typeface="Arial"/>
              </a:rPr>
              <a:t> </a:t>
            </a:r>
            <a:r>
              <a:rPr sz="1450" spc="-130" dirty="0">
                <a:latin typeface="Arial"/>
                <a:cs typeface="Arial"/>
              </a:rPr>
              <a:t>vacancies.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450" spc="-140" dirty="0">
                <a:latin typeface="Arial"/>
                <a:cs typeface="Arial"/>
              </a:rPr>
              <a:t>Pores </a:t>
            </a:r>
            <a:r>
              <a:rPr sz="1450" spc="-130" dirty="0">
                <a:latin typeface="Arial"/>
                <a:cs typeface="Arial"/>
              </a:rPr>
              <a:t>are </a:t>
            </a:r>
            <a:r>
              <a:rPr sz="1450" spc="-114" dirty="0">
                <a:latin typeface="Arial"/>
                <a:cs typeface="Arial"/>
              </a:rPr>
              <a:t>discontinuities </a:t>
            </a:r>
            <a:r>
              <a:rPr sz="1450" spc="-105" dirty="0">
                <a:latin typeface="Arial"/>
                <a:cs typeface="Arial"/>
              </a:rPr>
              <a:t>in </a:t>
            </a:r>
            <a:r>
              <a:rPr sz="1450" spc="-110" dirty="0">
                <a:latin typeface="Arial"/>
                <a:cs typeface="Arial"/>
              </a:rPr>
              <a:t>solid</a:t>
            </a:r>
            <a:r>
              <a:rPr sz="1450" spc="70" dirty="0">
                <a:latin typeface="Arial"/>
                <a:cs typeface="Arial"/>
              </a:rPr>
              <a:t> </a:t>
            </a:r>
            <a:r>
              <a:rPr sz="1450" spc="-114" dirty="0">
                <a:latin typeface="Arial"/>
                <a:cs typeface="Arial"/>
              </a:rPr>
              <a:t>parts.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1450" spc="-130" dirty="0">
                <a:latin typeface="Arial"/>
                <a:cs typeface="Arial"/>
              </a:rPr>
              <a:t>Factors </a:t>
            </a:r>
            <a:r>
              <a:rPr sz="1450" spc="-105" dirty="0">
                <a:latin typeface="Arial"/>
                <a:cs typeface="Arial"/>
              </a:rPr>
              <a:t>for </a:t>
            </a:r>
            <a:r>
              <a:rPr sz="1450" spc="-140" dirty="0">
                <a:latin typeface="Arial"/>
                <a:cs typeface="Arial"/>
              </a:rPr>
              <a:t>such </a:t>
            </a:r>
            <a:r>
              <a:rPr sz="1450" spc="-125" dirty="0">
                <a:latin typeface="Arial"/>
                <a:cs typeface="Arial"/>
              </a:rPr>
              <a:t>defect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-120" dirty="0">
                <a:latin typeface="Arial"/>
                <a:cs typeface="Arial"/>
              </a:rPr>
              <a:t>formation: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450" spc="-120" dirty="0">
                <a:latin typeface="Arial"/>
                <a:cs typeface="Arial"/>
              </a:rPr>
              <a:t>Evolution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25" dirty="0">
                <a:latin typeface="Arial"/>
                <a:cs typeface="Arial"/>
              </a:rPr>
              <a:t>dissolved </a:t>
            </a:r>
            <a:r>
              <a:rPr sz="1450" spc="-145" dirty="0">
                <a:latin typeface="Arial"/>
                <a:cs typeface="Arial"/>
              </a:rPr>
              <a:t>gas </a:t>
            </a:r>
            <a:r>
              <a:rPr sz="1450" spc="-114" dirty="0">
                <a:latin typeface="Arial"/>
                <a:cs typeface="Arial"/>
              </a:rPr>
              <a:t>at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0" dirty="0">
                <a:latin typeface="Arial"/>
                <a:cs typeface="Arial"/>
              </a:rPr>
              <a:t>liquid-solid</a:t>
            </a:r>
            <a:r>
              <a:rPr sz="1450" spc="160" dirty="0">
                <a:latin typeface="Arial"/>
                <a:cs typeface="Arial"/>
              </a:rPr>
              <a:t> </a:t>
            </a:r>
            <a:r>
              <a:rPr sz="1450" spc="-114" dirty="0">
                <a:latin typeface="Arial"/>
                <a:cs typeface="Arial"/>
              </a:rPr>
              <a:t>interface.</a:t>
            </a:r>
            <a:endParaRPr sz="145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345"/>
              </a:spcBef>
              <a:buChar char="–"/>
              <a:tabLst>
                <a:tab pos="756285" algn="l"/>
                <a:tab pos="756920" algn="l"/>
              </a:tabLst>
            </a:pPr>
            <a:r>
              <a:rPr sz="1450" spc="-155" dirty="0">
                <a:latin typeface="Arial"/>
                <a:cs typeface="Arial"/>
              </a:rPr>
              <a:t>Gases </a:t>
            </a:r>
            <a:r>
              <a:rPr sz="1450" spc="-120" dirty="0">
                <a:latin typeface="Arial"/>
                <a:cs typeface="Arial"/>
              </a:rPr>
              <a:t>usually </a:t>
            </a:r>
            <a:r>
              <a:rPr sz="1450" spc="-125" dirty="0">
                <a:latin typeface="Arial"/>
                <a:cs typeface="Arial"/>
              </a:rPr>
              <a:t>dissolve </a:t>
            </a:r>
            <a:r>
              <a:rPr sz="1450" spc="-155" dirty="0">
                <a:latin typeface="Arial"/>
                <a:cs typeface="Arial"/>
              </a:rPr>
              <a:t>more </a:t>
            </a:r>
            <a:r>
              <a:rPr sz="1450" spc="-105" dirty="0">
                <a:latin typeface="Arial"/>
                <a:cs typeface="Arial"/>
              </a:rPr>
              <a:t>in </a:t>
            </a:r>
            <a:r>
              <a:rPr sz="1450" spc="-110" dirty="0">
                <a:latin typeface="Arial"/>
                <a:cs typeface="Arial"/>
              </a:rPr>
              <a:t>liquid </a:t>
            </a:r>
            <a:r>
              <a:rPr sz="1450" spc="-130" dirty="0">
                <a:latin typeface="Arial"/>
                <a:cs typeface="Arial"/>
              </a:rPr>
              <a:t>than </a:t>
            </a:r>
            <a:r>
              <a:rPr sz="1450" spc="-110" dirty="0">
                <a:latin typeface="Arial"/>
                <a:cs typeface="Arial"/>
              </a:rPr>
              <a:t>solid</a:t>
            </a:r>
            <a:r>
              <a:rPr sz="1450" spc="-245" dirty="0">
                <a:latin typeface="Arial"/>
                <a:cs typeface="Arial"/>
              </a:rPr>
              <a:t> </a:t>
            </a:r>
            <a:r>
              <a:rPr sz="1450" spc="-125" dirty="0">
                <a:latin typeface="Arial"/>
                <a:cs typeface="Arial"/>
              </a:rPr>
              <a:t>metals.</a:t>
            </a:r>
            <a:endParaRPr sz="145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350"/>
              </a:spcBef>
              <a:buChar char="–"/>
              <a:tabLst>
                <a:tab pos="756285" algn="l"/>
                <a:tab pos="756920" algn="l"/>
              </a:tabLst>
            </a:pPr>
            <a:r>
              <a:rPr sz="1450" spc="-140" dirty="0">
                <a:latin typeface="Arial"/>
                <a:cs typeface="Arial"/>
              </a:rPr>
              <a:t>Rapid decrease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05" dirty="0">
                <a:latin typeface="Arial"/>
                <a:cs typeface="Arial"/>
              </a:rPr>
              <a:t>solubility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90" dirty="0">
                <a:latin typeface="Arial"/>
                <a:cs typeface="Arial"/>
              </a:rPr>
              <a:t>H </a:t>
            </a:r>
            <a:r>
              <a:rPr sz="1450" spc="-140" dirty="0">
                <a:latin typeface="Arial"/>
                <a:cs typeface="Arial"/>
              </a:rPr>
              <a:t>as </a:t>
            </a:r>
            <a:r>
              <a:rPr sz="1450" spc="-110" dirty="0">
                <a:latin typeface="Arial"/>
                <a:cs typeface="Arial"/>
              </a:rPr>
              <a:t>liquid </a:t>
            </a:r>
            <a:r>
              <a:rPr sz="1450" spc="-165" dirty="0">
                <a:latin typeface="Arial"/>
                <a:cs typeface="Arial"/>
              </a:rPr>
              <a:t>Cu </a:t>
            </a:r>
            <a:r>
              <a:rPr sz="1450" spc="-125" dirty="0">
                <a:latin typeface="Arial"/>
                <a:cs typeface="Arial"/>
              </a:rPr>
              <a:t>transforms </a:t>
            </a:r>
            <a:r>
              <a:rPr sz="1450" spc="-110" dirty="0">
                <a:latin typeface="Arial"/>
                <a:cs typeface="Arial"/>
              </a:rPr>
              <a:t>into</a:t>
            </a:r>
            <a:r>
              <a:rPr sz="1450" spc="-285" dirty="0">
                <a:latin typeface="Arial"/>
                <a:cs typeface="Arial"/>
              </a:rPr>
              <a:t> </a:t>
            </a:r>
            <a:r>
              <a:rPr sz="1450" spc="-105" dirty="0">
                <a:latin typeface="Arial"/>
                <a:cs typeface="Arial"/>
              </a:rPr>
              <a:t>solid.</a:t>
            </a:r>
            <a:endParaRPr sz="145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350"/>
              </a:spcBef>
              <a:buChar char="–"/>
              <a:tabLst>
                <a:tab pos="756285" algn="l"/>
                <a:tab pos="756920" algn="l"/>
              </a:tabLst>
            </a:pPr>
            <a:r>
              <a:rPr sz="1450" spc="-165" dirty="0">
                <a:latin typeface="Arial"/>
                <a:cs typeface="Arial"/>
              </a:rPr>
              <a:t>Gas </a:t>
            </a:r>
            <a:r>
              <a:rPr sz="1450" spc="-135" dirty="0">
                <a:latin typeface="Arial"/>
                <a:cs typeface="Arial"/>
              </a:rPr>
              <a:t>bubbles </a:t>
            </a:r>
            <a:r>
              <a:rPr sz="1450" spc="-170" dirty="0">
                <a:latin typeface="Arial"/>
                <a:cs typeface="Arial"/>
              </a:rPr>
              <a:t>may </a:t>
            </a:r>
            <a:r>
              <a:rPr sz="1450" spc="-140" dirty="0">
                <a:latin typeface="Arial"/>
                <a:cs typeface="Arial"/>
              </a:rPr>
              <a:t>adhere </a:t>
            </a:r>
            <a:r>
              <a:rPr sz="1450" spc="-110" dirty="0">
                <a:latin typeface="Arial"/>
                <a:cs typeface="Arial"/>
              </a:rPr>
              <a:t>to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4" dirty="0">
                <a:latin typeface="Arial"/>
                <a:cs typeface="Arial"/>
              </a:rPr>
              <a:t>interface at specially </a:t>
            </a:r>
            <a:r>
              <a:rPr sz="1450" spc="-125" dirty="0">
                <a:latin typeface="Arial"/>
                <a:cs typeface="Arial"/>
              </a:rPr>
              <a:t>favorable </a:t>
            </a:r>
            <a:r>
              <a:rPr sz="1450" spc="-120" dirty="0">
                <a:latin typeface="Arial"/>
                <a:cs typeface="Arial"/>
              </a:rPr>
              <a:t>points </a:t>
            </a:r>
            <a:r>
              <a:rPr sz="1450" spc="-140" dirty="0">
                <a:latin typeface="Arial"/>
                <a:cs typeface="Arial"/>
              </a:rPr>
              <a:t>such as</a:t>
            </a:r>
            <a:r>
              <a:rPr sz="1450" spc="45" dirty="0">
                <a:latin typeface="Arial"/>
                <a:cs typeface="Arial"/>
              </a:rPr>
              <a:t> </a:t>
            </a:r>
            <a:r>
              <a:rPr sz="1450" spc="-150" dirty="0">
                <a:latin typeface="Arial"/>
                <a:cs typeface="Arial"/>
              </a:rPr>
              <a:t>GBs.</a:t>
            </a:r>
            <a:endParaRPr sz="1450">
              <a:latin typeface="Arial"/>
              <a:cs typeface="Arial"/>
            </a:endParaRPr>
          </a:p>
          <a:p>
            <a:pPr marL="757555" marR="2597150" lvl="1" indent="-288290">
              <a:lnSpc>
                <a:spcPct val="120000"/>
              </a:lnSpc>
              <a:buChar char="–"/>
              <a:tabLst>
                <a:tab pos="756285" algn="l"/>
                <a:tab pos="756920" algn="l"/>
              </a:tabLst>
            </a:pPr>
            <a:r>
              <a:rPr sz="1450" spc="-175" dirty="0">
                <a:latin typeface="Arial"/>
                <a:cs typeface="Arial"/>
              </a:rPr>
              <a:t>How </a:t>
            </a:r>
            <a:r>
              <a:rPr sz="1450" spc="-110" dirty="0">
                <a:latin typeface="Arial"/>
                <a:cs typeface="Arial"/>
              </a:rPr>
              <a:t>to </a:t>
            </a:r>
            <a:r>
              <a:rPr sz="1450" spc="-130" dirty="0">
                <a:latin typeface="Arial"/>
                <a:cs typeface="Arial"/>
              </a:rPr>
              <a:t>avoid </a:t>
            </a:r>
            <a:r>
              <a:rPr sz="1450" spc="-114" dirty="0">
                <a:latin typeface="Arial"/>
                <a:cs typeface="Arial"/>
              </a:rPr>
              <a:t>this? </a:t>
            </a:r>
            <a:r>
              <a:rPr sz="1450" spc="-155" dirty="0">
                <a:latin typeface="Arial"/>
                <a:cs typeface="Arial"/>
              </a:rPr>
              <a:t>By </a:t>
            </a:r>
            <a:r>
              <a:rPr sz="1450" spc="-130" dirty="0">
                <a:latin typeface="Arial"/>
                <a:cs typeface="Arial"/>
              </a:rPr>
              <a:t>applying pressure </a:t>
            </a:r>
            <a:r>
              <a:rPr sz="1450" spc="-150" dirty="0">
                <a:latin typeface="Arial"/>
                <a:cs typeface="Arial"/>
              </a:rPr>
              <a:t>on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0" dirty="0">
                <a:latin typeface="Arial"/>
                <a:cs typeface="Arial"/>
              </a:rPr>
              <a:t>liquid </a:t>
            </a:r>
            <a:r>
              <a:rPr sz="1450" spc="-150" dirty="0">
                <a:latin typeface="Arial"/>
                <a:cs typeface="Arial"/>
              </a:rPr>
              <a:t>phase </a:t>
            </a:r>
            <a:r>
              <a:rPr sz="1450" spc="-135" dirty="0">
                <a:latin typeface="Arial"/>
                <a:cs typeface="Arial"/>
              </a:rPr>
              <a:t>so </a:t>
            </a:r>
            <a:r>
              <a:rPr sz="1450" spc="-114" dirty="0">
                <a:latin typeface="Arial"/>
                <a:cs typeface="Arial"/>
              </a:rPr>
              <a:t>that </a:t>
            </a:r>
            <a:r>
              <a:rPr sz="1450" spc="-145" dirty="0">
                <a:latin typeface="Arial"/>
                <a:cs typeface="Arial"/>
              </a:rPr>
              <a:t>gas </a:t>
            </a:r>
            <a:r>
              <a:rPr sz="1450" spc="-135" dirty="0">
                <a:latin typeface="Arial"/>
                <a:cs typeface="Arial"/>
              </a:rPr>
              <a:t>remains  </a:t>
            </a:r>
            <a:r>
              <a:rPr sz="1450" spc="-120" dirty="0">
                <a:latin typeface="Arial"/>
                <a:cs typeface="Arial"/>
              </a:rPr>
              <a:t>dissolved. </a:t>
            </a:r>
            <a:r>
              <a:rPr sz="1450" spc="-190" dirty="0">
                <a:latin typeface="Arial"/>
                <a:cs typeface="Arial"/>
              </a:rPr>
              <a:t>H </a:t>
            </a:r>
            <a:r>
              <a:rPr sz="1450" spc="-135" dirty="0">
                <a:latin typeface="Arial"/>
                <a:cs typeface="Arial"/>
              </a:rPr>
              <a:t>Pressure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114" dirty="0">
                <a:latin typeface="Arial"/>
                <a:cs typeface="Arial"/>
              </a:rPr>
              <a:t>die-casting.</a:t>
            </a:r>
            <a:endParaRPr sz="145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350"/>
              </a:spcBef>
              <a:buChar char="–"/>
              <a:tabLst>
                <a:tab pos="756285" algn="l"/>
                <a:tab pos="756920" algn="l"/>
              </a:tabLst>
            </a:pPr>
            <a:r>
              <a:rPr sz="1450" spc="-75" dirty="0">
                <a:latin typeface="Arial"/>
                <a:cs typeface="Arial"/>
              </a:rPr>
              <a:t>If </a:t>
            </a:r>
            <a:r>
              <a:rPr sz="1450" spc="-125" dirty="0">
                <a:latin typeface="Arial"/>
                <a:cs typeface="Arial"/>
              </a:rPr>
              <a:t>the top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20" dirty="0">
                <a:latin typeface="Arial"/>
                <a:cs typeface="Arial"/>
              </a:rPr>
              <a:t>casting </a:t>
            </a:r>
            <a:r>
              <a:rPr sz="1450" spc="-145" dirty="0">
                <a:latin typeface="Arial"/>
                <a:cs typeface="Arial"/>
              </a:rPr>
              <a:t>has </a:t>
            </a:r>
            <a:r>
              <a:rPr sz="1450" spc="-125" dirty="0">
                <a:latin typeface="Arial"/>
                <a:cs typeface="Arial"/>
              </a:rPr>
              <a:t>not </a:t>
            </a:r>
            <a:r>
              <a:rPr sz="1450" spc="-105" dirty="0">
                <a:latin typeface="Arial"/>
                <a:cs typeface="Arial"/>
              </a:rPr>
              <a:t>solidified, </a:t>
            </a:r>
            <a:r>
              <a:rPr sz="1450" spc="-130" dirty="0">
                <a:latin typeface="Arial"/>
                <a:cs typeface="Arial"/>
              </a:rPr>
              <a:t>then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35" dirty="0">
                <a:latin typeface="Arial"/>
                <a:cs typeface="Arial"/>
              </a:rPr>
              <a:t>bubbles </a:t>
            </a:r>
            <a:r>
              <a:rPr sz="1450" spc="-145" dirty="0">
                <a:latin typeface="Arial"/>
                <a:cs typeface="Arial"/>
              </a:rPr>
              <a:t>can escape </a:t>
            </a:r>
            <a:r>
              <a:rPr sz="1450" spc="-110" dirty="0">
                <a:latin typeface="Arial"/>
                <a:cs typeface="Arial"/>
              </a:rPr>
              <a:t>into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40" dirty="0">
                <a:latin typeface="Arial"/>
                <a:cs typeface="Arial"/>
              </a:rPr>
              <a:t>atmosphere. </a:t>
            </a:r>
            <a:r>
              <a:rPr sz="1450" spc="-135" dirty="0">
                <a:latin typeface="Arial"/>
                <a:cs typeface="Arial"/>
              </a:rPr>
              <a:t>But </a:t>
            </a:r>
            <a:r>
              <a:rPr sz="1450" spc="-70" dirty="0">
                <a:latin typeface="Arial"/>
                <a:cs typeface="Arial"/>
              </a:rPr>
              <a:t>if it </a:t>
            </a:r>
            <a:r>
              <a:rPr sz="1450" spc="-100" dirty="0">
                <a:latin typeface="Arial"/>
                <a:cs typeface="Arial"/>
              </a:rPr>
              <a:t>is </a:t>
            </a:r>
            <a:r>
              <a:rPr sz="1450" spc="-105" dirty="0">
                <a:latin typeface="Arial"/>
                <a:cs typeface="Arial"/>
              </a:rPr>
              <a:t>solidified </a:t>
            </a:r>
            <a:r>
              <a:rPr sz="1450" spc="-150" dirty="0">
                <a:latin typeface="Arial"/>
                <a:cs typeface="Arial"/>
              </a:rPr>
              <a:t>and </a:t>
            </a:r>
            <a:r>
              <a:rPr sz="1450" spc="-105" dirty="0">
                <a:latin typeface="Arial"/>
                <a:cs typeface="Arial"/>
              </a:rPr>
              <a:t>the  </a:t>
            </a:r>
            <a:r>
              <a:rPr sz="1450" spc="-114" dirty="0">
                <a:latin typeface="Arial"/>
                <a:cs typeface="Arial"/>
              </a:rPr>
              <a:t>rate of </a:t>
            </a:r>
            <a:r>
              <a:rPr sz="1450" spc="-135" dirty="0">
                <a:latin typeface="Arial"/>
                <a:cs typeface="Arial"/>
              </a:rPr>
              <a:t>growth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40" dirty="0">
                <a:latin typeface="Arial"/>
                <a:cs typeface="Arial"/>
              </a:rPr>
              <a:t>bubbles </a:t>
            </a:r>
            <a:r>
              <a:rPr sz="1450" spc="-100" dirty="0">
                <a:latin typeface="Arial"/>
                <a:cs typeface="Arial"/>
              </a:rPr>
              <a:t>is </a:t>
            </a:r>
            <a:r>
              <a:rPr sz="1450" spc="-130" dirty="0">
                <a:latin typeface="Arial"/>
                <a:cs typeface="Arial"/>
              </a:rPr>
              <a:t>lower than </a:t>
            </a:r>
            <a:r>
              <a:rPr sz="1450" spc="-114" dirty="0">
                <a:latin typeface="Arial"/>
                <a:cs typeface="Arial"/>
              </a:rPr>
              <a:t>rate of </a:t>
            </a:r>
            <a:r>
              <a:rPr sz="1450" spc="-125" dirty="0">
                <a:latin typeface="Arial"/>
                <a:cs typeface="Arial"/>
              </a:rPr>
              <a:t>sold </a:t>
            </a:r>
            <a:r>
              <a:rPr sz="1450" spc="-135" dirty="0">
                <a:latin typeface="Arial"/>
                <a:cs typeface="Arial"/>
              </a:rPr>
              <a:t>growing </a:t>
            </a:r>
            <a:r>
              <a:rPr sz="1450" spc="-140" dirty="0">
                <a:latin typeface="Arial"/>
                <a:cs typeface="Arial"/>
              </a:rPr>
              <a:t>around </a:t>
            </a:r>
            <a:r>
              <a:rPr sz="1450" spc="-70" dirty="0">
                <a:latin typeface="Arial"/>
                <a:cs typeface="Arial"/>
              </a:rPr>
              <a:t>it, </a:t>
            </a:r>
            <a:r>
              <a:rPr sz="1450" spc="-130" dirty="0">
                <a:latin typeface="Arial"/>
                <a:cs typeface="Arial"/>
              </a:rPr>
              <a:t>then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35" dirty="0">
                <a:latin typeface="Arial"/>
                <a:cs typeface="Arial"/>
              </a:rPr>
              <a:t>bubble </a:t>
            </a:r>
            <a:r>
              <a:rPr sz="1450" spc="-130" dirty="0">
                <a:latin typeface="Arial"/>
                <a:cs typeface="Arial"/>
              </a:rPr>
              <a:t>gets trapped </a:t>
            </a:r>
            <a:r>
              <a:rPr sz="1450" spc="-120" dirty="0">
                <a:latin typeface="Arial"/>
                <a:cs typeface="Arial"/>
              </a:rPr>
              <a:t>inside </a:t>
            </a:r>
            <a:r>
              <a:rPr sz="1450" spc="-125" dirty="0">
                <a:latin typeface="Arial"/>
                <a:cs typeface="Arial"/>
              </a:rPr>
              <a:t>the casting  </a:t>
            </a:r>
            <a:r>
              <a:rPr sz="1450" spc="-150" dirty="0">
                <a:latin typeface="Arial"/>
                <a:cs typeface="Arial"/>
              </a:rPr>
              <a:t>and </a:t>
            </a:r>
            <a:r>
              <a:rPr sz="1450" spc="-110" dirty="0">
                <a:latin typeface="Arial"/>
                <a:cs typeface="Arial"/>
              </a:rPr>
              <a:t>to </a:t>
            </a:r>
            <a:r>
              <a:rPr sz="1450" spc="-135" dirty="0">
                <a:latin typeface="Arial"/>
                <a:cs typeface="Arial"/>
              </a:rPr>
              <a:t>reduce </a:t>
            </a:r>
            <a:r>
              <a:rPr sz="1450" spc="-125" dirty="0">
                <a:latin typeface="Arial"/>
                <a:cs typeface="Arial"/>
              </a:rPr>
              <a:t>the surface </a:t>
            </a:r>
            <a:r>
              <a:rPr sz="1450" spc="-135" dirty="0">
                <a:latin typeface="Arial"/>
                <a:cs typeface="Arial"/>
              </a:rPr>
              <a:t>area </a:t>
            </a:r>
            <a:r>
              <a:rPr sz="1450" spc="-130" dirty="0">
                <a:latin typeface="Arial"/>
                <a:cs typeface="Arial"/>
              </a:rPr>
              <a:t>takes </a:t>
            </a:r>
            <a:r>
              <a:rPr sz="1450" spc="-150" dirty="0">
                <a:latin typeface="Arial"/>
                <a:cs typeface="Arial"/>
              </a:rPr>
              <a:t>up </a:t>
            </a:r>
            <a:r>
              <a:rPr sz="1450" spc="-145" dirty="0">
                <a:latin typeface="Arial"/>
                <a:cs typeface="Arial"/>
              </a:rPr>
              <a:t>a </a:t>
            </a:r>
            <a:r>
              <a:rPr sz="1450" spc="-120" dirty="0">
                <a:latin typeface="Arial"/>
                <a:cs typeface="Arial"/>
              </a:rPr>
              <a:t>spherical </a:t>
            </a:r>
            <a:r>
              <a:rPr sz="1450" spc="-135" dirty="0">
                <a:latin typeface="Arial"/>
                <a:cs typeface="Arial"/>
              </a:rPr>
              <a:t>shape, </a:t>
            </a:r>
            <a:r>
              <a:rPr sz="1450" spc="-120" dirty="0">
                <a:latin typeface="Arial"/>
                <a:cs typeface="Arial"/>
              </a:rPr>
              <a:t>called blow-hole. </a:t>
            </a:r>
            <a:r>
              <a:rPr sz="1450" spc="-75" dirty="0">
                <a:latin typeface="Arial"/>
                <a:cs typeface="Arial"/>
              </a:rPr>
              <a:t>If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4" dirty="0">
                <a:latin typeface="Arial"/>
                <a:cs typeface="Arial"/>
              </a:rPr>
              <a:t>rate of </a:t>
            </a:r>
            <a:r>
              <a:rPr sz="1450" spc="-135" dirty="0">
                <a:latin typeface="Arial"/>
                <a:cs typeface="Arial"/>
              </a:rPr>
              <a:t>growth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40" dirty="0">
                <a:latin typeface="Arial"/>
                <a:cs typeface="Arial"/>
              </a:rPr>
              <a:t>bubbles </a:t>
            </a:r>
            <a:r>
              <a:rPr sz="1450" spc="-100" dirty="0">
                <a:latin typeface="Arial"/>
                <a:cs typeface="Arial"/>
              </a:rPr>
              <a:t>is </a:t>
            </a:r>
            <a:r>
              <a:rPr sz="1450" spc="-130" dirty="0">
                <a:latin typeface="Arial"/>
                <a:cs typeface="Arial"/>
              </a:rPr>
              <a:t>higher  than</a:t>
            </a:r>
            <a:r>
              <a:rPr sz="1450" spc="-100" dirty="0">
                <a:latin typeface="Arial"/>
                <a:cs typeface="Arial"/>
              </a:rPr>
              <a:t> </a:t>
            </a:r>
            <a:r>
              <a:rPr sz="1450" spc="-114" dirty="0">
                <a:latin typeface="Arial"/>
                <a:cs typeface="Arial"/>
              </a:rPr>
              <a:t>rate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14" dirty="0">
                <a:latin typeface="Arial"/>
                <a:cs typeface="Arial"/>
              </a:rPr>
              <a:t>of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5" dirty="0">
                <a:latin typeface="Arial"/>
                <a:cs typeface="Arial"/>
              </a:rPr>
              <a:t>solidification,</a:t>
            </a:r>
            <a:r>
              <a:rPr sz="1450" spc="-100" dirty="0">
                <a:latin typeface="Arial"/>
                <a:cs typeface="Arial"/>
              </a:rPr>
              <a:t> </a:t>
            </a:r>
            <a:r>
              <a:rPr sz="1450" spc="-130" dirty="0">
                <a:latin typeface="Arial"/>
                <a:cs typeface="Arial"/>
              </a:rPr>
              <a:t>then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40" dirty="0">
                <a:latin typeface="Arial"/>
                <a:cs typeface="Arial"/>
              </a:rPr>
              <a:t>warm-holes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30" dirty="0">
                <a:latin typeface="Arial"/>
                <a:cs typeface="Arial"/>
              </a:rPr>
              <a:t>are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40" dirty="0">
                <a:latin typeface="Arial"/>
                <a:cs typeface="Arial"/>
              </a:rPr>
              <a:t>formed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30" dirty="0">
                <a:latin typeface="Arial"/>
                <a:cs typeface="Arial"/>
              </a:rPr>
              <a:t>(elongated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5" dirty="0">
                <a:latin typeface="Arial"/>
                <a:cs typeface="Arial"/>
              </a:rPr>
              <a:t>in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25" dirty="0">
                <a:latin typeface="Arial"/>
                <a:cs typeface="Arial"/>
              </a:rPr>
              <a:t>the</a:t>
            </a:r>
            <a:r>
              <a:rPr sz="1450" spc="-100" dirty="0">
                <a:latin typeface="Arial"/>
                <a:cs typeface="Arial"/>
              </a:rPr>
              <a:t> </a:t>
            </a:r>
            <a:r>
              <a:rPr sz="1450" spc="-120" dirty="0">
                <a:latin typeface="Arial"/>
                <a:cs typeface="Arial"/>
              </a:rPr>
              <a:t>heat-flow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10" dirty="0">
                <a:latin typeface="Arial"/>
                <a:cs typeface="Arial"/>
              </a:rPr>
              <a:t>direction).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450" spc="-120" dirty="0">
                <a:latin typeface="Arial"/>
                <a:cs typeface="Arial"/>
              </a:rPr>
              <a:t>Effect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30" dirty="0">
                <a:latin typeface="Arial"/>
                <a:cs typeface="Arial"/>
              </a:rPr>
              <a:t>shrinkage </a:t>
            </a:r>
            <a:r>
              <a:rPr sz="1450" spc="-145" dirty="0">
                <a:latin typeface="Arial"/>
                <a:cs typeface="Arial"/>
              </a:rPr>
              <a:t>– Decrease </a:t>
            </a:r>
            <a:r>
              <a:rPr sz="1450" spc="-105" dirty="0">
                <a:latin typeface="Arial"/>
                <a:cs typeface="Arial"/>
              </a:rPr>
              <a:t>in </a:t>
            </a:r>
            <a:r>
              <a:rPr sz="1450" spc="-145" dirty="0">
                <a:latin typeface="Arial"/>
                <a:cs typeface="Arial"/>
              </a:rPr>
              <a:t>volume </a:t>
            </a:r>
            <a:r>
              <a:rPr sz="1450" spc="-114" dirty="0">
                <a:latin typeface="Arial"/>
                <a:cs typeface="Arial"/>
              </a:rPr>
              <a:t>that </a:t>
            </a:r>
            <a:r>
              <a:rPr sz="1450" spc="-130" dirty="0">
                <a:latin typeface="Arial"/>
                <a:cs typeface="Arial"/>
              </a:rPr>
              <a:t>occurs </a:t>
            </a:r>
            <a:r>
              <a:rPr sz="1450" spc="-125" dirty="0">
                <a:latin typeface="Arial"/>
                <a:cs typeface="Arial"/>
              </a:rPr>
              <a:t>during </a:t>
            </a:r>
            <a:r>
              <a:rPr sz="1450" spc="-120" dirty="0">
                <a:latin typeface="Arial"/>
                <a:cs typeface="Arial"/>
              </a:rPr>
              <a:t>freezing </a:t>
            </a:r>
            <a:r>
              <a:rPr sz="1450" spc="-105" dirty="0">
                <a:latin typeface="Arial"/>
                <a:cs typeface="Arial"/>
              </a:rPr>
              <a:t>in </a:t>
            </a:r>
            <a:r>
              <a:rPr sz="1450" spc="-145" dirty="0">
                <a:latin typeface="Arial"/>
                <a:cs typeface="Arial"/>
              </a:rPr>
              <a:t>most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-125" dirty="0">
                <a:latin typeface="Arial"/>
                <a:cs typeface="Arial"/>
              </a:rPr>
              <a:t>metals.</a:t>
            </a:r>
            <a:endParaRPr sz="145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45"/>
              </a:spcBef>
              <a:buChar char="–"/>
              <a:tabLst>
                <a:tab pos="756285" algn="l"/>
                <a:tab pos="756920" algn="l"/>
              </a:tabLst>
            </a:pPr>
            <a:r>
              <a:rPr sz="1450" spc="-170" dirty="0">
                <a:latin typeface="Arial"/>
                <a:cs typeface="Arial"/>
              </a:rPr>
              <a:t>When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0" dirty="0">
                <a:latin typeface="Arial"/>
                <a:cs typeface="Arial"/>
              </a:rPr>
              <a:t>liquid </a:t>
            </a:r>
            <a:r>
              <a:rPr sz="1450" spc="-120" dirty="0">
                <a:latin typeface="Arial"/>
                <a:cs typeface="Arial"/>
              </a:rPr>
              <a:t>freezes, </a:t>
            </a:r>
            <a:r>
              <a:rPr sz="1450" spc="-130" dirty="0">
                <a:latin typeface="Arial"/>
                <a:cs typeface="Arial"/>
              </a:rPr>
              <a:t>shrinkage </a:t>
            </a:r>
            <a:r>
              <a:rPr sz="1450" spc="-135" dirty="0">
                <a:latin typeface="Arial"/>
                <a:cs typeface="Arial"/>
              </a:rPr>
              <a:t>pores </a:t>
            </a:r>
            <a:r>
              <a:rPr sz="1450" spc="-130" dirty="0">
                <a:latin typeface="Arial"/>
                <a:cs typeface="Arial"/>
              </a:rPr>
              <a:t>are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130" dirty="0">
                <a:latin typeface="Arial"/>
                <a:cs typeface="Arial"/>
              </a:rPr>
              <a:t>formed.</a:t>
            </a:r>
            <a:endParaRPr sz="1450">
              <a:latin typeface="Arial"/>
              <a:cs typeface="Arial"/>
            </a:endParaRPr>
          </a:p>
          <a:p>
            <a:pPr marL="756285" marR="36195" lvl="1" indent="-287020">
              <a:lnSpc>
                <a:spcPct val="100000"/>
              </a:lnSpc>
              <a:spcBef>
                <a:spcPts val="350"/>
              </a:spcBef>
              <a:buChar char="–"/>
              <a:tabLst>
                <a:tab pos="756285" algn="l"/>
                <a:tab pos="756920" algn="l"/>
              </a:tabLst>
            </a:pPr>
            <a:r>
              <a:rPr sz="1450" spc="-130" dirty="0">
                <a:latin typeface="Arial"/>
                <a:cs typeface="Arial"/>
              </a:rPr>
              <a:t>Special </a:t>
            </a:r>
            <a:r>
              <a:rPr sz="1450" spc="-125" dirty="0">
                <a:latin typeface="Arial"/>
                <a:cs typeface="Arial"/>
              </a:rPr>
              <a:t>type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30" dirty="0">
                <a:latin typeface="Arial"/>
                <a:cs typeface="Arial"/>
              </a:rPr>
              <a:t>shrinkage </a:t>
            </a:r>
            <a:r>
              <a:rPr sz="1450" spc="-125" dirty="0">
                <a:latin typeface="Arial"/>
                <a:cs typeface="Arial"/>
              </a:rPr>
              <a:t>porosity, </a:t>
            </a:r>
            <a:r>
              <a:rPr sz="1450" spc="-120" dirty="0">
                <a:latin typeface="Arial"/>
                <a:cs typeface="Arial"/>
              </a:rPr>
              <a:t>called </a:t>
            </a:r>
            <a:r>
              <a:rPr sz="1450" spc="-114" dirty="0">
                <a:latin typeface="Arial"/>
                <a:cs typeface="Arial"/>
              </a:rPr>
              <a:t>interdendritic </a:t>
            </a:r>
            <a:r>
              <a:rPr sz="1450" spc="-120" dirty="0">
                <a:latin typeface="Arial"/>
                <a:cs typeface="Arial"/>
              </a:rPr>
              <a:t>porosity </a:t>
            </a:r>
            <a:r>
              <a:rPr sz="1450" spc="-130" dirty="0">
                <a:latin typeface="Arial"/>
                <a:cs typeface="Arial"/>
              </a:rPr>
              <a:t>takes place </a:t>
            </a:r>
            <a:r>
              <a:rPr sz="1450" spc="-70" dirty="0">
                <a:latin typeface="Arial"/>
                <a:cs typeface="Arial"/>
              </a:rPr>
              <a:t>if </a:t>
            </a:r>
            <a:r>
              <a:rPr sz="1450" spc="-120" dirty="0">
                <a:latin typeface="Arial"/>
                <a:cs typeface="Arial"/>
              </a:rPr>
              <a:t>highly </a:t>
            </a:r>
            <a:r>
              <a:rPr sz="1450" spc="-135" dirty="0">
                <a:latin typeface="Arial"/>
                <a:cs typeface="Arial"/>
              </a:rPr>
              <a:t>superheated </a:t>
            </a:r>
            <a:r>
              <a:rPr sz="1450" spc="-110" dirty="0">
                <a:latin typeface="Arial"/>
                <a:cs typeface="Arial"/>
              </a:rPr>
              <a:t>liquid </a:t>
            </a:r>
            <a:r>
              <a:rPr sz="1450" spc="-100" dirty="0">
                <a:latin typeface="Arial"/>
                <a:cs typeface="Arial"/>
              </a:rPr>
              <a:t>is </a:t>
            </a:r>
            <a:r>
              <a:rPr sz="1450" spc="-140" dirty="0">
                <a:latin typeface="Arial"/>
                <a:cs typeface="Arial"/>
              </a:rPr>
              <a:t>poured </a:t>
            </a:r>
            <a:r>
              <a:rPr sz="1450" spc="-105" dirty="0">
                <a:latin typeface="Arial"/>
                <a:cs typeface="Arial"/>
              </a:rPr>
              <a:t>in </a:t>
            </a:r>
            <a:r>
              <a:rPr sz="1450" spc="-125" dirty="0">
                <a:latin typeface="Arial"/>
                <a:cs typeface="Arial"/>
              </a:rPr>
              <a:t>the  </a:t>
            </a:r>
            <a:r>
              <a:rPr sz="1450" spc="-120" dirty="0">
                <a:latin typeface="Arial"/>
                <a:cs typeface="Arial"/>
              </a:rPr>
              <a:t>ingot </a:t>
            </a:r>
            <a:r>
              <a:rPr sz="1450" spc="-135" dirty="0">
                <a:latin typeface="Arial"/>
                <a:cs typeface="Arial"/>
              </a:rPr>
              <a:t>mould. </a:t>
            </a:r>
            <a:r>
              <a:rPr sz="1450" spc="-110" dirty="0">
                <a:latin typeface="Arial"/>
                <a:cs typeface="Arial"/>
              </a:rPr>
              <a:t>(Chilled </a:t>
            </a:r>
            <a:r>
              <a:rPr sz="1450" spc="-145" dirty="0">
                <a:latin typeface="Arial"/>
                <a:cs typeface="Arial"/>
              </a:rPr>
              <a:t>zone </a:t>
            </a:r>
            <a:r>
              <a:rPr sz="1450" spc="-130" dirty="0">
                <a:latin typeface="Arial"/>
                <a:cs typeface="Arial"/>
              </a:rPr>
              <a:t>gets </a:t>
            </a:r>
            <a:r>
              <a:rPr sz="1450" spc="-135" dirty="0">
                <a:latin typeface="Arial"/>
                <a:cs typeface="Arial"/>
              </a:rPr>
              <a:t>melted </a:t>
            </a:r>
            <a:r>
              <a:rPr sz="1450" spc="-150" dirty="0">
                <a:latin typeface="Arial"/>
                <a:cs typeface="Arial"/>
              </a:rPr>
              <a:t>due </a:t>
            </a:r>
            <a:r>
              <a:rPr sz="1450" spc="-110" dirty="0">
                <a:latin typeface="Arial"/>
                <a:cs typeface="Arial"/>
              </a:rPr>
              <a:t>to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35" dirty="0">
                <a:latin typeface="Arial"/>
                <a:cs typeface="Arial"/>
              </a:rPr>
              <a:t>superheated </a:t>
            </a:r>
            <a:r>
              <a:rPr sz="1450" spc="-110" dirty="0">
                <a:latin typeface="Arial"/>
                <a:cs typeface="Arial"/>
              </a:rPr>
              <a:t>liquid </a:t>
            </a:r>
            <a:r>
              <a:rPr sz="1450" spc="-150" dirty="0">
                <a:latin typeface="Arial"/>
                <a:cs typeface="Arial"/>
              </a:rPr>
              <a:t>and </a:t>
            </a:r>
            <a:r>
              <a:rPr sz="1450" spc="-140" dirty="0">
                <a:latin typeface="Arial"/>
                <a:cs typeface="Arial"/>
              </a:rPr>
              <a:t>columnar </a:t>
            </a:r>
            <a:r>
              <a:rPr sz="1450" spc="-145" dirty="0">
                <a:latin typeface="Arial"/>
                <a:cs typeface="Arial"/>
              </a:rPr>
              <a:t>zone </a:t>
            </a:r>
            <a:r>
              <a:rPr sz="1450" spc="-130" dirty="0">
                <a:latin typeface="Arial"/>
                <a:cs typeface="Arial"/>
              </a:rPr>
              <a:t>gets </a:t>
            </a:r>
            <a:r>
              <a:rPr sz="1450" spc="-140" dirty="0">
                <a:latin typeface="Arial"/>
                <a:cs typeface="Arial"/>
              </a:rPr>
              <a:t>formed </a:t>
            </a:r>
            <a:r>
              <a:rPr sz="1450" spc="-150" dirty="0">
                <a:latin typeface="Arial"/>
                <a:cs typeface="Arial"/>
              </a:rPr>
              <a:t>on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0" dirty="0">
                <a:latin typeface="Arial"/>
                <a:cs typeface="Arial"/>
              </a:rPr>
              <a:t>wall, </a:t>
            </a:r>
            <a:r>
              <a:rPr sz="1450" spc="-140" dirty="0">
                <a:latin typeface="Arial"/>
                <a:cs typeface="Arial"/>
              </a:rPr>
              <a:t>so  </a:t>
            </a:r>
            <a:r>
              <a:rPr sz="1450" spc="-125" dirty="0">
                <a:latin typeface="Arial"/>
                <a:cs typeface="Arial"/>
              </a:rPr>
              <a:t>possible </a:t>
            </a:r>
            <a:r>
              <a:rPr sz="1450" spc="-110" dirty="0">
                <a:latin typeface="Arial"/>
                <a:cs typeface="Arial"/>
              </a:rPr>
              <a:t>to </a:t>
            </a:r>
            <a:r>
              <a:rPr sz="1450" spc="-145" dirty="0">
                <a:latin typeface="Arial"/>
                <a:cs typeface="Arial"/>
              </a:rPr>
              <a:t>have </a:t>
            </a:r>
            <a:r>
              <a:rPr sz="1450" spc="-105" dirty="0">
                <a:latin typeface="Arial"/>
                <a:cs typeface="Arial"/>
              </a:rPr>
              <a:t>liquid in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4" dirty="0">
                <a:latin typeface="Arial"/>
                <a:cs typeface="Arial"/>
              </a:rPr>
              <a:t>interdendritic </a:t>
            </a:r>
            <a:r>
              <a:rPr sz="1450" spc="-135" dirty="0">
                <a:latin typeface="Arial"/>
                <a:cs typeface="Arial"/>
              </a:rPr>
              <a:t>space. </a:t>
            </a:r>
            <a:r>
              <a:rPr sz="1450" spc="-150" dirty="0">
                <a:latin typeface="Arial"/>
                <a:cs typeface="Arial"/>
              </a:rPr>
              <a:t>The </a:t>
            </a:r>
            <a:r>
              <a:rPr sz="1450" spc="-130" dirty="0">
                <a:latin typeface="Arial"/>
                <a:cs typeface="Arial"/>
              </a:rPr>
              <a:t>shrinkage </a:t>
            </a:r>
            <a:r>
              <a:rPr sz="1450" spc="-150" dirty="0">
                <a:latin typeface="Arial"/>
                <a:cs typeface="Arial"/>
              </a:rPr>
              <a:t>due </a:t>
            </a:r>
            <a:r>
              <a:rPr sz="1450" spc="-110" dirty="0">
                <a:latin typeface="Arial"/>
                <a:cs typeface="Arial"/>
              </a:rPr>
              <a:t>to </a:t>
            </a:r>
            <a:r>
              <a:rPr sz="1450" spc="-120" dirty="0">
                <a:latin typeface="Arial"/>
                <a:cs typeface="Arial"/>
              </a:rPr>
              <a:t>freezing </a:t>
            </a:r>
            <a:r>
              <a:rPr sz="1450" spc="-90" dirty="0">
                <a:latin typeface="Arial"/>
                <a:cs typeface="Arial"/>
              </a:rPr>
              <a:t>will </a:t>
            </a:r>
            <a:r>
              <a:rPr sz="1450" spc="-140" dirty="0">
                <a:latin typeface="Arial"/>
                <a:cs typeface="Arial"/>
              </a:rPr>
              <a:t>suck </a:t>
            </a:r>
            <a:r>
              <a:rPr sz="1450" spc="-105" dirty="0">
                <a:latin typeface="Arial"/>
                <a:cs typeface="Arial"/>
              </a:rPr>
              <a:t>this liquid in </a:t>
            </a:r>
            <a:r>
              <a:rPr sz="1450" spc="-125" dirty="0">
                <a:latin typeface="Arial"/>
                <a:cs typeface="Arial"/>
              </a:rPr>
              <a:t>the</a:t>
            </a:r>
            <a:r>
              <a:rPr sz="1450" spc="-120" dirty="0">
                <a:latin typeface="Arial"/>
                <a:cs typeface="Arial"/>
              </a:rPr>
              <a:t> </a:t>
            </a:r>
            <a:r>
              <a:rPr sz="1450" spc="-110" dirty="0">
                <a:latin typeface="Arial"/>
                <a:cs typeface="Arial"/>
              </a:rPr>
              <a:t>interior.</a:t>
            </a:r>
            <a:endParaRPr sz="1450">
              <a:latin typeface="Arial"/>
              <a:cs typeface="Arial"/>
            </a:endParaRPr>
          </a:p>
          <a:p>
            <a:pPr marL="756285" marR="66040" lvl="1" indent="-287020">
              <a:lnSpc>
                <a:spcPct val="100000"/>
              </a:lnSpc>
              <a:spcBef>
                <a:spcPts val="350"/>
              </a:spcBef>
              <a:buChar char="–"/>
              <a:tabLst>
                <a:tab pos="756285" algn="l"/>
                <a:tab pos="756920" algn="l"/>
              </a:tabLst>
            </a:pPr>
            <a:r>
              <a:rPr sz="1450" spc="-120" dirty="0">
                <a:latin typeface="Arial"/>
                <a:cs typeface="Arial"/>
              </a:rPr>
              <a:t>Effect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30" dirty="0">
                <a:latin typeface="Arial"/>
                <a:cs typeface="Arial"/>
              </a:rPr>
              <a:t>shrinkage </a:t>
            </a:r>
            <a:r>
              <a:rPr sz="1450" spc="-150" dirty="0">
                <a:latin typeface="Arial"/>
                <a:cs typeface="Arial"/>
              </a:rPr>
              <a:t>and </a:t>
            </a:r>
            <a:r>
              <a:rPr sz="1450" spc="-120" dirty="0">
                <a:latin typeface="Arial"/>
                <a:cs typeface="Arial"/>
              </a:rPr>
              <a:t>evolution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45" dirty="0">
                <a:latin typeface="Arial"/>
                <a:cs typeface="Arial"/>
              </a:rPr>
              <a:t>gas can combine </a:t>
            </a:r>
            <a:r>
              <a:rPr sz="1450" spc="-110" dirty="0">
                <a:latin typeface="Arial"/>
                <a:cs typeface="Arial"/>
              </a:rPr>
              <a:t>to </a:t>
            </a:r>
            <a:r>
              <a:rPr sz="1450" spc="-125" dirty="0">
                <a:latin typeface="Arial"/>
                <a:cs typeface="Arial"/>
              </a:rPr>
              <a:t>give </a:t>
            </a:r>
            <a:r>
              <a:rPr sz="1450" spc="-110" dirty="0">
                <a:latin typeface="Arial"/>
                <a:cs typeface="Arial"/>
              </a:rPr>
              <a:t>fine </a:t>
            </a:r>
            <a:r>
              <a:rPr sz="1450" spc="-120" dirty="0">
                <a:latin typeface="Arial"/>
                <a:cs typeface="Arial"/>
              </a:rPr>
              <a:t>size </a:t>
            </a:r>
            <a:r>
              <a:rPr sz="1450" spc="-135" dirty="0">
                <a:latin typeface="Arial"/>
                <a:cs typeface="Arial"/>
              </a:rPr>
              <a:t>pores </a:t>
            </a:r>
            <a:r>
              <a:rPr sz="1450" spc="-105" dirty="0">
                <a:latin typeface="Arial"/>
                <a:cs typeface="Arial"/>
              </a:rPr>
              <a:t>in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0" dirty="0">
                <a:latin typeface="Arial"/>
                <a:cs typeface="Arial"/>
              </a:rPr>
              <a:t>ingot. </a:t>
            </a:r>
            <a:r>
              <a:rPr sz="1450" spc="-75" dirty="0">
                <a:latin typeface="Arial"/>
                <a:cs typeface="Arial"/>
              </a:rPr>
              <a:t>If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0" dirty="0">
                <a:latin typeface="Arial"/>
                <a:cs typeface="Arial"/>
              </a:rPr>
              <a:t>liquid </a:t>
            </a:r>
            <a:r>
              <a:rPr sz="1450" spc="-100" dirty="0">
                <a:latin typeface="Arial"/>
                <a:cs typeface="Arial"/>
              </a:rPr>
              <a:t>is </a:t>
            </a:r>
            <a:r>
              <a:rPr sz="1450" spc="-135" dirty="0">
                <a:latin typeface="Arial"/>
                <a:cs typeface="Arial"/>
              </a:rPr>
              <a:t>enclosed </a:t>
            </a:r>
            <a:r>
              <a:rPr sz="1450" spc="-120" dirty="0">
                <a:latin typeface="Arial"/>
                <a:cs typeface="Arial"/>
              </a:rPr>
              <a:t>with  </a:t>
            </a:r>
            <a:r>
              <a:rPr sz="1450" spc="-110" dirty="0">
                <a:latin typeface="Arial"/>
                <a:cs typeface="Arial"/>
              </a:rPr>
              <a:t>solid-parts, </a:t>
            </a:r>
            <a:r>
              <a:rPr sz="1450" spc="-130" dirty="0">
                <a:latin typeface="Arial"/>
                <a:cs typeface="Arial"/>
              </a:rPr>
              <a:t>then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10" dirty="0">
                <a:latin typeface="Arial"/>
                <a:cs typeface="Arial"/>
              </a:rPr>
              <a:t>fine </a:t>
            </a:r>
            <a:r>
              <a:rPr sz="1450" spc="-120" dirty="0">
                <a:latin typeface="Arial"/>
                <a:cs typeface="Arial"/>
              </a:rPr>
              <a:t>size </a:t>
            </a:r>
            <a:r>
              <a:rPr sz="1450" spc="-135" dirty="0">
                <a:latin typeface="Arial"/>
                <a:cs typeface="Arial"/>
              </a:rPr>
              <a:t>pores </a:t>
            </a:r>
            <a:r>
              <a:rPr sz="1450" spc="-140" dirty="0">
                <a:latin typeface="Arial"/>
                <a:cs typeface="Arial"/>
              </a:rPr>
              <a:t>agglomerate </a:t>
            </a:r>
            <a:r>
              <a:rPr sz="1450" spc="-110" dirty="0">
                <a:latin typeface="Arial"/>
                <a:cs typeface="Arial"/>
              </a:rPr>
              <a:t>to </a:t>
            </a:r>
            <a:r>
              <a:rPr sz="1450" spc="-135" dirty="0">
                <a:latin typeface="Arial"/>
                <a:cs typeface="Arial"/>
              </a:rPr>
              <a:t>form </a:t>
            </a:r>
            <a:r>
              <a:rPr sz="1450" spc="-145" dirty="0">
                <a:latin typeface="Arial"/>
                <a:cs typeface="Arial"/>
              </a:rPr>
              <a:t>a </a:t>
            </a:r>
            <a:r>
              <a:rPr sz="1450" spc="-120" dirty="0">
                <a:latin typeface="Arial"/>
                <a:cs typeface="Arial"/>
              </a:rPr>
              <a:t>single </a:t>
            </a:r>
            <a:r>
              <a:rPr sz="1450" spc="-130" dirty="0">
                <a:latin typeface="Arial"/>
                <a:cs typeface="Arial"/>
              </a:rPr>
              <a:t>bubble. </a:t>
            </a:r>
            <a:r>
              <a:rPr sz="1450" spc="-125" dirty="0">
                <a:latin typeface="Arial"/>
                <a:cs typeface="Arial"/>
              </a:rPr>
              <a:t>Single </a:t>
            </a:r>
            <a:r>
              <a:rPr sz="1450" spc="-135" dirty="0">
                <a:latin typeface="Arial"/>
                <a:cs typeface="Arial"/>
              </a:rPr>
              <a:t>pores </a:t>
            </a:r>
            <a:r>
              <a:rPr sz="1450" spc="-105" dirty="0">
                <a:latin typeface="Arial"/>
                <a:cs typeface="Arial"/>
              </a:rPr>
              <a:t>in </a:t>
            </a:r>
            <a:r>
              <a:rPr sz="1450" spc="-125" dirty="0">
                <a:latin typeface="Arial"/>
                <a:cs typeface="Arial"/>
              </a:rPr>
              <a:t>the </a:t>
            </a:r>
            <a:r>
              <a:rPr sz="1450" spc="-120" dirty="0">
                <a:latin typeface="Arial"/>
                <a:cs typeface="Arial"/>
              </a:rPr>
              <a:t>sealed-off region. </a:t>
            </a:r>
            <a:r>
              <a:rPr sz="1450" spc="-130" dirty="0">
                <a:latin typeface="Arial"/>
                <a:cs typeface="Arial"/>
              </a:rPr>
              <a:t>Without  </a:t>
            </a:r>
            <a:r>
              <a:rPr sz="1450" spc="-145" dirty="0">
                <a:latin typeface="Arial"/>
                <a:cs typeface="Arial"/>
              </a:rPr>
              <a:t>gas </a:t>
            </a:r>
            <a:r>
              <a:rPr sz="1450" spc="-120" dirty="0">
                <a:latin typeface="Arial"/>
                <a:cs typeface="Arial"/>
              </a:rPr>
              <a:t>evolution, </a:t>
            </a:r>
            <a:r>
              <a:rPr sz="1450" spc="-165" dirty="0">
                <a:latin typeface="Arial"/>
                <a:cs typeface="Arial"/>
              </a:rPr>
              <a:t>same </a:t>
            </a:r>
            <a:r>
              <a:rPr sz="1450" spc="-150" dirty="0">
                <a:latin typeface="Arial"/>
                <a:cs typeface="Arial"/>
              </a:rPr>
              <a:t>amount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30" dirty="0">
                <a:latin typeface="Arial"/>
                <a:cs typeface="Arial"/>
              </a:rPr>
              <a:t>shrinkage </a:t>
            </a:r>
            <a:r>
              <a:rPr sz="1450" spc="-140" dirty="0">
                <a:latin typeface="Arial"/>
                <a:cs typeface="Arial"/>
              </a:rPr>
              <a:t>would </a:t>
            </a:r>
            <a:r>
              <a:rPr sz="1450" spc="-145" dirty="0">
                <a:latin typeface="Arial"/>
                <a:cs typeface="Arial"/>
              </a:rPr>
              <a:t>have </a:t>
            </a:r>
            <a:r>
              <a:rPr sz="1450" spc="-140" dirty="0">
                <a:latin typeface="Arial"/>
                <a:cs typeface="Arial"/>
              </a:rPr>
              <a:t>formed as </a:t>
            </a:r>
            <a:r>
              <a:rPr sz="1450" spc="-145" dirty="0">
                <a:latin typeface="Arial"/>
                <a:cs typeface="Arial"/>
              </a:rPr>
              <a:t>a </a:t>
            </a:r>
            <a:r>
              <a:rPr sz="1450" spc="-120" dirty="0">
                <a:latin typeface="Arial"/>
                <a:cs typeface="Arial"/>
              </a:rPr>
              <a:t>large </a:t>
            </a:r>
            <a:r>
              <a:rPr sz="1450" spc="-155" dirty="0">
                <a:latin typeface="Arial"/>
                <a:cs typeface="Arial"/>
              </a:rPr>
              <a:t>number </a:t>
            </a:r>
            <a:r>
              <a:rPr sz="1450" spc="-114" dirty="0">
                <a:latin typeface="Arial"/>
                <a:cs typeface="Arial"/>
              </a:rPr>
              <a:t>of </a:t>
            </a:r>
            <a:r>
              <a:rPr sz="1450" spc="-160" dirty="0">
                <a:latin typeface="Arial"/>
                <a:cs typeface="Arial"/>
              </a:rPr>
              <a:t>much </a:t>
            </a:r>
            <a:r>
              <a:rPr sz="1450" spc="-125" dirty="0">
                <a:latin typeface="Arial"/>
                <a:cs typeface="Arial"/>
              </a:rPr>
              <a:t>smaller</a:t>
            </a:r>
            <a:r>
              <a:rPr sz="1450" spc="-180" dirty="0">
                <a:latin typeface="Arial"/>
                <a:cs typeface="Arial"/>
              </a:rPr>
              <a:t> </a:t>
            </a:r>
            <a:r>
              <a:rPr sz="1450" spc="-130" dirty="0">
                <a:latin typeface="Arial"/>
                <a:cs typeface="Arial"/>
              </a:rPr>
              <a:t>pores.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38950" y="87248"/>
            <a:ext cx="1924050" cy="18065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32600" y="81026"/>
            <a:ext cx="1936750" cy="1819275"/>
          </a:xfrm>
          <a:custGeom>
            <a:avLst/>
            <a:gdLst/>
            <a:ahLst/>
            <a:cxnLst/>
            <a:rect l="l" t="t" r="r" b="b"/>
            <a:pathLst>
              <a:path w="1936750" h="1819275">
                <a:moveTo>
                  <a:pt x="0" y="1819275"/>
                </a:moveTo>
                <a:lnTo>
                  <a:pt x="1936750" y="1819275"/>
                </a:lnTo>
                <a:lnTo>
                  <a:pt x="1936750" y="0"/>
                </a:lnTo>
                <a:lnTo>
                  <a:pt x="0" y="0"/>
                </a:lnTo>
                <a:lnTo>
                  <a:pt x="0" y="1819275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24625" y="1947164"/>
            <a:ext cx="2619374" cy="1405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936" y="326263"/>
            <a:ext cx="557847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Intrinsic Defects </a:t>
            </a:r>
            <a:r>
              <a:rPr dirty="0"/>
              <a:t>: </a:t>
            </a:r>
            <a:r>
              <a:rPr spc="-30" dirty="0"/>
              <a:t>Vacancies</a:t>
            </a:r>
            <a:endParaRPr spc="-30" dirty="0"/>
          </a:p>
        </p:txBody>
      </p:sp>
      <p:sp>
        <p:nvSpPr>
          <p:cNvPr id="3" name="object 3"/>
          <p:cNvSpPr/>
          <p:nvPr/>
        </p:nvSpPr>
        <p:spPr>
          <a:xfrm>
            <a:off x="457200" y="4642103"/>
            <a:ext cx="8229600" cy="1606550"/>
          </a:xfrm>
          <a:custGeom>
            <a:avLst/>
            <a:gdLst/>
            <a:ahLst/>
            <a:cxnLst/>
            <a:rect l="l" t="t" r="r" b="b"/>
            <a:pathLst>
              <a:path w="8229600" h="1606550">
                <a:moveTo>
                  <a:pt x="0" y="1606296"/>
                </a:moveTo>
                <a:lnTo>
                  <a:pt x="8229600" y="1606296"/>
                </a:lnTo>
                <a:lnTo>
                  <a:pt x="8229600" y="0"/>
                </a:lnTo>
                <a:lnTo>
                  <a:pt x="0" y="0"/>
                </a:lnTo>
                <a:lnTo>
                  <a:pt x="0" y="1606296"/>
                </a:lnTo>
                <a:close/>
              </a:path>
            </a:pathLst>
          </a:custGeom>
          <a:ln w="9143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24200" y="1365503"/>
            <a:ext cx="2743200" cy="27127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0209" y="1425875"/>
            <a:ext cx="2503502" cy="2523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48400" y="1316736"/>
            <a:ext cx="2514976" cy="2446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8640" y="3787902"/>
            <a:ext cx="8181975" cy="233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Scanning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Tunnelling</a:t>
            </a:r>
            <a:r>
              <a:rPr sz="1600" spc="-15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Micrograph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R="217805" algn="r">
              <a:lnSpc>
                <a:spcPct val="100000"/>
              </a:lnSpc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of Si </a:t>
            </a:r>
            <a:r>
              <a:rPr sz="1600" spc="-25" dirty="0">
                <a:latin typeface="Liberation Sans Narrow" panose="020B0606020202030204"/>
                <a:cs typeface="Liberation Sans Narrow" panose="020B0606020202030204"/>
              </a:rPr>
              <a:t>(111)-type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surface</a:t>
            </a:r>
            <a:r>
              <a:rPr sz="1600" spc="-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plane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800" spc="-25" dirty="0">
                <a:latin typeface="Liberation Sans Narrow" panose="020B0606020202030204"/>
                <a:cs typeface="Liberation Sans Narrow" panose="020B0606020202030204"/>
              </a:rPr>
              <a:t>Vacant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atomic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sites in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a</a:t>
            </a:r>
            <a:r>
              <a:rPr sz="1800" spc="7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structure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42900" marR="293370" indent="-342900">
              <a:lnSpc>
                <a:spcPct val="100000"/>
              </a:lnSpc>
              <a:spcBef>
                <a:spcPts val="43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In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most cases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diffusion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(mass transport by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atomic motion)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-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can only occur because of  vacancies.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Their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most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pronounced effect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is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govern the </a:t>
            </a:r>
            <a:r>
              <a:rPr sz="1800" spc="-10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migration </a:t>
            </a:r>
            <a:r>
              <a:rPr sz="1800" spc="-5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of </a:t>
            </a:r>
            <a:r>
              <a:rPr sz="1800" spc="-10" dirty="0">
                <a:solidFill>
                  <a:srgbClr val="00AF50"/>
                </a:solidFill>
                <a:latin typeface="Liberation Sans Narrow" panose="020B0606020202030204"/>
                <a:cs typeface="Liberation Sans Narrow" panose="020B0606020202030204"/>
              </a:rPr>
              <a:t>atoms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on the crystal  lattice (solid state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diffusion).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In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order for an atom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move easily from one crystal lattice site 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to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another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the target site must be</a:t>
            </a:r>
            <a:r>
              <a:rPr sz="1800" spc="1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vacant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8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554" y="280162"/>
            <a:ext cx="677545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Extrinsic </a:t>
            </a:r>
            <a:r>
              <a:rPr spc="-5" dirty="0"/>
              <a:t>Defects </a:t>
            </a:r>
            <a:r>
              <a:rPr dirty="0"/>
              <a:t>– Solid </a:t>
            </a:r>
            <a:r>
              <a:rPr spc="-5" dirty="0"/>
              <a:t>Solutions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019302"/>
            <a:ext cx="5524500" cy="485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875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Solid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solutions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are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made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of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host (the solvent or matrix)  which dissolves the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minor component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(solute). The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ability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to 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dissolve is called</a:t>
            </a:r>
            <a:r>
              <a:rPr sz="1800" spc="1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5" dirty="0">
                <a:latin typeface="Liberation Sans Narrow" panose="020B0606020202030204"/>
                <a:cs typeface="Liberation Sans Narrow" panose="020B0606020202030204"/>
              </a:rPr>
              <a:t>solubility.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84455" lvl="1" indent="-286385">
              <a:lnSpc>
                <a:spcPct val="100000"/>
              </a:lnSpc>
              <a:spcBef>
                <a:spcPts val="4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Solvent: in an </a:t>
            </a:r>
            <a:r>
              <a:rPr sz="1800" spc="-25" dirty="0">
                <a:latin typeface="Liberation Sans Narrow" panose="020B0606020202030204"/>
                <a:cs typeface="Liberation Sans Narrow" panose="020B0606020202030204"/>
              </a:rPr>
              <a:t>alloy,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element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or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compound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present in 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greater</a:t>
            </a:r>
            <a:r>
              <a:rPr sz="1800" spc="2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amount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17716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Solute: in an </a:t>
            </a:r>
            <a:r>
              <a:rPr sz="1800" spc="-25" dirty="0">
                <a:latin typeface="Liberation Sans Narrow" panose="020B0606020202030204"/>
                <a:cs typeface="Liberation Sans Narrow" panose="020B0606020202030204"/>
              </a:rPr>
              <a:t>alloy,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element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or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compound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present in  lesser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amount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(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material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that is</a:t>
            </a:r>
            <a:r>
              <a:rPr sz="1800" spc="8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dissolved)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4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Solid</a:t>
            </a:r>
            <a:r>
              <a:rPr sz="1800" spc="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Solution: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Simply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solution in solid</a:t>
            </a:r>
            <a:r>
              <a:rPr sz="1800" spc="3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state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155700" lvl="2" indent="-228600">
              <a:lnSpc>
                <a:spcPct val="100000"/>
              </a:lnSpc>
              <a:spcBef>
                <a:spcPts val="43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Homogeneous</a:t>
            </a:r>
            <a:r>
              <a:rPr sz="1800" spc="4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mixture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maintain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crystal</a:t>
            </a:r>
            <a:r>
              <a:rPr sz="1800" spc="3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structure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contain randomly dispersed impurities</a:t>
            </a:r>
            <a:r>
              <a:rPr sz="1800" spc="4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(substitutional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1155700">
              <a:lnSpc>
                <a:spcPct val="100000"/>
              </a:lnSpc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or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interstitial)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208280" indent="-3429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Distortion of the lattice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will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interfere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with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movement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of 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dislocations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on slip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planes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and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will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increase the strength of  the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alloy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Reason for strengthening of </a:t>
            </a:r>
            <a:r>
              <a:rPr sz="1800" dirty="0">
                <a:latin typeface="Liberation Sans Narrow" panose="020B0606020202030204"/>
                <a:cs typeface="Liberation Sans Narrow" panose="020B0606020202030204"/>
              </a:rPr>
              <a:t>a </a:t>
            </a:r>
            <a:r>
              <a:rPr sz="1800" spc="-5" dirty="0">
                <a:latin typeface="Liberation Sans Narrow" panose="020B0606020202030204"/>
                <a:cs typeface="Liberation Sans Narrow" panose="020B0606020202030204"/>
              </a:rPr>
              <a:t>metal by</a:t>
            </a:r>
            <a:r>
              <a:rPr sz="1800" spc="114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800" spc="-10" dirty="0">
                <a:latin typeface="Liberation Sans Narrow" panose="020B0606020202030204"/>
                <a:cs typeface="Liberation Sans Narrow" panose="020B0606020202030204"/>
              </a:rPr>
              <a:t>alloying</a:t>
            </a:r>
            <a:endParaRPr sz="18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1066800"/>
            <a:ext cx="2286000" cy="2324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0" y="3784091"/>
            <a:ext cx="2286000" cy="231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9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485" y="280162"/>
            <a:ext cx="289052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Sugar +</a:t>
            </a:r>
            <a:r>
              <a:rPr spc="-90" dirty="0"/>
              <a:t> </a:t>
            </a:r>
            <a:r>
              <a:rPr spc="-25" dirty="0"/>
              <a:t>Water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969924"/>
            <a:ext cx="3919854" cy="50012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Three Conditions for a</a:t>
            </a:r>
            <a:r>
              <a:rPr sz="1600" spc="-6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Solution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4635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Unsaturated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solvent is dissolving  less of the solute than it should dissolve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at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 given temperature and</a:t>
            </a:r>
            <a:r>
              <a:rPr sz="1600" spc="-9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pressure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92075" lvl="1" indent="-28638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Saturated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solvent is dissolving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 limiting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amount of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</a:t>
            </a:r>
            <a:r>
              <a:rPr sz="1600" spc="-4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solute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1841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Supersaturated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If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solvent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is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dissolving more of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solute than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it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should, under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equilibrium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conditions.  (Unstable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Given enough time or </a:t>
            </a: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energy,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solution tends to become stale by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rejecting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or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precipitating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the excess</a:t>
            </a:r>
            <a:r>
              <a:rPr sz="1600" spc="-2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solute)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355600" marR="13335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Most solid solutions solidify over a range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of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temperature. That temperature may be higher</a:t>
            </a:r>
            <a:r>
              <a:rPr sz="1600" spc="-175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or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lower than the freezing point of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the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solvent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or 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solute.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56285" marR="514350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Freezing point of </a:t>
            </a:r>
            <a:r>
              <a:rPr sz="1600" spc="-20" dirty="0">
                <a:latin typeface="Liberation Sans Narrow" panose="020B0606020202030204"/>
                <a:cs typeface="Liberation Sans Narrow" panose="020B0606020202030204"/>
              </a:rPr>
              <a:t>antimony</a:t>
            </a:r>
            <a:r>
              <a:rPr sz="1600" spc="-20" dirty="0">
                <a:latin typeface="Arial"/>
                <a:cs typeface="Arial"/>
              </a:rPr>
              <a:t>–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spc="-15" dirty="0">
                <a:latin typeface="Liberation Sans Narrow" panose="020B0606020202030204"/>
                <a:cs typeface="Liberation Sans Narrow" panose="020B0606020202030204"/>
              </a:rPr>
              <a:t>1170</a:t>
            </a:r>
            <a:r>
              <a:rPr sz="1575" spc="-22" baseline="26000" dirty="0">
                <a:latin typeface="Liberation Sans Narrow" panose="020B0606020202030204"/>
                <a:cs typeface="Liberation Sans Narrow" panose="020B0606020202030204"/>
              </a:rPr>
              <a:t>O</a:t>
            </a:r>
            <a:r>
              <a:rPr sz="1600" spc="-15" dirty="0">
                <a:latin typeface="Liberation Sans Narrow" panose="020B0606020202030204"/>
                <a:cs typeface="Liberation Sans Narrow" panose="020B0606020202030204"/>
              </a:rPr>
              <a:t>F  </a:t>
            </a:r>
            <a:r>
              <a:rPr sz="1600" dirty="0">
                <a:latin typeface="Liberation Sans Narrow" panose="020B0606020202030204"/>
                <a:cs typeface="Liberation Sans Narrow" panose="020B0606020202030204"/>
              </a:rPr>
              <a:t>(632</a:t>
            </a:r>
            <a:r>
              <a:rPr sz="1575" baseline="26000" dirty="0">
                <a:latin typeface="Liberation Sans Narrow" panose="020B0606020202030204"/>
                <a:cs typeface="Liberation Sans Narrow" panose="020B0606020202030204"/>
              </a:rPr>
              <a:t>O</a:t>
            </a:r>
            <a:r>
              <a:rPr sz="1600" dirty="0">
                <a:latin typeface="Liberation Sans Narrow" panose="020B0606020202030204"/>
                <a:cs typeface="Liberation Sans Narrow" panose="020B0606020202030204"/>
              </a:rPr>
              <a:t>C)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Freezing point of 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bismuth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dirty="0">
                <a:latin typeface="Liberation Sans Narrow" panose="020B0606020202030204"/>
                <a:cs typeface="Liberation Sans Narrow" panose="020B0606020202030204"/>
              </a:rPr>
              <a:t>520</a:t>
            </a:r>
            <a:r>
              <a:rPr sz="1575" baseline="26000" dirty="0">
                <a:latin typeface="Liberation Sans Narrow" panose="020B0606020202030204"/>
                <a:cs typeface="Liberation Sans Narrow" panose="020B0606020202030204"/>
              </a:rPr>
              <a:t>O</a:t>
            </a:r>
            <a:r>
              <a:rPr sz="1600" dirty="0">
                <a:latin typeface="Liberation Sans Narrow" panose="020B0606020202030204"/>
                <a:cs typeface="Liberation Sans Narrow" panose="020B0606020202030204"/>
              </a:rPr>
              <a:t>F</a:t>
            </a:r>
            <a:r>
              <a:rPr sz="1600" spc="-10" dirty="0">
                <a:latin typeface="Liberation Sans Narrow" panose="020B0606020202030204"/>
                <a:cs typeface="Liberation Sans Narrow" panose="020B0606020202030204"/>
              </a:rPr>
              <a:t> 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(271</a:t>
            </a:r>
            <a:r>
              <a:rPr sz="1575" spc="-7" baseline="26000" dirty="0">
                <a:latin typeface="Liberation Sans Narrow" panose="020B0606020202030204"/>
                <a:cs typeface="Liberation Sans Narrow" panose="020B0606020202030204"/>
              </a:rPr>
              <a:t>O</a:t>
            </a:r>
            <a:r>
              <a:rPr sz="1600" spc="-5" dirty="0">
                <a:latin typeface="Liberation Sans Narrow" panose="020B0606020202030204"/>
                <a:cs typeface="Liberation Sans Narrow" panose="020B0606020202030204"/>
              </a:rPr>
              <a:t>C)</a:t>
            </a:r>
            <a:endParaRPr sz="1600">
              <a:latin typeface="Liberation Sans Narrow" panose="020B0606020202030204"/>
              <a:cs typeface="Liberation Sans Narrow" panose="020B0606020202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4400" y="1371600"/>
            <a:ext cx="4297680" cy="43312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10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72" y="1008918"/>
            <a:ext cx="7955175" cy="535526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5797" y="326263"/>
            <a:ext cx="477774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Types </a:t>
            </a:r>
            <a:r>
              <a:rPr dirty="0"/>
              <a:t>of Solid</a:t>
            </a:r>
            <a:r>
              <a:rPr spc="-5" dirty="0"/>
              <a:t> </a:t>
            </a:r>
            <a:r>
              <a:rPr dirty="0"/>
              <a:t>Solutions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81761" y="951738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85609" y="4472174"/>
            <a:ext cx="1845310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20000"/>
              </a:lnSpc>
              <a:spcBef>
                <a:spcPts val="95"/>
              </a:spcBef>
            </a:pPr>
            <a:r>
              <a:rPr sz="1500" spc="160" dirty="0">
                <a:solidFill>
                  <a:srgbClr val="FF0000"/>
                </a:solidFill>
                <a:latin typeface="Arial"/>
                <a:cs typeface="Arial"/>
              </a:rPr>
              <a:t>* </a:t>
            </a:r>
            <a:r>
              <a:rPr sz="1500" spc="-85" dirty="0">
                <a:solidFill>
                  <a:srgbClr val="FF0000"/>
                </a:solidFill>
                <a:latin typeface="Arial"/>
                <a:cs typeface="Arial"/>
              </a:rPr>
              <a:t>From Book  </a:t>
            </a:r>
            <a:r>
              <a:rPr sz="1500" spc="-75" dirty="0">
                <a:solidFill>
                  <a:srgbClr val="FF0000"/>
                </a:solidFill>
                <a:latin typeface="Arial"/>
                <a:cs typeface="Arial"/>
              </a:rPr>
              <a:t>Engineering</a:t>
            </a:r>
            <a:r>
              <a:rPr sz="15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0000"/>
                </a:solidFill>
                <a:latin typeface="Arial"/>
                <a:cs typeface="Arial"/>
              </a:rPr>
              <a:t>Materials  </a:t>
            </a:r>
            <a:r>
              <a:rPr sz="1500" spc="-65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5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95" dirty="0">
                <a:solidFill>
                  <a:srgbClr val="FF0000"/>
                </a:solidFill>
                <a:latin typeface="Arial"/>
                <a:cs typeface="Arial"/>
              </a:rPr>
              <a:t>Ashby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Imperfection </a:t>
            </a:r>
            <a:r>
              <a:rPr spc="-5" dirty="0"/>
              <a:t>in</a:t>
            </a:r>
            <a:r>
              <a:rPr spc="-110" dirty="0"/>
              <a:t> </a:t>
            </a:r>
            <a:r>
              <a:rPr spc="-5" dirty="0"/>
              <a:t>Solids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11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17244" y="1392682"/>
            <a:ext cx="1721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500" spc="-114" dirty="0">
                <a:solidFill>
                  <a:srgbClr val="FF0000"/>
                </a:solidFill>
                <a:latin typeface="Arial"/>
                <a:cs typeface="Arial"/>
              </a:rPr>
              <a:t>size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500" spc="-185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1500" spc="-135" dirty="0">
                <a:solidFill>
                  <a:srgbClr val="FF0000"/>
                </a:solidFill>
                <a:latin typeface="Arial"/>
                <a:cs typeface="Arial"/>
              </a:rPr>
              <a:t>&lt;&lt; </a:t>
            </a:r>
            <a:r>
              <a:rPr sz="1500" spc="-114" dirty="0">
                <a:solidFill>
                  <a:srgbClr val="FF0000"/>
                </a:solidFill>
                <a:latin typeface="Arial"/>
                <a:cs typeface="Arial"/>
              </a:rPr>
              <a:t>size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500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3069463"/>
            <a:ext cx="189801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sz="1500" spc="-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500" spc="-45" dirty="0">
                <a:solidFill>
                  <a:srgbClr val="FF0000"/>
                </a:solidFill>
                <a:latin typeface="Arial"/>
                <a:cs typeface="Arial"/>
              </a:rPr>
              <a:t>strength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500" spc="-90" dirty="0">
                <a:solidFill>
                  <a:srgbClr val="FF0000"/>
                </a:solidFill>
                <a:latin typeface="Arial"/>
                <a:cs typeface="Arial"/>
              </a:rPr>
              <a:t>A-A, </a:t>
            </a:r>
            <a:r>
              <a:rPr sz="1500" spc="-110" dirty="0">
                <a:solidFill>
                  <a:srgbClr val="FF0000"/>
                </a:solidFill>
                <a:latin typeface="Arial"/>
                <a:cs typeface="Arial"/>
              </a:rPr>
              <a:t>B-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185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1500" spc="-7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500" spc="-125" dirty="0">
                <a:solidFill>
                  <a:srgbClr val="FF0000"/>
                </a:solidFill>
                <a:latin typeface="Arial"/>
                <a:cs typeface="Arial"/>
              </a:rPr>
              <a:t>A-B </a:t>
            </a:r>
            <a:r>
              <a:rPr sz="1500" spc="-7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1500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110" dirty="0">
                <a:solidFill>
                  <a:srgbClr val="FF0000"/>
                </a:solidFill>
                <a:latin typeface="Arial"/>
                <a:cs typeface="Arial"/>
              </a:rPr>
              <a:t>same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4593717"/>
            <a:ext cx="17754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5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500" spc="-45" dirty="0">
                <a:solidFill>
                  <a:srgbClr val="FF0000"/>
                </a:solidFill>
                <a:latin typeface="Arial"/>
                <a:cs typeface="Arial"/>
              </a:rPr>
              <a:t>strength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500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125" dirty="0">
                <a:solidFill>
                  <a:srgbClr val="FF0000"/>
                </a:solidFill>
                <a:latin typeface="Arial"/>
                <a:cs typeface="Arial"/>
              </a:rPr>
              <a:t>A-B </a:t>
            </a:r>
            <a:r>
              <a:rPr sz="1500" spc="-130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90" dirty="0">
                <a:solidFill>
                  <a:srgbClr val="FF0000"/>
                </a:solidFill>
                <a:latin typeface="Arial"/>
                <a:cs typeface="Arial"/>
              </a:rPr>
              <a:t>A-A,</a:t>
            </a:r>
            <a:r>
              <a:rPr sz="15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140" dirty="0">
                <a:solidFill>
                  <a:srgbClr val="FF0000"/>
                </a:solidFill>
                <a:latin typeface="Arial"/>
                <a:cs typeface="Arial"/>
              </a:rPr>
              <a:t>B-B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0809" y="3069463"/>
            <a:ext cx="189801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sz="1500" spc="-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500" spc="-45" dirty="0">
                <a:solidFill>
                  <a:srgbClr val="FF0000"/>
                </a:solidFill>
                <a:latin typeface="Arial"/>
                <a:cs typeface="Arial"/>
              </a:rPr>
              <a:t>strength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500" spc="-90" dirty="0">
                <a:solidFill>
                  <a:srgbClr val="FF0000"/>
                </a:solidFill>
                <a:latin typeface="Arial"/>
                <a:cs typeface="Arial"/>
              </a:rPr>
              <a:t>A-A, </a:t>
            </a:r>
            <a:r>
              <a:rPr sz="1500" spc="-114" dirty="0">
                <a:solidFill>
                  <a:srgbClr val="FF0000"/>
                </a:solidFill>
                <a:latin typeface="Arial"/>
                <a:cs typeface="Arial"/>
              </a:rPr>
              <a:t>B-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185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1500" spc="-130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1500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125" dirty="0">
                <a:solidFill>
                  <a:srgbClr val="FF0000"/>
                </a:solidFill>
                <a:latin typeface="Arial"/>
                <a:cs typeface="Arial"/>
              </a:rPr>
              <a:t>A-B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0809" y="1346961"/>
            <a:ext cx="1894839" cy="5740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500" spc="-114" dirty="0">
                <a:solidFill>
                  <a:srgbClr val="FF0000"/>
                </a:solidFill>
                <a:latin typeface="Arial"/>
                <a:cs typeface="Arial"/>
              </a:rPr>
              <a:t>size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500" spc="-185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1500" spc="-130" dirty="0">
                <a:solidFill>
                  <a:srgbClr val="FF0000"/>
                </a:solidFill>
                <a:latin typeface="Arial"/>
                <a:cs typeface="Arial"/>
              </a:rPr>
              <a:t>~ </a:t>
            </a:r>
            <a:r>
              <a:rPr sz="1500" spc="-114" dirty="0">
                <a:solidFill>
                  <a:srgbClr val="FF0000"/>
                </a:solidFill>
                <a:latin typeface="Arial"/>
                <a:cs typeface="Arial"/>
              </a:rPr>
              <a:t>size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500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spc="-120" dirty="0">
                <a:solidFill>
                  <a:srgbClr val="FF0000"/>
                </a:solidFill>
                <a:latin typeface="Arial"/>
                <a:cs typeface="Arial"/>
              </a:rPr>
              <a:t>E.g. </a:t>
            </a:r>
            <a:r>
              <a:rPr sz="1500" spc="-9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500" spc="-114" dirty="0">
                <a:solidFill>
                  <a:srgbClr val="FF0000"/>
                </a:solidFill>
                <a:latin typeface="Arial"/>
                <a:cs typeface="Arial"/>
              </a:rPr>
              <a:t>Brass,</a:t>
            </a:r>
            <a:r>
              <a:rPr sz="15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FF0000"/>
                </a:solidFill>
                <a:latin typeface="Arial"/>
                <a:cs typeface="Arial"/>
              </a:rPr>
              <a:t>Cupronickel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36106</Words>
  <Application>WPS Presentation</Application>
  <PresentationFormat>On-screen Show (4:3)</PresentationFormat>
  <Paragraphs>765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0" baseType="lpstr">
      <vt:lpstr>Arial</vt:lpstr>
      <vt:lpstr>SimSun</vt:lpstr>
      <vt:lpstr>Wingdings</vt:lpstr>
      <vt:lpstr>Arial</vt:lpstr>
      <vt:lpstr>DejaVu Sans</vt:lpstr>
      <vt:lpstr>Liberation Sans Narrow</vt:lpstr>
      <vt:lpstr>Times New Roman</vt:lpstr>
      <vt:lpstr>Wingdings</vt:lpstr>
      <vt:lpstr>Trebuchet MS</vt:lpstr>
      <vt:lpstr>微软雅黑</vt:lpstr>
      <vt:lpstr>Droid Sans Fallback</vt:lpstr>
      <vt:lpstr>Arial Unicode MS</vt:lpstr>
      <vt:lpstr>Calibri</vt:lpstr>
      <vt:lpstr>Calibri</vt:lpstr>
      <vt:lpstr>MT Extra</vt:lpstr>
      <vt:lpstr>Gubbi</vt:lpstr>
      <vt:lpstr>Office Theme</vt:lpstr>
      <vt:lpstr>PowerPoint 演示文稿</vt:lpstr>
      <vt:lpstr>Reference Books</vt:lpstr>
      <vt:lpstr>Why are most of the materials that are useful in engineering are  crystalline to a very good approximation?</vt:lpstr>
      <vt:lpstr>Types of Defects</vt:lpstr>
      <vt:lpstr>Point Defects</vt:lpstr>
      <vt:lpstr>Intrinsic Defects : Vacancies</vt:lpstr>
      <vt:lpstr>Extrinsic Defects – Solid Solutions</vt:lpstr>
      <vt:lpstr>Sugar + Water</vt:lpstr>
      <vt:lpstr>Types of Solid Solutions</vt:lpstr>
      <vt:lpstr>Types of Solid Solutions</vt:lpstr>
      <vt:lpstr>Substitutional Solid Solution</vt:lpstr>
      <vt:lpstr>Application of Hume-Rothery Rules</vt:lpstr>
      <vt:lpstr>Interstitial Solid Solution</vt:lpstr>
      <vt:lpstr>Impurities</vt:lpstr>
      <vt:lpstr>Why are steels so much stronger?</vt:lpstr>
      <vt:lpstr>PowerPoint 演示文稿</vt:lpstr>
      <vt:lpstr>Types of Interstitial Voids</vt:lpstr>
      <vt:lpstr>Tetrahedral Void</vt:lpstr>
      <vt:lpstr>Octahedral Void</vt:lpstr>
      <vt:lpstr>Octahedral Void</vt:lpstr>
      <vt:lpstr>Chemical Compounds Vs Solid Solutions</vt:lpstr>
      <vt:lpstr>Intermediate Phases</vt:lpstr>
      <vt:lpstr>Interstitial Compounds</vt:lpstr>
      <vt:lpstr>Electron Compounds (Hume Rothery Compounds)</vt:lpstr>
      <vt:lpstr>Defect Phases</vt:lpstr>
      <vt:lpstr>Polycrystalline Materials</vt:lpstr>
      <vt:lpstr>Grain Boundary (GB)</vt:lpstr>
      <vt:lpstr>Grain Boundary Energy (GBE)</vt:lpstr>
      <vt:lpstr>Grain Size</vt:lpstr>
      <vt:lpstr>ASTM Standard and British Standard  Grain Size Number</vt:lpstr>
      <vt:lpstr>Heyn’s Intercept Method</vt:lpstr>
      <vt:lpstr>Polycrystalline Materials</vt:lpstr>
      <vt:lpstr>Solidification</vt:lpstr>
      <vt:lpstr>Structure of Liquid Metals</vt:lpstr>
      <vt:lpstr>Melting of a pure solid</vt:lpstr>
      <vt:lpstr>Energetics of Solidification</vt:lpstr>
      <vt:lpstr>Nucleation and Growth</vt:lpstr>
      <vt:lpstr>Supercooling</vt:lpstr>
      <vt:lpstr>Homogeneous Nucleation</vt:lpstr>
      <vt:lpstr>Homogeneous Nucleation</vt:lpstr>
      <vt:lpstr>Heterogeneous Nucleation</vt:lpstr>
      <vt:lpstr>Heterogeneous Nucleation</vt:lpstr>
      <vt:lpstr>Growth of Solid</vt:lpstr>
      <vt:lpstr>Smooth or Stable Interface-Growth</vt:lpstr>
      <vt:lpstr>Temperature Inversion and Dendritic Growth</vt:lpstr>
      <vt:lpstr>Dendritic Growth in Pure Metals</vt:lpstr>
      <vt:lpstr>Dendritic Growth in Alloys</vt:lpstr>
      <vt:lpstr>Constitutional Supercooling</vt:lpstr>
      <vt:lpstr>Freezing of Ingots</vt:lpstr>
      <vt:lpstr>Freezing of Ingots</vt:lpstr>
      <vt:lpstr>Facts about Freezing of Ingotss</vt:lpstr>
      <vt:lpstr>Segregation</vt:lpstr>
      <vt:lpstr>Porosity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Swapnil</dc:creator>
  <cp:lastModifiedBy>faculty</cp:lastModifiedBy>
  <cp:revision>8</cp:revision>
  <dcterms:created xsi:type="dcterms:W3CDTF">2020-06-26T10:06:30Z</dcterms:created>
  <dcterms:modified xsi:type="dcterms:W3CDTF">2020-06-26T10:06:30Z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1900-01-00T00:00:00Z</vt:filetime>
  </property>
  <property fmtid="{D5CDD505-2E9C-101B-9397-08002B2CF9AE}" pid="5" name="KSOProductBuildVer">
    <vt:lpwstr>1033-11.1.0.9080</vt:lpwstr>
  </property>
</Properties>
</file>