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6" r:id="rId2"/>
    <p:sldId id="290" r:id="rId3"/>
    <p:sldId id="291" r:id="rId4"/>
    <p:sldId id="292" r:id="rId5"/>
    <p:sldId id="333" r:id="rId6"/>
    <p:sldId id="300" r:id="rId7"/>
    <p:sldId id="301" r:id="rId8"/>
    <p:sldId id="358" r:id="rId9"/>
    <p:sldId id="369" r:id="rId10"/>
    <p:sldId id="370" r:id="rId11"/>
    <p:sldId id="362" r:id="rId12"/>
    <p:sldId id="363" r:id="rId13"/>
    <p:sldId id="364" r:id="rId14"/>
    <p:sldId id="365" r:id="rId15"/>
    <p:sldId id="366" r:id="rId16"/>
    <p:sldId id="367" r:id="rId17"/>
    <p:sldId id="368" r:id="rId18"/>
    <p:sldId id="371" r:id="rId19"/>
    <p:sldId id="372" r:id="rId20"/>
    <p:sldId id="373" r:id="rId21"/>
    <p:sldId id="374" r:id="rId22"/>
    <p:sldId id="375" r:id="rId23"/>
    <p:sldId id="377" r:id="rId24"/>
    <p:sldId id="389" r:id="rId25"/>
    <p:sldId id="391" r:id="rId26"/>
    <p:sldId id="392" r:id="rId27"/>
    <p:sldId id="378" r:id="rId28"/>
    <p:sldId id="379" r:id="rId29"/>
    <p:sldId id="304" r:id="rId30"/>
    <p:sldId id="380" r:id="rId31"/>
    <p:sldId id="381" r:id="rId32"/>
    <p:sldId id="305" r:id="rId33"/>
    <p:sldId id="306" r:id="rId34"/>
    <p:sldId id="307" r:id="rId35"/>
    <p:sldId id="308" r:id="rId36"/>
    <p:sldId id="332" r:id="rId37"/>
    <p:sldId id="295" r:id="rId38"/>
    <p:sldId id="382" r:id="rId39"/>
    <p:sldId id="383" r:id="rId40"/>
    <p:sldId id="384" r:id="rId41"/>
    <p:sldId id="351" r:id="rId42"/>
    <p:sldId id="258" r:id="rId43"/>
    <p:sldId id="356" r:id="rId44"/>
    <p:sldId id="357" r:id="rId45"/>
    <p:sldId id="309" r:id="rId46"/>
    <p:sldId id="385" r:id="rId47"/>
    <p:sldId id="386" r:id="rId48"/>
    <p:sldId id="387" r:id="rId49"/>
    <p:sldId id="310" r:id="rId50"/>
    <p:sldId id="311" r:id="rId51"/>
    <p:sldId id="352" r:id="rId52"/>
    <p:sldId id="354" r:id="rId53"/>
    <p:sldId id="312" r:id="rId54"/>
    <p:sldId id="313" r:id="rId55"/>
    <p:sldId id="314" r:id="rId56"/>
    <p:sldId id="264" r:id="rId57"/>
    <p:sldId id="388" r:id="rId58"/>
    <p:sldId id="266" r:id="rId59"/>
    <p:sldId id="267" r:id="rId60"/>
    <p:sldId id="268" r:id="rId61"/>
    <p:sldId id="269" r:id="rId62"/>
    <p:sldId id="270" r:id="rId63"/>
    <p:sldId id="286" r:id="rId64"/>
    <p:sldId id="272" r:id="rId65"/>
    <p:sldId id="273" r:id="rId66"/>
    <p:sldId id="274" r:id="rId67"/>
    <p:sldId id="275" r:id="rId68"/>
    <p:sldId id="276" r:id="rId69"/>
    <p:sldId id="277" r:id="rId70"/>
    <p:sldId id="279" r:id="rId71"/>
    <p:sldId id="280" r:id="rId72"/>
    <p:sldId id="281" r:id="rId73"/>
    <p:sldId id="283" r:id="rId74"/>
    <p:sldId id="284" r:id="rId75"/>
    <p:sldId id="285" r:id="rId76"/>
    <p:sldId id="287" r:id="rId77"/>
    <p:sldId id="288" r:id="rId78"/>
    <p:sldId id="289"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7" d="100"/>
          <a:sy n="77" d="100"/>
        </p:scale>
        <p:origin x="-870" y="3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8.wmf"/><Relationship Id="rId4" Type="http://schemas.openxmlformats.org/officeDocument/2006/relationships/image" Target="../media/image6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A2FE07-272E-43A0-9901-DDC4D389FAF1}" type="datetimeFigureOut">
              <a:rPr lang="en-US" smtClean="0"/>
              <a:pPr/>
              <a:t>1/1/2006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EFC9B-1ABB-4BD5-92D4-D9A396E2DB0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w="9525"/>
        </p:spPr>
        <p:txBody>
          <a:bodyPr/>
          <a:lstStyle/>
          <a:p>
            <a:endParaRPr lang="en-US" dirty="0" smtClean="0">
              <a:latin typeface="Times" pitchFamily="-84" charset="0"/>
              <a:ea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p:spPr>
        <p:txBody>
          <a:bodyPr/>
          <a:lstStyle/>
          <a:p>
            <a:endParaRPr lang="en-US" smtClean="0">
              <a:latin typeface="Times" pitchFamily="-84" charset="0"/>
              <a:ea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w="9525"/>
        </p:spPr>
        <p:txBody>
          <a:bodyPr/>
          <a:lstStyle/>
          <a:p>
            <a:endParaRPr lang="en-US" smtClean="0">
              <a:latin typeface="Times" pitchFamily="-84" charset="0"/>
              <a:ea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w="9525"/>
        </p:spPr>
        <p:txBody>
          <a:bodyPr/>
          <a:lstStyle/>
          <a:p>
            <a:endParaRPr lang="en-US" smtClean="0">
              <a:latin typeface="Times" pitchFamily="-84" charset="0"/>
              <a:ea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w="9525"/>
        </p:spPr>
        <p:txBody>
          <a:bodyPr/>
          <a:lstStyle/>
          <a:p>
            <a:endParaRPr lang="en-US" smtClean="0">
              <a:latin typeface="Times" pitchFamily="-84" charset="0"/>
              <a:ea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w="9525"/>
        </p:spPr>
        <p:txBody>
          <a:bodyPr/>
          <a:lstStyle/>
          <a:p>
            <a:endParaRPr lang="en-US" smtClean="0">
              <a:latin typeface="Times" pitchFamily="-84" charset="0"/>
              <a:ea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w="9525"/>
        </p:spPr>
        <p:txBody>
          <a:bodyPr/>
          <a:lstStyle/>
          <a:p>
            <a:endParaRPr lang="en-US" smtClean="0">
              <a:latin typeface="Times" pitchFamily="-84" charset="0"/>
              <a:ea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w="9525"/>
        </p:spPr>
        <p:txBody>
          <a:bodyPr/>
          <a:lstStyle/>
          <a:p>
            <a:endParaRPr lang="en-US" smtClean="0">
              <a:latin typeface="Times" pitchFamily="-84" charset="0"/>
              <a:ea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w="9525"/>
        </p:spPr>
        <p:txBody>
          <a:bodyPr/>
          <a:lstStyle/>
          <a:p>
            <a:endParaRPr lang="en-US" smtClean="0">
              <a:latin typeface="Times" pitchFamily="-84" charset="0"/>
              <a:ea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w="9525"/>
        </p:spPr>
        <p:txBody>
          <a:bodyPr/>
          <a:lstStyle/>
          <a:p>
            <a:endParaRPr lang="en-US" smtClean="0">
              <a:latin typeface="Times" pitchFamily="-84" charset="0"/>
              <a:ea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w="9525"/>
        </p:spPr>
        <p:txBody>
          <a:bodyPr/>
          <a:lstStyle/>
          <a:p>
            <a:endParaRPr lang="en-US" smtClean="0">
              <a:latin typeface="Times" pitchFamily="-84" charset="0"/>
              <a:ea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w="9525"/>
        </p:spPr>
        <p:txBody>
          <a:bodyPr/>
          <a:lstStyle/>
          <a:p>
            <a:endParaRPr lang="en-US" smtClean="0">
              <a:latin typeface="Times" pitchFamily="-84" charset="0"/>
              <a:ea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w="9525"/>
        </p:spPr>
        <p:txBody>
          <a:bodyPr/>
          <a:lstStyle/>
          <a:p>
            <a:endParaRPr lang="en-US" smtClean="0">
              <a:latin typeface="Times" pitchFamily="-84" charset="0"/>
              <a:ea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w="9525"/>
        </p:spPr>
        <p:txBody>
          <a:bodyPr/>
          <a:lstStyle/>
          <a:p>
            <a:endParaRPr lang="en-US" smtClean="0">
              <a:latin typeface="Times" pitchFamily="-84" charset="0"/>
              <a:ea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w="9525"/>
        </p:spPr>
        <p:txBody>
          <a:bodyPr/>
          <a:lstStyle/>
          <a:p>
            <a:endParaRPr lang="en-US" smtClean="0">
              <a:latin typeface="Times" pitchFamily="-84" charset="0"/>
              <a:ea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C538C6-DB23-4941-8672-C7E096CC9987}" type="datetimeFigureOut">
              <a:rPr lang="en-US" smtClean="0"/>
              <a:pPr/>
              <a:t>1/1/2006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5A8D0-82A3-4D8B-9582-05D6FF06B9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C538C6-DB23-4941-8672-C7E096CC9987}" type="datetimeFigureOut">
              <a:rPr lang="en-US" smtClean="0"/>
              <a:pPr/>
              <a:t>1/1/2006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5A8D0-82A3-4D8B-9582-05D6FF06B9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C538C6-DB23-4941-8672-C7E096CC9987}" type="datetimeFigureOut">
              <a:rPr lang="en-US" smtClean="0"/>
              <a:pPr/>
              <a:t>1/1/2006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5A8D0-82A3-4D8B-9582-05D6FF06B9F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r>
              <a:rPr lang="en-US"/>
              <a:t>UNIT IV LECTURE 3</a:t>
            </a: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9426BD8-8BDA-4FA0-B84F-F333A90A7AA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53000" y="1676400"/>
            <a:ext cx="3810000" cy="4114800"/>
          </a:xfrm>
        </p:spPr>
        <p:txBody>
          <a:bodyPr/>
          <a:lstStyle/>
          <a:p>
            <a:pPr lvl="0"/>
            <a:endParaRPr lang="en-US"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953000" y="1676400"/>
            <a:ext cx="3810000" cy="41148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C538C6-DB23-4941-8672-C7E096CC9987}" type="datetimeFigureOut">
              <a:rPr lang="en-US" smtClean="0"/>
              <a:pPr/>
              <a:t>1/1/2006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5A8D0-82A3-4D8B-9582-05D6FF06B9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C538C6-DB23-4941-8672-C7E096CC9987}" type="datetimeFigureOut">
              <a:rPr lang="en-US" smtClean="0"/>
              <a:pPr/>
              <a:t>1/1/2006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5A8D0-82A3-4D8B-9582-05D6FF06B9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C538C6-DB23-4941-8672-C7E096CC9987}" type="datetimeFigureOut">
              <a:rPr lang="en-US" smtClean="0"/>
              <a:pPr/>
              <a:t>1/1/2006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5A8D0-82A3-4D8B-9582-05D6FF06B9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C538C6-DB23-4941-8672-C7E096CC9987}" type="datetimeFigureOut">
              <a:rPr lang="en-US" smtClean="0"/>
              <a:pPr/>
              <a:t>1/1/2006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55A8D0-82A3-4D8B-9582-05D6FF06B9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C538C6-DB23-4941-8672-C7E096CC9987}" type="datetimeFigureOut">
              <a:rPr lang="en-US" smtClean="0"/>
              <a:pPr/>
              <a:t>1/1/2006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55A8D0-82A3-4D8B-9582-05D6FF06B9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538C6-DB23-4941-8672-C7E096CC9987}" type="datetimeFigureOut">
              <a:rPr lang="en-US" smtClean="0"/>
              <a:pPr/>
              <a:t>1/1/2006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55A8D0-82A3-4D8B-9582-05D6FF06B9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C538C6-DB23-4941-8672-C7E096CC9987}" type="datetimeFigureOut">
              <a:rPr lang="en-US" smtClean="0"/>
              <a:pPr/>
              <a:t>1/1/2006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5A8D0-82A3-4D8B-9582-05D6FF06B9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C538C6-DB23-4941-8672-C7E096CC9987}" type="datetimeFigureOut">
              <a:rPr lang="en-US" smtClean="0"/>
              <a:pPr/>
              <a:t>1/1/2006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5A8D0-82A3-4D8B-9582-05D6FF06B9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538C6-DB23-4941-8672-C7E096CC9987}" type="datetimeFigureOut">
              <a:rPr lang="en-US" smtClean="0"/>
              <a:pPr/>
              <a:t>1/1/2006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5A8D0-82A3-4D8B-9582-05D6FF06B9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9.png"/><Relationship Id="rId5" Type="http://schemas.openxmlformats.org/officeDocument/2006/relationships/oleObject" Target="../embeddings/oleObject6.bin"/><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oleObject" Target="../embeddings/oleObject9.bin"/><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1.xml"/><Relationship Id="rId7"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 Id="rId9" Type="http://schemas.openxmlformats.org/officeDocument/2006/relationships/oleObject" Target="../embeddings/oleObject15.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61.png"/><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13.xml"/><Relationship Id="rId7" Type="http://schemas.openxmlformats.org/officeDocument/2006/relationships/image" Target="../media/image70.png"/><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oleObject" Target="../embeddings/oleObject21.bin"/><Relationship Id="rId10" Type="http://schemas.openxmlformats.org/officeDocument/2006/relationships/oleObject" Target="../embeddings/oleObject25.bin"/><Relationship Id="rId4" Type="http://schemas.openxmlformats.org/officeDocument/2006/relationships/image" Target="../media/image69.png"/><Relationship Id="rId9" Type="http://schemas.openxmlformats.org/officeDocument/2006/relationships/oleObject" Target="../embeddings/oleObject24.bin"/></Relationships>
</file>

<file path=ppt/slides/_rels/slide54.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62.x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11.v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914399"/>
          </a:xfrm>
        </p:spPr>
        <p:txBody>
          <a:bodyPr>
            <a:normAutofit/>
          </a:bodyPr>
          <a:lstStyle/>
          <a:p>
            <a:r>
              <a:rPr lang="en-US" sz="3600" dirty="0" smtClean="0"/>
              <a:t>Unit 4 – Coating from Vapor Phase</a:t>
            </a:r>
            <a:endParaRPr lang="en-US" sz="3600" dirty="0"/>
          </a:p>
        </p:txBody>
      </p:sp>
      <p:sp>
        <p:nvSpPr>
          <p:cNvPr id="3" name="Subtitle 2"/>
          <p:cNvSpPr>
            <a:spLocks noGrp="1"/>
          </p:cNvSpPr>
          <p:nvPr>
            <p:ph type="subTitle" idx="1"/>
          </p:nvPr>
        </p:nvSpPr>
        <p:spPr>
          <a:xfrm>
            <a:off x="1143000" y="2209800"/>
            <a:ext cx="7315200" cy="1752600"/>
          </a:xfrm>
        </p:spPr>
        <p:txBody>
          <a:bodyPr/>
          <a:lstStyle/>
          <a:p>
            <a:r>
              <a:rPr lang="en-US" dirty="0" smtClean="0">
                <a:solidFill>
                  <a:schemeClr val="tx1"/>
                </a:solidFill>
              </a:rPr>
              <a:t>PVD, CVD, Various Methods Used, Mechanism, Important Reactions Involved, and Applications</a:t>
            </a:r>
            <a:endParaRPr lang="en-US" dirty="0">
              <a:solidFill>
                <a:schemeClr val="tx1"/>
              </a:solidFill>
            </a:endParaRPr>
          </a:p>
        </p:txBody>
      </p:sp>
      <p:sp>
        <p:nvSpPr>
          <p:cNvPr id="4" name="TextBox 3"/>
          <p:cNvSpPr txBox="1"/>
          <p:nvPr/>
        </p:nvSpPr>
        <p:spPr>
          <a:xfrm>
            <a:off x="304800" y="4267200"/>
            <a:ext cx="8461034" cy="369332"/>
          </a:xfrm>
          <a:prstGeom prst="rect">
            <a:avLst/>
          </a:prstGeom>
          <a:noFill/>
        </p:spPr>
        <p:txBody>
          <a:bodyPr wrap="none" rtlCol="0">
            <a:spAutoFit/>
          </a:bodyPr>
          <a:lstStyle/>
          <a:p>
            <a:r>
              <a:rPr lang="en-US" dirty="0" smtClean="0"/>
              <a:t>Reference: Fabrication Engineering at the Micro and </a:t>
            </a:r>
            <a:r>
              <a:rPr lang="en-US" dirty="0" err="1" smtClean="0"/>
              <a:t>Nanoscale</a:t>
            </a:r>
            <a:r>
              <a:rPr lang="en-US" dirty="0" smtClean="0"/>
              <a:t> by Stephen A. Campbell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noFill/>
        </p:spPr>
        <p:txBody>
          <a:bodyPr/>
          <a:lstStyle/>
          <a:p>
            <a:r>
              <a:rPr lang="en-US" sz="3200" smtClean="0">
                <a:ea typeface="ＭＳ Ｐゴシック" pitchFamily="-84" charset="-128"/>
              </a:rPr>
              <a:t>Physical vapor deposition (PVD): thermal evaporation  </a:t>
            </a:r>
          </a:p>
        </p:txBody>
      </p:sp>
      <p:pic>
        <p:nvPicPr>
          <p:cNvPr id="27653" name="Picture 3"/>
          <p:cNvPicPr>
            <a:picLocks noGrp="1" noChangeArrowheads="1"/>
          </p:cNvPicPr>
          <p:nvPr>
            <p:ph type="clipArt" sz="half" idx="2"/>
          </p:nvPr>
        </p:nvPicPr>
        <p:blipFill>
          <a:blip r:embed="rId3" cstate="print"/>
          <a:srcRect/>
          <a:stretch>
            <a:fillRect/>
          </a:stretch>
        </p:blipFill>
        <p:spPr>
          <a:xfrm>
            <a:off x="6553200" y="1828800"/>
            <a:ext cx="2590800" cy="3429000"/>
          </a:xfrm>
          <a:noFill/>
        </p:spPr>
      </p:pic>
      <p:sp>
        <p:nvSpPr>
          <p:cNvPr id="27654" name="Text Box 6"/>
          <p:cNvSpPr txBox="1">
            <a:spLocks noChangeArrowheads="1"/>
          </p:cNvSpPr>
          <p:nvPr/>
        </p:nvSpPr>
        <p:spPr bwMode="auto">
          <a:xfrm>
            <a:off x="288925" y="1576388"/>
            <a:ext cx="4405313" cy="641350"/>
          </a:xfrm>
          <a:prstGeom prst="rect">
            <a:avLst/>
          </a:prstGeom>
          <a:noFill/>
          <a:ln w="12700">
            <a:noFill/>
            <a:miter lim="800000"/>
            <a:headEnd/>
            <a:tailEnd/>
          </a:ln>
        </p:spPr>
        <p:txBody>
          <a:bodyPr wrap="none">
            <a:spAutoFit/>
          </a:bodyPr>
          <a:lstStyle/>
          <a:p>
            <a:r>
              <a:rPr lang="en-US" sz="1800">
                <a:solidFill>
                  <a:schemeClr val="tx1"/>
                </a:solidFill>
              </a:rPr>
              <a:t>From kinetic theory the mean free path relates</a:t>
            </a:r>
          </a:p>
          <a:p>
            <a:r>
              <a:rPr lang="en-US" sz="1800">
                <a:solidFill>
                  <a:schemeClr val="tx1"/>
                </a:solidFill>
              </a:rPr>
              <a:t> to the total pressure as: </a:t>
            </a:r>
          </a:p>
        </p:txBody>
      </p:sp>
      <p:sp>
        <p:nvSpPr>
          <p:cNvPr id="27655" name="Text Box 7"/>
          <p:cNvSpPr txBox="1">
            <a:spLocks noChangeArrowheads="1"/>
          </p:cNvSpPr>
          <p:nvPr/>
        </p:nvSpPr>
        <p:spPr bwMode="auto">
          <a:xfrm>
            <a:off x="288925" y="3100388"/>
            <a:ext cx="5511800" cy="915987"/>
          </a:xfrm>
          <a:prstGeom prst="rect">
            <a:avLst/>
          </a:prstGeom>
          <a:noFill/>
          <a:ln w="12700">
            <a:noFill/>
            <a:miter lim="800000"/>
            <a:headEnd/>
            <a:tailEnd/>
          </a:ln>
        </p:spPr>
        <p:txBody>
          <a:bodyPr wrap="none">
            <a:spAutoFit/>
          </a:bodyPr>
          <a:lstStyle/>
          <a:p>
            <a:r>
              <a:rPr lang="en-US" sz="1800">
                <a:solidFill>
                  <a:schemeClr val="tx1"/>
                </a:solidFill>
              </a:rPr>
              <a:t>Since the thickness of the deposited film, t, is proportional</a:t>
            </a:r>
          </a:p>
          <a:p>
            <a:r>
              <a:rPr lang="en-US" sz="1800">
                <a:solidFill>
                  <a:schemeClr val="tx1"/>
                </a:solidFill>
              </a:rPr>
              <a:t>to the cos </a:t>
            </a:r>
            <a:r>
              <a:rPr lang="en-US" sz="1800">
                <a:solidFill>
                  <a:schemeClr val="tx1"/>
                </a:solidFill>
                <a:latin typeface="Symbol" pitchFamily="18" charset="2"/>
              </a:rPr>
              <a:t>b</a:t>
            </a:r>
            <a:r>
              <a:rPr lang="en-US" sz="1800">
                <a:solidFill>
                  <a:schemeClr val="tx1"/>
                </a:solidFill>
              </a:rPr>
              <a:t>, the ratio of the film thickness shown in the </a:t>
            </a:r>
          </a:p>
          <a:p>
            <a:r>
              <a:rPr lang="en-US" sz="1800">
                <a:solidFill>
                  <a:schemeClr val="tx1"/>
                </a:solidFill>
              </a:rPr>
              <a:t>figure on the right with </a:t>
            </a:r>
            <a:r>
              <a:rPr lang="en-US" sz="1800">
                <a:solidFill>
                  <a:schemeClr val="tx1"/>
                </a:solidFill>
                <a:latin typeface="Symbol" pitchFamily="18" charset="2"/>
              </a:rPr>
              <a:t></a:t>
            </a:r>
            <a:r>
              <a:rPr lang="en-US" sz="1800">
                <a:solidFill>
                  <a:schemeClr val="tx1"/>
                </a:solidFill>
              </a:rPr>
              <a:t> = 0° is given as: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Evaporation Step Coverage</a:t>
            </a:r>
            <a:endParaRPr lang="en-US" dirty="0"/>
          </a:p>
        </p:txBody>
      </p:sp>
      <p:pic>
        <p:nvPicPr>
          <p:cNvPr id="105474" name="Picture 2" descr="D:\Misc\untitled.bmp"/>
          <p:cNvPicPr>
            <a:picLocks noChangeAspect="1" noChangeArrowheads="1"/>
          </p:cNvPicPr>
          <p:nvPr/>
        </p:nvPicPr>
        <p:blipFill>
          <a:blip r:embed="rId2" cstate="print"/>
          <a:srcRect/>
          <a:stretch>
            <a:fillRect/>
          </a:stretch>
        </p:blipFill>
        <p:spPr bwMode="auto">
          <a:xfrm>
            <a:off x="5057775" y="1676400"/>
            <a:ext cx="3857625" cy="4648200"/>
          </a:xfrm>
          <a:prstGeom prst="rect">
            <a:avLst/>
          </a:prstGeom>
          <a:noFill/>
        </p:spPr>
      </p:pic>
      <p:sp>
        <p:nvSpPr>
          <p:cNvPr id="4" name="TextBox 3"/>
          <p:cNvSpPr txBox="1"/>
          <p:nvPr/>
        </p:nvSpPr>
        <p:spPr>
          <a:xfrm>
            <a:off x="304800" y="1600200"/>
            <a:ext cx="4419600" cy="3693319"/>
          </a:xfrm>
          <a:prstGeom prst="rect">
            <a:avLst/>
          </a:prstGeom>
          <a:noFill/>
        </p:spPr>
        <p:txBody>
          <a:bodyPr wrap="square" rtlCol="0">
            <a:spAutoFit/>
          </a:bodyPr>
          <a:lstStyle/>
          <a:p>
            <a:r>
              <a:rPr lang="en-US" dirty="0" smtClean="0"/>
              <a:t>The step coverage of evaporated films is poor</a:t>
            </a:r>
          </a:p>
          <a:p>
            <a:r>
              <a:rPr lang="en-US" dirty="0" smtClean="0"/>
              <a:t>due to the directional nature of the evaporated material (shadowing) (see figure 12-5). Heating (resulting in surface diffusion) and rotating the substrates (minimizing the shadowing) help with the step coverage problem, but evaporation can not form continuous films for aspect ratios (AR=step height/step width or diameter) greater</a:t>
            </a:r>
          </a:p>
          <a:p>
            <a:r>
              <a:rPr lang="en-US" dirty="0" smtClean="0"/>
              <a:t>than 1.</a:t>
            </a:r>
          </a:p>
          <a:p>
            <a:endParaRPr lang="en-US" dirty="0" smtClean="0"/>
          </a:p>
          <a:p>
            <a:r>
              <a:rPr lang="en-US" dirty="0" smtClean="0"/>
              <a:t>We need a less directional </a:t>
            </a:r>
            <a:r>
              <a:rPr lang="en-US" dirty="0" err="1" smtClean="0"/>
              <a:t>metalization</a:t>
            </a:r>
            <a:endParaRPr lang="en-US" dirty="0" smtClean="0"/>
          </a:p>
          <a:p>
            <a:r>
              <a:rPr lang="en-US" dirty="0" smtClean="0"/>
              <a:t>scheme====&gt; Higher pressures!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 Film Growth Modes</a:t>
            </a:r>
            <a:endParaRPr lang="en-US" dirty="0"/>
          </a:p>
        </p:txBody>
      </p:sp>
      <p:pic>
        <p:nvPicPr>
          <p:cNvPr id="107522" name="Picture 2"/>
          <p:cNvPicPr>
            <a:picLocks noChangeAspect="1" noChangeArrowheads="1"/>
          </p:cNvPicPr>
          <p:nvPr/>
        </p:nvPicPr>
        <p:blipFill>
          <a:blip r:embed="rId2" cstate="print"/>
          <a:srcRect/>
          <a:stretch>
            <a:fillRect/>
          </a:stretch>
        </p:blipFill>
        <p:spPr bwMode="auto">
          <a:xfrm>
            <a:off x="1600200" y="1371600"/>
            <a:ext cx="5774739"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a:bodyPr>
          <a:lstStyle/>
          <a:p>
            <a:r>
              <a:rPr lang="en-US" sz="3200" dirty="0" smtClean="0"/>
              <a:t>Homogeneous Nucleation</a:t>
            </a:r>
            <a:endParaRPr lang="en-US" sz="3200" dirty="0"/>
          </a:p>
        </p:txBody>
      </p:sp>
      <p:sp>
        <p:nvSpPr>
          <p:cNvPr id="3" name="TextBox 2"/>
          <p:cNvSpPr txBox="1"/>
          <p:nvPr/>
        </p:nvSpPr>
        <p:spPr>
          <a:xfrm>
            <a:off x="152401" y="762000"/>
            <a:ext cx="8991600" cy="2585323"/>
          </a:xfrm>
          <a:prstGeom prst="rect">
            <a:avLst/>
          </a:prstGeom>
          <a:noFill/>
        </p:spPr>
        <p:txBody>
          <a:bodyPr wrap="square" rtlCol="0">
            <a:spAutoFit/>
          </a:bodyPr>
          <a:lstStyle/>
          <a:p>
            <a:pPr>
              <a:buFont typeface="Arial" pitchFamily="34" charset="0"/>
              <a:buChar char="•"/>
            </a:pPr>
            <a:r>
              <a:rPr lang="en-US" dirty="0" smtClean="0"/>
              <a:t> Spontaneous nucleation in gas phase</a:t>
            </a:r>
          </a:p>
          <a:p>
            <a:pPr lvl="1">
              <a:buFont typeface="Arial" pitchFamily="34" charset="0"/>
              <a:buChar char="•"/>
            </a:pPr>
            <a:r>
              <a:rPr lang="en-US" dirty="0" smtClean="0"/>
              <a:t> no surface, dust, charge, etc. </a:t>
            </a:r>
          </a:p>
          <a:p>
            <a:pPr lvl="1">
              <a:buFont typeface="Arial" pitchFamily="34" charset="0"/>
              <a:buChar char="•"/>
            </a:pPr>
            <a:r>
              <a:rPr lang="en-US" dirty="0" smtClean="0"/>
              <a:t> undesirable in practice -&gt; </a:t>
            </a:r>
            <a:r>
              <a:rPr lang="en-US" dirty="0" err="1" smtClean="0"/>
              <a:t>polycrystals</a:t>
            </a:r>
            <a:endParaRPr lang="en-US" dirty="0" smtClean="0"/>
          </a:p>
          <a:p>
            <a:pPr>
              <a:buFont typeface="Arial" pitchFamily="34" charset="0"/>
              <a:buChar char="•"/>
            </a:pPr>
            <a:r>
              <a:rPr lang="en-US" dirty="0" smtClean="0"/>
              <a:t> If solid has vapor pressure P</a:t>
            </a:r>
            <a:r>
              <a:rPr lang="en-US" baseline="-25000" dirty="0" smtClean="0"/>
              <a:t>∞</a:t>
            </a:r>
            <a:r>
              <a:rPr lang="en-US" dirty="0" smtClean="0"/>
              <a:t> &amp; pressure of vapor above solid is P</a:t>
            </a:r>
          </a:p>
          <a:p>
            <a:pPr lvl="1">
              <a:buFont typeface="Arial" pitchFamily="34" charset="0"/>
              <a:buChar char="•"/>
            </a:pPr>
            <a:r>
              <a:rPr lang="en-US" dirty="0" smtClean="0"/>
              <a:t> If P= P</a:t>
            </a:r>
            <a:r>
              <a:rPr lang="en-US" baseline="-25000" dirty="0" smtClean="0"/>
              <a:t>∞</a:t>
            </a:r>
            <a:r>
              <a:rPr lang="en-US" dirty="0" smtClean="0"/>
              <a:t>, vapor does not condensate, solid does not evaporate</a:t>
            </a:r>
          </a:p>
          <a:p>
            <a:pPr lvl="1">
              <a:buFont typeface="Arial" pitchFamily="34" charset="0"/>
              <a:buChar char="•"/>
            </a:pPr>
            <a:r>
              <a:rPr lang="en-US" dirty="0" smtClean="0"/>
              <a:t> If P&gt; P</a:t>
            </a:r>
            <a:r>
              <a:rPr lang="en-US" baseline="-25000" dirty="0" smtClean="0"/>
              <a:t>∞</a:t>
            </a:r>
            <a:r>
              <a:rPr lang="en-US" dirty="0" smtClean="0"/>
              <a:t>, vapor condenses</a:t>
            </a:r>
          </a:p>
          <a:p>
            <a:pPr>
              <a:buFont typeface="Arial" pitchFamily="34" charset="0"/>
              <a:buChar char="•"/>
            </a:pPr>
            <a:r>
              <a:rPr lang="en-US" dirty="0" smtClean="0"/>
              <a:t> PV = NRT = </a:t>
            </a:r>
            <a:r>
              <a:rPr lang="en-US" dirty="0" err="1" smtClean="0"/>
              <a:t>nkT</a:t>
            </a:r>
            <a:r>
              <a:rPr lang="en-US" dirty="0" smtClean="0"/>
              <a:t> (where N=number of moles, R=gas constant, n=number of molecules,    </a:t>
            </a:r>
          </a:p>
          <a:p>
            <a:r>
              <a:rPr lang="en-US" dirty="0" smtClean="0"/>
              <a:t>                                 k=</a:t>
            </a:r>
            <a:r>
              <a:rPr lang="en-US" dirty="0" err="1" smtClean="0"/>
              <a:t>Boltzman</a:t>
            </a:r>
            <a:r>
              <a:rPr lang="en-US" dirty="0" smtClean="0"/>
              <a:t> constant)</a:t>
            </a:r>
          </a:p>
          <a:p>
            <a:pPr>
              <a:buFont typeface="Arial" pitchFamily="34" charset="0"/>
              <a:buChar char="•"/>
            </a:pPr>
            <a:r>
              <a:rPr lang="en-US" dirty="0" smtClean="0"/>
              <a:t> When vapor condenses, Energy change, </a:t>
            </a:r>
            <a:endParaRPr lang="en-US" dirty="0"/>
          </a:p>
        </p:txBody>
      </p:sp>
      <p:graphicFrame>
        <p:nvGraphicFramePr>
          <p:cNvPr id="4" name="Object 3"/>
          <p:cNvGraphicFramePr>
            <a:graphicFrameLocks noChangeAspect="1"/>
          </p:cNvGraphicFramePr>
          <p:nvPr/>
        </p:nvGraphicFramePr>
        <p:xfrm>
          <a:off x="4191000" y="2736850"/>
          <a:ext cx="3551023" cy="768350"/>
        </p:xfrm>
        <a:graphic>
          <a:graphicData uri="http://schemas.openxmlformats.org/presentationml/2006/ole">
            <p:oleObj spid="_x0000_s241666" name="Equation" r:id="rId3" imgW="2171520" imgH="469800" progId="Equation.3">
              <p:embed/>
            </p:oleObj>
          </a:graphicData>
        </a:graphic>
      </p:graphicFrame>
      <p:sp>
        <p:nvSpPr>
          <p:cNvPr id="5" name="TextBox 4"/>
          <p:cNvSpPr txBox="1"/>
          <p:nvPr/>
        </p:nvSpPr>
        <p:spPr>
          <a:xfrm>
            <a:off x="0" y="3352800"/>
            <a:ext cx="6553200" cy="1754326"/>
          </a:xfrm>
          <a:prstGeom prst="rect">
            <a:avLst/>
          </a:prstGeom>
          <a:noFill/>
        </p:spPr>
        <p:txBody>
          <a:bodyPr wrap="square" rtlCol="0">
            <a:spAutoFit/>
          </a:bodyPr>
          <a:lstStyle/>
          <a:p>
            <a:r>
              <a:rPr lang="en-US" dirty="0" err="1" smtClean="0">
                <a:latin typeface="Symbol" pitchFamily="18" charset="2"/>
              </a:rPr>
              <a:t>D</a:t>
            </a:r>
            <a:r>
              <a:rPr lang="en-US" dirty="0" err="1" smtClean="0"/>
              <a:t>G</a:t>
            </a:r>
            <a:r>
              <a:rPr lang="en-US" baseline="-25000" dirty="0" err="1" smtClean="0"/>
              <a:t>v</a:t>
            </a:r>
            <a:r>
              <a:rPr lang="en-US" dirty="0" smtClean="0"/>
              <a:t> =Gibbs free energy of formation and is negative</a:t>
            </a:r>
          </a:p>
          <a:p>
            <a:r>
              <a:rPr lang="en-US" dirty="0" smtClean="0"/>
              <a:t>As atoms add to the nucleus, it grows with the release of free energy and solid-vapor interface grows resulting in increase in free energy  </a:t>
            </a:r>
            <a:r>
              <a:rPr lang="en-US" dirty="0" smtClean="0">
                <a:latin typeface="Symbol" pitchFamily="18" charset="2"/>
              </a:rPr>
              <a:t>s</a:t>
            </a:r>
            <a:r>
              <a:rPr lang="en-US" dirty="0" smtClean="0"/>
              <a:t>/unit area</a:t>
            </a:r>
          </a:p>
          <a:p>
            <a:r>
              <a:rPr lang="en-US" dirty="0" smtClean="0"/>
              <a:t>Total increase in energy: </a:t>
            </a:r>
            <a:r>
              <a:rPr lang="en-US" dirty="0" err="1" smtClean="0">
                <a:latin typeface="Symbol" pitchFamily="18" charset="2"/>
              </a:rPr>
              <a:t>D</a:t>
            </a:r>
            <a:r>
              <a:rPr lang="en-US" dirty="0" err="1" smtClean="0"/>
              <a:t>G</a:t>
            </a:r>
            <a:r>
              <a:rPr lang="en-US" baseline="-25000" dirty="0" err="1" smtClean="0"/>
              <a:t>homo</a:t>
            </a:r>
            <a:r>
              <a:rPr lang="en-US" dirty="0" smtClean="0"/>
              <a:t> = (4/3)</a:t>
            </a:r>
            <a:r>
              <a:rPr lang="en-US" dirty="0" smtClean="0">
                <a:latin typeface="Symbol" pitchFamily="18" charset="2"/>
              </a:rPr>
              <a:t>p</a:t>
            </a:r>
            <a:r>
              <a:rPr lang="en-US" dirty="0" smtClean="0"/>
              <a:t>r</a:t>
            </a:r>
            <a:r>
              <a:rPr lang="en-US" baseline="30000" dirty="0" smtClean="0"/>
              <a:t>3</a:t>
            </a:r>
            <a:r>
              <a:rPr lang="en-US" dirty="0" smtClean="0">
                <a:latin typeface="Symbol" pitchFamily="18" charset="2"/>
              </a:rPr>
              <a:t>D</a:t>
            </a:r>
            <a:r>
              <a:rPr lang="en-US" dirty="0" smtClean="0"/>
              <a:t>G</a:t>
            </a:r>
            <a:r>
              <a:rPr lang="en-US" baseline="-25000" dirty="0" smtClean="0"/>
              <a:t>v</a:t>
            </a:r>
            <a:r>
              <a:rPr lang="en-US" dirty="0" smtClean="0"/>
              <a:t>+4</a:t>
            </a:r>
            <a:r>
              <a:rPr lang="en-US" dirty="0" smtClean="0">
                <a:latin typeface="Symbol" pitchFamily="18" charset="2"/>
              </a:rPr>
              <a:t>p</a:t>
            </a:r>
            <a:r>
              <a:rPr lang="en-US" dirty="0" smtClean="0"/>
              <a:t>r</a:t>
            </a:r>
            <a:r>
              <a:rPr lang="en-US" baseline="30000" dirty="0" smtClean="0"/>
              <a:t>2</a:t>
            </a:r>
            <a:r>
              <a:rPr lang="en-US" dirty="0" smtClean="0">
                <a:latin typeface="Symbol" pitchFamily="18" charset="2"/>
              </a:rPr>
              <a:t>s;  </a:t>
            </a:r>
          </a:p>
          <a:p>
            <a:r>
              <a:rPr lang="en-US" dirty="0" smtClean="0">
                <a:latin typeface="+mj-lt"/>
              </a:rPr>
              <a:t>Max. at r* = -2</a:t>
            </a:r>
            <a:r>
              <a:rPr lang="en-US" dirty="0" smtClean="0">
                <a:latin typeface="Symbol" pitchFamily="18" charset="2"/>
              </a:rPr>
              <a:t>s</a:t>
            </a:r>
            <a:r>
              <a:rPr lang="en-US" dirty="0" smtClean="0">
                <a:latin typeface="+mj-lt"/>
              </a:rPr>
              <a:t>/</a:t>
            </a:r>
            <a:r>
              <a:rPr lang="en-US" dirty="0" err="1" smtClean="0">
                <a:latin typeface="Symbol" pitchFamily="18" charset="2"/>
              </a:rPr>
              <a:t>D</a:t>
            </a:r>
            <a:r>
              <a:rPr lang="en-US" dirty="0" err="1" smtClean="0"/>
              <a:t>G</a:t>
            </a:r>
            <a:r>
              <a:rPr lang="en-US" baseline="-25000" dirty="0" err="1" smtClean="0"/>
              <a:t>v</a:t>
            </a:r>
            <a:r>
              <a:rPr lang="en-US" baseline="-25000" dirty="0" smtClean="0"/>
              <a:t>;               </a:t>
            </a:r>
            <a:r>
              <a:rPr lang="en-US" dirty="0" smtClean="0">
                <a:latin typeface="Symbol" pitchFamily="18" charset="2"/>
              </a:rPr>
              <a:t>D</a:t>
            </a:r>
            <a:r>
              <a:rPr lang="en-US" dirty="0" smtClean="0"/>
              <a:t>G*=(16</a:t>
            </a:r>
            <a:r>
              <a:rPr lang="en-US" dirty="0" smtClean="0">
                <a:latin typeface="Symbol" pitchFamily="18" charset="2"/>
              </a:rPr>
              <a:t>p</a:t>
            </a:r>
            <a:r>
              <a:rPr lang="en-US" dirty="0" smtClean="0"/>
              <a:t>/3)</a:t>
            </a:r>
            <a:r>
              <a:rPr lang="en-US" dirty="0" smtClean="0">
                <a:latin typeface="Symbol" pitchFamily="18" charset="2"/>
              </a:rPr>
              <a:t> (s</a:t>
            </a:r>
            <a:r>
              <a:rPr lang="en-US" baseline="30000" dirty="0" smtClean="0"/>
              <a:t>3/</a:t>
            </a:r>
            <a:r>
              <a:rPr lang="en-US" dirty="0" smtClean="0">
                <a:latin typeface="Symbol" pitchFamily="18" charset="2"/>
              </a:rPr>
              <a:t>D</a:t>
            </a:r>
            <a:r>
              <a:rPr lang="en-US" dirty="0" smtClean="0"/>
              <a:t>G</a:t>
            </a:r>
            <a:r>
              <a:rPr lang="en-US" baseline="-25000" dirty="0" smtClean="0"/>
              <a:t>v</a:t>
            </a:r>
            <a:r>
              <a:rPr lang="en-US" baseline="30000" dirty="0" smtClean="0"/>
              <a:t>2</a:t>
            </a:r>
            <a:r>
              <a:rPr lang="en-US" dirty="0" smtClean="0"/>
              <a:t>)</a:t>
            </a:r>
            <a:endParaRPr lang="en-US" dirty="0">
              <a:latin typeface="Symbol" pitchFamily="18" charset="2"/>
            </a:endParaRPr>
          </a:p>
        </p:txBody>
      </p:sp>
      <p:pic>
        <p:nvPicPr>
          <p:cNvPr id="108548" name="Picture 4" descr="D:\Misc\untitled.bmp"/>
          <p:cNvPicPr>
            <a:picLocks noChangeAspect="1" noChangeArrowheads="1"/>
          </p:cNvPicPr>
          <p:nvPr/>
        </p:nvPicPr>
        <p:blipFill>
          <a:blip r:embed="rId4" cstate="print"/>
          <a:srcRect/>
          <a:stretch>
            <a:fillRect/>
          </a:stretch>
        </p:blipFill>
        <p:spPr bwMode="auto">
          <a:xfrm>
            <a:off x="7143750" y="3886200"/>
            <a:ext cx="2000250" cy="2476500"/>
          </a:xfrm>
          <a:prstGeom prst="rect">
            <a:avLst/>
          </a:prstGeom>
          <a:noFill/>
        </p:spPr>
      </p:pic>
      <p:sp>
        <p:nvSpPr>
          <p:cNvPr id="8" name="TextBox 7"/>
          <p:cNvSpPr txBox="1"/>
          <p:nvPr/>
        </p:nvSpPr>
        <p:spPr>
          <a:xfrm>
            <a:off x="228600" y="5181600"/>
            <a:ext cx="6937092" cy="1477328"/>
          </a:xfrm>
          <a:prstGeom prst="rect">
            <a:avLst/>
          </a:prstGeom>
          <a:noFill/>
        </p:spPr>
        <p:txBody>
          <a:bodyPr wrap="none" rtlCol="0">
            <a:spAutoFit/>
          </a:bodyPr>
          <a:lstStyle/>
          <a:p>
            <a:r>
              <a:rPr lang="en-US" dirty="0" smtClean="0"/>
              <a:t>For nucleus r&lt;r*, </a:t>
            </a:r>
            <a:r>
              <a:rPr lang="en-US" dirty="0" smtClean="0">
                <a:latin typeface="Symbol" pitchFamily="18" charset="2"/>
              </a:rPr>
              <a:t>D</a:t>
            </a:r>
            <a:r>
              <a:rPr lang="en-US" dirty="0" smtClean="0"/>
              <a:t>G decrease by breaking up</a:t>
            </a:r>
          </a:p>
          <a:p>
            <a:r>
              <a:rPr lang="en-US" dirty="0" smtClean="0"/>
              <a:t>For nucleus r&gt;r*, </a:t>
            </a:r>
            <a:r>
              <a:rPr lang="en-US" dirty="0" smtClean="0">
                <a:latin typeface="Symbol" pitchFamily="18" charset="2"/>
              </a:rPr>
              <a:t>D</a:t>
            </a:r>
            <a:r>
              <a:rPr lang="en-US" dirty="0" smtClean="0"/>
              <a:t>G decreases by growth</a:t>
            </a:r>
          </a:p>
          <a:p>
            <a:r>
              <a:rPr lang="en-US" dirty="0" smtClean="0"/>
              <a:t>If P/P</a:t>
            </a:r>
            <a:r>
              <a:rPr lang="en-US" baseline="-25000" dirty="0" smtClean="0"/>
              <a:t>∞</a:t>
            </a:r>
            <a:r>
              <a:rPr lang="en-US" dirty="0" smtClean="0"/>
              <a:t> is large, i.e. high </a:t>
            </a:r>
            <a:r>
              <a:rPr lang="en-US" dirty="0" err="1" smtClean="0"/>
              <a:t>supersaturation</a:t>
            </a:r>
            <a:r>
              <a:rPr lang="en-US" dirty="0" smtClean="0"/>
              <a:t>, </a:t>
            </a:r>
            <a:r>
              <a:rPr lang="en-US" dirty="0" err="1" smtClean="0">
                <a:latin typeface="Symbol" pitchFamily="18" charset="2"/>
              </a:rPr>
              <a:t>D</a:t>
            </a:r>
            <a:r>
              <a:rPr lang="en-US" dirty="0" err="1" smtClean="0"/>
              <a:t>G</a:t>
            </a:r>
            <a:r>
              <a:rPr lang="en-US" baseline="-25000" dirty="0" err="1" smtClean="0"/>
              <a:t>v</a:t>
            </a:r>
            <a:r>
              <a:rPr lang="en-US" dirty="0" smtClean="0"/>
              <a:t> increases and r* decreases</a:t>
            </a:r>
          </a:p>
          <a:p>
            <a:endParaRPr lang="en-US" dirty="0" smtClean="0"/>
          </a:p>
          <a:p>
            <a:r>
              <a:rPr lang="en-US" i="1" dirty="0" smtClean="0"/>
              <a:t>Note: As r* -&gt; </a:t>
            </a:r>
            <a:r>
              <a:rPr lang="en-US" i="1" dirty="0" err="1" smtClean="0"/>
              <a:t>r</a:t>
            </a:r>
            <a:r>
              <a:rPr lang="en-US" i="1" baseline="-25000" dirty="0" err="1" smtClean="0"/>
              <a:t>atomic</a:t>
            </a:r>
            <a:r>
              <a:rPr lang="en-US" i="1" dirty="0" smtClean="0"/>
              <a:t>, values of </a:t>
            </a:r>
            <a:r>
              <a:rPr lang="en-US" i="1" dirty="0" smtClean="0">
                <a:latin typeface="Symbol" pitchFamily="18" charset="2"/>
              </a:rPr>
              <a:t>s</a:t>
            </a:r>
            <a:r>
              <a:rPr lang="en-US" i="1" dirty="0" smtClean="0"/>
              <a:t>, surface concept can not be used</a:t>
            </a:r>
            <a:endParaRPr lang="en-US"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Heterogeneous Nucleation</a:t>
            </a:r>
            <a:endParaRPr lang="en-US" dirty="0"/>
          </a:p>
        </p:txBody>
      </p:sp>
      <p:sp>
        <p:nvSpPr>
          <p:cNvPr id="3" name="TextBox 2"/>
          <p:cNvSpPr txBox="1"/>
          <p:nvPr/>
        </p:nvSpPr>
        <p:spPr>
          <a:xfrm>
            <a:off x="228600" y="1219200"/>
            <a:ext cx="4703916" cy="646331"/>
          </a:xfrm>
          <a:prstGeom prst="rect">
            <a:avLst/>
          </a:prstGeom>
          <a:noFill/>
        </p:spPr>
        <p:txBody>
          <a:bodyPr wrap="none" rtlCol="0">
            <a:spAutoFit/>
          </a:bodyPr>
          <a:lstStyle/>
          <a:p>
            <a:pPr>
              <a:buFont typeface="Arial" pitchFamily="34" charset="0"/>
              <a:buChar char="•"/>
            </a:pPr>
            <a:r>
              <a:rPr lang="en-US" dirty="0" smtClean="0"/>
              <a:t> Introduce substrate, dust etc. in vapor</a:t>
            </a:r>
          </a:p>
          <a:p>
            <a:pPr>
              <a:buFont typeface="Arial" pitchFamily="34" charset="0"/>
              <a:buChar char="•"/>
            </a:pPr>
            <a:r>
              <a:rPr lang="en-US" dirty="0" smtClean="0"/>
              <a:t> Consider </a:t>
            </a:r>
            <a:r>
              <a:rPr lang="en-US" dirty="0" err="1" smtClean="0"/>
              <a:t>adatoms</a:t>
            </a:r>
            <a:r>
              <a:rPr lang="en-US" dirty="0" smtClean="0"/>
              <a:t> on substrate, </a:t>
            </a:r>
            <a:r>
              <a:rPr lang="en-US" dirty="0" err="1" smtClean="0"/>
              <a:t>N</a:t>
            </a:r>
            <a:r>
              <a:rPr lang="en-US" baseline="-25000" dirty="0" err="1" smtClean="0"/>
              <a:t>ad</a:t>
            </a:r>
            <a:r>
              <a:rPr lang="en-US" dirty="0" smtClean="0"/>
              <a:t>/unit area</a:t>
            </a:r>
            <a:endParaRPr lang="en-US" dirty="0"/>
          </a:p>
        </p:txBody>
      </p:sp>
      <p:cxnSp>
        <p:nvCxnSpPr>
          <p:cNvPr id="5" name="Straight Connector 4"/>
          <p:cNvCxnSpPr/>
          <p:nvPr/>
        </p:nvCxnSpPr>
        <p:spPr>
          <a:xfrm>
            <a:off x="6096000" y="2133600"/>
            <a:ext cx="25146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172200" y="1295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458200" y="1905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620000" y="1905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48400" y="1905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86600" y="1905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8" idx="6"/>
          </p:cNvCxnSpPr>
          <p:nvPr/>
        </p:nvCxnSpPr>
        <p:spPr>
          <a:xfrm>
            <a:off x="7772400" y="1981200"/>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229600" y="19812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867400" y="19812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5"/>
          </p:cNvCxnSpPr>
          <p:nvPr/>
        </p:nvCxnSpPr>
        <p:spPr>
          <a:xfrm>
            <a:off x="6302282" y="1425482"/>
            <a:ext cx="403318" cy="555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0"/>
          </p:cNvCxnSpPr>
          <p:nvPr/>
        </p:nvCxnSpPr>
        <p:spPr>
          <a:xfrm flipV="1">
            <a:off x="7162800" y="1295400"/>
            <a:ext cx="304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467600" y="1143000"/>
            <a:ext cx="542136" cy="369332"/>
          </a:xfrm>
          <a:prstGeom prst="rect">
            <a:avLst/>
          </a:prstGeom>
          <a:noFill/>
        </p:spPr>
        <p:txBody>
          <a:bodyPr wrap="none" rtlCol="0">
            <a:spAutoFit/>
          </a:bodyPr>
          <a:lstStyle/>
          <a:p>
            <a:r>
              <a:rPr lang="en-US" dirty="0" smtClean="0"/>
              <a:t>N↑</a:t>
            </a:r>
            <a:endParaRPr lang="en-US" dirty="0"/>
          </a:p>
        </p:txBody>
      </p:sp>
      <p:sp>
        <p:nvSpPr>
          <p:cNvPr id="25" name="TextBox 24"/>
          <p:cNvSpPr txBox="1"/>
          <p:nvPr/>
        </p:nvSpPr>
        <p:spPr>
          <a:xfrm>
            <a:off x="5706264" y="1143000"/>
            <a:ext cx="542136" cy="369332"/>
          </a:xfrm>
          <a:prstGeom prst="rect">
            <a:avLst/>
          </a:prstGeom>
          <a:noFill/>
        </p:spPr>
        <p:txBody>
          <a:bodyPr wrap="none" rtlCol="0">
            <a:spAutoFit/>
          </a:bodyPr>
          <a:lstStyle/>
          <a:p>
            <a:r>
              <a:rPr lang="en-US" dirty="0" smtClean="0"/>
              <a:t>N↓</a:t>
            </a:r>
            <a:endParaRPr lang="en-US" dirty="0"/>
          </a:p>
        </p:txBody>
      </p:sp>
      <p:sp>
        <p:nvSpPr>
          <p:cNvPr id="26" name="TextBox 25"/>
          <p:cNvSpPr txBox="1"/>
          <p:nvPr/>
        </p:nvSpPr>
        <p:spPr>
          <a:xfrm>
            <a:off x="5523866" y="914400"/>
            <a:ext cx="1181734" cy="369332"/>
          </a:xfrm>
          <a:prstGeom prst="rect">
            <a:avLst/>
          </a:prstGeom>
          <a:noFill/>
        </p:spPr>
        <p:txBody>
          <a:bodyPr wrap="none" rtlCol="0">
            <a:spAutoFit/>
          </a:bodyPr>
          <a:lstStyle/>
          <a:p>
            <a:r>
              <a:rPr lang="en-US" dirty="0" smtClean="0"/>
              <a:t>deposition</a:t>
            </a:r>
            <a:endParaRPr lang="en-US" dirty="0"/>
          </a:p>
        </p:txBody>
      </p:sp>
      <p:sp>
        <p:nvSpPr>
          <p:cNvPr id="27" name="TextBox 26"/>
          <p:cNvSpPr txBox="1"/>
          <p:nvPr/>
        </p:nvSpPr>
        <p:spPr>
          <a:xfrm>
            <a:off x="6858000" y="914400"/>
            <a:ext cx="1574470" cy="369332"/>
          </a:xfrm>
          <a:prstGeom prst="rect">
            <a:avLst/>
          </a:prstGeom>
          <a:noFill/>
        </p:spPr>
        <p:txBody>
          <a:bodyPr wrap="none" rtlCol="0">
            <a:spAutoFit/>
          </a:bodyPr>
          <a:lstStyle/>
          <a:p>
            <a:r>
              <a:rPr lang="en-US" dirty="0" smtClean="0"/>
              <a:t>re-evaporation</a:t>
            </a:r>
            <a:endParaRPr lang="en-US" dirty="0"/>
          </a:p>
        </p:txBody>
      </p:sp>
      <p:sp>
        <p:nvSpPr>
          <p:cNvPr id="28" name="TextBox 27"/>
          <p:cNvSpPr txBox="1"/>
          <p:nvPr/>
        </p:nvSpPr>
        <p:spPr>
          <a:xfrm>
            <a:off x="6853929" y="2133600"/>
            <a:ext cx="1070871" cy="369332"/>
          </a:xfrm>
          <a:prstGeom prst="rect">
            <a:avLst/>
          </a:prstGeom>
          <a:noFill/>
        </p:spPr>
        <p:txBody>
          <a:bodyPr wrap="none" rtlCol="0">
            <a:spAutoFit/>
          </a:bodyPr>
          <a:lstStyle/>
          <a:p>
            <a:r>
              <a:rPr lang="en-US" dirty="0" smtClean="0"/>
              <a:t>Substrate</a:t>
            </a:r>
            <a:endParaRPr lang="en-US" dirty="0"/>
          </a:p>
        </p:txBody>
      </p:sp>
      <p:sp>
        <p:nvSpPr>
          <p:cNvPr id="29" name="TextBox 28"/>
          <p:cNvSpPr txBox="1"/>
          <p:nvPr/>
        </p:nvSpPr>
        <p:spPr>
          <a:xfrm>
            <a:off x="381000" y="1828800"/>
            <a:ext cx="7794826" cy="2308324"/>
          </a:xfrm>
          <a:prstGeom prst="rect">
            <a:avLst/>
          </a:prstGeom>
          <a:noFill/>
        </p:spPr>
        <p:txBody>
          <a:bodyPr wrap="none" rtlCol="0">
            <a:spAutoFit/>
          </a:bodyPr>
          <a:lstStyle/>
          <a:p>
            <a:r>
              <a:rPr lang="en-US" dirty="0" smtClean="0"/>
              <a:t>re-evaporation probability: W=</a:t>
            </a:r>
            <a:r>
              <a:rPr lang="en-US" dirty="0" smtClean="0">
                <a:latin typeface="Symbol" pitchFamily="18" charset="2"/>
              </a:rPr>
              <a:t>n </a:t>
            </a:r>
            <a:r>
              <a:rPr lang="en-US" dirty="0" smtClean="0"/>
              <a:t>exp (</a:t>
            </a:r>
            <a:r>
              <a:rPr lang="en-US" dirty="0" err="1" smtClean="0"/>
              <a:t>Q</a:t>
            </a:r>
            <a:r>
              <a:rPr lang="en-US" baseline="-25000" dirty="0" err="1" smtClean="0"/>
              <a:t>ad</a:t>
            </a:r>
            <a:r>
              <a:rPr lang="en-US" dirty="0" smtClean="0"/>
              <a:t>/</a:t>
            </a:r>
            <a:r>
              <a:rPr lang="en-US" dirty="0" err="1" smtClean="0"/>
              <a:t>kT</a:t>
            </a:r>
            <a:r>
              <a:rPr lang="en-US" dirty="0" smtClean="0"/>
              <a:t>)</a:t>
            </a:r>
          </a:p>
          <a:p>
            <a:r>
              <a:rPr lang="en-US" dirty="0" smtClean="0"/>
              <a:t>Where </a:t>
            </a:r>
            <a:r>
              <a:rPr lang="en-US" dirty="0" err="1" smtClean="0"/>
              <a:t>Q</a:t>
            </a:r>
            <a:r>
              <a:rPr lang="en-US" baseline="-25000" dirty="0" err="1" smtClean="0"/>
              <a:t>ad</a:t>
            </a:r>
            <a:r>
              <a:rPr lang="en-US" dirty="0" smtClean="0"/>
              <a:t>=binding energy to substrate (negative)</a:t>
            </a:r>
          </a:p>
          <a:p>
            <a:endParaRPr lang="en-US" dirty="0" smtClean="0"/>
          </a:p>
          <a:p>
            <a:r>
              <a:rPr lang="en-US" dirty="0" smtClean="0"/>
              <a:t>Re-evaporation rate: N↑=</a:t>
            </a:r>
            <a:r>
              <a:rPr lang="en-US" dirty="0" err="1" smtClean="0"/>
              <a:t>N</a:t>
            </a:r>
            <a:r>
              <a:rPr lang="en-US" baseline="-25000" dirty="0" err="1" smtClean="0"/>
              <a:t>ad</a:t>
            </a:r>
            <a:r>
              <a:rPr lang="en-US" dirty="0" smtClean="0"/>
              <a:t> </a:t>
            </a:r>
            <a:r>
              <a:rPr lang="en-US" dirty="0" smtClean="0">
                <a:latin typeface="Symbol" pitchFamily="18" charset="2"/>
              </a:rPr>
              <a:t>n </a:t>
            </a:r>
            <a:r>
              <a:rPr lang="en-US" dirty="0" smtClean="0"/>
              <a:t>exp (</a:t>
            </a:r>
            <a:r>
              <a:rPr lang="en-US" dirty="0" err="1" smtClean="0"/>
              <a:t>Q</a:t>
            </a:r>
            <a:r>
              <a:rPr lang="en-US" baseline="-25000" dirty="0" err="1" smtClean="0"/>
              <a:t>ad</a:t>
            </a:r>
            <a:r>
              <a:rPr lang="en-US" dirty="0" smtClean="0"/>
              <a:t>/</a:t>
            </a:r>
            <a:r>
              <a:rPr lang="en-US" dirty="0" err="1" smtClean="0"/>
              <a:t>kT</a:t>
            </a:r>
            <a:r>
              <a:rPr lang="en-US" dirty="0" smtClean="0"/>
              <a:t>)</a:t>
            </a:r>
          </a:p>
          <a:p>
            <a:endParaRPr lang="en-US" dirty="0" smtClean="0"/>
          </a:p>
          <a:p>
            <a:r>
              <a:rPr lang="en-US" dirty="0" smtClean="0"/>
              <a:t>At steady state:  N↑=N↓ -&gt; </a:t>
            </a:r>
            <a:r>
              <a:rPr lang="en-US" dirty="0" err="1" smtClean="0"/>
              <a:t>N</a:t>
            </a:r>
            <a:r>
              <a:rPr lang="en-US" baseline="-25000" dirty="0" err="1" smtClean="0"/>
              <a:t>ad</a:t>
            </a:r>
            <a:r>
              <a:rPr lang="en-US" dirty="0" smtClean="0"/>
              <a:t>=(N↓/</a:t>
            </a:r>
            <a:r>
              <a:rPr lang="en-US" dirty="0" smtClean="0">
                <a:latin typeface="Symbol" pitchFamily="18" charset="2"/>
              </a:rPr>
              <a:t>n</a:t>
            </a:r>
            <a:r>
              <a:rPr lang="en-US" dirty="0" smtClean="0"/>
              <a:t>) exp (-</a:t>
            </a:r>
            <a:r>
              <a:rPr lang="en-US" dirty="0" err="1" smtClean="0"/>
              <a:t>Q</a:t>
            </a:r>
            <a:r>
              <a:rPr lang="en-US" baseline="-25000" dirty="0" err="1" smtClean="0"/>
              <a:t>ad</a:t>
            </a:r>
            <a:r>
              <a:rPr lang="en-US" dirty="0" smtClean="0"/>
              <a:t>/</a:t>
            </a:r>
            <a:r>
              <a:rPr lang="en-US" dirty="0" err="1" smtClean="0"/>
              <a:t>kT</a:t>
            </a:r>
            <a:r>
              <a:rPr lang="en-US" dirty="0" smtClean="0"/>
              <a:t>)</a:t>
            </a:r>
          </a:p>
          <a:p>
            <a:endParaRPr lang="en-US" dirty="0" smtClean="0"/>
          </a:p>
          <a:p>
            <a:r>
              <a:rPr lang="en-US" dirty="0" smtClean="0"/>
              <a:t>Residence time, </a:t>
            </a:r>
            <a:r>
              <a:rPr lang="en-US" dirty="0" smtClean="0">
                <a:latin typeface="Symbol" pitchFamily="18" charset="2"/>
              </a:rPr>
              <a:t>t</a:t>
            </a:r>
            <a:r>
              <a:rPr lang="en-US" dirty="0" smtClean="0"/>
              <a:t>=W</a:t>
            </a:r>
            <a:r>
              <a:rPr lang="en-US" baseline="30000" dirty="0" smtClean="0"/>
              <a:t>-1</a:t>
            </a:r>
            <a:r>
              <a:rPr lang="en-US" dirty="0" smtClean="0"/>
              <a:t>=</a:t>
            </a:r>
            <a:r>
              <a:rPr lang="en-US" dirty="0" smtClean="0">
                <a:latin typeface="Symbol" pitchFamily="18" charset="2"/>
              </a:rPr>
              <a:t>n</a:t>
            </a:r>
            <a:r>
              <a:rPr lang="en-US" baseline="30000" dirty="0" smtClean="0"/>
              <a:t>-1</a:t>
            </a:r>
            <a:r>
              <a:rPr lang="en-US" dirty="0" smtClean="0"/>
              <a:t> exp(</a:t>
            </a:r>
            <a:r>
              <a:rPr lang="en-US" dirty="0" err="1" smtClean="0"/>
              <a:t>Q</a:t>
            </a:r>
            <a:r>
              <a:rPr lang="en-US" baseline="-25000" dirty="0" err="1" smtClean="0"/>
              <a:t>des</a:t>
            </a:r>
            <a:r>
              <a:rPr lang="en-US" dirty="0" smtClean="0"/>
              <a:t>/</a:t>
            </a:r>
            <a:r>
              <a:rPr lang="en-US" dirty="0" err="1" smtClean="0"/>
              <a:t>kT</a:t>
            </a:r>
            <a:r>
              <a:rPr lang="en-US" dirty="0" smtClean="0"/>
              <a:t>); where, </a:t>
            </a:r>
            <a:r>
              <a:rPr lang="en-US" dirty="0" err="1" smtClean="0"/>
              <a:t>Q</a:t>
            </a:r>
            <a:r>
              <a:rPr lang="en-US" baseline="-25000" dirty="0" err="1" smtClean="0"/>
              <a:t>des</a:t>
            </a:r>
            <a:r>
              <a:rPr lang="en-US" dirty="0" smtClean="0"/>
              <a:t>= desorption energy (positive)</a:t>
            </a:r>
            <a:endParaRPr lang="en-US" dirty="0"/>
          </a:p>
        </p:txBody>
      </p:sp>
      <p:sp>
        <p:nvSpPr>
          <p:cNvPr id="30" name="TextBox 29"/>
          <p:cNvSpPr txBox="1"/>
          <p:nvPr/>
        </p:nvSpPr>
        <p:spPr>
          <a:xfrm>
            <a:off x="8580166" y="1688068"/>
            <a:ext cx="487634" cy="369332"/>
          </a:xfrm>
          <a:prstGeom prst="rect">
            <a:avLst/>
          </a:prstGeom>
          <a:noFill/>
        </p:spPr>
        <p:txBody>
          <a:bodyPr wrap="none" rtlCol="0">
            <a:spAutoFit/>
          </a:bodyPr>
          <a:lstStyle/>
          <a:p>
            <a:r>
              <a:rPr lang="en-US" dirty="0" err="1" smtClean="0"/>
              <a:t>N</a:t>
            </a:r>
            <a:r>
              <a:rPr lang="en-US" baseline="-25000" dirty="0" err="1" smtClean="0"/>
              <a:t>ad</a:t>
            </a:r>
            <a:endParaRPr lang="en-US" dirty="0"/>
          </a:p>
        </p:txBody>
      </p:sp>
      <p:sp>
        <p:nvSpPr>
          <p:cNvPr id="31" name="TextBox 30"/>
          <p:cNvSpPr txBox="1"/>
          <p:nvPr/>
        </p:nvSpPr>
        <p:spPr>
          <a:xfrm>
            <a:off x="76200" y="4343400"/>
            <a:ext cx="9140836" cy="2031325"/>
          </a:xfrm>
          <a:prstGeom prst="rect">
            <a:avLst/>
          </a:prstGeom>
          <a:noFill/>
        </p:spPr>
        <p:txBody>
          <a:bodyPr wrap="none" rtlCol="0">
            <a:spAutoFit/>
          </a:bodyPr>
          <a:lstStyle/>
          <a:p>
            <a:r>
              <a:rPr lang="en-US" dirty="0" smtClean="0"/>
              <a:t>Adsorption rate: Assuming only </a:t>
            </a:r>
            <a:r>
              <a:rPr lang="en-US" dirty="0" err="1" smtClean="0"/>
              <a:t>adatom</a:t>
            </a:r>
            <a:r>
              <a:rPr lang="en-US" dirty="0" smtClean="0"/>
              <a:t> population with no further interaction</a:t>
            </a:r>
          </a:p>
          <a:p>
            <a:pPr>
              <a:buFont typeface="Arial" pitchFamily="34" charset="0"/>
              <a:buChar char="•"/>
            </a:pPr>
            <a:r>
              <a:rPr lang="en-US" dirty="0" smtClean="0"/>
              <a:t> If N↓</a:t>
            </a:r>
            <a:r>
              <a:rPr lang="en-US" dirty="0" smtClean="0">
                <a:sym typeface="Wingdings" pitchFamily="2" charset="2"/>
              </a:rPr>
              <a:t>0(deposition stopped), N</a:t>
            </a:r>
            <a:r>
              <a:rPr lang="en-US" baseline="-25000" dirty="0" smtClean="0">
                <a:sym typeface="Wingdings" pitchFamily="2" charset="2"/>
              </a:rPr>
              <a:t>ad</a:t>
            </a:r>
            <a:r>
              <a:rPr lang="en-US" dirty="0" smtClean="0">
                <a:sym typeface="Wingdings" pitchFamily="2" charset="2"/>
              </a:rPr>
              <a:t>0 (all eventually re-evaporated)</a:t>
            </a:r>
          </a:p>
          <a:p>
            <a:pPr lvl="1">
              <a:buFont typeface="Arial" pitchFamily="34" charset="0"/>
              <a:buChar char="•"/>
            </a:pPr>
            <a:r>
              <a:rPr lang="en-US" dirty="0" smtClean="0">
                <a:sym typeface="Wingdings" pitchFamily="2" charset="2"/>
              </a:rPr>
              <a:t>Adsorption rate: </a:t>
            </a:r>
            <a:r>
              <a:rPr lang="en-US" dirty="0" err="1" smtClean="0">
                <a:sym typeface="Wingdings" pitchFamily="2" charset="2"/>
              </a:rPr>
              <a:t>dN</a:t>
            </a:r>
            <a:r>
              <a:rPr lang="en-US" baseline="-25000" dirty="0" err="1" smtClean="0">
                <a:sym typeface="Wingdings" pitchFamily="2" charset="2"/>
              </a:rPr>
              <a:t>ad</a:t>
            </a:r>
            <a:r>
              <a:rPr lang="en-US" dirty="0" smtClean="0">
                <a:sym typeface="Wingdings" pitchFamily="2" charset="2"/>
              </a:rPr>
              <a:t>/</a:t>
            </a:r>
            <a:r>
              <a:rPr lang="en-US" dirty="0" err="1" smtClean="0">
                <a:sym typeface="Wingdings" pitchFamily="2" charset="2"/>
              </a:rPr>
              <a:t>dt</a:t>
            </a:r>
            <a:r>
              <a:rPr lang="en-US" dirty="0" smtClean="0">
                <a:sym typeface="Wingdings" pitchFamily="2" charset="2"/>
              </a:rPr>
              <a:t> = N</a:t>
            </a:r>
            <a:r>
              <a:rPr lang="en-US" dirty="0" smtClean="0"/>
              <a:t>↓ - N↑ = N↓ - </a:t>
            </a:r>
            <a:r>
              <a:rPr lang="en-US" dirty="0" err="1" smtClean="0"/>
              <a:t>N</a:t>
            </a:r>
            <a:r>
              <a:rPr lang="en-US" baseline="-25000" dirty="0" err="1" smtClean="0">
                <a:sym typeface="Wingdings" pitchFamily="2" charset="2"/>
              </a:rPr>
              <a:t>ad</a:t>
            </a:r>
            <a:r>
              <a:rPr lang="en-US" dirty="0" smtClean="0"/>
              <a:t>/</a:t>
            </a:r>
            <a:r>
              <a:rPr lang="en-US" dirty="0" smtClean="0">
                <a:latin typeface="Symbol" pitchFamily="18" charset="2"/>
              </a:rPr>
              <a:t>t</a:t>
            </a:r>
          </a:p>
          <a:p>
            <a:pPr lvl="1"/>
            <a:r>
              <a:rPr lang="en-US" dirty="0" smtClean="0">
                <a:latin typeface="Symbol" pitchFamily="18" charset="2"/>
              </a:rPr>
              <a:t>		      </a:t>
            </a:r>
            <a:r>
              <a:rPr lang="en-US" dirty="0" err="1" smtClean="0">
                <a:sym typeface="Wingdings" pitchFamily="2" charset="2"/>
              </a:rPr>
              <a:t>dN</a:t>
            </a:r>
            <a:r>
              <a:rPr lang="en-US" baseline="-25000" dirty="0" err="1" smtClean="0">
                <a:sym typeface="Wingdings" pitchFamily="2" charset="2"/>
              </a:rPr>
              <a:t>ad</a:t>
            </a:r>
            <a:r>
              <a:rPr lang="en-US" dirty="0" smtClean="0">
                <a:sym typeface="Wingdings" pitchFamily="2" charset="2"/>
              </a:rPr>
              <a:t>/</a:t>
            </a:r>
            <a:r>
              <a:rPr lang="en-US" dirty="0" smtClean="0"/>
              <a:t> (</a:t>
            </a:r>
            <a:r>
              <a:rPr lang="en-US" dirty="0" err="1" smtClean="0"/>
              <a:t>N↓</a:t>
            </a:r>
            <a:r>
              <a:rPr lang="en-US" dirty="0" err="1" smtClean="0">
                <a:latin typeface="Symbol" pitchFamily="18" charset="2"/>
              </a:rPr>
              <a:t>t</a:t>
            </a:r>
            <a:r>
              <a:rPr lang="en-US" dirty="0" smtClean="0">
                <a:latin typeface="Symbol" pitchFamily="18" charset="2"/>
              </a:rPr>
              <a:t> </a:t>
            </a:r>
            <a:r>
              <a:rPr lang="en-US" dirty="0" smtClean="0"/>
              <a:t>- </a:t>
            </a:r>
            <a:r>
              <a:rPr lang="en-US" dirty="0" err="1" smtClean="0"/>
              <a:t>N</a:t>
            </a:r>
            <a:r>
              <a:rPr lang="en-US" baseline="-25000" dirty="0" err="1" smtClean="0">
                <a:sym typeface="Wingdings" pitchFamily="2" charset="2"/>
              </a:rPr>
              <a:t>ad</a:t>
            </a:r>
            <a:r>
              <a:rPr lang="en-US" dirty="0" smtClean="0"/>
              <a:t>)= </a:t>
            </a:r>
            <a:r>
              <a:rPr lang="en-US" dirty="0" err="1" smtClean="0"/>
              <a:t>dt</a:t>
            </a:r>
            <a:r>
              <a:rPr lang="en-US" dirty="0" smtClean="0"/>
              <a:t>/</a:t>
            </a:r>
            <a:r>
              <a:rPr lang="en-US" dirty="0" smtClean="0">
                <a:latin typeface="Symbol" pitchFamily="18" charset="2"/>
              </a:rPr>
              <a:t>t</a:t>
            </a:r>
          </a:p>
          <a:p>
            <a:pPr lvl="1"/>
            <a:r>
              <a:rPr lang="en-US" dirty="0" smtClean="0">
                <a:latin typeface="+mj-lt"/>
              </a:rPr>
              <a:t>On integrating, </a:t>
            </a:r>
            <a:r>
              <a:rPr lang="en-US" dirty="0" err="1" smtClean="0">
                <a:sym typeface="Wingdings" pitchFamily="2" charset="2"/>
              </a:rPr>
              <a:t>N</a:t>
            </a:r>
            <a:r>
              <a:rPr lang="en-US" baseline="-25000" dirty="0" err="1" smtClean="0">
                <a:sym typeface="Wingdings" pitchFamily="2" charset="2"/>
              </a:rPr>
              <a:t>ad</a:t>
            </a:r>
            <a:r>
              <a:rPr lang="en-US" dirty="0" smtClean="0">
                <a:sym typeface="Wingdings" pitchFamily="2" charset="2"/>
              </a:rPr>
              <a:t>(t) = </a:t>
            </a:r>
            <a:r>
              <a:rPr lang="en-US" dirty="0" err="1" smtClean="0">
                <a:sym typeface="Wingdings" pitchFamily="2" charset="2"/>
              </a:rPr>
              <a:t>N</a:t>
            </a:r>
            <a:r>
              <a:rPr lang="en-US" dirty="0" err="1" smtClean="0"/>
              <a:t>↓</a:t>
            </a:r>
            <a:r>
              <a:rPr lang="en-US" dirty="0" err="1" smtClean="0">
                <a:latin typeface="Symbol" pitchFamily="18" charset="2"/>
              </a:rPr>
              <a:t>t</a:t>
            </a:r>
            <a:r>
              <a:rPr lang="en-US" dirty="0" smtClean="0"/>
              <a:t>(1-exp-t/</a:t>
            </a:r>
            <a:r>
              <a:rPr lang="en-US" dirty="0" smtClean="0">
                <a:latin typeface="Symbol" pitchFamily="18" charset="2"/>
              </a:rPr>
              <a:t>t</a:t>
            </a:r>
            <a:r>
              <a:rPr lang="en-US" dirty="0" smtClean="0"/>
              <a:t>) ; For </a:t>
            </a:r>
            <a:r>
              <a:rPr lang="en-US" dirty="0" err="1" smtClean="0"/>
              <a:t>N</a:t>
            </a:r>
            <a:r>
              <a:rPr lang="en-US" baseline="-25000" dirty="0" err="1" smtClean="0"/>
              <a:t>ad</a:t>
            </a:r>
            <a:r>
              <a:rPr lang="en-US" dirty="0" smtClean="0"/>
              <a:t>=0 at t=0</a:t>
            </a:r>
          </a:p>
          <a:p>
            <a:pPr lvl="1"/>
            <a:r>
              <a:rPr lang="en-US" dirty="0" smtClean="0">
                <a:latin typeface="+mj-lt"/>
              </a:rPr>
              <a:t>For </a:t>
            </a:r>
            <a:r>
              <a:rPr lang="en-US" dirty="0" smtClean="0">
                <a:latin typeface="Symbol" pitchFamily="18" charset="2"/>
              </a:rPr>
              <a:t>t</a:t>
            </a:r>
            <a:r>
              <a:rPr lang="en-US" dirty="0" smtClean="0">
                <a:latin typeface="+mj-lt"/>
              </a:rPr>
              <a:t>&lt;&lt;t, </a:t>
            </a:r>
            <a:r>
              <a:rPr lang="en-US" dirty="0" err="1" smtClean="0">
                <a:sym typeface="Wingdings" pitchFamily="2" charset="2"/>
              </a:rPr>
              <a:t>N</a:t>
            </a:r>
            <a:r>
              <a:rPr lang="en-US" baseline="-25000" dirty="0" err="1" smtClean="0">
                <a:sym typeface="Wingdings" pitchFamily="2" charset="2"/>
              </a:rPr>
              <a:t>ad</a:t>
            </a:r>
            <a:r>
              <a:rPr lang="en-US" dirty="0" smtClean="0">
                <a:sym typeface="Wingdings" pitchFamily="2" charset="2"/>
              </a:rPr>
              <a:t>(t) =</a:t>
            </a:r>
            <a:r>
              <a:rPr lang="en-US" dirty="0" err="1" smtClean="0">
                <a:sym typeface="Wingdings" pitchFamily="2" charset="2"/>
              </a:rPr>
              <a:t>N</a:t>
            </a:r>
            <a:r>
              <a:rPr lang="en-US" dirty="0" err="1" smtClean="0"/>
              <a:t>↓</a:t>
            </a:r>
            <a:r>
              <a:rPr lang="en-US" dirty="0" err="1" smtClean="0">
                <a:latin typeface="Symbol" pitchFamily="18" charset="2"/>
              </a:rPr>
              <a:t>t</a:t>
            </a:r>
            <a:r>
              <a:rPr lang="en-US" dirty="0" smtClean="0">
                <a:latin typeface="Symbol" pitchFamily="18" charset="2"/>
              </a:rPr>
              <a:t> (</a:t>
            </a:r>
            <a:r>
              <a:rPr lang="en-US" dirty="0" smtClean="0">
                <a:latin typeface="+mj-lt"/>
              </a:rPr>
              <a:t>i.e. independent of time for weak physical adsorption)</a:t>
            </a:r>
          </a:p>
          <a:p>
            <a:pPr lvl="1"/>
            <a:r>
              <a:rPr lang="en-US" dirty="0" smtClean="0">
                <a:latin typeface="+mj-lt"/>
              </a:rPr>
              <a:t>For </a:t>
            </a:r>
            <a:r>
              <a:rPr lang="en-US" dirty="0" smtClean="0">
                <a:latin typeface="Symbol" pitchFamily="18" charset="2"/>
              </a:rPr>
              <a:t>t</a:t>
            </a:r>
            <a:r>
              <a:rPr lang="en-US" dirty="0" smtClean="0"/>
              <a:t>&gt;&gt;t, </a:t>
            </a:r>
            <a:r>
              <a:rPr lang="en-US" dirty="0" err="1" smtClean="0">
                <a:sym typeface="Wingdings" pitchFamily="2" charset="2"/>
              </a:rPr>
              <a:t>N</a:t>
            </a:r>
            <a:r>
              <a:rPr lang="en-US" baseline="-25000" dirty="0" err="1" smtClean="0">
                <a:sym typeface="Wingdings" pitchFamily="2" charset="2"/>
              </a:rPr>
              <a:t>ad</a:t>
            </a:r>
            <a:r>
              <a:rPr lang="en-US" dirty="0" smtClean="0">
                <a:sym typeface="Wingdings" pitchFamily="2" charset="2"/>
              </a:rPr>
              <a:t>(t) =</a:t>
            </a:r>
            <a:r>
              <a:rPr lang="en-US" dirty="0" err="1" smtClean="0">
                <a:sym typeface="Wingdings" pitchFamily="2" charset="2"/>
              </a:rPr>
              <a:t>N</a:t>
            </a:r>
            <a:r>
              <a:rPr lang="en-US" dirty="0" err="1" smtClean="0"/>
              <a:t>↓t</a:t>
            </a:r>
            <a:r>
              <a:rPr lang="en-US" dirty="0" smtClean="0"/>
              <a:t> (i.e. complete condensation for strong adsorption or initial transient)</a:t>
            </a:r>
            <a:endParaRPr lang="en-US" dirty="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t>Heterogeneous Nucleation: Surface Diffusion</a:t>
            </a:r>
            <a:endParaRPr lang="en-US" sz="3200" dirty="0"/>
          </a:p>
        </p:txBody>
      </p:sp>
      <p:sp>
        <p:nvSpPr>
          <p:cNvPr id="3" name="TextBox 2"/>
          <p:cNvSpPr txBox="1"/>
          <p:nvPr/>
        </p:nvSpPr>
        <p:spPr>
          <a:xfrm>
            <a:off x="304800" y="1219200"/>
            <a:ext cx="8610600" cy="1200329"/>
          </a:xfrm>
          <a:prstGeom prst="rect">
            <a:avLst/>
          </a:prstGeom>
          <a:noFill/>
        </p:spPr>
        <p:txBody>
          <a:bodyPr wrap="square" rtlCol="0">
            <a:spAutoFit/>
          </a:bodyPr>
          <a:lstStyle/>
          <a:p>
            <a:r>
              <a:rPr lang="en-US" dirty="0" smtClean="0"/>
              <a:t>Surface diffusion of </a:t>
            </a:r>
            <a:r>
              <a:rPr lang="en-US" dirty="0" err="1" smtClean="0"/>
              <a:t>adatoms</a:t>
            </a:r>
            <a:r>
              <a:rPr lang="en-US" dirty="0" smtClean="0"/>
              <a:t> by distance X from point of impact</a:t>
            </a:r>
          </a:p>
          <a:p>
            <a:r>
              <a:rPr lang="en-US" dirty="0" smtClean="0"/>
              <a:t>X=(2D</a:t>
            </a:r>
            <a:r>
              <a:rPr lang="en-US" dirty="0" smtClean="0">
                <a:latin typeface="Symbol" pitchFamily="18" charset="2"/>
              </a:rPr>
              <a:t>t</a:t>
            </a:r>
            <a:r>
              <a:rPr lang="en-US" dirty="0" smtClean="0"/>
              <a:t>)</a:t>
            </a:r>
            <a:r>
              <a:rPr lang="en-US" baseline="30000" dirty="0" smtClean="0"/>
              <a:t>1/2</a:t>
            </a:r>
            <a:r>
              <a:rPr lang="en-US" dirty="0" smtClean="0"/>
              <a:t> = (2D)</a:t>
            </a:r>
            <a:r>
              <a:rPr lang="en-US" baseline="30000" dirty="0" smtClean="0"/>
              <a:t>1/2</a:t>
            </a:r>
            <a:r>
              <a:rPr lang="en-US" dirty="0" smtClean="0">
                <a:latin typeface="Symbol" pitchFamily="18" charset="2"/>
              </a:rPr>
              <a:t>n</a:t>
            </a:r>
            <a:r>
              <a:rPr lang="en-US" baseline="30000" dirty="0" smtClean="0"/>
              <a:t>-1/2</a:t>
            </a:r>
            <a:r>
              <a:rPr lang="en-US" dirty="0" smtClean="0"/>
              <a:t>exp(-</a:t>
            </a:r>
            <a:r>
              <a:rPr lang="en-US" dirty="0" err="1" smtClean="0"/>
              <a:t>Q</a:t>
            </a:r>
            <a:r>
              <a:rPr lang="en-US" baseline="-25000" dirty="0" err="1" smtClean="0"/>
              <a:t>ad</a:t>
            </a:r>
            <a:r>
              <a:rPr lang="en-US" dirty="0" smtClean="0"/>
              <a:t>/2kT);          Where, D=surface diffusivity = a</a:t>
            </a:r>
            <a:r>
              <a:rPr lang="en-US" baseline="30000" dirty="0" smtClean="0"/>
              <a:t>2</a:t>
            </a:r>
            <a:r>
              <a:rPr lang="en-US" dirty="0" smtClean="0">
                <a:latin typeface="Symbol" pitchFamily="18" charset="2"/>
              </a:rPr>
              <a:t>n</a:t>
            </a:r>
            <a:r>
              <a:rPr lang="en-US" dirty="0" smtClean="0"/>
              <a:t>exp(</a:t>
            </a:r>
            <a:r>
              <a:rPr lang="en-US" dirty="0" err="1" smtClean="0"/>
              <a:t>Q</a:t>
            </a:r>
            <a:r>
              <a:rPr lang="en-US" baseline="-25000" dirty="0" err="1" smtClean="0"/>
              <a:t>diff</a:t>
            </a:r>
            <a:r>
              <a:rPr lang="en-US" dirty="0" smtClean="0"/>
              <a:t>/</a:t>
            </a:r>
            <a:r>
              <a:rPr lang="en-US" dirty="0" err="1" smtClean="0"/>
              <a:t>kT</a:t>
            </a:r>
            <a:r>
              <a:rPr lang="en-US" dirty="0" smtClean="0"/>
              <a:t>)</a:t>
            </a:r>
          </a:p>
          <a:p>
            <a:endParaRPr lang="en-US" dirty="0" smtClean="0"/>
          </a:p>
          <a:p>
            <a:r>
              <a:rPr lang="en-US" dirty="0" smtClean="0"/>
              <a:t>X=2</a:t>
            </a:r>
            <a:r>
              <a:rPr lang="en-US" baseline="30000" dirty="0" smtClean="0"/>
              <a:t>1/2</a:t>
            </a:r>
            <a:r>
              <a:rPr lang="en-US" dirty="0" smtClean="0"/>
              <a:t>aexp-((</a:t>
            </a:r>
            <a:r>
              <a:rPr lang="en-US" dirty="0" err="1" smtClean="0"/>
              <a:t>Q</a:t>
            </a:r>
            <a:r>
              <a:rPr lang="en-US" baseline="-25000" dirty="0" err="1" smtClean="0"/>
              <a:t>diff</a:t>
            </a:r>
            <a:r>
              <a:rPr lang="en-US" baseline="-25000" dirty="0" smtClean="0"/>
              <a:t> </a:t>
            </a:r>
            <a:r>
              <a:rPr lang="en-US" dirty="0" smtClean="0"/>
              <a:t>+</a:t>
            </a:r>
            <a:r>
              <a:rPr lang="en-US" dirty="0" err="1" smtClean="0"/>
              <a:t>Q</a:t>
            </a:r>
            <a:r>
              <a:rPr lang="en-US" baseline="-25000" dirty="0" err="1" smtClean="0"/>
              <a:t>ad</a:t>
            </a:r>
            <a:r>
              <a:rPr lang="en-US" dirty="0" smtClean="0"/>
              <a:t>)/2kT); Where, a=</a:t>
            </a:r>
            <a:r>
              <a:rPr lang="en-US" dirty="0" err="1" smtClean="0"/>
              <a:t>interatomic</a:t>
            </a:r>
            <a:r>
              <a:rPr lang="en-US" dirty="0" smtClean="0"/>
              <a:t> distance</a:t>
            </a:r>
            <a:endParaRPr lang="en-US" dirty="0"/>
          </a:p>
        </p:txBody>
      </p:sp>
      <p:sp>
        <p:nvSpPr>
          <p:cNvPr id="4" name="TextBox 3"/>
          <p:cNvSpPr txBox="1"/>
          <p:nvPr/>
        </p:nvSpPr>
        <p:spPr>
          <a:xfrm>
            <a:off x="200271" y="2514600"/>
            <a:ext cx="8943730" cy="3693319"/>
          </a:xfrm>
          <a:prstGeom prst="rect">
            <a:avLst/>
          </a:prstGeom>
          <a:noFill/>
        </p:spPr>
        <p:txBody>
          <a:bodyPr wrap="square" rtlCol="0">
            <a:spAutoFit/>
          </a:bodyPr>
          <a:lstStyle/>
          <a:p>
            <a:pPr>
              <a:buFont typeface="Arial" pitchFamily="34" charset="0"/>
              <a:buChar char="•"/>
            </a:pPr>
            <a:r>
              <a:rPr lang="en-US" dirty="0" smtClean="0"/>
              <a:t>When adjacent nuclei separation &lt; X; no further nuclei created -&gt; all atoms join existing nuclei</a:t>
            </a:r>
          </a:p>
          <a:p>
            <a:pPr>
              <a:buFont typeface="Arial" pitchFamily="34" charset="0"/>
              <a:buChar char="•"/>
            </a:pPr>
            <a:r>
              <a:rPr lang="en-US" dirty="0" smtClean="0"/>
              <a:t> Capillary Model</a:t>
            </a:r>
          </a:p>
          <a:p>
            <a:pPr lvl="1"/>
            <a:r>
              <a:rPr lang="en-US" dirty="0" smtClean="0"/>
              <a:t>For island clusters with </a:t>
            </a:r>
            <a:r>
              <a:rPr lang="az-Cyrl-AZ" dirty="0" smtClean="0"/>
              <a:t>І</a:t>
            </a:r>
            <a:r>
              <a:rPr lang="en-US" dirty="0" err="1" smtClean="0"/>
              <a:t>Q</a:t>
            </a:r>
            <a:r>
              <a:rPr lang="en-US" baseline="-25000" dirty="0" err="1" smtClean="0"/>
              <a:t>ad</a:t>
            </a:r>
            <a:r>
              <a:rPr lang="az-Cyrl-AZ" dirty="0" smtClean="0"/>
              <a:t>І </a:t>
            </a:r>
            <a:r>
              <a:rPr lang="en-US" dirty="0" smtClean="0"/>
              <a:t>&gt;&gt; </a:t>
            </a:r>
            <a:r>
              <a:rPr lang="en-US" dirty="0" err="1" smtClean="0"/>
              <a:t>kT</a:t>
            </a:r>
            <a:r>
              <a:rPr lang="en-US" dirty="0" smtClean="0"/>
              <a:t> (cold substrate/metal on metal)</a:t>
            </a:r>
          </a:p>
          <a:p>
            <a:pPr lvl="1"/>
            <a:r>
              <a:rPr lang="en-US" dirty="0" smtClean="0"/>
              <a:t>N ↑small &amp; </a:t>
            </a:r>
            <a:r>
              <a:rPr lang="en-US" dirty="0" err="1" smtClean="0"/>
              <a:t>N</a:t>
            </a:r>
            <a:r>
              <a:rPr lang="en-US" baseline="-25000" dirty="0" err="1" smtClean="0"/>
              <a:t>ad</a:t>
            </a:r>
            <a:r>
              <a:rPr lang="en-US" dirty="0" smtClean="0"/>
              <a:t> large, </a:t>
            </a:r>
            <a:r>
              <a:rPr lang="en-US" dirty="0" err="1" smtClean="0"/>
              <a:t>interatomic</a:t>
            </a:r>
            <a:r>
              <a:rPr lang="en-US" dirty="0" smtClean="0"/>
              <a:t> collisions &gt; clustering</a:t>
            </a:r>
          </a:p>
          <a:p>
            <a:pPr lvl="1"/>
            <a:r>
              <a:rPr lang="en-US" dirty="0" smtClean="0">
                <a:latin typeface="Symbol" pitchFamily="18" charset="2"/>
              </a:rPr>
              <a:t>D</a:t>
            </a:r>
            <a:r>
              <a:rPr lang="en-US" dirty="0" smtClean="0"/>
              <a:t>G=a</a:t>
            </a:r>
            <a:r>
              <a:rPr lang="en-US" baseline="-25000" dirty="0" smtClean="0"/>
              <a:t>3</a:t>
            </a:r>
            <a:r>
              <a:rPr lang="en-US" dirty="0" smtClean="0"/>
              <a:t>r</a:t>
            </a:r>
            <a:r>
              <a:rPr lang="en-US" baseline="30000" dirty="0" smtClean="0"/>
              <a:t>3</a:t>
            </a:r>
            <a:r>
              <a:rPr lang="en-US" dirty="0" smtClean="0">
                <a:latin typeface="Symbol" pitchFamily="18" charset="2"/>
              </a:rPr>
              <a:t>D</a:t>
            </a:r>
            <a:r>
              <a:rPr lang="en-US" dirty="0" smtClean="0"/>
              <a:t>G</a:t>
            </a:r>
            <a:r>
              <a:rPr lang="en-US" baseline="-25000" dirty="0" smtClean="0"/>
              <a:t>v</a:t>
            </a:r>
            <a:r>
              <a:rPr lang="en-US" dirty="0" smtClean="0"/>
              <a:t>+a</a:t>
            </a:r>
            <a:r>
              <a:rPr lang="en-US" baseline="-25000" dirty="0" smtClean="0"/>
              <a:t>1</a:t>
            </a:r>
            <a:r>
              <a:rPr lang="en-US" dirty="0" smtClean="0"/>
              <a:t>r</a:t>
            </a:r>
            <a:r>
              <a:rPr lang="en-US" baseline="30000" dirty="0" smtClean="0"/>
              <a:t>2</a:t>
            </a:r>
            <a:r>
              <a:rPr lang="en-US" dirty="0" smtClean="0">
                <a:latin typeface="Symbol" pitchFamily="18" charset="2"/>
              </a:rPr>
              <a:t>s</a:t>
            </a:r>
            <a:r>
              <a:rPr lang="en-US" baseline="-25000" dirty="0" smtClean="0"/>
              <a:t>V-C</a:t>
            </a:r>
            <a:r>
              <a:rPr lang="en-US" dirty="0" smtClean="0"/>
              <a:t>+a</a:t>
            </a:r>
            <a:r>
              <a:rPr lang="en-US" baseline="-25000" dirty="0" smtClean="0"/>
              <a:t>2</a:t>
            </a:r>
            <a:r>
              <a:rPr lang="en-US" dirty="0" smtClean="0"/>
              <a:t>r</a:t>
            </a:r>
            <a:r>
              <a:rPr lang="en-US" baseline="30000" dirty="0" smtClean="0"/>
              <a:t>2</a:t>
            </a:r>
            <a:r>
              <a:rPr lang="en-US" dirty="0" smtClean="0">
                <a:latin typeface="Symbol" pitchFamily="18" charset="2"/>
              </a:rPr>
              <a:t>s</a:t>
            </a:r>
            <a:r>
              <a:rPr lang="en-US" baseline="-25000" dirty="0" smtClean="0"/>
              <a:t>S-C</a:t>
            </a:r>
            <a:r>
              <a:rPr lang="en-US" dirty="0" smtClean="0"/>
              <a:t>-a</a:t>
            </a:r>
            <a:r>
              <a:rPr lang="en-US" baseline="-25000" dirty="0" smtClean="0"/>
              <a:t>2</a:t>
            </a:r>
            <a:r>
              <a:rPr lang="en-US" dirty="0" smtClean="0"/>
              <a:t>r</a:t>
            </a:r>
            <a:r>
              <a:rPr lang="en-US" baseline="30000" dirty="0" smtClean="0"/>
              <a:t>2</a:t>
            </a:r>
            <a:r>
              <a:rPr lang="en-US" dirty="0" smtClean="0">
                <a:latin typeface="Symbol" pitchFamily="18" charset="2"/>
              </a:rPr>
              <a:t>s</a:t>
            </a:r>
            <a:r>
              <a:rPr lang="en-US" baseline="-25000" dirty="0" smtClean="0"/>
              <a:t>S-V</a:t>
            </a:r>
            <a:endParaRPr lang="en-US" dirty="0" smtClean="0"/>
          </a:p>
          <a:p>
            <a:pPr lvl="1"/>
            <a:r>
              <a:rPr lang="en-US" dirty="0" smtClean="0"/>
              <a:t>Where DG = Free energy of condensation (negative)=(</a:t>
            </a:r>
            <a:r>
              <a:rPr lang="en-US" dirty="0" err="1" smtClean="0"/>
              <a:t>kT</a:t>
            </a:r>
            <a:r>
              <a:rPr lang="en-US" dirty="0" smtClean="0"/>
              <a:t>/V)</a:t>
            </a:r>
            <a:r>
              <a:rPr lang="en-US" dirty="0" err="1" smtClean="0"/>
              <a:t>ln</a:t>
            </a:r>
            <a:r>
              <a:rPr lang="en-US" dirty="0" smtClean="0"/>
              <a:t>(N↓/N↑); V=molecular volume)</a:t>
            </a:r>
          </a:p>
          <a:p>
            <a:pPr lvl="1"/>
            <a:r>
              <a:rPr lang="en-US" dirty="0" smtClean="0"/>
              <a:t>On differentiating; </a:t>
            </a:r>
            <a:r>
              <a:rPr lang="en-US" dirty="0" smtClean="0">
                <a:latin typeface="Symbol" pitchFamily="18" charset="2"/>
              </a:rPr>
              <a:t>D</a:t>
            </a:r>
            <a:r>
              <a:rPr lang="en-US" dirty="0" smtClean="0"/>
              <a:t>G/</a:t>
            </a:r>
            <a:r>
              <a:rPr lang="en-US" dirty="0" smtClean="0">
                <a:latin typeface="Symbol" pitchFamily="18" charset="2"/>
                <a:sym typeface="Symbol"/>
              </a:rPr>
              <a:t></a:t>
            </a:r>
            <a:r>
              <a:rPr lang="en-US" dirty="0" smtClean="0"/>
              <a:t>r = 3a</a:t>
            </a:r>
            <a:r>
              <a:rPr lang="en-US" baseline="-25000" dirty="0" smtClean="0"/>
              <a:t>3</a:t>
            </a:r>
            <a:r>
              <a:rPr lang="en-US" dirty="0" smtClean="0"/>
              <a:t>r</a:t>
            </a:r>
            <a:r>
              <a:rPr lang="en-US" baseline="30000" dirty="0" smtClean="0"/>
              <a:t>2</a:t>
            </a:r>
            <a:r>
              <a:rPr lang="en-US" dirty="0" smtClean="0">
                <a:latin typeface="Symbol" pitchFamily="18" charset="2"/>
              </a:rPr>
              <a:t>D</a:t>
            </a:r>
            <a:r>
              <a:rPr lang="en-US" dirty="0" smtClean="0"/>
              <a:t>G</a:t>
            </a:r>
            <a:r>
              <a:rPr lang="en-US" baseline="-25000" dirty="0" smtClean="0"/>
              <a:t>v</a:t>
            </a:r>
            <a:r>
              <a:rPr lang="en-US" dirty="0" smtClean="0"/>
              <a:t>+2a</a:t>
            </a:r>
            <a:r>
              <a:rPr lang="en-US" baseline="-25000" dirty="0" smtClean="0"/>
              <a:t>1</a:t>
            </a:r>
            <a:r>
              <a:rPr lang="en-US" dirty="0" smtClean="0"/>
              <a:t>r</a:t>
            </a:r>
            <a:r>
              <a:rPr lang="en-US" dirty="0" smtClean="0">
                <a:latin typeface="Symbol" pitchFamily="18" charset="2"/>
              </a:rPr>
              <a:t>s</a:t>
            </a:r>
            <a:r>
              <a:rPr lang="en-US" baseline="-25000" dirty="0" smtClean="0"/>
              <a:t>V-C</a:t>
            </a:r>
            <a:r>
              <a:rPr lang="en-US" dirty="0" smtClean="0"/>
              <a:t>+2a</a:t>
            </a:r>
            <a:r>
              <a:rPr lang="en-US" baseline="-25000" dirty="0" smtClean="0"/>
              <a:t>2</a:t>
            </a:r>
            <a:r>
              <a:rPr lang="en-US" dirty="0" smtClean="0"/>
              <a:t>r(</a:t>
            </a:r>
            <a:r>
              <a:rPr lang="en-US" dirty="0" err="1" smtClean="0">
                <a:latin typeface="Symbol" pitchFamily="18" charset="2"/>
              </a:rPr>
              <a:t>s</a:t>
            </a:r>
            <a:r>
              <a:rPr lang="en-US" baseline="-25000" dirty="0" err="1" smtClean="0"/>
              <a:t>S</a:t>
            </a:r>
            <a:r>
              <a:rPr lang="en-US" baseline="-25000" dirty="0" smtClean="0"/>
              <a:t>-C</a:t>
            </a:r>
            <a:r>
              <a:rPr lang="en-US" dirty="0" smtClean="0"/>
              <a:t>-</a:t>
            </a:r>
            <a:r>
              <a:rPr lang="en-US" dirty="0" err="1" smtClean="0">
                <a:latin typeface="Symbol" pitchFamily="18" charset="2"/>
              </a:rPr>
              <a:t>s</a:t>
            </a:r>
            <a:r>
              <a:rPr lang="en-US" baseline="-25000" dirty="0" err="1" smtClean="0"/>
              <a:t>S</a:t>
            </a:r>
            <a:r>
              <a:rPr lang="en-US" baseline="-25000" dirty="0" smtClean="0"/>
              <a:t>-V</a:t>
            </a:r>
            <a:r>
              <a:rPr lang="en-US" dirty="0" smtClean="0"/>
              <a:t>) and equating to 0 at r* = critical radius; </a:t>
            </a:r>
            <a:r>
              <a:rPr lang="en-US" dirty="0" smtClean="0">
                <a:latin typeface="Symbol" pitchFamily="18" charset="2"/>
              </a:rPr>
              <a:t>D</a:t>
            </a:r>
            <a:r>
              <a:rPr lang="en-US" dirty="0" smtClean="0"/>
              <a:t>G* = [4(a</a:t>
            </a:r>
            <a:r>
              <a:rPr lang="en-US" baseline="-25000" dirty="0" smtClean="0"/>
              <a:t>1</a:t>
            </a:r>
            <a:r>
              <a:rPr lang="en-US" dirty="0" smtClean="0">
                <a:latin typeface="Symbol" pitchFamily="18" charset="2"/>
              </a:rPr>
              <a:t>s</a:t>
            </a:r>
            <a:r>
              <a:rPr lang="en-US" baseline="-25000" dirty="0" smtClean="0"/>
              <a:t>V-C</a:t>
            </a:r>
            <a:r>
              <a:rPr lang="en-US" dirty="0" smtClean="0"/>
              <a:t>+a</a:t>
            </a:r>
            <a:r>
              <a:rPr lang="en-US" baseline="-25000" dirty="0" smtClean="0"/>
              <a:t>2</a:t>
            </a:r>
            <a:r>
              <a:rPr lang="en-US" dirty="0" smtClean="0">
                <a:latin typeface="Symbol" pitchFamily="18" charset="2"/>
              </a:rPr>
              <a:t>s</a:t>
            </a:r>
            <a:r>
              <a:rPr lang="en-US" baseline="-25000" dirty="0" smtClean="0"/>
              <a:t>S-C</a:t>
            </a:r>
            <a:r>
              <a:rPr lang="en-US" dirty="0" smtClean="0"/>
              <a:t>-a</a:t>
            </a:r>
            <a:r>
              <a:rPr lang="en-US" baseline="-25000" dirty="0" smtClean="0"/>
              <a:t>2</a:t>
            </a:r>
            <a:r>
              <a:rPr lang="en-US" dirty="0" smtClean="0">
                <a:latin typeface="Symbol" pitchFamily="18" charset="2"/>
              </a:rPr>
              <a:t>s</a:t>
            </a:r>
            <a:r>
              <a:rPr lang="en-US" baseline="-25000" dirty="0" smtClean="0"/>
              <a:t>S-V</a:t>
            </a:r>
            <a:r>
              <a:rPr lang="en-US" dirty="0" smtClean="0"/>
              <a:t>)]/(27a</a:t>
            </a:r>
            <a:r>
              <a:rPr lang="en-US" baseline="-25000" dirty="0" smtClean="0"/>
              <a:t>3</a:t>
            </a:r>
            <a:r>
              <a:rPr lang="en-US" baseline="30000" dirty="0" smtClean="0"/>
              <a:t>2</a:t>
            </a:r>
            <a:r>
              <a:rPr lang="en-US" dirty="0" smtClean="0">
                <a:latin typeface="Symbol" pitchFamily="18" charset="2"/>
              </a:rPr>
              <a:t>D</a:t>
            </a:r>
            <a:r>
              <a:rPr lang="en-US" dirty="0" smtClean="0"/>
              <a:t>G</a:t>
            </a:r>
            <a:r>
              <a:rPr lang="en-US" baseline="-25000" dirty="0" smtClean="0"/>
              <a:t>v</a:t>
            </a:r>
            <a:r>
              <a:rPr lang="en-US" baseline="30000" dirty="0" smtClean="0"/>
              <a:t>2</a:t>
            </a:r>
            <a:r>
              <a:rPr lang="en-US" dirty="0" smtClean="0"/>
              <a:t>)</a:t>
            </a:r>
          </a:p>
          <a:p>
            <a:pPr lvl="1"/>
            <a:r>
              <a:rPr lang="en-US" dirty="0" smtClean="0"/>
              <a:t>		         = [4</a:t>
            </a:r>
            <a:r>
              <a:rPr lang="en-US" dirty="0" smtClean="0">
                <a:latin typeface="Symbol" pitchFamily="18" charset="2"/>
              </a:rPr>
              <a:t>p</a:t>
            </a:r>
            <a:r>
              <a:rPr lang="en-US" dirty="0" smtClean="0"/>
              <a:t>(</a:t>
            </a:r>
            <a:r>
              <a:rPr lang="en-US" dirty="0" smtClean="0">
                <a:latin typeface="Symbol" pitchFamily="18" charset="2"/>
              </a:rPr>
              <a:t>s</a:t>
            </a:r>
            <a:r>
              <a:rPr lang="en-US" baseline="-25000" dirty="0" smtClean="0"/>
              <a:t>V-C</a:t>
            </a:r>
            <a:r>
              <a:rPr lang="en-US" baseline="30000" dirty="0" smtClean="0"/>
              <a:t>3</a:t>
            </a:r>
            <a:r>
              <a:rPr lang="en-US" dirty="0" smtClean="0"/>
              <a:t>)3</a:t>
            </a:r>
            <a:r>
              <a:rPr lang="en-US" dirty="0" smtClean="0">
                <a:latin typeface="Symbol" pitchFamily="18" charset="2"/>
              </a:rPr>
              <a:t>D</a:t>
            </a:r>
            <a:r>
              <a:rPr lang="en-US" dirty="0" smtClean="0"/>
              <a:t>G</a:t>
            </a:r>
            <a:r>
              <a:rPr lang="en-US" baseline="-25000" dirty="0" smtClean="0"/>
              <a:t>v</a:t>
            </a:r>
            <a:r>
              <a:rPr lang="en-US" baseline="30000" dirty="0" smtClean="0"/>
              <a:t>2</a:t>
            </a:r>
            <a:r>
              <a:rPr lang="en-US" dirty="0" smtClean="0"/>
              <a:t>](2+cos</a:t>
            </a:r>
            <a:r>
              <a:rPr lang="en-US" dirty="0" smtClean="0">
                <a:latin typeface="Symbol" pitchFamily="18" charset="2"/>
              </a:rPr>
              <a:t>q</a:t>
            </a:r>
            <a:r>
              <a:rPr lang="en-US" dirty="0" smtClean="0"/>
              <a:t>)(1-cos</a:t>
            </a:r>
            <a:r>
              <a:rPr lang="en-US" dirty="0" smtClean="0">
                <a:latin typeface="Symbol" pitchFamily="18" charset="2"/>
              </a:rPr>
              <a:t>q</a:t>
            </a:r>
            <a:r>
              <a:rPr lang="en-US" dirty="0" smtClean="0"/>
              <a:t>)</a:t>
            </a:r>
            <a:r>
              <a:rPr lang="en-US" baseline="30000" dirty="0" smtClean="0"/>
              <a:t>2 </a:t>
            </a:r>
            <a:r>
              <a:rPr lang="en-US" dirty="0" smtClean="0"/>
              <a:t>For spherical cap nucleus</a:t>
            </a:r>
            <a:endParaRPr lang="en-US" baseline="30000" dirty="0" smtClean="0"/>
          </a:p>
          <a:p>
            <a:pPr lvl="1"/>
            <a:r>
              <a:rPr lang="en-US" dirty="0" smtClean="0"/>
              <a:t>		r*=[-2(a</a:t>
            </a:r>
            <a:r>
              <a:rPr lang="en-US" baseline="-25000" dirty="0" smtClean="0"/>
              <a:t>1</a:t>
            </a:r>
            <a:r>
              <a:rPr lang="en-US" dirty="0" smtClean="0">
                <a:latin typeface="Symbol" pitchFamily="18" charset="2"/>
              </a:rPr>
              <a:t>s</a:t>
            </a:r>
            <a:r>
              <a:rPr lang="en-US" baseline="-25000" dirty="0" smtClean="0"/>
              <a:t>V-C</a:t>
            </a:r>
            <a:r>
              <a:rPr lang="en-US" dirty="0" smtClean="0"/>
              <a:t>+a</a:t>
            </a:r>
            <a:r>
              <a:rPr lang="en-US" baseline="-25000" dirty="0" smtClean="0"/>
              <a:t>2</a:t>
            </a:r>
            <a:r>
              <a:rPr lang="en-US" dirty="0" smtClean="0">
                <a:latin typeface="Symbol" pitchFamily="18" charset="2"/>
              </a:rPr>
              <a:t>s</a:t>
            </a:r>
            <a:r>
              <a:rPr lang="en-US" baseline="-25000" dirty="0" smtClean="0"/>
              <a:t>S-C</a:t>
            </a:r>
            <a:r>
              <a:rPr lang="en-US" dirty="0" smtClean="0"/>
              <a:t>-a</a:t>
            </a:r>
            <a:r>
              <a:rPr lang="en-US" baseline="-25000" dirty="0" smtClean="0"/>
              <a:t>2</a:t>
            </a:r>
            <a:r>
              <a:rPr lang="en-US" dirty="0" smtClean="0">
                <a:latin typeface="Symbol" pitchFamily="18" charset="2"/>
              </a:rPr>
              <a:t>s</a:t>
            </a:r>
            <a:r>
              <a:rPr lang="en-US" baseline="-25000" dirty="0" smtClean="0"/>
              <a:t>S-V</a:t>
            </a:r>
            <a:r>
              <a:rPr lang="en-US" dirty="0" smtClean="0"/>
              <a:t>)]/3a</a:t>
            </a:r>
            <a:r>
              <a:rPr lang="en-US" baseline="-25000" dirty="0" smtClean="0"/>
              <a:t>3</a:t>
            </a:r>
            <a:r>
              <a:rPr lang="en-US" dirty="0" smtClean="0">
                <a:latin typeface="Symbol" pitchFamily="18" charset="2"/>
              </a:rPr>
              <a:t>D</a:t>
            </a:r>
            <a:r>
              <a:rPr lang="en-US" dirty="0" smtClean="0"/>
              <a:t>G</a:t>
            </a:r>
            <a:r>
              <a:rPr lang="en-US" baseline="-25000" dirty="0" smtClean="0"/>
              <a:t>v</a:t>
            </a:r>
          </a:p>
          <a:p>
            <a:pPr lvl="1"/>
            <a:r>
              <a:rPr lang="en-US" baseline="-25000" dirty="0" smtClean="0"/>
              <a:t>		      </a:t>
            </a:r>
            <a:r>
              <a:rPr lang="en-US" dirty="0" smtClean="0"/>
              <a:t>= -2</a:t>
            </a:r>
            <a:r>
              <a:rPr lang="en-US" dirty="0" smtClean="0">
                <a:latin typeface="Symbol" pitchFamily="18" charset="2"/>
              </a:rPr>
              <a:t>s</a:t>
            </a:r>
            <a:r>
              <a:rPr lang="en-US" baseline="-25000" dirty="0" smtClean="0"/>
              <a:t>V-C</a:t>
            </a:r>
            <a:r>
              <a:rPr lang="en-US" dirty="0" smtClean="0"/>
              <a:t>/</a:t>
            </a:r>
            <a:r>
              <a:rPr lang="en-US" dirty="0" err="1" smtClean="0">
                <a:latin typeface="Symbol" pitchFamily="18" charset="2"/>
              </a:rPr>
              <a:t>D</a:t>
            </a:r>
            <a:r>
              <a:rPr lang="en-US" dirty="0" err="1" smtClean="0"/>
              <a:t>G</a:t>
            </a:r>
            <a:r>
              <a:rPr lang="en-US" baseline="-25000" dirty="0" err="1" smtClean="0"/>
              <a:t>v</a:t>
            </a:r>
            <a:endParaRPr lang="en-US" dirty="0"/>
          </a:p>
        </p:txBody>
      </p:sp>
      <p:pic>
        <p:nvPicPr>
          <p:cNvPr id="109570" name="Picture 2"/>
          <p:cNvPicPr>
            <a:picLocks noChangeAspect="1" noChangeArrowheads="1"/>
          </p:cNvPicPr>
          <p:nvPr/>
        </p:nvPicPr>
        <p:blipFill>
          <a:blip r:embed="rId2" cstate="print"/>
          <a:srcRect/>
          <a:stretch>
            <a:fillRect/>
          </a:stretch>
        </p:blipFill>
        <p:spPr bwMode="auto">
          <a:xfrm>
            <a:off x="7772400" y="2895600"/>
            <a:ext cx="1066800" cy="1266284"/>
          </a:xfrm>
          <a:prstGeom prst="rect">
            <a:avLst/>
          </a:prstGeom>
          <a:noFill/>
          <a:ln w="9525">
            <a:noFill/>
            <a:miter lim="800000"/>
            <a:headEnd/>
            <a:tailEnd/>
          </a:ln>
          <a:effectLst/>
        </p:spPr>
      </p:pic>
      <p:pic>
        <p:nvPicPr>
          <p:cNvPr id="109571" name="Picture 3"/>
          <p:cNvPicPr>
            <a:picLocks noChangeAspect="1" noChangeArrowheads="1"/>
          </p:cNvPicPr>
          <p:nvPr/>
        </p:nvPicPr>
        <p:blipFill>
          <a:blip r:embed="rId3" cstate="print"/>
          <a:srcRect/>
          <a:stretch>
            <a:fillRect/>
          </a:stretch>
        </p:blipFill>
        <p:spPr bwMode="auto">
          <a:xfrm>
            <a:off x="457200" y="5410200"/>
            <a:ext cx="1186238"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Spherical Cap: General Trend</a:t>
            </a:r>
            <a:endParaRPr lang="en-US" dirty="0"/>
          </a:p>
        </p:txBody>
      </p:sp>
      <p:sp>
        <p:nvSpPr>
          <p:cNvPr id="3" name="TextBox 2"/>
          <p:cNvSpPr txBox="1"/>
          <p:nvPr/>
        </p:nvSpPr>
        <p:spPr>
          <a:xfrm>
            <a:off x="457201" y="1143000"/>
            <a:ext cx="8686800" cy="2308324"/>
          </a:xfrm>
          <a:prstGeom prst="rect">
            <a:avLst/>
          </a:prstGeom>
          <a:noFill/>
        </p:spPr>
        <p:txBody>
          <a:bodyPr wrap="square" rtlCol="0">
            <a:spAutoFit/>
          </a:bodyPr>
          <a:lstStyle/>
          <a:p>
            <a:pPr marL="342900" indent="-342900">
              <a:buFont typeface="+mj-lt"/>
              <a:buAutoNum type="alphaLcParenR"/>
            </a:pPr>
            <a:r>
              <a:rPr lang="en-US" dirty="0" smtClean="0"/>
              <a:t>Weak substrate binding, q large; e.g. Au on glass</a:t>
            </a:r>
          </a:p>
          <a:p>
            <a:pPr marL="342900" indent="-342900">
              <a:buFont typeface="+mj-lt"/>
              <a:buAutoNum type="alphaLcParenR"/>
            </a:pPr>
            <a:r>
              <a:rPr lang="en-US" dirty="0" smtClean="0"/>
              <a:t>High </a:t>
            </a:r>
            <a:r>
              <a:rPr lang="en-US" dirty="0" err="1" smtClean="0"/>
              <a:t>supersaturation</a:t>
            </a:r>
            <a:r>
              <a:rPr lang="en-US" dirty="0" smtClean="0"/>
              <a:t> ratio (N↓/N↑  </a:t>
            </a:r>
            <a:r>
              <a:rPr lang="en-US" dirty="0" smtClean="0">
                <a:sym typeface="Wingdings" pitchFamily="2" charset="2"/>
              </a:rPr>
              <a:t> small r* (e.g. low vapor pressure material) (e.g. W), cold substrate, high deposition rate, strong substrate adhesion; Continuity reached early (many small islands)</a:t>
            </a:r>
          </a:p>
          <a:p>
            <a:pPr marL="342900" indent="-342900">
              <a:buFont typeface="+mj-lt"/>
              <a:buAutoNum type="alphaLcParenR"/>
            </a:pPr>
            <a:r>
              <a:rPr lang="en-US" dirty="0" smtClean="0">
                <a:sym typeface="Wingdings" pitchFamily="2" charset="2"/>
              </a:rPr>
              <a:t> </a:t>
            </a:r>
            <a:r>
              <a:rPr lang="en-US" dirty="0" err="1" smtClean="0">
                <a:latin typeface="Symbol" pitchFamily="18" charset="2"/>
                <a:sym typeface="Wingdings" pitchFamily="2" charset="2"/>
              </a:rPr>
              <a:t>D</a:t>
            </a:r>
            <a:r>
              <a:rPr lang="en-US" dirty="0" err="1" smtClean="0">
                <a:sym typeface="Wingdings" pitchFamily="2" charset="2"/>
              </a:rPr>
              <a:t>G</a:t>
            </a:r>
            <a:r>
              <a:rPr lang="en-US" baseline="-25000" dirty="0" err="1" smtClean="0">
                <a:sym typeface="Wingdings" pitchFamily="2" charset="2"/>
              </a:rPr>
              <a:t>v</a:t>
            </a:r>
            <a:r>
              <a:rPr lang="en-US" dirty="0" smtClean="0">
                <a:sym typeface="Wingdings" pitchFamily="2" charset="2"/>
              </a:rPr>
              <a:t> large, r* 0, No nucleation barrier, monolayer formation (or </a:t>
            </a:r>
            <a:r>
              <a:rPr lang="en-US" dirty="0" err="1" smtClean="0">
                <a:latin typeface="Symbol" pitchFamily="18" charset="2"/>
                <a:sym typeface="Wingdings" pitchFamily="2" charset="2"/>
              </a:rPr>
              <a:t>s</a:t>
            </a:r>
            <a:r>
              <a:rPr lang="en-US" baseline="-25000" dirty="0" err="1" smtClean="0">
                <a:sym typeface="Wingdings" pitchFamily="2" charset="2"/>
              </a:rPr>
              <a:t>s</a:t>
            </a:r>
            <a:r>
              <a:rPr lang="en-US" baseline="-25000" dirty="0" smtClean="0">
                <a:sym typeface="Wingdings" pitchFamily="2" charset="2"/>
              </a:rPr>
              <a:t>-v</a:t>
            </a:r>
            <a:r>
              <a:rPr lang="en-US" dirty="0" smtClean="0">
                <a:sym typeface="Wingdings" pitchFamily="2" charset="2"/>
              </a:rPr>
              <a:t> high</a:t>
            </a:r>
          </a:p>
          <a:p>
            <a:pPr marL="342900" indent="-342900"/>
            <a:r>
              <a:rPr lang="en-US" dirty="0" smtClean="0">
                <a:sym typeface="Wingdings" pitchFamily="2" charset="2"/>
              </a:rPr>
              <a:t>        So, </a:t>
            </a:r>
            <a:r>
              <a:rPr lang="en-US" dirty="0" smtClean="0">
                <a:latin typeface="Symbol" pitchFamily="18" charset="2"/>
                <a:sym typeface="Wingdings" pitchFamily="2" charset="2"/>
              </a:rPr>
              <a:t>s</a:t>
            </a:r>
            <a:r>
              <a:rPr lang="en-US" baseline="-25000" dirty="0" smtClean="0">
                <a:sym typeface="Wingdings" pitchFamily="2" charset="2"/>
              </a:rPr>
              <a:t>c-v</a:t>
            </a:r>
            <a:r>
              <a:rPr lang="en-US" dirty="0" smtClean="0">
                <a:sym typeface="Wingdings" pitchFamily="2" charset="2"/>
              </a:rPr>
              <a:t> +</a:t>
            </a:r>
            <a:r>
              <a:rPr lang="en-US" dirty="0" smtClean="0">
                <a:latin typeface="Symbol" pitchFamily="18" charset="2"/>
                <a:sym typeface="Wingdings" pitchFamily="2" charset="2"/>
              </a:rPr>
              <a:t>s</a:t>
            </a:r>
            <a:r>
              <a:rPr lang="en-US" baseline="-25000" dirty="0" smtClean="0">
                <a:sym typeface="Wingdings" pitchFamily="2" charset="2"/>
              </a:rPr>
              <a:t>c-s</a:t>
            </a:r>
            <a:r>
              <a:rPr lang="en-US" dirty="0" smtClean="0">
                <a:sym typeface="Wingdings" pitchFamily="2" charset="2"/>
              </a:rPr>
              <a:t> ~ </a:t>
            </a:r>
            <a:r>
              <a:rPr lang="en-US" dirty="0" err="1" smtClean="0">
                <a:latin typeface="Symbol" pitchFamily="18" charset="2"/>
                <a:sym typeface="Wingdings" pitchFamily="2" charset="2"/>
              </a:rPr>
              <a:t>s</a:t>
            </a:r>
            <a:r>
              <a:rPr lang="en-US" baseline="-25000" dirty="0" err="1" smtClean="0">
                <a:sym typeface="Wingdings" pitchFamily="2" charset="2"/>
              </a:rPr>
              <a:t>s</a:t>
            </a:r>
            <a:r>
              <a:rPr lang="en-US" baseline="-25000" dirty="0" smtClean="0">
                <a:sym typeface="Wingdings" pitchFamily="2" charset="2"/>
              </a:rPr>
              <a:t>-v</a:t>
            </a:r>
            <a:r>
              <a:rPr lang="en-US" dirty="0" smtClean="0">
                <a:sym typeface="Wingdings" pitchFamily="2" charset="2"/>
              </a:rPr>
              <a:t>)</a:t>
            </a:r>
          </a:p>
          <a:p>
            <a:pPr marL="342900" indent="-342900"/>
            <a:r>
              <a:rPr lang="en-US" dirty="0" smtClean="0">
                <a:sym typeface="Wingdings" pitchFamily="2" charset="2"/>
              </a:rPr>
              <a:t>d) 	</a:t>
            </a:r>
            <a:r>
              <a:rPr lang="en-US" dirty="0" smtClean="0">
                <a:sym typeface="Symbol"/>
              </a:rPr>
              <a:t></a:t>
            </a:r>
            <a:r>
              <a:rPr lang="en-US" dirty="0" smtClean="0">
                <a:sym typeface="Wingdings" pitchFamily="2" charset="2"/>
              </a:rPr>
              <a:t>r*/</a:t>
            </a:r>
            <a:r>
              <a:rPr lang="en-US" dirty="0" smtClean="0">
                <a:sym typeface="Symbol"/>
              </a:rPr>
              <a:t> </a:t>
            </a:r>
            <a:r>
              <a:rPr lang="en-US" dirty="0" smtClean="0">
                <a:sym typeface="Wingdings" pitchFamily="2" charset="2"/>
              </a:rPr>
              <a:t>T)</a:t>
            </a:r>
            <a:r>
              <a:rPr lang="en-US" baseline="-25000" dirty="0" smtClean="0">
                <a:sym typeface="Wingdings" pitchFamily="2" charset="2"/>
              </a:rPr>
              <a:t>N↓</a:t>
            </a:r>
            <a:r>
              <a:rPr lang="en-US" dirty="0" smtClean="0">
                <a:sym typeface="Wingdings" pitchFamily="2" charset="2"/>
              </a:rPr>
              <a:t> &gt; 0; </a:t>
            </a:r>
            <a:r>
              <a:rPr lang="en-US" dirty="0" smtClean="0">
                <a:sym typeface="Symbol"/>
              </a:rPr>
              <a:t></a:t>
            </a:r>
            <a:r>
              <a:rPr lang="en-US" dirty="0" smtClean="0">
                <a:sym typeface="Wingdings" pitchFamily="2" charset="2"/>
              </a:rPr>
              <a:t>r*/</a:t>
            </a:r>
            <a:r>
              <a:rPr lang="en-US" dirty="0" smtClean="0">
                <a:sym typeface="Symbol"/>
              </a:rPr>
              <a:t> </a:t>
            </a:r>
            <a:r>
              <a:rPr lang="en-US" dirty="0" smtClean="0">
                <a:sym typeface="Wingdings" pitchFamily="2" charset="2"/>
              </a:rPr>
              <a:t>N↓)</a:t>
            </a:r>
            <a:r>
              <a:rPr lang="en-US" baseline="-25000" dirty="0" smtClean="0">
                <a:sym typeface="Wingdings" pitchFamily="2" charset="2"/>
              </a:rPr>
              <a:t>T</a:t>
            </a:r>
            <a:r>
              <a:rPr lang="en-US" dirty="0" smtClean="0">
                <a:sym typeface="Wingdings" pitchFamily="2" charset="2"/>
              </a:rPr>
              <a:t> &lt;0</a:t>
            </a:r>
          </a:p>
          <a:p>
            <a:pPr marL="342900" indent="-342900"/>
            <a:r>
              <a:rPr lang="en-US" dirty="0" smtClean="0">
                <a:sym typeface="Wingdings" pitchFamily="2" charset="2"/>
              </a:rPr>
              <a:t>	but large </a:t>
            </a:r>
            <a:r>
              <a:rPr lang="en-US" dirty="0" smtClean="0">
                <a:latin typeface="Symbol" pitchFamily="18" charset="2"/>
                <a:sym typeface="Wingdings" pitchFamily="2" charset="2"/>
              </a:rPr>
              <a:t>D</a:t>
            </a:r>
            <a:r>
              <a:rPr lang="en-US" dirty="0" smtClean="0">
                <a:sym typeface="Wingdings" pitchFamily="2" charset="2"/>
              </a:rPr>
              <a:t>N↓ required for significant </a:t>
            </a:r>
            <a:r>
              <a:rPr lang="en-US" dirty="0" smtClean="0">
                <a:latin typeface="Symbol" pitchFamily="18" charset="2"/>
                <a:sym typeface="Wingdings" pitchFamily="2" charset="2"/>
              </a:rPr>
              <a:t>D</a:t>
            </a:r>
            <a:r>
              <a:rPr lang="en-US" dirty="0" smtClean="0">
                <a:sym typeface="Wingdings" pitchFamily="2" charset="2"/>
              </a:rPr>
              <a:t>r*       </a:t>
            </a:r>
          </a:p>
        </p:txBody>
      </p:sp>
      <p:sp>
        <p:nvSpPr>
          <p:cNvPr id="4" name="TextBox 3"/>
          <p:cNvSpPr txBox="1"/>
          <p:nvPr/>
        </p:nvSpPr>
        <p:spPr>
          <a:xfrm>
            <a:off x="457200" y="3505200"/>
            <a:ext cx="8686800" cy="3046988"/>
          </a:xfrm>
          <a:prstGeom prst="rect">
            <a:avLst/>
          </a:prstGeom>
          <a:noFill/>
        </p:spPr>
        <p:txBody>
          <a:bodyPr wrap="square" rtlCol="0">
            <a:spAutoFit/>
          </a:bodyPr>
          <a:lstStyle/>
          <a:p>
            <a:pPr>
              <a:buFont typeface="Arial" pitchFamily="34" charset="0"/>
              <a:buChar char="•"/>
            </a:pPr>
            <a:r>
              <a:rPr lang="en-US" dirty="0" smtClean="0"/>
              <a:t> Charging effects on nucleation: No initial barrier to nucleation; only barrier to growth</a:t>
            </a:r>
          </a:p>
          <a:p>
            <a:pPr>
              <a:buFont typeface="Arial" pitchFamily="34" charset="0"/>
              <a:buChar char="•"/>
            </a:pPr>
            <a:r>
              <a:rPr lang="en-US" dirty="0" smtClean="0"/>
              <a:t> Field enhances coalescence, field can inhibit nucleation or enhance nucleation</a:t>
            </a:r>
          </a:p>
          <a:p>
            <a:pPr>
              <a:buFont typeface="Arial" pitchFamily="34" charset="0"/>
              <a:buChar char="•"/>
            </a:pPr>
            <a:r>
              <a:rPr lang="en-US" dirty="0" smtClean="0"/>
              <a:t> Surface defects increase </a:t>
            </a:r>
            <a:r>
              <a:rPr lang="en-US" dirty="0" smtClean="0">
                <a:latin typeface="Symbol" pitchFamily="18" charset="2"/>
              </a:rPr>
              <a:t>D</a:t>
            </a:r>
            <a:r>
              <a:rPr lang="en-US" dirty="0" smtClean="0"/>
              <a:t>G* and r* but less atoms/critical nucleus </a:t>
            </a:r>
          </a:p>
          <a:p>
            <a:endParaRPr lang="en-US" dirty="0" smtClean="0"/>
          </a:p>
          <a:p>
            <a:r>
              <a:rPr lang="en-US" b="1" u="sng" dirty="0" smtClean="0"/>
              <a:t>Nucleation Rate</a:t>
            </a:r>
          </a:p>
          <a:p>
            <a:r>
              <a:rPr lang="en-US" dirty="0" err="1" smtClean="0"/>
              <a:t>Adatom</a:t>
            </a:r>
            <a:r>
              <a:rPr lang="en-US" dirty="0" smtClean="0"/>
              <a:t> residence time, </a:t>
            </a:r>
            <a:r>
              <a:rPr lang="en-US" dirty="0" smtClean="0">
                <a:latin typeface="Symbol" pitchFamily="18" charset="2"/>
              </a:rPr>
              <a:t>t</a:t>
            </a:r>
            <a:r>
              <a:rPr lang="en-US" dirty="0" smtClean="0"/>
              <a:t> = </a:t>
            </a:r>
            <a:r>
              <a:rPr lang="en-US" dirty="0" smtClean="0">
                <a:latin typeface="Symbol" pitchFamily="18" charset="2"/>
              </a:rPr>
              <a:t>n</a:t>
            </a:r>
            <a:r>
              <a:rPr lang="en-US" baseline="30000" dirty="0" smtClean="0"/>
              <a:t>-1</a:t>
            </a:r>
            <a:r>
              <a:rPr lang="en-US" dirty="0" smtClean="0"/>
              <a:t> exp(</a:t>
            </a:r>
            <a:r>
              <a:rPr lang="en-US" dirty="0" err="1" smtClean="0"/>
              <a:t>Q</a:t>
            </a:r>
            <a:r>
              <a:rPr lang="en-US" baseline="-25000" dirty="0" err="1" smtClean="0"/>
              <a:t>des</a:t>
            </a:r>
            <a:r>
              <a:rPr lang="en-US" dirty="0" smtClean="0"/>
              <a:t>/</a:t>
            </a:r>
            <a:r>
              <a:rPr lang="en-US" dirty="0" err="1" smtClean="0"/>
              <a:t>kT</a:t>
            </a:r>
            <a:r>
              <a:rPr lang="en-US" dirty="0" smtClean="0"/>
              <a:t>); where, </a:t>
            </a:r>
            <a:r>
              <a:rPr lang="en-US" dirty="0" err="1" smtClean="0"/>
              <a:t>Q</a:t>
            </a:r>
            <a:r>
              <a:rPr lang="en-US" baseline="-25000" dirty="0" err="1" smtClean="0"/>
              <a:t>des</a:t>
            </a:r>
            <a:r>
              <a:rPr lang="en-US" dirty="0" smtClean="0"/>
              <a:t>= desorption energy (positive)</a:t>
            </a:r>
          </a:p>
          <a:p>
            <a:r>
              <a:rPr lang="en-US" dirty="0" smtClean="0"/>
              <a:t>Nucleation rate N</a:t>
            </a:r>
            <a:r>
              <a:rPr lang="en-US" baseline="30000" dirty="0" smtClean="0"/>
              <a:t>R</a:t>
            </a:r>
            <a:r>
              <a:rPr lang="en-US" dirty="0" smtClean="0"/>
              <a:t> = N*A*</a:t>
            </a:r>
            <a:r>
              <a:rPr lang="en-US" dirty="0" smtClean="0">
                <a:latin typeface="Symbol" pitchFamily="18" charset="2"/>
              </a:rPr>
              <a:t>w; </a:t>
            </a:r>
            <a:r>
              <a:rPr lang="en-US" dirty="0" smtClean="0">
                <a:latin typeface="+mj-lt"/>
              </a:rPr>
              <a:t>where N*=exp(-</a:t>
            </a:r>
            <a:r>
              <a:rPr lang="en-US" dirty="0" smtClean="0">
                <a:latin typeface="Symbol" pitchFamily="18" charset="2"/>
              </a:rPr>
              <a:t>D</a:t>
            </a:r>
            <a:r>
              <a:rPr lang="en-US" dirty="0" smtClean="0">
                <a:latin typeface="+mj-lt"/>
              </a:rPr>
              <a:t>G*/</a:t>
            </a:r>
            <a:r>
              <a:rPr lang="en-US" dirty="0" err="1" smtClean="0">
                <a:latin typeface="+mj-lt"/>
              </a:rPr>
              <a:t>kT</a:t>
            </a:r>
            <a:r>
              <a:rPr lang="en-US" dirty="0" smtClean="0">
                <a:latin typeface="+mj-lt"/>
              </a:rPr>
              <a:t>); n</a:t>
            </a:r>
            <a:r>
              <a:rPr lang="en-US" baseline="-25000" dirty="0" smtClean="0">
                <a:latin typeface="+mj-lt"/>
              </a:rPr>
              <a:t>s</a:t>
            </a:r>
            <a:r>
              <a:rPr lang="en-US" dirty="0" smtClean="0">
                <a:latin typeface="+mj-lt"/>
              </a:rPr>
              <a:t>=nucleation site density, </a:t>
            </a:r>
          </a:p>
          <a:p>
            <a:r>
              <a:rPr lang="en-US" dirty="0" smtClean="0">
                <a:latin typeface="+mj-lt"/>
              </a:rPr>
              <a:t>A*=2</a:t>
            </a:r>
            <a:r>
              <a:rPr lang="en-US" dirty="0" smtClean="0">
                <a:latin typeface="Symbol" pitchFamily="18" charset="2"/>
              </a:rPr>
              <a:t>p</a:t>
            </a:r>
            <a:r>
              <a:rPr lang="en-US" dirty="0" smtClean="0">
                <a:latin typeface="+mj-lt"/>
              </a:rPr>
              <a:t>r*</a:t>
            </a:r>
            <a:r>
              <a:rPr lang="en-US" dirty="0" err="1" smtClean="0">
                <a:latin typeface="+mj-lt"/>
              </a:rPr>
              <a:t>a</a:t>
            </a:r>
            <a:r>
              <a:rPr lang="en-US" baseline="-25000" dirty="0" err="1" smtClean="0">
                <a:latin typeface="+mj-lt"/>
              </a:rPr>
              <a:t>o</a:t>
            </a:r>
            <a:r>
              <a:rPr lang="en-US" dirty="0" err="1" smtClean="0">
                <a:latin typeface="+mj-lt"/>
              </a:rPr>
              <a:t>sin</a:t>
            </a:r>
            <a:r>
              <a:rPr lang="en-US" dirty="0" err="1" smtClean="0">
                <a:latin typeface="Symbol" pitchFamily="18" charset="2"/>
              </a:rPr>
              <a:t>q</a:t>
            </a:r>
            <a:r>
              <a:rPr lang="en-US" dirty="0" smtClean="0">
                <a:latin typeface="Symbol" pitchFamily="18" charset="2"/>
              </a:rPr>
              <a:t>; w=</a:t>
            </a:r>
            <a:r>
              <a:rPr lang="en-US" dirty="0" err="1" smtClean="0">
                <a:latin typeface="Symbol" pitchFamily="18" charset="2"/>
              </a:rPr>
              <a:t>t</a:t>
            </a:r>
            <a:r>
              <a:rPr lang="en-US" dirty="0" err="1" smtClean="0">
                <a:latin typeface="+mj-lt"/>
              </a:rPr>
              <a:t>N↓D</a:t>
            </a:r>
            <a:r>
              <a:rPr lang="en-US" dirty="0" smtClean="0">
                <a:latin typeface="+mj-lt"/>
              </a:rPr>
              <a:t>; </a:t>
            </a:r>
            <a:r>
              <a:rPr lang="en-US" dirty="0" smtClean="0"/>
              <a:t>N</a:t>
            </a:r>
            <a:r>
              <a:rPr lang="en-US" baseline="30000" dirty="0" smtClean="0"/>
              <a:t>R</a:t>
            </a:r>
            <a:r>
              <a:rPr lang="en-US" dirty="0" smtClean="0"/>
              <a:t> = 2</a:t>
            </a:r>
            <a:r>
              <a:rPr lang="en-US" dirty="0" smtClean="0">
                <a:latin typeface="Symbol" pitchFamily="18" charset="2"/>
              </a:rPr>
              <a:t>p</a:t>
            </a:r>
            <a:r>
              <a:rPr lang="en-US" dirty="0" smtClean="0"/>
              <a:t>r*</a:t>
            </a:r>
            <a:r>
              <a:rPr lang="en-US" dirty="0" err="1" smtClean="0"/>
              <a:t>a</a:t>
            </a:r>
            <a:r>
              <a:rPr lang="en-US" baseline="-25000" dirty="0" err="1" smtClean="0"/>
              <a:t>o</a:t>
            </a:r>
            <a:r>
              <a:rPr lang="en-US" dirty="0" err="1" smtClean="0"/>
              <a:t>sin</a:t>
            </a:r>
            <a:r>
              <a:rPr lang="en-US" dirty="0" err="1" smtClean="0">
                <a:latin typeface="Symbol" pitchFamily="18" charset="2"/>
              </a:rPr>
              <a:t>q</a:t>
            </a:r>
            <a:r>
              <a:rPr lang="en-US" dirty="0" smtClean="0">
                <a:latin typeface="Symbol" pitchFamily="18" charset="2"/>
              </a:rPr>
              <a:t> </a:t>
            </a:r>
            <a:r>
              <a:rPr lang="en-US" dirty="0" smtClean="0">
                <a:latin typeface="+mj-lt"/>
              </a:rPr>
              <a:t>PNA/(2</a:t>
            </a:r>
            <a:r>
              <a:rPr lang="en-US" dirty="0" smtClean="0">
                <a:latin typeface="Symbol" pitchFamily="18" charset="2"/>
              </a:rPr>
              <a:t>p</a:t>
            </a:r>
            <a:r>
              <a:rPr lang="en-US" dirty="0" smtClean="0"/>
              <a:t>MRT)</a:t>
            </a:r>
            <a:r>
              <a:rPr lang="en-US" baseline="30000" dirty="0" smtClean="0"/>
              <a:t>1/2</a:t>
            </a:r>
            <a:r>
              <a:rPr lang="en-US" dirty="0" smtClean="0"/>
              <a:t>n</a:t>
            </a:r>
            <a:r>
              <a:rPr lang="en-US" baseline="-25000" dirty="0" smtClean="0"/>
              <a:t>s</a:t>
            </a:r>
            <a:r>
              <a:rPr lang="en-US" dirty="0" smtClean="0"/>
              <a:t>exp(</a:t>
            </a:r>
            <a:r>
              <a:rPr lang="en-US" dirty="0" err="1" smtClean="0"/>
              <a:t>E</a:t>
            </a:r>
            <a:r>
              <a:rPr lang="en-US" baseline="-25000" dirty="0" err="1" smtClean="0"/>
              <a:t>des</a:t>
            </a:r>
            <a:r>
              <a:rPr lang="en-US" dirty="0" smtClean="0"/>
              <a:t>-</a:t>
            </a:r>
            <a:r>
              <a:rPr lang="en-US" dirty="0" err="1" smtClean="0"/>
              <a:t>E</a:t>
            </a:r>
            <a:r>
              <a:rPr lang="en-US" baseline="-25000" dirty="0" err="1" smtClean="0"/>
              <a:t>diff</a:t>
            </a:r>
            <a:r>
              <a:rPr lang="en-US" dirty="0" smtClean="0"/>
              <a:t>-</a:t>
            </a:r>
            <a:r>
              <a:rPr lang="en-US" dirty="0" smtClean="0">
                <a:latin typeface="Symbol" pitchFamily="18" charset="2"/>
              </a:rPr>
              <a:t>D</a:t>
            </a:r>
            <a:r>
              <a:rPr lang="en-US" dirty="0" smtClean="0"/>
              <a:t>G*)/</a:t>
            </a:r>
            <a:r>
              <a:rPr lang="en-US" dirty="0" err="1" smtClean="0"/>
              <a:t>kT</a:t>
            </a:r>
            <a:r>
              <a:rPr lang="en-US" dirty="0" smtClean="0"/>
              <a:t> (Rate of creation super critical nucleus</a:t>
            </a:r>
          </a:p>
          <a:p>
            <a:r>
              <a:rPr lang="en-US" baseline="30000" dirty="0" smtClean="0">
                <a:latin typeface="Symbol" pitchFamily="18" charset="2"/>
              </a:rPr>
              <a:t>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Nucleation Rate-Contd.</a:t>
            </a:r>
            <a:endParaRPr lang="en-US" dirty="0"/>
          </a:p>
        </p:txBody>
      </p:sp>
      <p:sp>
        <p:nvSpPr>
          <p:cNvPr id="3" name="TextBox 2"/>
          <p:cNvSpPr txBox="1"/>
          <p:nvPr/>
        </p:nvSpPr>
        <p:spPr>
          <a:xfrm>
            <a:off x="457200" y="1219200"/>
            <a:ext cx="2872902" cy="1200329"/>
          </a:xfrm>
          <a:prstGeom prst="rect">
            <a:avLst/>
          </a:prstGeom>
          <a:noFill/>
        </p:spPr>
        <p:txBody>
          <a:bodyPr wrap="none" rtlCol="0">
            <a:spAutoFit/>
          </a:bodyPr>
          <a:lstStyle/>
          <a:p>
            <a:r>
              <a:rPr lang="en-US" dirty="0" smtClean="0"/>
              <a:t>Note: N</a:t>
            </a:r>
            <a:r>
              <a:rPr lang="en-US" baseline="30000" dirty="0" smtClean="0"/>
              <a:t>R</a:t>
            </a:r>
            <a:r>
              <a:rPr lang="en-US" dirty="0" smtClean="0"/>
              <a:t> </a:t>
            </a:r>
            <a:r>
              <a:rPr lang="en-US" dirty="0" smtClean="0">
                <a:latin typeface="Symbol" pitchFamily="18" charset="2"/>
              </a:rPr>
              <a:t>a</a:t>
            </a:r>
            <a:r>
              <a:rPr lang="en-US" dirty="0" smtClean="0"/>
              <a:t> exp-</a:t>
            </a:r>
            <a:r>
              <a:rPr lang="en-US" dirty="0" smtClean="0">
                <a:latin typeface="Symbol" pitchFamily="18" charset="2"/>
              </a:rPr>
              <a:t>D</a:t>
            </a:r>
            <a:r>
              <a:rPr lang="en-US" dirty="0" smtClean="0"/>
              <a:t>G*/</a:t>
            </a:r>
            <a:r>
              <a:rPr lang="en-US" dirty="0" err="1" smtClean="0"/>
              <a:t>kT</a:t>
            </a:r>
            <a:endParaRPr lang="en-US" dirty="0" smtClean="0"/>
          </a:p>
          <a:p>
            <a:r>
              <a:rPr lang="en-US" dirty="0" smtClean="0"/>
              <a:t>            </a:t>
            </a:r>
            <a:r>
              <a:rPr lang="en-US" dirty="0" smtClean="0">
                <a:latin typeface="Symbol" pitchFamily="18" charset="2"/>
              </a:rPr>
              <a:t>D</a:t>
            </a:r>
            <a:r>
              <a:rPr lang="en-US" dirty="0" smtClean="0"/>
              <a:t>G* </a:t>
            </a:r>
            <a:r>
              <a:rPr lang="en-US" dirty="0" smtClean="0">
                <a:latin typeface="Symbol" pitchFamily="18" charset="2"/>
              </a:rPr>
              <a:t>a</a:t>
            </a:r>
            <a:r>
              <a:rPr lang="en-US" dirty="0" smtClean="0"/>
              <a:t> </a:t>
            </a:r>
            <a:r>
              <a:rPr lang="en-US" dirty="0" smtClean="0">
                <a:latin typeface="Symbol" pitchFamily="18" charset="2"/>
              </a:rPr>
              <a:t>D</a:t>
            </a:r>
            <a:r>
              <a:rPr lang="en-US" dirty="0" smtClean="0"/>
              <a:t>G</a:t>
            </a:r>
            <a:r>
              <a:rPr lang="en-US" baseline="-25000" dirty="0" smtClean="0"/>
              <a:t>V</a:t>
            </a:r>
            <a:r>
              <a:rPr lang="en-US" baseline="30000" dirty="0" smtClean="0"/>
              <a:t>-2</a:t>
            </a:r>
            <a:r>
              <a:rPr lang="en-US" dirty="0" smtClean="0"/>
              <a:t> </a:t>
            </a:r>
          </a:p>
          <a:p>
            <a:r>
              <a:rPr lang="en-US" dirty="0" smtClean="0"/>
              <a:t>            </a:t>
            </a:r>
            <a:r>
              <a:rPr lang="en-US" dirty="0" smtClean="0">
                <a:latin typeface="Symbol" pitchFamily="18" charset="2"/>
              </a:rPr>
              <a:t>D</a:t>
            </a:r>
            <a:r>
              <a:rPr lang="en-US" dirty="0" smtClean="0"/>
              <a:t>G</a:t>
            </a:r>
            <a:r>
              <a:rPr lang="en-US" baseline="-25000" dirty="0" smtClean="0"/>
              <a:t>V</a:t>
            </a:r>
            <a:r>
              <a:rPr lang="en-US" dirty="0" smtClean="0"/>
              <a:t> </a:t>
            </a:r>
            <a:r>
              <a:rPr lang="en-US" dirty="0" smtClean="0">
                <a:latin typeface="Symbol" pitchFamily="18" charset="2"/>
              </a:rPr>
              <a:t>a </a:t>
            </a:r>
            <a:r>
              <a:rPr lang="en-US" dirty="0" err="1" smtClean="0">
                <a:latin typeface="+mj-lt"/>
              </a:rPr>
              <a:t>ln</a:t>
            </a:r>
            <a:r>
              <a:rPr lang="en-US" dirty="0" smtClean="0">
                <a:latin typeface="+mj-lt"/>
              </a:rPr>
              <a:t>(N↓/N</a:t>
            </a:r>
            <a:r>
              <a:rPr lang="en-US" dirty="0" smtClean="0"/>
              <a:t>↑</a:t>
            </a:r>
            <a:r>
              <a:rPr lang="en-US" dirty="0" smtClean="0">
                <a:latin typeface="+mj-lt"/>
              </a:rPr>
              <a:t>)</a:t>
            </a:r>
          </a:p>
          <a:p>
            <a:r>
              <a:rPr lang="en-US" dirty="0" smtClean="0">
                <a:latin typeface="+mj-lt"/>
              </a:rPr>
              <a:t>            </a:t>
            </a:r>
            <a:r>
              <a:rPr lang="en-US" dirty="0" err="1" smtClean="0">
                <a:latin typeface="+mj-lt"/>
              </a:rPr>
              <a:t>ln</a:t>
            </a:r>
            <a:r>
              <a:rPr lang="en-US" dirty="0" err="1" smtClean="0"/>
              <a:t>N</a:t>
            </a:r>
            <a:r>
              <a:rPr lang="en-US" baseline="30000" dirty="0" err="1" smtClean="0"/>
              <a:t>R</a:t>
            </a:r>
            <a:r>
              <a:rPr lang="en-US" dirty="0" smtClean="0">
                <a:latin typeface="Symbol" pitchFamily="18" charset="2"/>
              </a:rPr>
              <a:t> a [</a:t>
            </a:r>
            <a:r>
              <a:rPr lang="en-US" dirty="0" err="1" smtClean="0"/>
              <a:t>ln</a:t>
            </a:r>
            <a:r>
              <a:rPr lang="en-US" dirty="0" smtClean="0"/>
              <a:t>(N↓/N↑)]</a:t>
            </a:r>
            <a:r>
              <a:rPr lang="en-US" baseline="30000" dirty="0" smtClean="0"/>
              <a:t>2</a:t>
            </a:r>
            <a:endParaRPr lang="en-US" baseline="30000" dirty="0"/>
          </a:p>
        </p:txBody>
      </p:sp>
      <p:sp>
        <p:nvSpPr>
          <p:cNvPr id="4" name="TextBox 3"/>
          <p:cNvSpPr txBox="1"/>
          <p:nvPr/>
        </p:nvSpPr>
        <p:spPr>
          <a:xfrm>
            <a:off x="4038600" y="1676400"/>
            <a:ext cx="3376437" cy="369332"/>
          </a:xfrm>
          <a:prstGeom prst="rect">
            <a:avLst/>
          </a:prstGeom>
          <a:noFill/>
        </p:spPr>
        <p:txBody>
          <a:bodyPr wrap="none" rtlCol="0">
            <a:spAutoFit/>
          </a:bodyPr>
          <a:lstStyle/>
          <a:p>
            <a:r>
              <a:rPr lang="en-US" dirty="0" smtClean="0"/>
              <a:t>(N↓/N↑) = super saturation ratio</a:t>
            </a:r>
          </a:p>
        </p:txBody>
      </p:sp>
      <p:pic>
        <p:nvPicPr>
          <p:cNvPr id="110594" name="Picture 2"/>
          <p:cNvPicPr>
            <a:picLocks noChangeAspect="1" noChangeArrowheads="1"/>
          </p:cNvPicPr>
          <p:nvPr/>
        </p:nvPicPr>
        <p:blipFill>
          <a:blip r:embed="rId2" cstate="print"/>
          <a:srcRect/>
          <a:stretch>
            <a:fillRect/>
          </a:stretch>
        </p:blipFill>
        <p:spPr bwMode="auto">
          <a:xfrm>
            <a:off x="685799" y="2819400"/>
            <a:ext cx="8087965"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Sputter Deposition</a:t>
            </a:r>
            <a:endParaRPr lang="en-US" dirty="0"/>
          </a:p>
        </p:txBody>
      </p:sp>
      <p:pic>
        <p:nvPicPr>
          <p:cNvPr id="111619" name="Picture 3"/>
          <p:cNvPicPr>
            <a:picLocks noChangeAspect="1" noChangeArrowheads="1"/>
          </p:cNvPicPr>
          <p:nvPr/>
        </p:nvPicPr>
        <p:blipFill>
          <a:blip r:embed="rId3" cstate="print"/>
          <a:srcRect/>
          <a:stretch>
            <a:fillRect/>
          </a:stretch>
        </p:blipFill>
        <p:spPr bwMode="auto">
          <a:xfrm>
            <a:off x="5638800" y="990600"/>
            <a:ext cx="3505200" cy="3435271"/>
          </a:xfrm>
          <a:prstGeom prst="rect">
            <a:avLst/>
          </a:prstGeom>
          <a:noFill/>
          <a:ln w="9525">
            <a:noFill/>
            <a:miter lim="800000"/>
            <a:headEnd/>
            <a:tailEnd/>
          </a:ln>
          <a:effectLst/>
        </p:spPr>
      </p:pic>
      <p:sp>
        <p:nvSpPr>
          <p:cNvPr id="5" name="TextBox 4"/>
          <p:cNvSpPr txBox="1"/>
          <p:nvPr/>
        </p:nvSpPr>
        <p:spPr>
          <a:xfrm>
            <a:off x="304800" y="5334000"/>
            <a:ext cx="8610600" cy="1200329"/>
          </a:xfrm>
          <a:prstGeom prst="rect">
            <a:avLst/>
          </a:prstGeom>
          <a:noFill/>
        </p:spPr>
        <p:txBody>
          <a:bodyPr wrap="square" rtlCol="0">
            <a:spAutoFit/>
          </a:bodyPr>
          <a:lstStyle/>
          <a:p>
            <a:r>
              <a:rPr lang="en-US" b="1" u="sng" dirty="0" smtClean="0"/>
              <a:t>Advantages:</a:t>
            </a:r>
            <a:r>
              <a:rPr lang="en-US" dirty="0" smtClean="0"/>
              <a:t> Better step coverage, less radiation damage than E-beam evaporation, easier to deposit allots</a:t>
            </a:r>
          </a:p>
          <a:p>
            <a:r>
              <a:rPr lang="en-US" b="1" u="sng" dirty="0" smtClean="0"/>
              <a:t>Disadvantages</a:t>
            </a:r>
            <a:r>
              <a:rPr lang="en-US" dirty="0" smtClean="0"/>
              <a:t>: Some plasma damage including implanted </a:t>
            </a:r>
            <a:r>
              <a:rPr lang="en-US" dirty="0" err="1" smtClean="0"/>
              <a:t>Ar</a:t>
            </a:r>
            <a:r>
              <a:rPr lang="en-US" dirty="0" smtClean="0"/>
              <a:t>, Good for </a:t>
            </a:r>
            <a:r>
              <a:rPr lang="en-US" dirty="0" err="1" smtClean="0"/>
              <a:t>ohmics</a:t>
            </a:r>
            <a:r>
              <a:rPr lang="en-US" dirty="0" smtClean="0"/>
              <a:t> but not </a:t>
            </a:r>
            <a:r>
              <a:rPr lang="en-US" dirty="0" err="1" smtClean="0"/>
              <a:t>Schottky</a:t>
            </a:r>
            <a:r>
              <a:rPr lang="en-US" dirty="0" smtClean="0"/>
              <a:t> diodes</a:t>
            </a:r>
            <a:endParaRPr lang="en-US" dirty="0"/>
          </a:p>
        </p:txBody>
      </p:sp>
      <p:sp>
        <p:nvSpPr>
          <p:cNvPr id="6" name="TextBox 5"/>
          <p:cNvSpPr txBox="1"/>
          <p:nvPr/>
        </p:nvSpPr>
        <p:spPr>
          <a:xfrm>
            <a:off x="228600" y="914400"/>
            <a:ext cx="5257800" cy="3693319"/>
          </a:xfrm>
          <a:prstGeom prst="rect">
            <a:avLst/>
          </a:prstGeom>
          <a:noFill/>
        </p:spPr>
        <p:txBody>
          <a:bodyPr wrap="square" rtlCol="0">
            <a:spAutoFit/>
          </a:bodyPr>
          <a:lstStyle/>
          <a:p>
            <a:r>
              <a:rPr lang="en-US" dirty="0" smtClean="0"/>
              <a:t>A plasma at higher pressure is used to “knock” metal atoms out of a target. These energetic atoms deposit on a wafer located near the target. The higher pressure produces better step coverage due to more random angled delivery. The excess energy of the ions also aids in increasing the surface mobility</a:t>
            </a:r>
          </a:p>
          <a:p>
            <a:pPr>
              <a:buFont typeface="Arial" pitchFamily="34" charset="0"/>
              <a:buChar char="•"/>
            </a:pPr>
            <a:r>
              <a:rPr lang="en-US" dirty="0" smtClean="0"/>
              <a:t> Uses plasma to sputter target, dislodge atoms and deposit on wafers to form film. </a:t>
            </a:r>
          </a:p>
          <a:p>
            <a:pPr>
              <a:buFont typeface="Arial" pitchFamily="34" charset="0"/>
              <a:buChar char="•"/>
            </a:pPr>
            <a:r>
              <a:rPr lang="en-US" dirty="0" smtClean="0"/>
              <a:t> Higher pressures than evaporation (1-100 </a:t>
            </a:r>
            <a:r>
              <a:rPr lang="en-US" dirty="0" err="1" smtClean="0"/>
              <a:t>torr</a:t>
            </a:r>
            <a:r>
              <a:rPr lang="en-US" dirty="0" smtClean="0"/>
              <a:t>)</a:t>
            </a:r>
          </a:p>
          <a:p>
            <a:pPr>
              <a:buFont typeface="Arial" pitchFamily="34" charset="0"/>
              <a:buChar char="•"/>
            </a:pPr>
            <a:r>
              <a:rPr lang="en-US" dirty="0" smtClean="0"/>
              <a:t> Better at depositing alloys and compounds than evaporation</a:t>
            </a:r>
          </a:p>
          <a:p>
            <a:pPr>
              <a:buFont typeface="Arial" pitchFamily="34" charset="0"/>
              <a:buChar char="•"/>
            </a:pPr>
            <a:r>
              <a:rPr lang="en-US" dirty="0" smtClean="0"/>
              <a:t>Plasma contains </a:t>
            </a:r>
            <a:r>
              <a:rPr lang="en-US" dirty="0" err="1" smtClean="0"/>
              <a:t>Ar</a:t>
            </a:r>
            <a:r>
              <a:rPr lang="en-US" dirty="0" smtClean="0"/>
              <a:t> positive ions, electrons, and neutral </a:t>
            </a:r>
            <a:r>
              <a:rPr lang="en-US" dirty="0" err="1" smtClean="0"/>
              <a:t>Ar</a:t>
            </a:r>
            <a:r>
              <a:rPr lang="en-US" dirty="0" smtClean="0"/>
              <a:t> atoms</a:t>
            </a:r>
            <a:endParaRPr lang="en-US" dirty="0"/>
          </a:p>
        </p:txBody>
      </p:sp>
      <p:sp>
        <p:nvSpPr>
          <p:cNvPr id="7" name="TextBox 6"/>
          <p:cNvSpPr txBox="1"/>
          <p:nvPr/>
        </p:nvSpPr>
        <p:spPr>
          <a:xfrm>
            <a:off x="381000" y="4687669"/>
            <a:ext cx="1877694" cy="646331"/>
          </a:xfrm>
          <a:prstGeom prst="rect">
            <a:avLst/>
          </a:prstGeom>
          <a:noFill/>
        </p:spPr>
        <p:txBody>
          <a:bodyPr wrap="none" rtlCol="0">
            <a:spAutoFit/>
          </a:bodyPr>
          <a:lstStyle/>
          <a:p>
            <a:r>
              <a:rPr lang="en-US" dirty="0" smtClean="0"/>
              <a:t>Threshold energy:</a:t>
            </a:r>
          </a:p>
          <a:p>
            <a:endParaRPr lang="en-US" dirty="0"/>
          </a:p>
        </p:txBody>
      </p:sp>
      <p:graphicFrame>
        <p:nvGraphicFramePr>
          <p:cNvPr id="8" name="Object 7"/>
          <p:cNvGraphicFramePr>
            <a:graphicFrameLocks noChangeAspect="1"/>
          </p:cNvGraphicFramePr>
          <p:nvPr/>
        </p:nvGraphicFramePr>
        <p:xfrm>
          <a:off x="2362200" y="4570321"/>
          <a:ext cx="2438400" cy="536448"/>
        </p:xfrm>
        <a:graphic>
          <a:graphicData uri="http://schemas.openxmlformats.org/presentationml/2006/ole">
            <p:oleObj spid="_x0000_s244738" name="Equation" r:id="rId4" imgW="1904760" imgH="419040" progId="Equation.3">
              <p:embed/>
            </p:oleObj>
          </a:graphicData>
        </a:graphic>
      </p:graphicFrame>
      <p:sp>
        <p:nvSpPr>
          <p:cNvPr id="9" name="TextBox 8"/>
          <p:cNvSpPr txBox="1"/>
          <p:nvPr/>
        </p:nvSpPr>
        <p:spPr>
          <a:xfrm>
            <a:off x="5334001" y="4648200"/>
            <a:ext cx="872547" cy="369332"/>
          </a:xfrm>
          <a:prstGeom prst="rect">
            <a:avLst/>
          </a:prstGeom>
          <a:noFill/>
        </p:spPr>
        <p:txBody>
          <a:bodyPr wrap="none" rtlCol="0">
            <a:spAutoFit/>
          </a:bodyPr>
          <a:lstStyle/>
          <a:p>
            <a:r>
              <a:rPr lang="en-US" dirty="0" smtClean="0"/>
              <a:t>Where </a:t>
            </a:r>
            <a:endParaRPr lang="en-US" dirty="0"/>
          </a:p>
        </p:txBody>
      </p:sp>
      <p:graphicFrame>
        <p:nvGraphicFramePr>
          <p:cNvPr id="10" name="Object 9"/>
          <p:cNvGraphicFramePr>
            <a:graphicFrameLocks noChangeAspect="1"/>
          </p:cNvGraphicFramePr>
          <p:nvPr/>
        </p:nvGraphicFramePr>
        <p:xfrm>
          <a:off x="6400800" y="4572000"/>
          <a:ext cx="1613647" cy="685800"/>
        </p:xfrm>
        <a:graphic>
          <a:graphicData uri="http://schemas.openxmlformats.org/presentationml/2006/ole">
            <p:oleObj spid="_x0000_s244739" name="Equation" r:id="rId5" imgW="1015920" imgH="43164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sz="3200" dirty="0" smtClean="0"/>
              <a:t>DC Sputter Deposition - Working Principle</a:t>
            </a:r>
            <a:endParaRPr lang="en-US" sz="3200" dirty="0"/>
          </a:p>
        </p:txBody>
      </p:sp>
      <p:pic>
        <p:nvPicPr>
          <p:cNvPr id="182274" name="Picture 2"/>
          <p:cNvPicPr>
            <a:picLocks noChangeAspect="1" noChangeArrowheads="1"/>
          </p:cNvPicPr>
          <p:nvPr/>
        </p:nvPicPr>
        <p:blipFill>
          <a:blip r:embed="rId2" cstate="print"/>
          <a:srcRect/>
          <a:stretch>
            <a:fillRect/>
          </a:stretch>
        </p:blipFill>
        <p:spPr bwMode="auto">
          <a:xfrm>
            <a:off x="5105400" y="533400"/>
            <a:ext cx="3628571" cy="1905000"/>
          </a:xfrm>
          <a:prstGeom prst="rect">
            <a:avLst/>
          </a:prstGeom>
          <a:noFill/>
          <a:ln w="9525">
            <a:noFill/>
            <a:miter lim="800000"/>
            <a:headEnd/>
            <a:tailEnd/>
          </a:ln>
          <a:effectLst/>
        </p:spPr>
      </p:pic>
      <p:sp>
        <p:nvSpPr>
          <p:cNvPr id="4" name="TextBox 3"/>
          <p:cNvSpPr txBox="1"/>
          <p:nvPr/>
        </p:nvSpPr>
        <p:spPr>
          <a:xfrm>
            <a:off x="152401" y="838200"/>
            <a:ext cx="4800600" cy="3693319"/>
          </a:xfrm>
          <a:prstGeom prst="rect">
            <a:avLst/>
          </a:prstGeom>
          <a:noFill/>
        </p:spPr>
        <p:txBody>
          <a:bodyPr wrap="square" rtlCol="0">
            <a:spAutoFit/>
          </a:bodyPr>
          <a:lstStyle/>
          <a:p>
            <a:pPr>
              <a:buFont typeface="Arial" pitchFamily="34" charset="0"/>
              <a:buChar char="•"/>
            </a:pPr>
            <a:r>
              <a:rPr lang="en-US" dirty="0" smtClean="0"/>
              <a:t> Most of voltage drop of the system (due to applied DC voltage, </a:t>
            </a:r>
            <a:r>
              <a:rPr lang="en-US" dirty="0" err="1" smtClean="0"/>
              <a:t>Vc</a:t>
            </a:r>
            <a:r>
              <a:rPr lang="en-US" dirty="0" smtClean="0"/>
              <a:t>) occurs over cathode sheath</a:t>
            </a:r>
          </a:p>
          <a:p>
            <a:pPr>
              <a:buFont typeface="Arial" pitchFamily="34" charset="0"/>
              <a:buChar char="•"/>
            </a:pPr>
            <a:r>
              <a:rPr lang="en-US" dirty="0" smtClean="0"/>
              <a:t> </a:t>
            </a:r>
            <a:r>
              <a:rPr lang="en-US" dirty="0" err="1" smtClean="0"/>
              <a:t>Ar</a:t>
            </a:r>
            <a:r>
              <a:rPr lang="en-US" dirty="0" smtClean="0"/>
              <a:t>+ ions are accelerated across cathode to the negatively cathode, striking the electrode and sputtering off atoms. These atoms travel through plasma and deposit on wafers sitting on anode.</a:t>
            </a:r>
          </a:p>
          <a:p>
            <a:pPr>
              <a:buFont typeface="Arial" pitchFamily="34" charset="0"/>
              <a:buChar char="•"/>
            </a:pPr>
            <a:r>
              <a:rPr lang="en-US" dirty="0" smtClean="0"/>
              <a:t> Rate of sputtering depends on the sputtering yield, Y, defined as number of atoms or molecules ejected from the target per incident ion</a:t>
            </a:r>
          </a:p>
          <a:p>
            <a:pPr>
              <a:buFont typeface="Arial" pitchFamily="34" charset="0"/>
              <a:buChar char="•"/>
            </a:pPr>
            <a:r>
              <a:rPr lang="en-US" dirty="0" smtClean="0"/>
              <a:t> Y is a function of energy and mass of ions, and the target material. It is also a function of incident angle. </a:t>
            </a:r>
            <a:endParaRPr lang="en-US" dirty="0"/>
          </a:p>
        </p:txBody>
      </p:sp>
      <p:pic>
        <p:nvPicPr>
          <p:cNvPr id="182275" name="Picture 3"/>
          <p:cNvPicPr>
            <a:picLocks noChangeAspect="1" noChangeArrowheads="1"/>
          </p:cNvPicPr>
          <p:nvPr/>
        </p:nvPicPr>
        <p:blipFill>
          <a:blip r:embed="rId3" cstate="print"/>
          <a:srcRect/>
          <a:stretch>
            <a:fillRect/>
          </a:stretch>
        </p:blipFill>
        <p:spPr bwMode="auto">
          <a:xfrm>
            <a:off x="5334000" y="2641600"/>
            <a:ext cx="3048000" cy="4064000"/>
          </a:xfrm>
          <a:prstGeom prst="rect">
            <a:avLst/>
          </a:prstGeom>
          <a:noFill/>
          <a:ln w="9525">
            <a:noFill/>
            <a:miter lim="800000"/>
            <a:headEnd/>
            <a:tailEnd/>
          </a:ln>
          <a:effectLst/>
        </p:spPr>
      </p:pic>
      <p:pic>
        <p:nvPicPr>
          <p:cNvPr id="182276" name="Picture 4"/>
          <p:cNvPicPr>
            <a:picLocks noChangeAspect="1" noChangeArrowheads="1"/>
          </p:cNvPicPr>
          <p:nvPr/>
        </p:nvPicPr>
        <p:blipFill>
          <a:blip r:embed="rId4" cstate="print"/>
          <a:srcRect/>
          <a:stretch>
            <a:fillRect/>
          </a:stretch>
        </p:blipFill>
        <p:spPr bwMode="auto">
          <a:xfrm>
            <a:off x="62874" y="4724400"/>
            <a:ext cx="2756526" cy="1600200"/>
          </a:xfrm>
          <a:prstGeom prst="rect">
            <a:avLst/>
          </a:prstGeom>
          <a:noFill/>
          <a:ln w="9525">
            <a:noFill/>
            <a:miter lim="800000"/>
            <a:headEnd/>
            <a:tailEnd/>
          </a:ln>
          <a:effectLst/>
        </p:spPr>
      </p:pic>
      <p:pic>
        <p:nvPicPr>
          <p:cNvPr id="182277" name="Picture 5"/>
          <p:cNvPicPr>
            <a:picLocks noChangeAspect="1" noChangeArrowheads="1"/>
          </p:cNvPicPr>
          <p:nvPr/>
        </p:nvPicPr>
        <p:blipFill>
          <a:blip r:embed="rId5" cstate="print"/>
          <a:srcRect/>
          <a:stretch>
            <a:fillRect/>
          </a:stretch>
        </p:blipFill>
        <p:spPr bwMode="auto">
          <a:xfrm>
            <a:off x="2971800" y="4876800"/>
            <a:ext cx="2349384"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152400" y="914400"/>
            <a:ext cx="8839200" cy="3048000"/>
          </a:xfrm>
          <a:noFill/>
          <a:ln w="19050">
            <a:solidFill>
              <a:schemeClr val="tx1"/>
            </a:solidFill>
          </a:ln>
        </p:spPr>
        <p:txBody>
          <a:bodyPr>
            <a:normAutofit fontScale="90000"/>
          </a:bodyPr>
          <a:lstStyle/>
          <a:p>
            <a:pPr algn="l"/>
            <a:r>
              <a:rPr lang="fr-FR" sz="2400" b="1" dirty="0" err="1"/>
              <a:t>Physical</a:t>
            </a:r>
            <a:r>
              <a:rPr lang="fr-FR" sz="2400" b="1" dirty="0"/>
              <a:t> </a:t>
            </a:r>
            <a:r>
              <a:rPr lang="fr-FR" sz="2400" b="1" dirty="0" err="1"/>
              <a:t>Vapour</a:t>
            </a:r>
            <a:r>
              <a:rPr lang="fr-FR" sz="2400" b="1" dirty="0"/>
              <a:t> </a:t>
            </a:r>
            <a:r>
              <a:rPr lang="fr-FR" sz="2400" b="1" dirty="0" err="1"/>
              <a:t>Deposition</a:t>
            </a:r>
            <a:r>
              <a:rPr lang="fr-FR" sz="2400" b="1" dirty="0"/>
              <a:t>(PVD)</a:t>
            </a:r>
            <a:br>
              <a:rPr lang="fr-FR" sz="2400" b="1" dirty="0"/>
            </a:br>
            <a:r>
              <a:rPr lang="fr-FR" sz="2400" b="1" dirty="0"/>
              <a:t>Introduction</a:t>
            </a:r>
            <a:r>
              <a:rPr lang="en-US" sz="2400" dirty="0"/>
              <a:t/>
            </a:r>
            <a:br>
              <a:rPr lang="en-US" sz="2400" dirty="0"/>
            </a:br>
            <a:r>
              <a:rPr lang="en-US" sz="2000" dirty="0"/>
              <a:t>1.Physical </a:t>
            </a:r>
            <a:r>
              <a:rPr lang="en-US" sz="2000" dirty="0" err="1"/>
              <a:t>vapour</a:t>
            </a:r>
            <a:r>
              <a:rPr lang="en-US" sz="2000" dirty="0"/>
              <a:t> deposition (PVD) is fundamentally a </a:t>
            </a:r>
            <a:r>
              <a:rPr lang="en-US" sz="2000" dirty="0" err="1"/>
              <a:t>vaporisation</a:t>
            </a:r>
            <a:r>
              <a:rPr lang="en-US" sz="2000" dirty="0"/>
              <a:t> coating technique, involving transfer of material on an atomic level. It is an alternative process to electroplating</a:t>
            </a:r>
            <a:br>
              <a:rPr lang="en-US" sz="2000" dirty="0"/>
            </a:br>
            <a:r>
              <a:rPr lang="en-US" sz="2000" dirty="0"/>
              <a:t>2.The process is similar to chemical </a:t>
            </a:r>
            <a:r>
              <a:rPr lang="en-US" sz="2000" dirty="0" err="1"/>
              <a:t>vapour</a:t>
            </a:r>
            <a:r>
              <a:rPr lang="en-US" sz="2000" dirty="0"/>
              <a:t> deposition (CVD) except that the raw materials/precursors, i.e. the material that is going to be deposited starts out in solid form, whereas in CVD, the precursors are introduced to the reaction chamber in the gaseous state.</a:t>
            </a:r>
            <a:r>
              <a:rPr lang="en-US" sz="1400" b="1" dirty="0"/>
              <a:t/>
            </a:r>
            <a:br>
              <a:rPr lang="en-US" sz="1400" b="1" dirty="0"/>
            </a:br>
            <a:endParaRPr lang="en-US" sz="1400" dirty="0"/>
          </a:p>
        </p:txBody>
      </p:sp>
      <p:sp>
        <p:nvSpPr>
          <p:cNvPr id="26630" name="Rectangle 6"/>
          <p:cNvSpPr>
            <a:spLocks noChangeArrowheads="1"/>
          </p:cNvSpPr>
          <p:nvPr/>
        </p:nvSpPr>
        <p:spPr bwMode="auto">
          <a:xfrm>
            <a:off x="152400" y="4038600"/>
            <a:ext cx="8839200" cy="2274888"/>
          </a:xfrm>
          <a:prstGeom prst="rect">
            <a:avLst/>
          </a:prstGeom>
          <a:noFill/>
          <a:ln w="19050">
            <a:solidFill>
              <a:schemeClr val="tx1"/>
            </a:solidFill>
            <a:miter lim="800000"/>
            <a:headEnd/>
            <a:tailEnd/>
          </a:ln>
          <a:effectLst/>
        </p:spPr>
        <p:txBody>
          <a:bodyPr>
            <a:spAutoFit/>
          </a:bodyPr>
          <a:lstStyle/>
          <a:p>
            <a:r>
              <a:rPr lang="en-US" sz="2200" b="1" dirty="0"/>
              <a:t>Working Concept</a:t>
            </a:r>
            <a:br>
              <a:rPr lang="en-US" sz="2200" b="1" dirty="0"/>
            </a:br>
            <a:r>
              <a:rPr lang="en-US" sz="2000" dirty="0"/>
              <a:t>PVD processes are carried out under vacuum conditions. The process involved four steps:</a:t>
            </a:r>
            <a:br>
              <a:rPr lang="en-US" sz="2000" dirty="0"/>
            </a:br>
            <a:r>
              <a:rPr lang="en-US" sz="2000" dirty="0"/>
              <a:t>1.Evaporation</a:t>
            </a:r>
            <a:br>
              <a:rPr lang="en-US" sz="2000" dirty="0"/>
            </a:br>
            <a:r>
              <a:rPr lang="en-US" sz="2000" dirty="0"/>
              <a:t>2.Transportation</a:t>
            </a:r>
            <a:br>
              <a:rPr lang="en-US" sz="2000" dirty="0"/>
            </a:br>
            <a:r>
              <a:rPr lang="en-US" sz="2000" dirty="0"/>
              <a:t>3.Reaction</a:t>
            </a:r>
            <a:br>
              <a:rPr lang="en-US" sz="2000" dirty="0"/>
            </a:br>
            <a:r>
              <a:rPr lang="en-US" sz="2000" dirty="0"/>
              <a:t>4.Deposition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9" name="Picture 3"/>
          <p:cNvPicPr>
            <a:picLocks noChangeAspect="1" noChangeArrowheads="1"/>
          </p:cNvPicPr>
          <p:nvPr/>
        </p:nvPicPr>
        <p:blipFill>
          <a:blip r:embed="rId2" cstate="print"/>
          <a:srcRect/>
          <a:stretch>
            <a:fillRect/>
          </a:stretch>
        </p:blipFill>
        <p:spPr bwMode="auto">
          <a:xfrm>
            <a:off x="152400" y="152400"/>
            <a:ext cx="4286250" cy="1562100"/>
          </a:xfrm>
          <a:prstGeom prst="rect">
            <a:avLst/>
          </a:prstGeom>
          <a:noFill/>
          <a:ln w="9525">
            <a:noFill/>
            <a:miter lim="800000"/>
            <a:headEnd/>
            <a:tailEnd/>
          </a:ln>
          <a:effectLst/>
        </p:spPr>
      </p:pic>
      <p:sp>
        <p:nvSpPr>
          <p:cNvPr id="5" name="Right Arrow 4"/>
          <p:cNvSpPr/>
          <p:nvPr/>
        </p:nvSpPr>
        <p:spPr>
          <a:xfrm>
            <a:off x="4724400" y="68580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3300" name="Picture 4"/>
          <p:cNvPicPr>
            <a:picLocks noChangeAspect="1" noChangeArrowheads="1"/>
          </p:cNvPicPr>
          <p:nvPr/>
        </p:nvPicPr>
        <p:blipFill>
          <a:blip r:embed="rId3" cstate="print"/>
          <a:srcRect/>
          <a:stretch>
            <a:fillRect/>
          </a:stretch>
        </p:blipFill>
        <p:spPr bwMode="auto">
          <a:xfrm>
            <a:off x="5791200" y="228600"/>
            <a:ext cx="2971800" cy="1219200"/>
          </a:xfrm>
          <a:prstGeom prst="rect">
            <a:avLst/>
          </a:prstGeom>
          <a:noFill/>
          <a:ln w="9525">
            <a:noFill/>
            <a:miter lim="800000"/>
            <a:headEnd/>
            <a:tailEnd/>
          </a:ln>
          <a:effectLst/>
        </p:spPr>
      </p:pic>
      <p:sp>
        <p:nvSpPr>
          <p:cNvPr id="7" name="TextBox 6"/>
          <p:cNvSpPr txBox="1"/>
          <p:nvPr/>
        </p:nvSpPr>
        <p:spPr>
          <a:xfrm>
            <a:off x="0" y="1676400"/>
            <a:ext cx="2040239" cy="369332"/>
          </a:xfrm>
          <a:prstGeom prst="rect">
            <a:avLst/>
          </a:prstGeom>
          <a:noFill/>
        </p:spPr>
        <p:txBody>
          <a:bodyPr wrap="none" rtlCol="0">
            <a:spAutoFit/>
          </a:bodyPr>
          <a:lstStyle/>
          <a:p>
            <a:r>
              <a:rPr lang="en-US" dirty="0" smtClean="0"/>
              <a:t>Isotropic flux arrival</a:t>
            </a:r>
          </a:p>
        </p:txBody>
      </p:sp>
      <p:sp>
        <p:nvSpPr>
          <p:cNvPr id="8" name="TextBox 7"/>
          <p:cNvSpPr txBox="1"/>
          <p:nvPr/>
        </p:nvSpPr>
        <p:spPr>
          <a:xfrm>
            <a:off x="2133600" y="1676400"/>
            <a:ext cx="2503506" cy="369332"/>
          </a:xfrm>
          <a:prstGeom prst="rect">
            <a:avLst/>
          </a:prstGeom>
          <a:noFill/>
        </p:spPr>
        <p:txBody>
          <a:bodyPr wrap="none" rtlCol="0">
            <a:spAutoFit/>
          </a:bodyPr>
          <a:lstStyle/>
          <a:p>
            <a:r>
              <a:rPr lang="en-US" dirty="0" smtClean="0"/>
              <a:t>Non-Isotropic flux arrival</a:t>
            </a:r>
          </a:p>
        </p:txBody>
      </p:sp>
      <p:sp>
        <p:nvSpPr>
          <p:cNvPr id="9" name="TextBox 8"/>
          <p:cNvSpPr txBox="1"/>
          <p:nvPr/>
        </p:nvSpPr>
        <p:spPr>
          <a:xfrm>
            <a:off x="228600" y="2362200"/>
            <a:ext cx="8915399" cy="1754326"/>
          </a:xfrm>
          <a:prstGeom prst="rect">
            <a:avLst/>
          </a:prstGeom>
          <a:noFill/>
        </p:spPr>
        <p:txBody>
          <a:bodyPr wrap="square" rtlCol="0">
            <a:spAutoFit/>
          </a:bodyPr>
          <a:lstStyle/>
          <a:p>
            <a:pPr>
              <a:buFont typeface="Arial" pitchFamily="34" charset="0"/>
              <a:buChar char="•"/>
            </a:pPr>
            <a:r>
              <a:rPr lang="en-US" dirty="0" smtClean="0"/>
              <a:t> Sputtering targets are generally large and provide a wide range of arrival angles in contrast to a point source</a:t>
            </a:r>
          </a:p>
          <a:p>
            <a:pPr>
              <a:buFont typeface="Arial" pitchFamily="34" charset="0"/>
              <a:buChar char="•"/>
            </a:pPr>
            <a:r>
              <a:rPr lang="en-US" dirty="0" smtClean="0"/>
              <a:t> Arrival angle distribution generally described by a </a:t>
            </a:r>
            <a:r>
              <a:rPr lang="en-US" dirty="0" err="1" smtClean="0"/>
              <a:t>cos</a:t>
            </a:r>
            <a:r>
              <a:rPr lang="en-US" baseline="30000" dirty="0" err="1" smtClean="0"/>
              <a:t>n</a:t>
            </a:r>
            <a:r>
              <a:rPr lang="en-US" dirty="0" err="1" smtClean="0">
                <a:latin typeface="Symbol" pitchFamily="18" charset="2"/>
              </a:rPr>
              <a:t>q</a:t>
            </a:r>
            <a:r>
              <a:rPr lang="en-US" dirty="0" smtClean="0">
                <a:latin typeface="Symbol" pitchFamily="18" charset="2"/>
              </a:rPr>
              <a:t> (</a:t>
            </a:r>
            <a:r>
              <a:rPr lang="en-US" dirty="0" smtClean="0">
                <a:latin typeface="+mj-lt"/>
              </a:rPr>
              <a:t>i.e. normal component of flux striking the surface determines the deposition or growth rate</a:t>
            </a:r>
          </a:p>
          <a:p>
            <a:pPr>
              <a:buFont typeface="Arial" pitchFamily="34" charset="0"/>
              <a:buChar char="•"/>
            </a:pPr>
            <a:r>
              <a:rPr lang="en-US" dirty="0" smtClean="0">
                <a:latin typeface="+mj-lt"/>
              </a:rPr>
              <a:t> Size and type of source, system geometry and collisions in gas phase play an important in distribution of arrival angle. </a:t>
            </a:r>
            <a:endParaRPr lang="en-US" dirty="0">
              <a:latin typeface="Symbol" pitchFamily="18" charset="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Factors Affecting Sputtering Yield</a:t>
            </a:r>
            <a:endParaRPr lang="en-US" dirty="0"/>
          </a:p>
        </p:txBody>
      </p:sp>
      <p:pic>
        <p:nvPicPr>
          <p:cNvPr id="184322" name="Picture 2"/>
          <p:cNvPicPr>
            <a:picLocks noChangeAspect="1" noChangeArrowheads="1"/>
          </p:cNvPicPr>
          <p:nvPr/>
        </p:nvPicPr>
        <p:blipFill>
          <a:blip r:embed="rId3" cstate="print"/>
          <a:srcRect/>
          <a:stretch>
            <a:fillRect/>
          </a:stretch>
        </p:blipFill>
        <p:spPr bwMode="auto">
          <a:xfrm>
            <a:off x="152400" y="1371600"/>
            <a:ext cx="3654800" cy="2209800"/>
          </a:xfrm>
          <a:prstGeom prst="rect">
            <a:avLst/>
          </a:prstGeom>
          <a:noFill/>
          <a:ln w="9525">
            <a:noFill/>
            <a:miter lim="800000"/>
            <a:headEnd/>
            <a:tailEnd/>
          </a:ln>
        </p:spPr>
      </p:pic>
      <p:pic>
        <p:nvPicPr>
          <p:cNvPr id="184324" name="Picture 4"/>
          <p:cNvPicPr>
            <a:picLocks noChangeAspect="1" noChangeArrowheads="1"/>
          </p:cNvPicPr>
          <p:nvPr/>
        </p:nvPicPr>
        <p:blipFill>
          <a:blip r:embed="rId4" cstate="print"/>
          <a:srcRect/>
          <a:stretch>
            <a:fillRect/>
          </a:stretch>
        </p:blipFill>
        <p:spPr bwMode="auto">
          <a:xfrm>
            <a:off x="457200" y="3937847"/>
            <a:ext cx="2895600" cy="2708994"/>
          </a:xfrm>
          <a:prstGeom prst="rect">
            <a:avLst/>
          </a:prstGeom>
          <a:noFill/>
          <a:ln w="9525">
            <a:noFill/>
            <a:miter lim="800000"/>
            <a:headEnd/>
            <a:tailEnd/>
          </a:ln>
          <a:effectLst/>
        </p:spPr>
      </p:pic>
      <p:sp>
        <p:nvSpPr>
          <p:cNvPr id="6" name="TextBox 5"/>
          <p:cNvSpPr txBox="1"/>
          <p:nvPr/>
        </p:nvSpPr>
        <p:spPr>
          <a:xfrm>
            <a:off x="1219200" y="990600"/>
            <a:ext cx="1661480" cy="369332"/>
          </a:xfrm>
          <a:prstGeom prst="rect">
            <a:avLst/>
          </a:prstGeom>
          <a:noFill/>
        </p:spPr>
        <p:txBody>
          <a:bodyPr wrap="none" rtlCol="0">
            <a:spAutoFit/>
          </a:bodyPr>
          <a:lstStyle/>
          <a:p>
            <a:r>
              <a:rPr lang="en-US" b="1" u="sng" dirty="0" smtClean="0"/>
              <a:t>Yield vs. Target </a:t>
            </a:r>
            <a:endParaRPr lang="en-US" b="1" u="sng" dirty="0"/>
          </a:p>
        </p:txBody>
      </p:sp>
      <p:sp>
        <p:nvSpPr>
          <p:cNvPr id="8" name="TextBox 7"/>
          <p:cNvSpPr txBox="1"/>
          <p:nvPr/>
        </p:nvSpPr>
        <p:spPr>
          <a:xfrm>
            <a:off x="4953000" y="1002268"/>
            <a:ext cx="2165080" cy="369332"/>
          </a:xfrm>
          <a:prstGeom prst="rect">
            <a:avLst/>
          </a:prstGeom>
          <a:noFill/>
        </p:spPr>
        <p:txBody>
          <a:bodyPr wrap="none" rtlCol="0">
            <a:spAutoFit/>
          </a:bodyPr>
          <a:lstStyle/>
          <a:p>
            <a:r>
              <a:rPr lang="en-US" b="1" u="sng" dirty="0" smtClean="0"/>
              <a:t>Yield vs. Ion energy </a:t>
            </a:r>
            <a:endParaRPr lang="en-US" b="1" u="sng" dirty="0"/>
          </a:p>
        </p:txBody>
      </p:sp>
      <p:sp>
        <p:nvSpPr>
          <p:cNvPr id="9" name="TextBox 8"/>
          <p:cNvSpPr txBox="1"/>
          <p:nvPr/>
        </p:nvSpPr>
        <p:spPr>
          <a:xfrm>
            <a:off x="820811" y="3581400"/>
            <a:ext cx="2745303" cy="369332"/>
          </a:xfrm>
          <a:prstGeom prst="rect">
            <a:avLst/>
          </a:prstGeom>
          <a:noFill/>
        </p:spPr>
        <p:txBody>
          <a:bodyPr wrap="none" rtlCol="0">
            <a:spAutoFit/>
          </a:bodyPr>
          <a:lstStyle/>
          <a:p>
            <a:r>
              <a:rPr lang="en-US" b="1" u="sng" dirty="0" smtClean="0"/>
              <a:t>Yield vs. angle of incidence</a:t>
            </a:r>
            <a:endParaRPr lang="en-US" b="1" u="sng" dirty="0"/>
          </a:p>
        </p:txBody>
      </p:sp>
      <p:graphicFrame>
        <p:nvGraphicFramePr>
          <p:cNvPr id="10" name="Object 9"/>
          <p:cNvGraphicFramePr>
            <a:graphicFrameLocks noChangeAspect="1"/>
          </p:cNvGraphicFramePr>
          <p:nvPr/>
        </p:nvGraphicFramePr>
        <p:xfrm>
          <a:off x="3657600" y="4953000"/>
          <a:ext cx="2971800" cy="964531"/>
        </p:xfrm>
        <a:graphic>
          <a:graphicData uri="http://schemas.openxmlformats.org/presentationml/2006/ole">
            <p:oleObj spid="_x0000_s245762" name="Equation" r:id="rId5" imgW="1447560" imgH="469800" progId="Equation.3">
              <p:embed/>
            </p:oleObj>
          </a:graphicData>
        </a:graphic>
      </p:graphicFrame>
      <p:pic>
        <p:nvPicPr>
          <p:cNvPr id="184327" name="Picture 7"/>
          <p:cNvPicPr>
            <a:picLocks noChangeAspect="1" noChangeArrowheads="1"/>
          </p:cNvPicPr>
          <p:nvPr/>
        </p:nvPicPr>
        <p:blipFill>
          <a:blip r:embed="rId6" cstate="print"/>
          <a:srcRect/>
          <a:stretch>
            <a:fillRect/>
          </a:stretch>
        </p:blipFill>
        <p:spPr bwMode="auto">
          <a:xfrm>
            <a:off x="4114801" y="1319231"/>
            <a:ext cx="4114800" cy="27826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sz="3200" dirty="0" smtClean="0"/>
              <a:t>Effect of Substrate Bias</a:t>
            </a:r>
            <a:endParaRPr lang="en-US" sz="3200" dirty="0"/>
          </a:p>
        </p:txBody>
      </p:sp>
      <p:pic>
        <p:nvPicPr>
          <p:cNvPr id="185346" name="Picture 2"/>
          <p:cNvPicPr>
            <a:picLocks noChangeAspect="1" noChangeArrowheads="1"/>
          </p:cNvPicPr>
          <p:nvPr/>
        </p:nvPicPr>
        <p:blipFill>
          <a:blip r:embed="rId2" cstate="print"/>
          <a:srcRect/>
          <a:stretch>
            <a:fillRect/>
          </a:stretch>
        </p:blipFill>
        <p:spPr bwMode="auto">
          <a:xfrm>
            <a:off x="1576104" y="762000"/>
            <a:ext cx="5662896" cy="2689694"/>
          </a:xfrm>
          <a:prstGeom prst="rect">
            <a:avLst/>
          </a:prstGeom>
          <a:noFill/>
          <a:ln w="9525">
            <a:noFill/>
            <a:miter lim="800000"/>
            <a:headEnd/>
            <a:tailEnd/>
          </a:ln>
        </p:spPr>
      </p:pic>
      <p:sp>
        <p:nvSpPr>
          <p:cNvPr id="4" name="TextBox 3"/>
          <p:cNvSpPr txBox="1"/>
          <p:nvPr/>
        </p:nvSpPr>
        <p:spPr>
          <a:xfrm>
            <a:off x="381000" y="3810000"/>
            <a:ext cx="8229599" cy="1200329"/>
          </a:xfrm>
          <a:prstGeom prst="rect">
            <a:avLst/>
          </a:prstGeom>
          <a:noFill/>
        </p:spPr>
        <p:txBody>
          <a:bodyPr wrap="square" rtlCol="0">
            <a:spAutoFit/>
          </a:bodyPr>
          <a:lstStyle/>
          <a:p>
            <a:pPr>
              <a:buFont typeface="Arial" pitchFamily="34" charset="0"/>
              <a:buChar char="•"/>
            </a:pPr>
            <a:r>
              <a:rPr lang="en-US" dirty="0" smtClean="0"/>
              <a:t>Substrate biasing reduces the yield (i.e. lower deposition rate)</a:t>
            </a:r>
          </a:p>
          <a:p>
            <a:pPr>
              <a:buFont typeface="Arial" pitchFamily="34" charset="0"/>
              <a:buChar char="•"/>
            </a:pPr>
            <a:r>
              <a:rPr lang="en-US" dirty="0" smtClean="0"/>
              <a:t>Substrate biasing helps in good adhesion with the substrate during initial stage of deposition; subsequently biasing voltage is switched off. </a:t>
            </a:r>
          </a:p>
          <a:p>
            <a:pPr>
              <a:buFont typeface="Arial" pitchFamily="34" charset="0"/>
              <a:buChar char="•"/>
            </a:pPr>
            <a:r>
              <a:rPr lang="en-US" dirty="0" smtClean="0"/>
              <a:t>Sputter surface cleaning also helps to improve adhesion of coating with the substrate.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Cylindrical and Planar Magnetron</a:t>
            </a:r>
            <a:endParaRPr lang="en-US" dirty="0"/>
          </a:p>
        </p:txBody>
      </p:sp>
      <p:pic>
        <p:nvPicPr>
          <p:cNvPr id="3" name="Picture 6"/>
          <p:cNvPicPr>
            <a:picLocks noChangeAspect="1" noChangeArrowheads="1"/>
          </p:cNvPicPr>
          <p:nvPr/>
        </p:nvPicPr>
        <p:blipFill>
          <a:blip r:embed="rId2" cstate="print"/>
          <a:srcRect/>
          <a:stretch>
            <a:fillRect/>
          </a:stretch>
        </p:blipFill>
        <p:spPr bwMode="auto">
          <a:xfrm>
            <a:off x="791681" y="1219200"/>
            <a:ext cx="7437919" cy="4395664"/>
          </a:xfrm>
          <a:prstGeom prst="rect">
            <a:avLst/>
          </a:prstGeom>
          <a:noFill/>
          <a:ln w="9525">
            <a:noFill/>
            <a:miter lim="800000"/>
            <a:headEnd/>
            <a:tailEnd/>
          </a:ln>
          <a:effectLst/>
        </p:spPr>
      </p:pic>
      <p:sp>
        <p:nvSpPr>
          <p:cNvPr id="4" name="TextBox 3"/>
          <p:cNvSpPr txBox="1"/>
          <p:nvPr/>
        </p:nvSpPr>
        <p:spPr>
          <a:xfrm>
            <a:off x="685800" y="5943600"/>
            <a:ext cx="7604774" cy="369332"/>
          </a:xfrm>
          <a:prstGeom prst="rect">
            <a:avLst/>
          </a:prstGeom>
          <a:noFill/>
        </p:spPr>
        <p:txBody>
          <a:bodyPr wrap="none" rtlCol="0">
            <a:spAutoFit/>
          </a:bodyPr>
          <a:lstStyle/>
          <a:p>
            <a:r>
              <a:rPr lang="en-US" dirty="0" smtClean="0"/>
              <a:t>T: Target, P: plasma; SM: solenoid; M: magnet; E:electric field; B: magnetic field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just"/>
            <a:r>
              <a:rPr lang="en-US" sz="3600" dirty="0" smtClean="0"/>
              <a:t>The main difference is that the power used in RF sputtering is AC, while that in DC sputtering is DC. Basically, during DC sputtering, the working gas will be ionized. As a result, many positive ions will be produced within the chamber and accumulate on the surface of target If the conductivity of target you sputtering is not very good. </a:t>
            </a:r>
            <a:endParaRPr lang="en-US"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pPr algn="just"/>
            <a:r>
              <a:rPr lang="en-US" sz="3600" dirty="0" smtClean="0"/>
              <a:t>The use of DC in a plasma requires electrically conductive electrodes. If one or both of the electrodes are non-conductive, e.g. when the glow discharge is used for the deposition of dielectric films, where the electrodes become gradually covered with insulating material, the insulator would charge up and terminate the discharge. </a:t>
            </a:r>
            <a:endParaRPr lang="en-US"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6962"/>
          </a:xfrm>
        </p:spPr>
        <p:txBody>
          <a:bodyPr>
            <a:noAutofit/>
          </a:bodyPr>
          <a:lstStyle/>
          <a:p>
            <a:pPr algn="just"/>
            <a:r>
              <a:rPr lang="en-US" sz="3600" dirty="0" smtClean="0"/>
              <a:t>The use of an alternative current AC power source can alleviate this problem because positive charges accumulated during one half-cycle can be neutralized by electron bombardment during the next cycle. The frequencies generally used for these alternating voltages are typically in the radiofrequency (RF) range (1 kHz–103 MHz; with a most common value of 13.56 MHz</a:t>
            </a:r>
            <a:endParaRPr lang="en-US"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RF Sputter Deposition</a:t>
            </a:r>
            <a:endParaRPr lang="en-US" dirty="0"/>
          </a:p>
        </p:txBody>
      </p:sp>
      <p:pic>
        <p:nvPicPr>
          <p:cNvPr id="187394" name="Picture 2"/>
          <p:cNvPicPr>
            <a:picLocks noChangeAspect="1" noChangeArrowheads="1"/>
          </p:cNvPicPr>
          <p:nvPr/>
        </p:nvPicPr>
        <p:blipFill>
          <a:blip r:embed="rId2" cstate="print"/>
          <a:srcRect/>
          <a:stretch>
            <a:fillRect/>
          </a:stretch>
        </p:blipFill>
        <p:spPr bwMode="auto">
          <a:xfrm>
            <a:off x="609600" y="990600"/>
            <a:ext cx="3276600" cy="2739380"/>
          </a:xfrm>
          <a:prstGeom prst="rect">
            <a:avLst/>
          </a:prstGeom>
          <a:noFill/>
          <a:ln w="9525">
            <a:noFill/>
            <a:miter lim="800000"/>
            <a:headEnd/>
            <a:tailEnd/>
          </a:ln>
        </p:spPr>
      </p:pic>
      <p:sp>
        <p:nvSpPr>
          <p:cNvPr id="4" name="TextBox 3"/>
          <p:cNvSpPr txBox="1"/>
          <p:nvPr/>
        </p:nvSpPr>
        <p:spPr>
          <a:xfrm>
            <a:off x="228600" y="4016276"/>
            <a:ext cx="8534400" cy="2308324"/>
          </a:xfrm>
          <a:prstGeom prst="rect">
            <a:avLst/>
          </a:prstGeom>
          <a:noFill/>
        </p:spPr>
        <p:txBody>
          <a:bodyPr wrap="square" rtlCol="0">
            <a:spAutoFit/>
          </a:bodyPr>
          <a:lstStyle/>
          <a:p>
            <a:pPr>
              <a:buFont typeface="Arial" pitchFamily="34" charset="0"/>
              <a:buChar char="•"/>
            </a:pPr>
            <a:r>
              <a:rPr lang="en-US" dirty="0" smtClean="0"/>
              <a:t> For DC sputtering, target electrode is conducting</a:t>
            </a:r>
          </a:p>
          <a:p>
            <a:pPr>
              <a:buFont typeface="Arial" pitchFamily="34" charset="0"/>
              <a:buChar char="•"/>
            </a:pPr>
            <a:r>
              <a:rPr lang="en-US" dirty="0" smtClean="0"/>
              <a:t> To sputter dielectric materials use RF power source</a:t>
            </a:r>
          </a:p>
          <a:p>
            <a:pPr>
              <a:buFont typeface="Arial" pitchFamily="34" charset="0"/>
              <a:buChar char="•"/>
            </a:pPr>
            <a:r>
              <a:rPr lang="en-US" dirty="0" smtClean="0"/>
              <a:t> Due to slower mobility of ions vs., electrons, the plasma biases positively with respect to both electrodes (DC current = 0); Therefore, continuous sputtering.</a:t>
            </a:r>
          </a:p>
          <a:p>
            <a:pPr>
              <a:buFont typeface="Arial" pitchFamily="34" charset="0"/>
              <a:buChar char="•"/>
            </a:pPr>
            <a:r>
              <a:rPr lang="en-US" dirty="0" smtClean="0"/>
              <a:t> When electrodes areas are not equal, field must be higher at the smaller electrode (higher current density) to maintain overall current continuity</a:t>
            </a:r>
          </a:p>
          <a:p>
            <a:pPr>
              <a:buFont typeface="Arial" pitchFamily="34" charset="0"/>
              <a:buChar char="•"/>
            </a:pPr>
            <a:r>
              <a:rPr lang="en-US" dirty="0" smtClean="0"/>
              <a:t> Thus by making the target electrode smaller, sputtering occurs “only” on the target. Wafer electrode can also be connected to chamber walls, further increasing V</a:t>
            </a:r>
            <a:r>
              <a:rPr lang="en-US" baseline="-25000" dirty="0" smtClean="0"/>
              <a:t>2</a:t>
            </a:r>
            <a:r>
              <a:rPr lang="en-US" dirty="0" smtClean="0"/>
              <a:t>/V</a:t>
            </a:r>
            <a:r>
              <a:rPr lang="en-US" baseline="-25000" dirty="0" smtClean="0"/>
              <a:t>1</a:t>
            </a:r>
            <a:endParaRPr lang="en-US" baseline="-25000" dirty="0"/>
          </a:p>
        </p:txBody>
      </p:sp>
      <p:pic>
        <p:nvPicPr>
          <p:cNvPr id="187395" name="Picture 3" descr="D:\Misc\untitled.bmp"/>
          <p:cNvPicPr>
            <a:picLocks noChangeAspect="1" noChangeArrowheads="1"/>
          </p:cNvPicPr>
          <p:nvPr/>
        </p:nvPicPr>
        <p:blipFill>
          <a:blip r:embed="rId3" cstate="print"/>
          <a:srcRect/>
          <a:stretch>
            <a:fillRect/>
          </a:stretch>
        </p:blipFill>
        <p:spPr bwMode="auto">
          <a:xfrm>
            <a:off x="4276725" y="990600"/>
            <a:ext cx="4105275" cy="2514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Sputtering Contamination</a:t>
            </a:r>
            <a:endParaRPr lang="en-US" dirty="0"/>
          </a:p>
        </p:txBody>
      </p:sp>
      <p:pic>
        <p:nvPicPr>
          <p:cNvPr id="188418" name="Picture 2"/>
          <p:cNvPicPr>
            <a:picLocks noChangeAspect="1" noChangeArrowheads="1"/>
          </p:cNvPicPr>
          <p:nvPr/>
        </p:nvPicPr>
        <p:blipFill>
          <a:blip r:embed="rId2" cstate="print"/>
          <a:srcRect/>
          <a:stretch>
            <a:fillRect/>
          </a:stretch>
        </p:blipFill>
        <p:spPr bwMode="auto">
          <a:xfrm>
            <a:off x="1143000" y="838200"/>
            <a:ext cx="7048787"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p:cNvPicPr>
            <a:picLocks noChangeArrowheads="1"/>
          </p:cNvPicPr>
          <p:nvPr/>
        </p:nvPicPr>
        <p:blipFill>
          <a:blip r:embed="rId4" cstate="print"/>
          <a:srcRect/>
          <a:stretch>
            <a:fillRect/>
          </a:stretch>
        </p:blipFill>
        <p:spPr bwMode="auto">
          <a:xfrm>
            <a:off x="558800" y="1828800"/>
            <a:ext cx="4546600" cy="4064000"/>
          </a:xfrm>
          <a:prstGeom prst="rect">
            <a:avLst/>
          </a:prstGeom>
          <a:noFill/>
          <a:ln w="12700">
            <a:noFill/>
            <a:miter lim="800000"/>
            <a:headEnd/>
            <a:tailEnd/>
          </a:ln>
        </p:spPr>
      </p:pic>
      <p:sp>
        <p:nvSpPr>
          <p:cNvPr id="29700" name="Rectangle 3"/>
          <p:cNvSpPr>
            <a:spLocks noGrp="1" noChangeArrowheads="1"/>
          </p:cNvSpPr>
          <p:nvPr>
            <p:ph type="title"/>
          </p:nvPr>
        </p:nvSpPr>
        <p:spPr>
          <a:xfrm>
            <a:off x="304800" y="0"/>
            <a:ext cx="8458200" cy="1104900"/>
          </a:xfrm>
          <a:noFill/>
        </p:spPr>
        <p:txBody>
          <a:bodyPr>
            <a:normAutofit fontScale="90000"/>
          </a:bodyPr>
          <a:lstStyle/>
          <a:p>
            <a:r>
              <a:rPr lang="en-US" sz="3600" smtClean="0">
                <a:ea typeface="ＭＳ Ｐゴシック" pitchFamily="-84" charset="-128"/>
              </a:rPr>
              <a:t/>
            </a:r>
            <a:br>
              <a:rPr lang="en-US" sz="3600" smtClean="0">
                <a:ea typeface="ＭＳ Ｐゴシック" pitchFamily="-84" charset="-128"/>
              </a:rPr>
            </a:br>
            <a:r>
              <a:rPr lang="en-US" sz="3600" smtClean="0">
                <a:ea typeface="ＭＳ Ｐゴシック" pitchFamily="-84" charset="-128"/>
              </a:rPr>
              <a:t> Physical vapor deposition (PVD): sputtering </a:t>
            </a:r>
            <a:endParaRPr lang="en-US" sz="3600" smtClean="0">
              <a:solidFill>
                <a:schemeClr val="tx1"/>
              </a:solidFill>
              <a:ea typeface="ＭＳ Ｐゴシック" pitchFamily="-84" charset="-128"/>
            </a:endParaRPr>
          </a:p>
        </p:txBody>
      </p:sp>
      <p:pic>
        <p:nvPicPr>
          <p:cNvPr id="29701" name="Picture 4"/>
          <p:cNvPicPr>
            <a:picLocks noChangeArrowheads="1"/>
          </p:cNvPicPr>
          <p:nvPr/>
        </p:nvPicPr>
        <p:blipFill>
          <a:blip r:embed="rId5" cstate="print"/>
          <a:srcRect/>
          <a:stretch>
            <a:fillRect/>
          </a:stretch>
        </p:blipFill>
        <p:spPr bwMode="auto">
          <a:xfrm>
            <a:off x="5410200" y="1624013"/>
            <a:ext cx="2971800" cy="2100262"/>
          </a:xfrm>
          <a:prstGeom prst="rect">
            <a:avLst/>
          </a:prstGeom>
          <a:noFill/>
          <a:ln w="127000">
            <a:noFill/>
            <a:miter lim="800000"/>
            <a:headEnd/>
            <a:tailEnd/>
          </a:ln>
        </p:spPr>
      </p:pic>
      <p:graphicFrame>
        <p:nvGraphicFramePr>
          <p:cNvPr id="29698" name="Object 2"/>
          <p:cNvGraphicFramePr>
            <a:graphicFrameLocks/>
          </p:cNvGraphicFramePr>
          <p:nvPr/>
        </p:nvGraphicFramePr>
        <p:xfrm>
          <a:off x="6210300" y="1841500"/>
          <a:ext cx="971550" cy="520700"/>
        </p:xfrm>
        <a:graphic>
          <a:graphicData uri="http://schemas.openxmlformats.org/presentationml/2006/ole">
            <p:oleObj spid="_x0000_s5122" name="Document" r:id="rId6" imgW="533400" imgH="292100" progId="Word.Document.8">
              <p:embed/>
            </p:oleObj>
          </a:graphicData>
        </a:graphic>
      </p:graphicFrame>
      <p:sp>
        <p:nvSpPr>
          <p:cNvPr id="29702" name="Picture 6"/>
          <p:cNvSpPr>
            <a:spLocks noChangeArrowheads="1"/>
          </p:cNvSpPr>
          <p:nvPr/>
        </p:nvSpPr>
        <p:spPr bwMode="auto">
          <a:xfrm>
            <a:off x="4648200" y="3429000"/>
            <a:ext cx="366713" cy="63500"/>
          </a:xfrm>
          <a:prstGeom prst="rect">
            <a:avLst/>
          </a:prstGeom>
          <a:noFill/>
          <a:ln w="127000">
            <a:noFill/>
            <a:miter lim="800000"/>
            <a:headEnd/>
            <a:tailEnd/>
          </a:ln>
        </p:spPr>
        <p:txBody>
          <a:bodyPr/>
          <a:lstStyle/>
          <a:p>
            <a:endParaRPr lang="en-US"/>
          </a:p>
        </p:txBody>
      </p:sp>
      <p:sp>
        <p:nvSpPr>
          <p:cNvPr id="29703" name="Rectangle 7"/>
          <p:cNvSpPr>
            <a:spLocks noChangeArrowheads="1"/>
          </p:cNvSpPr>
          <p:nvPr/>
        </p:nvSpPr>
        <p:spPr bwMode="auto">
          <a:xfrm>
            <a:off x="5014913" y="4191000"/>
            <a:ext cx="2403475" cy="1311275"/>
          </a:xfrm>
          <a:prstGeom prst="rect">
            <a:avLst/>
          </a:prstGeom>
          <a:noFill/>
          <a:ln w="12700">
            <a:noFill/>
            <a:miter lim="800000"/>
            <a:headEnd/>
            <a:tailEnd/>
          </a:ln>
        </p:spPr>
        <p:txBody>
          <a:bodyPr wrap="none" lIns="90488" tIns="44450" rIns="90488" bIns="44450">
            <a:spAutoFit/>
          </a:bodyPr>
          <a:lstStyle/>
          <a:p>
            <a:r>
              <a:rPr lang="en-US" sz="1600">
                <a:solidFill>
                  <a:schemeClr val="tx1"/>
                </a:solidFill>
              </a:rPr>
              <a:t>-V working voltage</a:t>
            </a:r>
          </a:p>
          <a:p>
            <a:r>
              <a:rPr lang="en-US" sz="1600">
                <a:solidFill>
                  <a:schemeClr val="tx1"/>
                </a:solidFill>
              </a:rPr>
              <a:t>- i discharge current</a:t>
            </a:r>
          </a:p>
          <a:p>
            <a:r>
              <a:rPr lang="en-US" sz="1600">
                <a:solidFill>
                  <a:schemeClr val="tx1"/>
                </a:solidFill>
              </a:rPr>
              <a:t>- d, anode-cathode distance</a:t>
            </a:r>
          </a:p>
          <a:p>
            <a:r>
              <a:rPr lang="en-US" sz="1600">
                <a:solidFill>
                  <a:schemeClr val="tx1"/>
                </a:solidFill>
              </a:rPr>
              <a:t>- P</a:t>
            </a:r>
            <a:r>
              <a:rPr lang="en-US" sz="1600" baseline="-25000">
                <a:solidFill>
                  <a:schemeClr val="tx1"/>
                </a:solidFill>
              </a:rPr>
              <a:t>T</a:t>
            </a:r>
            <a:r>
              <a:rPr lang="en-US" sz="1600">
                <a:solidFill>
                  <a:schemeClr val="tx1"/>
                </a:solidFill>
              </a:rPr>
              <a:t>, gas pressure</a:t>
            </a:r>
          </a:p>
          <a:p>
            <a:r>
              <a:rPr lang="en-US" sz="1600">
                <a:solidFill>
                  <a:schemeClr val="tx1"/>
                </a:solidFill>
              </a:rPr>
              <a:t>- k proportionality constant</a:t>
            </a:r>
          </a:p>
        </p:txBody>
      </p:sp>
      <p:sp>
        <p:nvSpPr>
          <p:cNvPr id="29704" name="Rectangle 8"/>
          <p:cNvSpPr>
            <a:spLocks noChangeArrowheads="1"/>
          </p:cNvSpPr>
          <p:nvPr/>
        </p:nvSpPr>
        <p:spPr bwMode="auto">
          <a:xfrm>
            <a:off x="5410200" y="3505200"/>
            <a:ext cx="2743200" cy="228600"/>
          </a:xfrm>
          <a:prstGeom prst="rect">
            <a:avLst/>
          </a:prstGeom>
          <a:solidFill>
            <a:schemeClr val="bg1"/>
          </a:solidFill>
          <a:ln w="12700">
            <a:solidFill>
              <a:schemeClr val="tx1"/>
            </a:solidFill>
            <a:miter lim="800000"/>
            <a:headEnd/>
            <a:tailEnd/>
          </a:ln>
        </p:spPr>
        <p:txBody>
          <a:bodyPr/>
          <a:lstStyle/>
          <a:p>
            <a:endParaRPr lang="en-US"/>
          </a:p>
        </p:txBody>
      </p:sp>
      <p:sp>
        <p:nvSpPr>
          <p:cNvPr id="29705" name="Rectangle 9"/>
          <p:cNvSpPr>
            <a:spLocks noChangeArrowheads="1"/>
          </p:cNvSpPr>
          <p:nvPr/>
        </p:nvSpPr>
        <p:spPr bwMode="auto">
          <a:xfrm>
            <a:off x="5472113" y="3476625"/>
            <a:ext cx="1504950" cy="271463"/>
          </a:xfrm>
          <a:prstGeom prst="rect">
            <a:avLst/>
          </a:prstGeom>
          <a:noFill/>
          <a:ln w="12700">
            <a:noFill/>
            <a:miter lim="800000"/>
            <a:headEnd/>
            <a:tailEnd/>
          </a:ln>
        </p:spPr>
        <p:txBody>
          <a:bodyPr wrap="none" lIns="90488" tIns="44450" rIns="90488" bIns="44450">
            <a:spAutoFit/>
          </a:bodyPr>
          <a:lstStyle/>
          <a:p>
            <a:r>
              <a:rPr lang="en-US" sz="1200" b="1">
                <a:solidFill>
                  <a:schemeClr val="tx1"/>
                </a:solidFill>
              </a:rPr>
              <a:t>Momentum transfer</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152400" y="914400"/>
            <a:ext cx="8763000" cy="5257800"/>
          </a:xfrm>
          <a:noFill/>
          <a:ln w="19050">
            <a:solidFill>
              <a:schemeClr val="tx1"/>
            </a:solidFill>
          </a:ln>
        </p:spPr>
        <p:txBody>
          <a:bodyPr/>
          <a:lstStyle/>
          <a:p>
            <a:pPr marL="533400" indent="-533400">
              <a:lnSpc>
                <a:spcPct val="90000"/>
              </a:lnSpc>
              <a:spcBef>
                <a:spcPct val="0"/>
              </a:spcBef>
              <a:buFontTx/>
              <a:buNone/>
            </a:pPr>
            <a:r>
              <a:rPr lang="en-US" sz="2000" b="1"/>
              <a:t>Evaporation</a:t>
            </a:r>
            <a:br>
              <a:rPr lang="en-US" sz="2000" b="1"/>
            </a:br>
            <a:r>
              <a:rPr lang="en-US" sz="1900"/>
              <a:t>During this stage, a target, consisting of the material to be deposited is bombarded by a high energy source such as a beam of electrons or ions. This dislodges atoms from the surface of the target, ‘vaporising’ them.</a:t>
            </a:r>
          </a:p>
          <a:p>
            <a:pPr marL="533400" indent="-533400">
              <a:lnSpc>
                <a:spcPct val="90000"/>
              </a:lnSpc>
              <a:spcBef>
                <a:spcPct val="0"/>
              </a:spcBef>
              <a:buFontTx/>
              <a:buNone/>
            </a:pPr>
            <a:r>
              <a:rPr lang="en-US" sz="2000" b="1"/>
              <a:t>Transport</a:t>
            </a:r>
            <a:br>
              <a:rPr lang="en-US" sz="2000" b="1"/>
            </a:br>
            <a:r>
              <a:rPr lang="en-US" sz="1900"/>
              <a:t>This process simply consists of the movement of ‘vaporised’ atoms from the target to the substrate to be coated and will generally be a straight line affair</a:t>
            </a:r>
            <a:r>
              <a:rPr lang="en-US" sz="1800"/>
              <a:t>.</a:t>
            </a:r>
          </a:p>
          <a:p>
            <a:pPr marL="533400" indent="-533400">
              <a:lnSpc>
                <a:spcPct val="90000"/>
              </a:lnSpc>
              <a:spcBef>
                <a:spcPct val="0"/>
              </a:spcBef>
              <a:buFontTx/>
              <a:buNone/>
            </a:pPr>
            <a:r>
              <a:rPr lang="en-US" sz="2000" b="1"/>
              <a:t>Reaction</a:t>
            </a:r>
          </a:p>
          <a:p>
            <a:pPr marL="533400" indent="-533400">
              <a:lnSpc>
                <a:spcPct val="90000"/>
              </a:lnSpc>
              <a:spcBef>
                <a:spcPct val="0"/>
              </a:spcBef>
              <a:buFontTx/>
              <a:buBlip>
                <a:blip r:embed="rId2"/>
              </a:buBlip>
            </a:pPr>
            <a:r>
              <a:rPr lang="en-US" sz="1900"/>
              <a:t>In some cases coatings will consist of metal oxides, nitrides, carbides and other such materials. </a:t>
            </a:r>
          </a:p>
          <a:p>
            <a:pPr marL="533400" indent="-533400">
              <a:lnSpc>
                <a:spcPct val="90000"/>
              </a:lnSpc>
              <a:spcBef>
                <a:spcPct val="0"/>
              </a:spcBef>
              <a:buFontTx/>
              <a:buBlip>
                <a:blip r:embed="rId2"/>
              </a:buBlip>
            </a:pPr>
            <a:r>
              <a:rPr lang="en-US" sz="1900"/>
              <a:t>In these cases, the target will consist of the metal. </a:t>
            </a:r>
          </a:p>
          <a:p>
            <a:pPr marL="533400" indent="-533400">
              <a:lnSpc>
                <a:spcPct val="90000"/>
              </a:lnSpc>
              <a:spcBef>
                <a:spcPct val="0"/>
              </a:spcBef>
              <a:buFontTx/>
              <a:buBlip>
                <a:blip r:embed="rId2"/>
              </a:buBlip>
            </a:pPr>
            <a:r>
              <a:rPr lang="en-US" sz="1900"/>
              <a:t>The atoms of metal will then react with the appropriate gas during the transport stage. </a:t>
            </a:r>
          </a:p>
          <a:p>
            <a:pPr marL="533400" indent="-533400">
              <a:lnSpc>
                <a:spcPct val="90000"/>
              </a:lnSpc>
              <a:spcBef>
                <a:spcPct val="0"/>
              </a:spcBef>
              <a:buFontTx/>
              <a:buBlip>
                <a:blip r:embed="rId2"/>
              </a:buBlip>
            </a:pPr>
            <a:r>
              <a:rPr lang="en-US" sz="1900"/>
              <a:t>For the above examples, the reactive gases may be oxygen, nitrogen and methane.</a:t>
            </a:r>
            <a:br>
              <a:rPr lang="en-US" sz="1900"/>
            </a:br>
            <a:r>
              <a:rPr lang="en-US" sz="1900"/>
              <a:t>In instances where the coating consists of the target material alone, this step would not be part of the process</a:t>
            </a:r>
            <a:r>
              <a:rPr lang="en-US" sz="1800"/>
              <a:t>.</a:t>
            </a:r>
            <a:r>
              <a:rPr lang="en-US" sz="1800" b="1"/>
              <a:t/>
            </a:r>
            <a:br>
              <a:rPr lang="en-US" sz="1800" b="1"/>
            </a:br>
            <a:endParaRPr lang="en-US" sz="28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Sputtered Film Characteristics</a:t>
            </a:r>
            <a:endParaRPr lang="en-US" dirty="0"/>
          </a:p>
        </p:txBody>
      </p:sp>
      <p:sp>
        <p:nvSpPr>
          <p:cNvPr id="3" name="TextBox 2"/>
          <p:cNvSpPr txBox="1"/>
          <p:nvPr/>
        </p:nvSpPr>
        <p:spPr>
          <a:xfrm>
            <a:off x="152400" y="762000"/>
            <a:ext cx="8763000" cy="2862322"/>
          </a:xfrm>
          <a:prstGeom prst="rect">
            <a:avLst/>
          </a:prstGeom>
          <a:noFill/>
        </p:spPr>
        <p:txBody>
          <a:bodyPr wrap="square" rtlCol="0">
            <a:spAutoFit/>
          </a:bodyPr>
          <a:lstStyle/>
          <a:p>
            <a:pPr marL="342900" indent="-342900">
              <a:buAutoNum type="arabicParenR"/>
            </a:pPr>
            <a:r>
              <a:rPr lang="en-US" dirty="0" smtClean="0"/>
              <a:t>Porous and/or amorphous -&gt; results from poor surface mobility due to low temperature, low ion energy (Low RF power/DC bias or higher pressures, less acceleration</a:t>
            </a:r>
          </a:p>
          <a:p>
            <a:pPr marL="342900" indent="-342900">
              <a:buAutoNum type="arabicParenR"/>
            </a:pPr>
            <a:r>
              <a:rPr lang="en-US" dirty="0" smtClean="0"/>
              <a:t>T (transition)-Zone: small grain polycrystalline, dense, smooth, and high reflectance results from higher surface mobility due to higher temperature or ion energy</a:t>
            </a:r>
          </a:p>
          <a:p>
            <a:pPr marL="342900" indent="-342900">
              <a:buAutoNum type="arabicParenR"/>
            </a:pPr>
            <a:r>
              <a:rPr lang="en-US" dirty="0" smtClean="0"/>
              <a:t>Further increases in surface mobility results in columnar grains that have rough surfaces and poor coverage</a:t>
            </a:r>
          </a:p>
          <a:p>
            <a:pPr marL="342900" indent="-342900">
              <a:buAutoNum type="arabicParenR"/>
            </a:pPr>
            <a:r>
              <a:rPr lang="en-US" dirty="0" smtClean="0"/>
              <a:t>Still further increase in surface mobility result in large (non-columnar) grains. These grains can be good for diffusion barriers (less grain boundary diffusion due to fewer grains) but pose problems for lithography due to light scatter off of large grains and tend to be more rigid leading to more failures in electrical lines. </a:t>
            </a:r>
            <a:endParaRPr lang="en-US" dirty="0"/>
          </a:p>
        </p:txBody>
      </p:sp>
      <p:pic>
        <p:nvPicPr>
          <p:cNvPr id="189442" name="Picture 2"/>
          <p:cNvPicPr>
            <a:picLocks noChangeAspect="1" noChangeArrowheads="1"/>
          </p:cNvPicPr>
          <p:nvPr/>
        </p:nvPicPr>
        <p:blipFill>
          <a:blip r:embed="rId2" cstate="print"/>
          <a:srcRect/>
          <a:stretch>
            <a:fillRect/>
          </a:stretch>
        </p:blipFill>
        <p:spPr bwMode="auto">
          <a:xfrm>
            <a:off x="2819400" y="3657600"/>
            <a:ext cx="3514725" cy="28924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dirty="0" smtClean="0"/>
              <a:t>Film Stresses</a:t>
            </a:r>
            <a:endParaRPr lang="en-US" dirty="0"/>
          </a:p>
        </p:txBody>
      </p:sp>
      <p:sp>
        <p:nvSpPr>
          <p:cNvPr id="3" name="TextBox 2"/>
          <p:cNvSpPr txBox="1"/>
          <p:nvPr/>
        </p:nvSpPr>
        <p:spPr>
          <a:xfrm>
            <a:off x="533400" y="685800"/>
            <a:ext cx="8672439" cy="1200329"/>
          </a:xfrm>
          <a:prstGeom prst="rect">
            <a:avLst/>
          </a:prstGeom>
          <a:noFill/>
        </p:spPr>
        <p:txBody>
          <a:bodyPr wrap="none" rtlCol="0">
            <a:spAutoFit/>
          </a:bodyPr>
          <a:lstStyle/>
          <a:p>
            <a:r>
              <a:rPr lang="en-US" dirty="0" smtClean="0"/>
              <a:t>Film stress can result in wafer bowing (problem with lithography), film cracking or peeling. </a:t>
            </a:r>
          </a:p>
          <a:p>
            <a:r>
              <a:rPr lang="en-US" dirty="0" smtClean="0"/>
              <a:t>1) Extrinsic stress (force acting on the wafer due to sources external to the deposited film)</a:t>
            </a:r>
          </a:p>
          <a:p>
            <a:r>
              <a:rPr lang="en-US" dirty="0" smtClean="0"/>
              <a:t>	Thermal induced stress</a:t>
            </a:r>
          </a:p>
          <a:p>
            <a:endParaRPr lang="en-US" dirty="0"/>
          </a:p>
        </p:txBody>
      </p:sp>
      <p:graphicFrame>
        <p:nvGraphicFramePr>
          <p:cNvPr id="4" name="Object 3"/>
          <p:cNvGraphicFramePr>
            <a:graphicFrameLocks noChangeAspect="1"/>
          </p:cNvGraphicFramePr>
          <p:nvPr/>
        </p:nvGraphicFramePr>
        <p:xfrm>
          <a:off x="1676400" y="1524000"/>
          <a:ext cx="6154738" cy="1038225"/>
        </p:xfrm>
        <a:graphic>
          <a:graphicData uri="http://schemas.openxmlformats.org/presentationml/2006/ole">
            <p:oleObj spid="_x0000_s246786" name="Equation" r:id="rId3" imgW="3009600" imgH="507960" progId="Equation.3">
              <p:embed/>
            </p:oleObj>
          </a:graphicData>
        </a:graphic>
      </p:graphicFrame>
      <p:sp>
        <p:nvSpPr>
          <p:cNvPr id="5" name="TextBox 4"/>
          <p:cNvSpPr txBox="1"/>
          <p:nvPr/>
        </p:nvSpPr>
        <p:spPr>
          <a:xfrm>
            <a:off x="990600" y="2667000"/>
            <a:ext cx="6795386" cy="369332"/>
          </a:xfrm>
          <a:prstGeom prst="rect">
            <a:avLst/>
          </a:prstGeom>
          <a:noFill/>
        </p:spPr>
        <p:txBody>
          <a:bodyPr wrap="none" rtlCol="0">
            <a:spAutoFit/>
          </a:bodyPr>
          <a:lstStyle/>
          <a:p>
            <a:r>
              <a:rPr lang="en-US" i="1" dirty="0" smtClean="0"/>
              <a:t>Y</a:t>
            </a:r>
            <a:r>
              <a:rPr lang="en-US" dirty="0" smtClean="0"/>
              <a:t>: Young’s modulus, </a:t>
            </a:r>
            <a:r>
              <a:rPr lang="en-US" i="1" dirty="0" smtClean="0">
                <a:latin typeface="Symbol" pitchFamily="18" charset="2"/>
              </a:rPr>
              <a:t>a</a:t>
            </a:r>
            <a:r>
              <a:rPr lang="en-US" dirty="0" smtClean="0"/>
              <a:t>: thermal expansion coefficient, </a:t>
            </a:r>
            <a:r>
              <a:rPr lang="en-US" i="1" dirty="0" smtClean="0">
                <a:latin typeface="Symbol" pitchFamily="18" charset="2"/>
              </a:rPr>
              <a:t>n</a:t>
            </a:r>
            <a:r>
              <a:rPr lang="en-US" dirty="0" smtClean="0"/>
              <a:t>: Poisson’s ratio</a:t>
            </a:r>
            <a:endParaRPr lang="en-US" i="1" dirty="0"/>
          </a:p>
        </p:txBody>
      </p:sp>
      <p:pic>
        <p:nvPicPr>
          <p:cNvPr id="190467" name="Picture 3"/>
          <p:cNvPicPr>
            <a:picLocks noChangeAspect="1" noChangeArrowheads="1"/>
          </p:cNvPicPr>
          <p:nvPr/>
        </p:nvPicPr>
        <p:blipFill>
          <a:blip r:embed="rId4" cstate="print"/>
          <a:srcRect/>
          <a:stretch>
            <a:fillRect/>
          </a:stretch>
        </p:blipFill>
        <p:spPr bwMode="auto">
          <a:xfrm>
            <a:off x="6096000" y="3200400"/>
            <a:ext cx="2983931" cy="1295400"/>
          </a:xfrm>
          <a:prstGeom prst="rect">
            <a:avLst/>
          </a:prstGeom>
          <a:noFill/>
          <a:ln w="9525">
            <a:noFill/>
            <a:miter lim="800000"/>
            <a:headEnd/>
            <a:tailEnd/>
          </a:ln>
        </p:spPr>
      </p:pic>
      <p:sp>
        <p:nvSpPr>
          <p:cNvPr id="7" name="TextBox 6"/>
          <p:cNvSpPr txBox="1"/>
          <p:nvPr/>
        </p:nvSpPr>
        <p:spPr>
          <a:xfrm>
            <a:off x="228600" y="3200400"/>
            <a:ext cx="5943600" cy="1477328"/>
          </a:xfrm>
          <a:prstGeom prst="rect">
            <a:avLst/>
          </a:prstGeom>
          <a:noFill/>
        </p:spPr>
        <p:txBody>
          <a:bodyPr wrap="square" rtlCol="0">
            <a:spAutoFit/>
          </a:bodyPr>
          <a:lstStyle/>
          <a:p>
            <a:r>
              <a:rPr lang="en-US" dirty="0" smtClean="0"/>
              <a:t>2. Intrinsic Stress (forces acting on the wafer due to sources internal to the deposited film) such as differences in atomic spacing, variation in grain orientation or size, grain growth during depositing and implanted trapped gaseous impurities such as Ar. </a:t>
            </a:r>
            <a:endParaRPr lang="en-US" dirty="0"/>
          </a:p>
        </p:txBody>
      </p:sp>
      <p:sp>
        <p:nvSpPr>
          <p:cNvPr id="8" name="TextBox 7"/>
          <p:cNvSpPr txBox="1"/>
          <p:nvPr/>
        </p:nvSpPr>
        <p:spPr>
          <a:xfrm>
            <a:off x="304800" y="4953000"/>
            <a:ext cx="7290201" cy="923330"/>
          </a:xfrm>
          <a:prstGeom prst="rect">
            <a:avLst/>
          </a:prstGeom>
          <a:noFill/>
        </p:spPr>
        <p:txBody>
          <a:bodyPr wrap="none" rtlCol="0">
            <a:spAutoFit/>
          </a:bodyPr>
          <a:lstStyle/>
          <a:p>
            <a:pPr>
              <a:buFont typeface="Wingdings" pitchFamily="2" charset="2"/>
              <a:buChar char="Ø"/>
            </a:pPr>
            <a:r>
              <a:rPr lang="en-US" dirty="0" smtClean="0"/>
              <a:t> Both these stresses can lead to a bowed wafer with deflection </a:t>
            </a:r>
            <a:r>
              <a:rPr lang="en-US" dirty="0" smtClean="0">
                <a:latin typeface="Symbol" pitchFamily="18" charset="2"/>
              </a:rPr>
              <a:t>d</a:t>
            </a:r>
            <a:r>
              <a:rPr lang="en-US" dirty="0" smtClean="0"/>
              <a:t> given by:</a:t>
            </a:r>
          </a:p>
          <a:p>
            <a:endParaRPr lang="en-US" dirty="0" smtClean="0"/>
          </a:p>
          <a:p>
            <a:r>
              <a:rPr lang="en-US" dirty="0" smtClean="0"/>
              <a:t> </a:t>
            </a:r>
            <a:endParaRPr lang="en-US" dirty="0"/>
          </a:p>
        </p:txBody>
      </p:sp>
      <p:graphicFrame>
        <p:nvGraphicFramePr>
          <p:cNvPr id="9" name="Object 8"/>
          <p:cNvGraphicFramePr>
            <a:graphicFrameLocks noChangeAspect="1"/>
          </p:cNvGraphicFramePr>
          <p:nvPr/>
        </p:nvGraphicFramePr>
        <p:xfrm>
          <a:off x="974725" y="5295900"/>
          <a:ext cx="2924175" cy="992188"/>
        </p:xfrm>
        <a:graphic>
          <a:graphicData uri="http://schemas.openxmlformats.org/presentationml/2006/ole">
            <p:oleObj spid="_x0000_s246787" name="Equation" r:id="rId5" imgW="1422360" imgH="482400" progId="Equation.3">
              <p:embed/>
            </p:oleObj>
          </a:graphicData>
        </a:graphic>
      </p:graphicFrame>
      <p:sp>
        <p:nvSpPr>
          <p:cNvPr id="10" name="TextBox 9"/>
          <p:cNvSpPr txBox="1"/>
          <p:nvPr/>
        </p:nvSpPr>
        <p:spPr>
          <a:xfrm>
            <a:off x="4267200" y="5486400"/>
            <a:ext cx="4419600" cy="646331"/>
          </a:xfrm>
          <a:prstGeom prst="rect">
            <a:avLst/>
          </a:prstGeom>
          <a:noFill/>
        </p:spPr>
        <p:txBody>
          <a:bodyPr wrap="square" rtlCol="0">
            <a:spAutoFit/>
          </a:bodyPr>
          <a:lstStyle/>
          <a:p>
            <a:r>
              <a:rPr lang="en-US" dirty="0" smtClean="0"/>
              <a:t>Where, D=wafer thickness, t=film thickness, R=radius of the wafer bow</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0" y="0"/>
            <a:ext cx="8686800" cy="533400"/>
          </a:xfrm>
          <a:noFill/>
        </p:spPr>
        <p:txBody>
          <a:bodyPr>
            <a:normAutofit fontScale="90000"/>
          </a:bodyPr>
          <a:lstStyle/>
          <a:p>
            <a:r>
              <a:rPr lang="en-US" sz="3600" dirty="0" smtClean="0">
                <a:ea typeface="ＭＳ Ｐゴシック" pitchFamily="-84" charset="-128"/>
              </a:rPr>
              <a:t>Evaporation and  Sputtering: Comparison</a:t>
            </a:r>
          </a:p>
        </p:txBody>
      </p:sp>
      <p:graphicFrame>
        <p:nvGraphicFramePr>
          <p:cNvPr id="4" name="Table 3"/>
          <p:cNvGraphicFramePr>
            <a:graphicFrameLocks noGrp="1"/>
          </p:cNvGraphicFramePr>
          <p:nvPr/>
        </p:nvGraphicFramePr>
        <p:xfrm>
          <a:off x="228600" y="685800"/>
          <a:ext cx="8610600" cy="5791200"/>
        </p:xfrm>
        <a:graphic>
          <a:graphicData uri="http://schemas.openxmlformats.org/drawingml/2006/table">
            <a:tbl>
              <a:tblPr firstRow="1" bandRow="1">
                <a:tableStyleId>{5C22544A-7EE6-4342-B048-85BDC9FD1C3A}</a:tableStyleId>
              </a:tblPr>
              <a:tblGrid>
                <a:gridCol w="2743200"/>
                <a:gridCol w="2438400"/>
                <a:gridCol w="3429000"/>
              </a:tblGrid>
              <a:tr h="419100">
                <a:tc>
                  <a:txBody>
                    <a:bodyPr/>
                    <a:lstStyle/>
                    <a:p>
                      <a:endParaRPr lang="en-US" dirty="0"/>
                    </a:p>
                  </a:txBody>
                  <a:tcPr/>
                </a:tc>
                <a:tc>
                  <a:txBody>
                    <a:bodyPr/>
                    <a:lstStyle/>
                    <a:p>
                      <a:r>
                        <a:rPr lang="en-US" dirty="0" smtClean="0"/>
                        <a:t>Evaporation</a:t>
                      </a:r>
                      <a:endParaRPr lang="en-US" dirty="0"/>
                    </a:p>
                  </a:txBody>
                  <a:tcPr/>
                </a:tc>
                <a:tc>
                  <a:txBody>
                    <a:bodyPr/>
                    <a:lstStyle/>
                    <a:p>
                      <a:r>
                        <a:rPr lang="en-US" dirty="0" smtClean="0"/>
                        <a:t>Sputtering</a:t>
                      </a:r>
                      <a:endParaRPr lang="en-US" dirty="0"/>
                    </a:p>
                  </a:txBody>
                  <a:tcPr/>
                </a:tc>
              </a:tr>
              <a:tr h="419100">
                <a:tc>
                  <a:txBody>
                    <a:bodyPr/>
                    <a:lstStyle/>
                    <a:p>
                      <a:r>
                        <a:rPr lang="en-US" dirty="0" smtClean="0"/>
                        <a:t>Rate</a:t>
                      </a:r>
                      <a:endParaRPr lang="en-US" dirty="0"/>
                    </a:p>
                  </a:txBody>
                  <a:tcPr/>
                </a:tc>
                <a:tc>
                  <a:txBody>
                    <a:bodyPr/>
                    <a:lstStyle/>
                    <a:p>
                      <a:r>
                        <a:rPr lang="en-US" dirty="0" smtClean="0"/>
                        <a:t>1000 atomic layers/sec (e.g. 0.5</a:t>
                      </a:r>
                      <a:r>
                        <a:rPr lang="en-US" dirty="0" smtClean="0">
                          <a:latin typeface="Symbol" pitchFamily="18" charset="2"/>
                        </a:rPr>
                        <a:t>m</a:t>
                      </a:r>
                      <a:r>
                        <a:rPr lang="en-US" dirty="0" smtClean="0"/>
                        <a:t>m/min. for Al)</a:t>
                      </a:r>
                      <a:endParaRPr lang="en-US" dirty="0"/>
                    </a:p>
                  </a:txBody>
                  <a:tcPr/>
                </a:tc>
                <a:tc>
                  <a:txBody>
                    <a:bodyPr/>
                    <a:lstStyle/>
                    <a:p>
                      <a:r>
                        <a:rPr lang="en-US" dirty="0" smtClean="0"/>
                        <a:t>1 atomic layer/sec</a:t>
                      </a:r>
                      <a:endParaRPr lang="en-US" dirty="0"/>
                    </a:p>
                  </a:txBody>
                  <a:tcPr/>
                </a:tc>
              </a:tr>
              <a:tr h="419100">
                <a:tc>
                  <a:txBody>
                    <a:bodyPr/>
                    <a:lstStyle/>
                    <a:p>
                      <a:r>
                        <a:rPr lang="en-US" dirty="0" smtClean="0"/>
                        <a:t>Choice</a:t>
                      </a:r>
                      <a:r>
                        <a:rPr lang="en-US" baseline="0" dirty="0" smtClean="0"/>
                        <a:t> of materials</a:t>
                      </a:r>
                      <a:endParaRPr lang="en-US" dirty="0"/>
                    </a:p>
                  </a:txBody>
                  <a:tcPr/>
                </a:tc>
                <a:tc>
                  <a:txBody>
                    <a:bodyPr/>
                    <a:lstStyle/>
                    <a:p>
                      <a:r>
                        <a:rPr lang="en-US" dirty="0" smtClean="0"/>
                        <a:t>Limited</a:t>
                      </a:r>
                      <a:endParaRPr lang="en-US" dirty="0"/>
                    </a:p>
                  </a:txBody>
                  <a:tcPr/>
                </a:tc>
                <a:tc>
                  <a:txBody>
                    <a:bodyPr/>
                    <a:lstStyle/>
                    <a:p>
                      <a:r>
                        <a:rPr lang="en-US" dirty="0" smtClean="0"/>
                        <a:t>Almost unlimited</a:t>
                      </a:r>
                      <a:endParaRPr lang="en-US" dirty="0"/>
                    </a:p>
                  </a:txBody>
                  <a:tcPr/>
                </a:tc>
              </a:tr>
              <a:tr h="419100">
                <a:tc>
                  <a:txBody>
                    <a:bodyPr/>
                    <a:lstStyle/>
                    <a:p>
                      <a:r>
                        <a:rPr lang="en-US" dirty="0" smtClean="0"/>
                        <a:t>Purity</a:t>
                      </a:r>
                      <a:endParaRPr lang="en-US" dirty="0"/>
                    </a:p>
                  </a:txBody>
                  <a:tcPr/>
                </a:tc>
                <a:tc>
                  <a:txBody>
                    <a:bodyPr/>
                    <a:lstStyle/>
                    <a:p>
                      <a:r>
                        <a:rPr lang="en-US" dirty="0" smtClean="0"/>
                        <a:t>Better (no gas inclusions, very high vacuum)</a:t>
                      </a:r>
                      <a:endParaRPr lang="en-US" dirty="0"/>
                    </a:p>
                  </a:txBody>
                  <a:tcPr/>
                </a:tc>
                <a:tc>
                  <a:txBody>
                    <a:bodyPr/>
                    <a:lstStyle/>
                    <a:p>
                      <a:r>
                        <a:rPr lang="en-US" dirty="0" smtClean="0"/>
                        <a:t>Possibility of incorporating impurities (low medium vacuum range)</a:t>
                      </a:r>
                      <a:endParaRPr lang="en-US" dirty="0"/>
                    </a:p>
                  </a:txBody>
                  <a:tcPr/>
                </a:tc>
              </a:tr>
              <a:tr h="419100">
                <a:tc>
                  <a:txBody>
                    <a:bodyPr/>
                    <a:lstStyle/>
                    <a:p>
                      <a:r>
                        <a:rPr lang="en-US" dirty="0" smtClean="0"/>
                        <a:t>Substrate heating</a:t>
                      </a:r>
                      <a:endParaRPr lang="en-US" dirty="0"/>
                    </a:p>
                  </a:txBody>
                  <a:tcPr/>
                </a:tc>
                <a:tc>
                  <a:txBody>
                    <a:bodyPr/>
                    <a:lstStyle/>
                    <a:p>
                      <a:r>
                        <a:rPr lang="en-US" dirty="0" smtClean="0"/>
                        <a:t>Very low</a:t>
                      </a:r>
                      <a:endParaRPr lang="en-US" dirty="0"/>
                    </a:p>
                  </a:txBody>
                  <a:tcPr/>
                </a:tc>
                <a:tc>
                  <a:txBody>
                    <a:bodyPr/>
                    <a:lstStyle/>
                    <a:p>
                      <a:r>
                        <a:rPr lang="en-US" dirty="0" smtClean="0"/>
                        <a:t>Unless magnetron is used substrate heating is substantial</a:t>
                      </a:r>
                      <a:endParaRPr lang="en-US" dirty="0"/>
                    </a:p>
                  </a:txBody>
                  <a:tcPr/>
                </a:tc>
              </a:tr>
              <a:tr h="419100">
                <a:tc>
                  <a:txBody>
                    <a:bodyPr/>
                    <a:lstStyle/>
                    <a:p>
                      <a:r>
                        <a:rPr lang="en-US" dirty="0" smtClean="0"/>
                        <a:t>Surface damage</a:t>
                      </a:r>
                      <a:endParaRPr lang="en-US" dirty="0"/>
                    </a:p>
                  </a:txBody>
                  <a:tcPr/>
                </a:tc>
                <a:tc>
                  <a:txBody>
                    <a:bodyPr/>
                    <a:lstStyle/>
                    <a:p>
                      <a:r>
                        <a:rPr lang="en-US" dirty="0" smtClean="0"/>
                        <a:t>Very low, with e-beam x-ray damage is possible</a:t>
                      </a:r>
                      <a:endParaRPr lang="en-US" dirty="0"/>
                    </a:p>
                  </a:txBody>
                  <a:tcPr/>
                </a:tc>
                <a:tc>
                  <a:txBody>
                    <a:bodyPr/>
                    <a:lstStyle/>
                    <a:p>
                      <a:r>
                        <a:rPr lang="en-US" dirty="0" smtClean="0"/>
                        <a:t>Ionic bombardment damage</a:t>
                      </a:r>
                      <a:endParaRPr lang="en-US" dirty="0"/>
                    </a:p>
                  </a:txBody>
                  <a:tcPr/>
                </a:tc>
              </a:tr>
              <a:tr h="419100">
                <a:tc>
                  <a:txBody>
                    <a:bodyPr/>
                    <a:lstStyle/>
                    <a:p>
                      <a:r>
                        <a:rPr lang="en-US" dirty="0" smtClean="0"/>
                        <a:t>In-situ cleaning</a:t>
                      </a:r>
                      <a:endParaRPr lang="en-US" dirty="0"/>
                    </a:p>
                  </a:txBody>
                  <a:tcPr/>
                </a:tc>
                <a:tc>
                  <a:txBody>
                    <a:bodyPr/>
                    <a:lstStyle/>
                    <a:p>
                      <a:r>
                        <a:rPr lang="en-US" dirty="0" smtClean="0"/>
                        <a:t>Not an</a:t>
                      </a:r>
                      <a:r>
                        <a:rPr lang="en-US" baseline="0" dirty="0" smtClean="0"/>
                        <a:t> option</a:t>
                      </a:r>
                      <a:endParaRPr lang="en-US" dirty="0"/>
                    </a:p>
                  </a:txBody>
                  <a:tcPr/>
                </a:tc>
                <a:tc>
                  <a:txBody>
                    <a:bodyPr/>
                    <a:lstStyle/>
                    <a:p>
                      <a:r>
                        <a:rPr lang="en-US" dirty="0" smtClean="0"/>
                        <a:t>Easily done</a:t>
                      </a:r>
                      <a:r>
                        <a:rPr lang="en-US" baseline="0" dirty="0" smtClean="0"/>
                        <a:t> with sputter etch</a:t>
                      </a:r>
                      <a:endParaRPr lang="en-US" dirty="0"/>
                    </a:p>
                  </a:txBody>
                  <a:tcPr/>
                </a:tc>
              </a:tr>
              <a:tr h="419100">
                <a:tc>
                  <a:txBody>
                    <a:bodyPr/>
                    <a:lstStyle/>
                    <a:p>
                      <a:r>
                        <a:rPr lang="en-US" dirty="0" smtClean="0"/>
                        <a:t>Alloy compositions, </a:t>
                      </a:r>
                      <a:r>
                        <a:rPr lang="en-US" dirty="0" err="1" smtClean="0"/>
                        <a:t>stochiometry</a:t>
                      </a:r>
                      <a:endParaRPr lang="en-US" dirty="0"/>
                    </a:p>
                  </a:txBody>
                  <a:tcPr/>
                </a:tc>
                <a:tc>
                  <a:txBody>
                    <a:bodyPr/>
                    <a:lstStyle/>
                    <a:p>
                      <a:r>
                        <a:rPr lang="en-US" dirty="0" smtClean="0"/>
                        <a:t>Little or no</a:t>
                      </a:r>
                      <a:r>
                        <a:rPr lang="en-US" baseline="0" dirty="0" smtClean="0"/>
                        <a:t> control</a:t>
                      </a:r>
                      <a:endParaRPr lang="en-US" dirty="0"/>
                    </a:p>
                  </a:txBody>
                  <a:tcPr/>
                </a:tc>
                <a:tc>
                  <a:txBody>
                    <a:bodyPr/>
                    <a:lstStyle/>
                    <a:p>
                      <a:r>
                        <a:rPr lang="en-US" dirty="0" smtClean="0"/>
                        <a:t>Alloy composition can be tightly controlled</a:t>
                      </a:r>
                      <a:endParaRPr lang="en-US" dirty="0"/>
                    </a:p>
                  </a:txBody>
                  <a:tcPr/>
                </a:tc>
              </a:tr>
              <a:tr h="419100">
                <a:tc>
                  <a:txBody>
                    <a:bodyPr/>
                    <a:lstStyle/>
                    <a:p>
                      <a:r>
                        <a:rPr lang="en-US" dirty="0" smtClean="0"/>
                        <a:t>X-ray damage</a:t>
                      </a:r>
                      <a:endParaRPr lang="en-US" dirty="0"/>
                    </a:p>
                  </a:txBody>
                  <a:tcPr/>
                </a:tc>
                <a:tc>
                  <a:txBody>
                    <a:bodyPr/>
                    <a:lstStyle/>
                    <a:p>
                      <a:r>
                        <a:rPr lang="en-US" dirty="0" smtClean="0"/>
                        <a:t>Only with e-beam evaporation</a:t>
                      </a:r>
                      <a:endParaRPr lang="en-US" dirty="0"/>
                    </a:p>
                  </a:txBody>
                  <a:tcPr/>
                </a:tc>
                <a:tc>
                  <a:txBody>
                    <a:bodyPr/>
                    <a:lstStyle/>
                    <a:p>
                      <a:r>
                        <a:rPr lang="en-US" dirty="0" smtClean="0"/>
                        <a:t>Radiation and particle damage is possible</a:t>
                      </a:r>
                      <a:endParaRPr lang="en-US" dirty="0"/>
                    </a:p>
                  </a:txBody>
                  <a:tcPr/>
                </a:tc>
              </a:tr>
              <a:tr h="419100">
                <a:tc>
                  <a:txBody>
                    <a:bodyPr/>
                    <a:lstStyle/>
                    <a:p>
                      <a:r>
                        <a:rPr lang="en-US" dirty="0" smtClean="0"/>
                        <a:t>Changes in source material</a:t>
                      </a:r>
                      <a:endParaRPr lang="en-US" dirty="0"/>
                    </a:p>
                  </a:txBody>
                  <a:tcPr/>
                </a:tc>
                <a:tc>
                  <a:txBody>
                    <a:bodyPr/>
                    <a:lstStyle/>
                    <a:p>
                      <a:r>
                        <a:rPr lang="en-US" dirty="0" smtClean="0"/>
                        <a:t>Easy</a:t>
                      </a:r>
                      <a:endParaRPr lang="en-US" dirty="0"/>
                    </a:p>
                  </a:txBody>
                  <a:tcPr/>
                </a:tc>
                <a:tc>
                  <a:txBody>
                    <a:bodyPr/>
                    <a:lstStyle/>
                    <a:p>
                      <a:r>
                        <a:rPr lang="en-US" dirty="0" smtClean="0"/>
                        <a:t>Expensive</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p:spPr>
        <p:txBody>
          <a:bodyPr>
            <a:normAutofit fontScale="90000"/>
          </a:bodyPr>
          <a:lstStyle/>
          <a:p>
            <a:r>
              <a:rPr lang="en-US" sz="3600" dirty="0" smtClean="0">
                <a:ea typeface="ＭＳ Ｐゴシック" pitchFamily="-84" charset="-128"/>
              </a:rPr>
              <a:t>Physical vapor deposition (PVD): MBE, Laser Ablation</a:t>
            </a:r>
          </a:p>
        </p:txBody>
      </p:sp>
      <p:pic>
        <p:nvPicPr>
          <p:cNvPr id="33795" name="Picture 3"/>
          <p:cNvPicPr>
            <a:picLocks noChangeArrowheads="1"/>
          </p:cNvPicPr>
          <p:nvPr/>
        </p:nvPicPr>
        <p:blipFill>
          <a:blip r:embed="rId3" cstate="print"/>
          <a:srcRect/>
          <a:stretch>
            <a:fillRect/>
          </a:stretch>
        </p:blipFill>
        <p:spPr bwMode="auto">
          <a:xfrm>
            <a:off x="0" y="1649413"/>
            <a:ext cx="2438400" cy="2871787"/>
          </a:xfrm>
          <a:prstGeom prst="rect">
            <a:avLst/>
          </a:prstGeom>
          <a:noFill/>
          <a:ln w="12700">
            <a:noFill/>
            <a:miter lim="800000"/>
            <a:headEnd/>
            <a:tailEnd/>
          </a:ln>
        </p:spPr>
      </p:pic>
      <p:pic>
        <p:nvPicPr>
          <p:cNvPr id="33796" name="Picture 4"/>
          <p:cNvPicPr>
            <a:picLocks noChangeArrowheads="1"/>
          </p:cNvPicPr>
          <p:nvPr/>
        </p:nvPicPr>
        <p:blipFill>
          <a:blip r:embed="rId4" cstate="print"/>
          <a:srcRect/>
          <a:stretch>
            <a:fillRect/>
          </a:stretch>
        </p:blipFill>
        <p:spPr bwMode="auto">
          <a:xfrm>
            <a:off x="5954713" y="1524000"/>
            <a:ext cx="3189287" cy="3962400"/>
          </a:xfrm>
          <a:prstGeom prst="rect">
            <a:avLst/>
          </a:prstGeom>
          <a:noFill/>
          <a:ln w="12700">
            <a:noFill/>
            <a:miter lim="800000"/>
            <a:headEnd/>
            <a:tailEnd/>
          </a:ln>
        </p:spPr>
      </p:pic>
      <p:sp>
        <p:nvSpPr>
          <p:cNvPr id="33797" name="Rectangle 5"/>
          <p:cNvSpPr>
            <a:spLocks noChangeArrowheads="1"/>
          </p:cNvSpPr>
          <p:nvPr/>
        </p:nvSpPr>
        <p:spPr bwMode="auto">
          <a:xfrm>
            <a:off x="671513" y="4557713"/>
            <a:ext cx="282575" cy="454025"/>
          </a:xfrm>
          <a:prstGeom prst="rect">
            <a:avLst/>
          </a:prstGeom>
          <a:noFill/>
          <a:ln w="12700">
            <a:noFill/>
            <a:miter lim="800000"/>
            <a:headEnd/>
            <a:tailEnd/>
          </a:ln>
        </p:spPr>
        <p:txBody>
          <a:bodyPr wrap="none" lIns="90488" tIns="44450" rIns="90488" bIns="44450">
            <a:spAutoFit/>
          </a:bodyPr>
          <a:lstStyle/>
          <a:p>
            <a:r>
              <a:rPr lang="en-US">
                <a:solidFill>
                  <a:schemeClr val="bg1"/>
                </a:solidFill>
              </a:rPr>
              <a:t>-</a:t>
            </a:r>
          </a:p>
        </p:txBody>
      </p:sp>
      <p:sp>
        <p:nvSpPr>
          <p:cNvPr id="33798" name="Rectangle 6"/>
          <p:cNvSpPr>
            <a:spLocks noGrp="1" noChangeArrowheads="1"/>
          </p:cNvSpPr>
          <p:nvPr>
            <p:ph type="body" sz="half" idx="1"/>
          </p:nvPr>
        </p:nvSpPr>
        <p:spPr>
          <a:xfrm>
            <a:off x="2590800" y="1524000"/>
            <a:ext cx="3810000" cy="4114800"/>
          </a:xfrm>
          <a:noFill/>
        </p:spPr>
        <p:txBody>
          <a:bodyPr/>
          <a:lstStyle/>
          <a:p>
            <a:r>
              <a:rPr lang="en-US" sz="2000" dirty="0" smtClean="0">
                <a:ea typeface="ＭＳ Ｐゴシック" pitchFamily="-84" charset="-128"/>
              </a:rPr>
              <a:t>MBE (Molecular beam </a:t>
            </a:r>
            <a:r>
              <a:rPr lang="en-US" sz="2000" dirty="0" err="1" smtClean="0">
                <a:ea typeface="ＭＳ Ｐゴシック" pitchFamily="-84" charset="-128"/>
              </a:rPr>
              <a:t>epitaxy</a:t>
            </a:r>
            <a:r>
              <a:rPr lang="en-US" sz="2000" dirty="0" smtClean="0">
                <a:ea typeface="ＭＳ Ｐゴシック" pitchFamily="-84" charset="-128"/>
              </a:rPr>
              <a:t>)</a:t>
            </a:r>
          </a:p>
          <a:p>
            <a:pPr lvl="1"/>
            <a:r>
              <a:rPr lang="en-US" sz="2000" dirty="0" err="1" smtClean="0">
                <a:ea typeface="ＭＳ Ｐゴシック" pitchFamily="-84" charset="-128"/>
              </a:rPr>
              <a:t>Epitaxy</a:t>
            </a:r>
            <a:r>
              <a:rPr lang="en-US" sz="2000" dirty="0" smtClean="0">
                <a:ea typeface="ＭＳ Ｐゴシック" pitchFamily="-84" charset="-128"/>
              </a:rPr>
              <a:t>: homo-</a:t>
            </a:r>
            <a:r>
              <a:rPr lang="en-US" sz="2000" dirty="0" err="1" smtClean="0">
                <a:ea typeface="ＭＳ Ｐゴシック" pitchFamily="-84" charset="-128"/>
              </a:rPr>
              <a:t>epitaxy</a:t>
            </a:r>
            <a:r>
              <a:rPr lang="en-US" sz="2000" dirty="0" smtClean="0">
                <a:ea typeface="ＭＳ Ｐゴシック" pitchFamily="-84" charset="-128"/>
              </a:rPr>
              <a:t> (1 material) hetero-</a:t>
            </a:r>
            <a:r>
              <a:rPr lang="en-US" sz="2000" dirty="0" err="1" smtClean="0">
                <a:ea typeface="ＭＳ Ｐゴシック" pitchFamily="-84" charset="-128"/>
              </a:rPr>
              <a:t>epitaxy</a:t>
            </a:r>
            <a:r>
              <a:rPr lang="en-US" sz="2000" dirty="0" smtClean="0">
                <a:ea typeface="ＭＳ Ｐゴシック" pitchFamily="-84" charset="-128"/>
              </a:rPr>
              <a:t> (2 or more materials)</a:t>
            </a:r>
          </a:p>
          <a:p>
            <a:pPr lvl="1"/>
            <a:r>
              <a:rPr lang="en-US" sz="2000" dirty="0" smtClean="0">
                <a:ea typeface="ＭＳ Ｐゴシック" pitchFamily="-84" charset="-128"/>
              </a:rPr>
              <a:t>Very slow: 1µm/hr</a:t>
            </a:r>
          </a:p>
          <a:p>
            <a:pPr lvl="1"/>
            <a:r>
              <a:rPr lang="en-US" sz="2000" dirty="0" smtClean="0">
                <a:ea typeface="ＭＳ Ｐゴシック" pitchFamily="-84" charset="-128"/>
              </a:rPr>
              <a:t>Very low pressure: 10</a:t>
            </a:r>
            <a:r>
              <a:rPr lang="en-US" sz="2000" baseline="30000" dirty="0" smtClean="0">
                <a:ea typeface="ＭＳ Ｐゴシック" pitchFamily="-84" charset="-128"/>
              </a:rPr>
              <a:t>-11 </a:t>
            </a:r>
            <a:r>
              <a:rPr lang="en-US" sz="2000" dirty="0" err="1" smtClean="0">
                <a:ea typeface="ＭＳ Ｐゴシック" pitchFamily="-84" charset="-128"/>
              </a:rPr>
              <a:t>Torr</a:t>
            </a:r>
            <a:endParaRPr lang="en-US" sz="2000" dirty="0" smtClean="0">
              <a:ea typeface="ＭＳ Ｐゴシック" pitchFamily="-84" charset="-128"/>
            </a:endParaRPr>
          </a:p>
          <a:p>
            <a:r>
              <a:rPr lang="en-US" sz="2000" dirty="0" smtClean="0">
                <a:ea typeface="ＭＳ Ｐゴシック" pitchFamily="-84" charset="-128"/>
              </a:rPr>
              <a:t>Laser sputter deposition</a:t>
            </a:r>
          </a:p>
          <a:p>
            <a:pPr lvl="1"/>
            <a:r>
              <a:rPr lang="en-US" sz="2000" dirty="0" smtClean="0">
                <a:ea typeface="ＭＳ Ｐゴシック" pitchFamily="-84" charset="-128"/>
              </a:rPr>
              <a:t>Complex compounds (e.g. HTSC (high temp. super conductor, biocompatible ceramics)</a:t>
            </a:r>
          </a:p>
        </p:txBody>
      </p:sp>
      <p:pic>
        <p:nvPicPr>
          <p:cNvPr id="33799" name="Picture 7"/>
          <p:cNvPicPr>
            <a:picLocks noChangeAspect="1" noChangeArrowheads="1"/>
          </p:cNvPicPr>
          <p:nvPr/>
        </p:nvPicPr>
        <p:blipFill>
          <a:blip r:embed="rId5" cstate="print"/>
          <a:srcRect/>
          <a:stretch>
            <a:fillRect/>
          </a:stretch>
        </p:blipFill>
        <p:spPr bwMode="auto">
          <a:xfrm>
            <a:off x="152400" y="4572000"/>
            <a:ext cx="2743200" cy="205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rrowheads="1"/>
          </p:cNvPicPr>
          <p:nvPr/>
        </p:nvPicPr>
        <p:blipFill>
          <a:blip r:embed="rId3" cstate="print"/>
          <a:srcRect/>
          <a:stretch>
            <a:fillRect/>
          </a:stretch>
        </p:blipFill>
        <p:spPr bwMode="auto">
          <a:xfrm>
            <a:off x="5564188" y="914400"/>
            <a:ext cx="3579812" cy="3394075"/>
          </a:xfrm>
          <a:prstGeom prst="rect">
            <a:avLst/>
          </a:prstGeom>
          <a:noFill/>
          <a:ln w="12700">
            <a:noFill/>
            <a:miter lim="800000"/>
            <a:headEnd/>
            <a:tailEnd/>
          </a:ln>
        </p:spPr>
      </p:pic>
      <p:pic>
        <p:nvPicPr>
          <p:cNvPr id="35843" name="Picture 3"/>
          <p:cNvPicPr>
            <a:picLocks noChangeArrowheads="1"/>
          </p:cNvPicPr>
          <p:nvPr/>
        </p:nvPicPr>
        <p:blipFill>
          <a:blip r:embed="rId4" cstate="print"/>
          <a:srcRect/>
          <a:stretch>
            <a:fillRect/>
          </a:stretch>
        </p:blipFill>
        <p:spPr bwMode="auto">
          <a:xfrm>
            <a:off x="3886200" y="1447800"/>
            <a:ext cx="2360613" cy="2667000"/>
          </a:xfrm>
          <a:prstGeom prst="rect">
            <a:avLst/>
          </a:prstGeom>
          <a:noFill/>
          <a:ln w="12700">
            <a:noFill/>
            <a:miter lim="800000"/>
            <a:headEnd/>
            <a:tailEnd/>
          </a:ln>
        </p:spPr>
      </p:pic>
      <p:sp>
        <p:nvSpPr>
          <p:cNvPr id="35844" name="Rectangle 4"/>
          <p:cNvSpPr>
            <a:spLocks noGrp="1" noChangeArrowheads="1"/>
          </p:cNvSpPr>
          <p:nvPr>
            <p:ph type="title"/>
          </p:nvPr>
        </p:nvSpPr>
        <p:spPr>
          <a:xfrm>
            <a:off x="152400" y="152400"/>
            <a:ext cx="8839200" cy="1104900"/>
          </a:xfrm>
          <a:noFill/>
        </p:spPr>
        <p:txBody>
          <a:bodyPr>
            <a:normAutofit fontScale="90000"/>
          </a:bodyPr>
          <a:lstStyle/>
          <a:p>
            <a:r>
              <a:rPr lang="en-US" sz="3600" smtClean="0">
                <a:ea typeface="ＭＳ Ｐゴシック" pitchFamily="-84" charset="-128"/>
              </a:rPr>
              <a:t>Physical vapor deposition (PVD): Ion cluster plating</a:t>
            </a:r>
          </a:p>
        </p:txBody>
      </p:sp>
      <p:sp>
        <p:nvSpPr>
          <p:cNvPr id="35845" name="Rectangle 6"/>
          <p:cNvSpPr>
            <a:spLocks noGrp="1" noChangeArrowheads="1"/>
          </p:cNvSpPr>
          <p:nvPr>
            <p:ph type="body" sz="half" idx="1"/>
          </p:nvPr>
        </p:nvSpPr>
        <p:spPr>
          <a:xfrm>
            <a:off x="304800" y="1524000"/>
            <a:ext cx="3810000" cy="4114800"/>
          </a:xfrm>
          <a:noFill/>
        </p:spPr>
        <p:txBody>
          <a:bodyPr>
            <a:normAutofit lnSpcReduction="10000"/>
          </a:bodyPr>
          <a:lstStyle/>
          <a:p>
            <a:pPr>
              <a:lnSpc>
                <a:spcPct val="90000"/>
              </a:lnSpc>
            </a:pPr>
            <a:r>
              <a:rPr lang="en-US" sz="1800" smtClean="0">
                <a:ea typeface="ＭＳ Ｐゴシック" pitchFamily="-84" charset="-128"/>
              </a:rPr>
              <a:t>Ionized cluster</a:t>
            </a:r>
            <a:r>
              <a:rPr lang="en-US" sz="1800" smtClean="0">
                <a:solidFill>
                  <a:srgbClr val="000000"/>
                </a:solidFill>
                <a:ea typeface="ＭＳ Ｐゴシック" pitchFamily="-84" charset="-128"/>
              </a:rPr>
              <a:t>:  it is possible to ionize atom clusters that are being evaporated leading to a higher energy and a film with better properties (adherence, density, etc.). </a:t>
            </a:r>
            <a:endParaRPr lang="en-US" sz="1800" smtClean="0">
              <a:ea typeface="ＭＳ Ｐゴシック" pitchFamily="-84" charset="-128"/>
            </a:endParaRPr>
          </a:p>
          <a:p>
            <a:pPr lvl="1">
              <a:lnSpc>
                <a:spcPct val="90000"/>
              </a:lnSpc>
            </a:pPr>
            <a:r>
              <a:rPr lang="en-US" sz="1800" smtClean="0">
                <a:ea typeface="ＭＳ Ｐゴシック" pitchFamily="-84" charset="-128"/>
              </a:rPr>
              <a:t>From 100 mbar (heater cell) to 10</a:t>
            </a:r>
            <a:r>
              <a:rPr lang="en-US" sz="1800" baseline="30000" smtClean="0">
                <a:ea typeface="ＭＳ Ｐゴシック" pitchFamily="-84" charset="-128"/>
              </a:rPr>
              <a:t>-5 </a:t>
            </a:r>
            <a:r>
              <a:rPr lang="en-US" sz="1800" smtClean="0">
                <a:ea typeface="ＭＳ Ｐゴシック" pitchFamily="-84" charset="-128"/>
              </a:rPr>
              <a:t>to 10</a:t>
            </a:r>
            <a:r>
              <a:rPr lang="en-US" sz="1800" baseline="30000" smtClean="0">
                <a:ea typeface="ＭＳ Ｐゴシック" pitchFamily="-84" charset="-128"/>
              </a:rPr>
              <a:t>-7 </a:t>
            </a:r>
            <a:r>
              <a:rPr lang="en-US" sz="1800" smtClean="0">
                <a:ea typeface="ＭＳ Ｐゴシック" pitchFamily="-84" charset="-128"/>
              </a:rPr>
              <a:t>mbar (vacuum)--sudden cooling</a:t>
            </a:r>
          </a:p>
          <a:p>
            <a:pPr lvl="1">
              <a:lnSpc>
                <a:spcPct val="90000"/>
              </a:lnSpc>
            </a:pPr>
            <a:r>
              <a:rPr lang="en-US" sz="1800" smtClean="0">
                <a:ea typeface="ＭＳ Ｐゴシック" pitchFamily="-84" charset="-128"/>
              </a:rPr>
              <a:t>Deposits nanoparticles</a:t>
            </a:r>
          </a:p>
          <a:p>
            <a:pPr>
              <a:lnSpc>
                <a:spcPct val="90000"/>
              </a:lnSpc>
            </a:pPr>
            <a:r>
              <a:rPr lang="en-US" sz="1800" smtClean="0">
                <a:ea typeface="ＭＳ Ｐゴシック" pitchFamily="-84" charset="-128"/>
              </a:rPr>
              <a:t>Combines evaporation with a plasma</a:t>
            </a:r>
          </a:p>
          <a:p>
            <a:pPr lvl="2">
              <a:lnSpc>
                <a:spcPct val="90000"/>
              </a:lnSpc>
            </a:pPr>
            <a:r>
              <a:rPr lang="en-US" sz="1800" smtClean="0">
                <a:ea typeface="ＭＳ Ｐゴシック" pitchFamily="-84" charset="-128"/>
              </a:rPr>
              <a:t>faster than sputtering</a:t>
            </a:r>
          </a:p>
          <a:p>
            <a:pPr lvl="2">
              <a:lnSpc>
                <a:spcPct val="90000"/>
              </a:lnSpc>
            </a:pPr>
            <a:r>
              <a:rPr lang="en-US" sz="1800" smtClean="0">
                <a:ea typeface="ＭＳ Ｐゴシック" pitchFamily="-84" charset="-128"/>
              </a:rPr>
              <a:t>complex compositions</a:t>
            </a:r>
          </a:p>
          <a:p>
            <a:pPr lvl="2">
              <a:lnSpc>
                <a:spcPct val="90000"/>
              </a:lnSpc>
            </a:pPr>
            <a:r>
              <a:rPr lang="en-US" sz="1800" smtClean="0">
                <a:ea typeface="ＭＳ Ｐゴシック" pitchFamily="-84" charset="-128"/>
              </a:rPr>
              <a:t>good adhesion</a:t>
            </a:r>
            <a:r>
              <a:rPr lang="en-US" sz="1800" smtClean="0">
                <a:solidFill>
                  <a:srgbClr val="000000"/>
                </a:solidFill>
                <a:ea typeface="ＭＳ Ｐゴシック" pitchFamily="-84" charset="-128"/>
              </a:rPr>
              <a:t> </a:t>
            </a:r>
          </a:p>
          <a:p>
            <a:pPr>
              <a:lnSpc>
                <a:spcPct val="90000"/>
              </a:lnSpc>
            </a:pPr>
            <a:endParaRPr lang="en-US" sz="1800" smtClean="0">
              <a:ea typeface="ＭＳ Ｐゴシック" pitchFamily="-84" charset="-128"/>
            </a:endParaRPr>
          </a:p>
        </p:txBody>
      </p:sp>
      <p:pic>
        <p:nvPicPr>
          <p:cNvPr id="35846" name="Picture 7"/>
          <p:cNvPicPr>
            <a:picLocks noChangeAspect="1" noChangeArrowheads="1"/>
          </p:cNvPicPr>
          <p:nvPr/>
        </p:nvPicPr>
        <p:blipFill>
          <a:blip r:embed="rId5" cstate="print"/>
          <a:srcRect/>
          <a:stretch>
            <a:fillRect/>
          </a:stretch>
        </p:blipFill>
        <p:spPr bwMode="auto">
          <a:xfrm>
            <a:off x="4495800" y="4343400"/>
            <a:ext cx="4114800" cy="1951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sz="half" idx="1"/>
          </p:nvPr>
        </p:nvSpPr>
        <p:spPr>
          <a:xfrm>
            <a:off x="228600" y="1600200"/>
            <a:ext cx="4876800" cy="5029200"/>
          </a:xfrm>
        </p:spPr>
        <p:txBody>
          <a:bodyPr>
            <a:normAutofit/>
          </a:bodyPr>
          <a:lstStyle/>
          <a:p>
            <a:pPr>
              <a:lnSpc>
                <a:spcPct val="90000"/>
              </a:lnSpc>
            </a:pPr>
            <a:r>
              <a:rPr lang="en-US" sz="1800" dirty="0" smtClean="0">
                <a:solidFill>
                  <a:srgbClr val="000000"/>
                </a:solidFill>
                <a:latin typeface="Times New Roman" pitchFamily="18" charset="0"/>
                <a:ea typeface="ＭＳ Ｐゴシック" pitchFamily="-84" charset="-128"/>
              </a:rPr>
              <a:t>Gas cluster ions consist of many atoms or molecules weakly bound to each other and sharing a common electrical charge. As in the case of monomer ions, beams of cluster ions can propagate under vacuum and the energies of the ions can be controlled using acceleration voltages. A cluster ion has much larger mass and momentum with lower energy per atom than a monomer ion carrying the same total energy. Upon impact on solid surfaces, cluster ions depart all their energy to an extremely shallow region of the surface.  Cluster plating material is forced sideways and produces highly smooth surfaces.</a:t>
            </a:r>
          </a:p>
          <a:p>
            <a:pPr>
              <a:lnSpc>
                <a:spcPct val="90000"/>
              </a:lnSpc>
            </a:pPr>
            <a:r>
              <a:rPr lang="en-US" sz="1800" dirty="0" smtClean="0">
                <a:solidFill>
                  <a:srgbClr val="000000"/>
                </a:solidFill>
                <a:latin typeface="Times New Roman" pitchFamily="18" charset="0"/>
                <a:ea typeface="ＭＳ Ｐゴシック" pitchFamily="-84" charset="-128"/>
              </a:rPr>
              <a:t>Also individual atoms can be ionized and lead to ion plating (see figure on the right, example coating : very hard </a:t>
            </a:r>
            <a:r>
              <a:rPr lang="en-US" sz="1800" dirty="0" err="1" smtClean="0">
                <a:solidFill>
                  <a:srgbClr val="000000"/>
                </a:solidFill>
                <a:latin typeface="Times New Roman" pitchFamily="18" charset="0"/>
                <a:ea typeface="ＭＳ Ｐゴシック" pitchFamily="-84" charset="-128"/>
              </a:rPr>
              <a:t>TiN</a:t>
            </a:r>
            <a:r>
              <a:rPr lang="en-US" sz="1800" dirty="0" smtClean="0">
                <a:solidFill>
                  <a:srgbClr val="000000"/>
                </a:solidFill>
                <a:latin typeface="Times New Roman" pitchFamily="18" charset="0"/>
                <a:ea typeface="ＭＳ Ｐゴシック" pitchFamily="-84" charset="-128"/>
              </a:rPr>
              <a:t>)</a:t>
            </a:r>
          </a:p>
          <a:p>
            <a:pPr>
              <a:lnSpc>
                <a:spcPct val="90000"/>
              </a:lnSpc>
            </a:pPr>
            <a:endParaRPr lang="en-US" sz="1800" dirty="0" smtClean="0">
              <a:ea typeface="ＭＳ Ｐゴシック" pitchFamily="-84" charset="-128"/>
            </a:endParaRPr>
          </a:p>
        </p:txBody>
      </p:sp>
      <p:pic>
        <p:nvPicPr>
          <p:cNvPr id="37891" name="Picture 5"/>
          <p:cNvPicPr>
            <a:picLocks noGrp="1" noChangeArrowheads="1"/>
          </p:cNvPicPr>
          <p:nvPr>
            <p:ph type="clipArt" sz="half" idx="2"/>
          </p:nvPr>
        </p:nvPicPr>
        <p:blipFill>
          <a:blip r:embed="rId3" cstate="print"/>
          <a:srcRect/>
          <a:stretch>
            <a:fillRect/>
          </a:stretch>
        </p:blipFill>
        <p:spPr>
          <a:xfrm>
            <a:off x="5105400" y="1828800"/>
            <a:ext cx="3810000" cy="2789238"/>
          </a:xfrm>
          <a:noFill/>
        </p:spPr>
      </p:pic>
      <p:sp>
        <p:nvSpPr>
          <p:cNvPr id="37892" name="Rectangle 6"/>
          <p:cNvSpPr>
            <a:spLocks noGrp="1" noChangeArrowheads="1"/>
          </p:cNvSpPr>
          <p:nvPr>
            <p:ph type="title"/>
          </p:nvPr>
        </p:nvSpPr>
        <p:spPr>
          <a:noFill/>
        </p:spPr>
        <p:txBody>
          <a:bodyPr>
            <a:normAutofit fontScale="90000"/>
          </a:bodyPr>
          <a:lstStyle/>
          <a:p>
            <a:r>
              <a:rPr lang="en-US" sz="3600" smtClean="0">
                <a:ea typeface="ＭＳ Ｐゴシック" pitchFamily="-84" charset="-128"/>
              </a:rPr>
              <a:t>Physical vapor deposition (PVD):Ion cluster plating and  ion plating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Alloy Deposition</a:t>
            </a:r>
            <a:endParaRPr lang="en-US" dirty="0"/>
          </a:p>
        </p:txBody>
      </p:sp>
      <p:pic>
        <p:nvPicPr>
          <p:cNvPr id="106499" name="Picture 3" descr="D:\Misc\untitled.bmp"/>
          <p:cNvPicPr>
            <a:picLocks noChangeAspect="1" noChangeArrowheads="1"/>
          </p:cNvPicPr>
          <p:nvPr/>
        </p:nvPicPr>
        <p:blipFill>
          <a:blip r:embed="rId2" cstate="print"/>
          <a:srcRect/>
          <a:stretch>
            <a:fillRect/>
          </a:stretch>
        </p:blipFill>
        <p:spPr bwMode="auto">
          <a:xfrm>
            <a:off x="838200" y="1524000"/>
            <a:ext cx="7394713" cy="41148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78" name="Group 86"/>
          <p:cNvGraphicFramePr>
            <a:graphicFrameLocks noGrp="1"/>
          </p:cNvGraphicFramePr>
          <p:nvPr>
            <p:ph/>
          </p:nvPr>
        </p:nvGraphicFramePr>
        <p:xfrm>
          <a:off x="457200" y="1524000"/>
          <a:ext cx="8229600" cy="4554220"/>
        </p:xfrm>
        <a:graphic>
          <a:graphicData uri="http://schemas.openxmlformats.org/drawingml/2006/table">
            <a:tbl>
              <a:tblPr/>
              <a:tblGrid>
                <a:gridCol w="2057400"/>
                <a:gridCol w="2009775"/>
                <a:gridCol w="4162425"/>
              </a:tblGrid>
              <a:tr h="5016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333333"/>
                          </a:solidFill>
                          <a:effectLst/>
                          <a:latin typeface="Times New Roman" pitchFamily="18" charset="0"/>
                          <a:cs typeface="Times New Roman" pitchFamily="18" charset="0"/>
                        </a:rPr>
                        <a:t>Method</a:t>
                      </a:r>
                      <a:endParaRPr kumimoji="0" lang="en-U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333333"/>
                          </a:solidFill>
                          <a:effectLst/>
                          <a:latin typeface="Times New Roman" pitchFamily="18" charset="0"/>
                          <a:cs typeface="Times New Roman" pitchFamily="18" charset="0"/>
                        </a:rPr>
                        <a:t>Merits</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333333"/>
                          </a:solidFill>
                          <a:effectLst/>
                          <a:latin typeface="Times New Roman" pitchFamily="18" charset="0"/>
                          <a:cs typeface="Times New Roman" pitchFamily="18" charset="0"/>
                        </a:rPr>
                        <a:t>Demerits</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10985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33"/>
                          </a:solidFill>
                          <a:effectLst/>
                          <a:latin typeface="Times New Roman" pitchFamily="18" charset="0"/>
                          <a:cs typeface="Times New Roman" pitchFamily="18" charset="0"/>
                        </a:rPr>
                        <a:t>E-Beam Evaporation</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333333"/>
                          </a:solidFill>
                          <a:effectLst/>
                          <a:latin typeface="Times New Roman" pitchFamily="18" charset="0"/>
                          <a:cs typeface="Times New Roman" pitchFamily="18" charset="0"/>
                        </a:rPr>
                        <a:t>1. high temp materials</a:t>
                      </a:r>
                      <a:br>
                        <a:rPr kumimoji="0" lang="en-US" sz="1600" b="0" i="0" u="none" strike="noStrike" cap="none" normalizeH="0" baseline="0" smtClean="0">
                          <a:ln>
                            <a:noFill/>
                          </a:ln>
                          <a:solidFill>
                            <a:srgbClr val="333333"/>
                          </a:solidFill>
                          <a:effectLst/>
                          <a:latin typeface="Times New Roman" pitchFamily="18" charset="0"/>
                          <a:cs typeface="Times New Roman" pitchFamily="18" charset="0"/>
                        </a:rPr>
                      </a:br>
                      <a:r>
                        <a:rPr kumimoji="0" lang="en-US" sz="1600" b="0" i="0" u="none" strike="noStrike" cap="none" normalizeH="0" baseline="0" smtClean="0">
                          <a:ln>
                            <a:noFill/>
                          </a:ln>
                          <a:solidFill>
                            <a:srgbClr val="333333"/>
                          </a:solidFill>
                          <a:effectLst/>
                          <a:latin typeface="Times New Roman" pitchFamily="18" charset="0"/>
                          <a:cs typeface="Times New Roman" pitchFamily="18" charset="0"/>
                        </a:rPr>
                        <a:t>2. good for liftoff</a:t>
                      </a:r>
                      <a:br>
                        <a:rPr kumimoji="0" lang="en-US" sz="1600" b="0" i="0" u="none" strike="noStrike" cap="none" normalizeH="0" baseline="0" smtClean="0">
                          <a:ln>
                            <a:noFill/>
                          </a:ln>
                          <a:solidFill>
                            <a:srgbClr val="333333"/>
                          </a:solidFill>
                          <a:effectLst/>
                          <a:latin typeface="Times New Roman" pitchFamily="18" charset="0"/>
                          <a:cs typeface="Times New Roman" pitchFamily="18" charset="0"/>
                        </a:rPr>
                      </a:br>
                      <a:r>
                        <a:rPr kumimoji="0" lang="en-US" sz="1600" b="0" i="0" u="none" strike="noStrike" cap="none" normalizeH="0" baseline="0" smtClean="0">
                          <a:ln>
                            <a:noFill/>
                          </a:ln>
                          <a:solidFill>
                            <a:srgbClr val="333333"/>
                          </a:solidFill>
                          <a:effectLst/>
                          <a:latin typeface="Times New Roman" pitchFamily="18" charset="0"/>
                          <a:cs typeface="Times New Roman" pitchFamily="18" charset="0"/>
                        </a:rPr>
                        <a:t>3. highest purity </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90500" algn="l"/>
                        </a:tabLst>
                      </a:pPr>
                      <a:r>
                        <a:rPr kumimoji="0" lang="en-US" sz="1600" b="0" i="0" u="none" strike="noStrike" cap="none" normalizeH="0" baseline="0" smtClean="0">
                          <a:ln>
                            <a:noFill/>
                          </a:ln>
                          <a:solidFill>
                            <a:srgbClr val="333333"/>
                          </a:solidFill>
                          <a:effectLst/>
                          <a:latin typeface="Times New Roman" pitchFamily="18" charset="0"/>
                          <a:cs typeface="Times New Roman" pitchFamily="18" charset="0"/>
                        </a:rPr>
                        <a:t>1.  some CMOS processes sensitive to   	radiation</a:t>
                      </a:r>
                      <a:br>
                        <a:rPr kumimoji="0" lang="en-US" sz="1600" b="0" i="0" u="none" strike="noStrike" cap="none" normalizeH="0" baseline="0" smtClean="0">
                          <a:ln>
                            <a:noFill/>
                          </a:ln>
                          <a:solidFill>
                            <a:srgbClr val="333333"/>
                          </a:solidFill>
                          <a:effectLst/>
                          <a:latin typeface="Times New Roman" pitchFamily="18" charset="0"/>
                          <a:cs typeface="Times New Roman" pitchFamily="18" charset="0"/>
                        </a:rPr>
                      </a:br>
                      <a:r>
                        <a:rPr kumimoji="0" lang="en-US" sz="1600" b="0" i="0" u="none" strike="noStrike" cap="none" normalizeH="0" baseline="0" smtClean="0">
                          <a:ln>
                            <a:noFill/>
                          </a:ln>
                          <a:solidFill>
                            <a:srgbClr val="333333"/>
                          </a:solidFill>
                          <a:effectLst/>
                          <a:latin typeface="Times New Roman" pitchFamily="18" charset="0"/>
                          <a:cs typeface="Times New Roman" pitchFamily="18" charset="0"/>
                        </a:rPr>
                        <a:t>2. alloys difficult</a:t>
                      </a:r>
                      <a:br>
                        <a:rPr kumimoji="0" lang="en-US" sz="1600" b="0" i="0" u="none" strike="noStrike" cap="none" normalizeH="0" baseline="0" smtClean="0">
                          <a:ln>
                            <a:noFill/>
                          </a:ln>
                          <a:solidFill>
                            <a:srgbClr val="333333"/>
                          </a:solidFill>
                          <a:effectLst/>
                          <a:latin typeface="Times New Roman" pitchFamily="18" charset="0"/>
                          <a:cs typeface="Times New Roman" pitchFamily="18" charset="0"/>
                        </a:rPr>
                      </a:br>
                      <a:r>
                        <a:rPr kumimoji="0" lang="en-US" sz="1600" b="0" i="0" u="none" strike="noStrike" cap="none" normalizeH="0" baseline="0" smtClean="0">
                          <a:ln>
                            <a:noFill/>
                          </a:ln>
                          <a:solidFill>
                            <a:srgbClr val="333333"/>
                          </a:solidFill>
                          <a:effectLst/>
                          <a:latin typeface="Times New Roman" pitchFamily="18" charset="0"/>
                          <a:cs typeface="Times New Roman" pitchFamily="18" charset="0"/>
                        </a:rPr>
                        <a:t>3. poor step coverage</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1155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333333"/>
                          </a:solidFill>
                          <a:effectLst/>
                          <a:latin typeface="Times New Roman" pitchFamily="18" charset="0"/>
                          <a:cs typeface="Times New Roman" pitchFamily="18" charset="0"/>
                        </a:rPr>
                        <a:t>Filament Evaporation</a:t>
                      </a:r>
                      <a:endParaRPr kumimoji="0" lang="en-US" sz="15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333333"/>
                          </a:solidFill>
                          <a:effectLst/>
                          <a:latin typeface="Times New Roman" pitchFamily="18" charset="0"/>
                          <a:cs typeface="Times New Roman" pitchFamily="18" charset="0"/>
                        </a:rPr>
                        <a:t>1. simple to implement</a:t>
                      </a:r>
                      <a:br>
                        <a:rPr kumimoji="0" lang="en-US" sz="1600" b="0" i="0" u="none" strike="noStrike" cap="none" normalizeH="0" baseline="0" smtClean="0">
                          <a:ln>
                            <a:noFill/>
                          </a:ln>
                          <a:solidFill>
                            <a:srgbClr val="333333"/>
                          </a:solidFill>
                          <a:effectLst/>
                          <a:latin typeface="Times New Roman" pitchFamily="18" charset="0"/>
                          <a:cs typeface="Times New Roman" pitchFamily="18" charset="0"/>
                        </a:rPr>
                      </a:br>
                      <a:r>
                        <a:rPr kumimoji="0" lang="en-US" sz="1600" b="0" i="0" u="none" strike="noStrike" cap="none" normalizeH="0" baseline="0" smtClean="0">
                          <a:ln>
                            <a:noFill/>
                          </a:ln>
                          <a:solidFill>
                            <a:srgbClr val="333333"/>
                          </a:solidFill>
                          <a:effectLst/>
                          <a:latin typeface="Times New Roman" pitchFamily="18" charset="0"/>
                          <a:cs typeface="Times New Roman" pitchFamily="18" charset="0"/>
                        </a:rPr>
                        <a:t>2. good for liftoff</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333333"/>
                          </a:solidFill>
                          <a:effectLst/>
                          <a:latin typeface="Times New Roman" pitchFamily="18" charset="0"/>
                          <a:cs typeface="Times New Roman" pitchFamily="18" charset="0"/>
                        </a:rPr>
                        <a:t>1. limited source material (no high temp)</a:t>
                      </a:r>
                      <a:br>
                        <a:rPr kumimoji="0" lang="en-US" sz="1600" b="0" i="0" u="none" strike="noStrike" cap="none" normalizeH="0" baseline="0" smtClean="0">
                          <a:ln>
                            <a:noFill/>
                          </a:ln>
                          <a:solidFill>
                            <a:srgbClr val="333333"/>
                          </a:solidFill>
                          <a:effectLst/>
                          <a:latin typeface="Times New Roman" pitchFamily="18" charset="0"/>
                          <a:cs typeface="Times New Roman" pitchFamily="18" charset="0"/>
                        </a:rPr>
                      </a:br>
                      <a:r>
                        <a:rPr kumimoji="0" lang="en-US" sz="1600" b="0" i="0" u="none" strike="noStrike" cap="none" normalizeH="0" baseline="0" smtClean="0">
                          <a:ln>
                            <a:noFill/>
                          </a:ln>
                          <a:solidFill>
                            <a:srgbClr val="333333"/>
                          </a:solidFill>
                          <a:effectLst/>
                          <a:latin typeface="Times New Roman" pitchFamily="18" charset="0"/>
                          <a:cs typeface="Times New Roman" pitchFamily="18" charset="0"/>
                        </a:rPr>
                        <a:t>2. alloys difficult</a:t>
                      </a:r>
                      <a:br>
                        <a:rPr kumimoji="0" lang="en-US" sz="1600" b="0" i="0" u="none" strike="noStrike" cap="none" normalizeH="0" baseline="0" smtClean="0">
                          <a:ln>
                            <a:noFill/>
                          </a:ln>
                          <a:solidFill>
                            <a:srgbClr val="333333"/>
                          </a:solidFill>
                          <a:effectLst/>
                          <a:latin typeface="Times New Roman" pitchFamily="18" charset="0"/>
                          <a:cs typeface="Times New Roman" pitchFamily="18" charset="0"/>
                        </a:rPr>
                      </a:br>
                      <a:r>
                        <a:rPr kumimoji="0" lang="en-US" sz="1600" b="0" i="0" u="none" strike="noStrike" cap="none" normalizeH="0" baseline="0" smtClean="0">
                          <a:ln>
                            <a:noFill/>
                          </a:ln>
                          <a:solidFill>
                            <a:srgbClr val="333333"/>
                          </a:solidFill>
                          <a:effectLst/>
                          <a:latin typeface="Times New Roman" pitchFamily="18" charset="0"/>
                          <a:cs typeface="Times New Roman" pitchFamily="18" charset="0"/>
                        </a:rPr>
                        <a:t>3. poor step coverage</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14843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33"/>
                          </a:solidFill>
                          <a:effectLst/>
                          <a:latin typeface="Times New Roman" pitchFamily="18" charset="0"/>
                          <a:cs typeface="Times New Roman" pitchFamily="18" charset="0"/>
                        </a:rPr>
                        <a:t>Sputter Deposition</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73038" algn="l"/>
                        </a:tabLst>
                      </a:pPr>
                      <a:r>
                        <a:rPr kumimoji="0" lang="en-US" sz="1600" b="0" i="0" u="none" strike="noStrike" cap="none" normalizeH="0" baseline="0" smtClean="0">
                          <a:ln>
                            <a:noFill/>
                          </a:ln>
                          <a:solidFill>
                            <a:srgbClr val="333333"/>
                          </a:solidFill>
                          <a:effectLst/>
                          <a:latin typeface="Times New Roman" pitchFamily="18" charset="0"/>
                          <a:cs typeface="Times New Roman" pitchFamily="18" charset="0"/>
                        </a:rPr>
                        <a:t>1. better step coverage</a:t>
                      </a:r>
                      <a:br>
                        <a:rPr kumimoji="0" lang="en-US" sz="1600" b="0" i="0" u="none" strike="noStrike" cap="none" normalizeH="0" baseline="0" smtClean="0">
                          <a:ln>
                            <a:noFill/>
                          </a:ln>
                          <a:solidFill>
                            <a:srgbClr val="333333"/>
                          </a:solidFill>
                          <a:effectLst/>
                          <a:latin typeface="Times New Roman" pitchFamily="18" charset="0"/>
                          <a:cs typeface="Times New Roman" pitchFamily="18" charset="0"/>
                        </a:rPr>
                      </a:br>
                      <a:r>
                        <a:rPr kumimoji="0" lang="en-US" sz="1600" b="0" i="0" u="none" strike="noStrike" cap="none" normalizeH="0" baseline="0" smtClean="0">
                          <a:ln>
                            <a:noFill/>
                          </a:ln>
                          <a:solidFill>
                            <a:srgbClr val="333333"/>
                          </a:solidFill>
                          <a:effectLst/>
                          <a:latin typeface="Times New Roman" pitchFamily="18" charset="0"/>
                          <a:cs typeface="Times New Roman" pitchFamily="18" charset="0"/>
                        </a:rPr>
                        <a:t>2. alloys</a:t>
                      </a:r>
                      <a:br>
                        <a:rPr kumimoji="0" lang="en-US" sz="1600" b="0" i="0" u="none" strike="noStrike" cap="none" normalizeH="0" baseline="0" smtClean="0">
                          <a:ln>
                            <a:noFill/>
                          </a:ln>
                          <a:solidFill>
                            <a:srgbClr val="333333"/>
                          </a:solidFill>
                          <a:effectLst/>
                          <a:latin typeface="Times New Roman" pitchFamily="18" charset="0"/>
                          <a:cs typeface="Times New Roman" pitchFamily="18" charset="0"/>
                        </a:rPr>
                      </a:br>
                      <a:r>
                        <a:rPr kumimoji="0" lang="en-US" sz="1600" b="0" i="0" u="none" strike="noStrike" cap="none" normalizeH="0" baseline="0" smtClean="0">
                          <a:ln>
                            <a:noFill/>
                          </a:ln>
                          <a:solidFill>
                            <a:srgbClr val="333333"/>
                          </a:solidFill>
                          <a:effectLst/>
                          <a:latin typeface="Times New Roman" pitchFamily="18" charset="0"/>
                          <a:cs typeface="Times New Roman" pitchFamily="18" charset="0"/>
                        </a:rPr>
                        <a:t>3. high temp materials</a:t>
                      </a:r>
                      <a:br>
                        <a:rPr kumimoji="0" lang="en-US" sz="1600" b="0" i="0" u="none" strike="noStrike" cap="none" normalizeH="0" baseline="0" smtClean="0">
                          <a:ln>
                            <a:noFill/>
                          </a:ln>
                          <a:solidFill>
                            <a:srgbClr val="333333"/>
                          </a:solidFill>
                          <a:effectLst/>
                          <a:latin typeface="Times New Roman" pitchFamily="18" charset="0"/>
                          <a:cs typeface="Times New Roman" pitchFamily="18" charset="0"/>
                        </a:rPr>
                      </a:br>
                      <a:r>
                        <a:rPr kumimoji="0" lang="en-US" sz="1600" b="0" i="0" u="none" strike="noStrike" cap="none" normalizeH="0" baseline="0" smtClean="0">
                          <a:ln>
                            <a:noFill/>
                          </a:ln>
                          <a:solidFill>
                            <a:srgbClr val="333333"/>
                          </a:solidFill>
                          <a:effectLst/>
                          <a:latin typeface="Times New Roman" pitchFamily="18" charset="0"/>
                          <a:cs typeface="Times New Roman" pitchFamily="18" charset="0"/>
                        </a:rPr>
                        <a:t>4. less radiation  damage </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333333"/>
                          </a:solidFill>
                          <a:effectLst/>
                          <a:latin typeface="Times New Roman" pitchFamily="18" charset="0"/>
                          <a:cs typeface="Times New Roman" pitchFamily="18" charset="0"/>
                        </a:rPr>
                        <a:t>1. possible </a:t>
                      </a:r>
                      <a:r>
                        <a:rPr kumimoji="0" lang="fr-FR" sz="1600" b="0" i="0" u="none" strike="noStrike" cap="none" normalizeH="0" baseline="0" dirty="0" err="1" smtClean="0">
                          <a:ln>
                            <a:noFill/>
                          </a:ln>
                          <a:solidFill>
                            <a:srgbClr val="333333"/>
                          </a:solidFill>
                          <a:effectLst/>
                          <a:latin typeface="Times New Roman" pitchFamily="18" charset="0"/>
                          <a:cs typeface="Times New Roman" pitchFamily="18" charset="0"/>
                        </a:rPr>
                        <a:t>grainy</a:t>
                      </a:r>
                      <a:r>
                        <a:rPr kumimoji="0" lang="fr-FR" sz="1600" b="0" i="0" u="none" strike="noStrike" cap="none" normalizeH="0" baseline="0" dirty="0" smtClean="0">
                          <a:ln>
                            <a:noFill/>
                          </a:ln>
                          <a:solidFill>
                            <a:srgbClr val="333333"/>
                          </a:solidFill>
                          <a:effectLst/>
                          <a:latin typeface="Times New Roman" pitchFamily="18" charset="0"/>
                          <a:cs typeface="Times New Roman" pitchFamily="18" charset="0"/>
                        </a:rPr>
                        <a:t> films</a:t>
                      </a:r>
                      <a:br>
                        <a:rPr kumimoji="0" lang="fr-FR" sz="1600" b="0" i="0" u="none" strike="noStrike" cap="none" normalizeH="0" baseline="0" dirty="0" smtClean="0">
                          <a:ln>
                            <a:noFill/>
                          </a:ln>
                          <a:solidFill>
                            <a:srgbClr val="333333"/>
                          </a:solidFill>
                          <a:effectLst/>
                          <a:latin typeface="Times New Roman" pitchFamily="18" charset="0"/>
                          <a:cs typeface="Times New Roman" pitchFamily="18" charset="0"/>
                        </a:rPr>
                      </a:br>
                      <a:r>
                        <a:rPr kumimoji="0" lang="fr-FR" sz="1600" b="0" i="0" u="none" strike="noStrike" cap="none" normalizeH="0" baseline="0" dirty="0" smtClean="0">
                          <a:ln>
                            <a:noFill/>
                          </a:ln>
                          <a:solidFill>
                            <a:srgbClr val="333333"/>
                          </a:solidFill>
                          <a:effectLst/>
                          <a:latin typeface="Times New Roman" pitchFamily="18" charset="0"/>
                          <a:cs typeface="Times New Roman" pitchFamily="18" charset="0"/>
                        </a:rPr>
                        <a:t>2. </a:t>
                      </a:r>
                      <a:r>
                        <a:rPr kumimoji="0" lang="fr-FR" sz="1600" b="0" i="0" u="none" strike="noStrike" cap="none" normalizeH="0" baseline="0" dirty="0" err="1" smtClean="0">
                          <a:ln>
                            <a:noFill/>
                          </a:ln>
                          <a:solidFill>
                            <a:srgbClr val="333333"/>
                          </a:solidFill>
                          <a:effectLst/>
                          <a:latin typeface="Times New Roman" pitchFamily="18" charset="0"/>
                          <a:cs typeface="Times New Roman" pitchFamily="18" charset="0"/>
                        </a:rPr>
                        <a:t>porous</a:t>
                      </a:r>
                      <a:r>
                        <a:rPr kumimoji="0" lang="fr-FR" sz="1600" b="0" i="0" u="none" strike="noStrike" cap="none" normalizeH="0" baseline="0" dirty="0" smtClean="0">
                          <a:ln>
                            <a:noFill/>
                          </a:ln>
                          <a:solidFill>
                            <a:srgbClr val="333333"/>
                          </a:solidFill>
                          <a:effectLst/>
                          <a:latin typeface="Times New Roman" pitchFamily="18" charset="0"/>
                          <a:cs typeface="Times New Roman" pitchFamily="18" charset="0"/>
                        </a:rPr>
                        <a:t> films</a:t>
                      </a:r>
                      <a:br>
                        <a:rPr kumimoji="0" lang="fr-FR" sz="1600" b="0" i="0" u="none" strike="noStrike" cap="none" normalizeH="0" baseline="0" dirty="0" smtClean="0">
                          <a:ln>
                            <a:noFill/>
                          </a:ln>
                          <a:solidFill>
                            <a:srgbClr val="333333"/>
                          </a:solidFill>
                          <a:effectLst/>
                          <a:latin typeface="Times New Roman" pitchFamily="18" charset="0"/>
                          <a:cs typeface="Times New Roman" pitchFamily="18" charset="0"/>
                        </a:rPr>
                      </a:br>
                      <a:r>
                        <a:rPr kumimoji="0" lang="fr-FR" sz="1600" b="0" i="0" u="none" strike="noStrike" cap="none" normalizeH="0" baseline="0" dirty="0" smtClean="0">
                          <a:ln>
                            <a:noFill/>
                          </a:ln>
                          <a:solidFill>
                            <a:srgbClr val="333333"/>
                          </a:solidFill>
                          <a:effectLst/>
                          <a:latin typeface="Times New Roman" pitchFamily="18" charset="0"/>
                          <a:cs typeface="Times New Roman" pitchFamily="18" charset="0"/>
                        </a:rPr>
                        <a:t>3. plasma damage/contamination </a:t>
                      </a:r>
                      <a:endParaRPr kumimoji="0" lang="fr-FR"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bl>
          </a:graphicData>
        </a:graphic>
      </p:graphicFrame>
      <p:sp>
        <p:nvSpPr>
          <p:cNvPr id="33875" name="Rectangle 83"/>
          <p:cNvSpPr>
            <a:spLocks noChangeArrowheads="1"/>
          </p:cNvSpPr>
          <p:nvPr/>
        </p:nvSpPr>
        <p:spPr bwMode="auto">
          <a:xfrm>
            <a:off x="1552575" y="914400"/>
            <a:ext cx="6067425" cy="395288"/>
          </a:xfrm>
          <a:prstGeom prst="rect">
            <a:avLst/>
          </a:prstGeom>
          <a:solidFill>
            <a:srgbClr val="FFFF00">
              <a:alpha val="82001"/>
            </a:srgbClr>
          </a:solidFill>
          <a:ln w="28575">
            <a:solidFill>
              <a:srgbClr val="000080"/>
            </a:solidFill>
            <a:miter lim="800000"/>
            <a:headEnd/>
            <a:tailEnd/>
          </a:ln>
          <a:effectLst/>
        </p:spPr>
        <p:txBody>
          <a:bodyPr wrap="none" anchor="ctr">
            <a:spAutoFit/>
          </a:bodyPr>
          <a:lstStyle/>
          <a:p>
            <a:r>
              <a:rPr lang="en-US"/>
              <a:t>Summary of Merits and Demerits of evaporation methods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381000" y="1143000"/>
            <a:ext cx="8458200" cy="4343400"/>
          </a:xfrm>
          <a:noFill/>
          <a:ln w="19050">
            <a:solidFill>
              <a:schemeClr val="tx1"/>
            </a:solidFill>
          </a:ln>
        </p:spPr>
        <p:txBody>
          <a:bodyPr/>
          <a:lstStyle/>
          <a:p>
            <a:pPr>
              <a:lnSpc>
                <a:spcPct val="90000"/>
              </a:lnSpc>
              <a:buFontTx/>
              <a:buNone/>
            </a:pPr>
            <a:r>
              <a:rPr lang="en-US" sz="2400" b="1" dirty="0"/>
              <a:t>Importance of PVD Coatings</a:t>
            </a:r>
          </a:p>
          <a:p>
            <a:pPr>
              <a:lnSpc>
                <a:spcPct val="90000"/>
              </a:lnSpc>
            </a:pPr>
            <a:r>
              <a:rPr lang="en-US" sz="2400" dirty="0"/>
              <a:t>PVD coatings are deposited for numerous reasons. Some of the main ones are:</a:t>
            </a:r>
          </a:p>
          <a:p>
            <a:pPr>
              <a:lnSpc>
                <a:spcPct val="90000"/>
              </a:lnSpc>
            </a:pPr>
            <a:r>
              <a:rPr lang="en-US" sz="2400" dirty="0"/>
              <a:t>Improved hardness and wear resistance</a:t>
            </a:r>
          </a:p>
          <a:p>
            <a:pPr>
              <a:lnSpc>
                <a:spcPct val="90000"/>
              </a:lnSpc>
            </a:pPr>
            <a:r>
              <a:rPr lang="en-US" sz="2400" dirty="0"/>
              <a:t>Reduced friction</a:t>
            </a:r>
          </a:p>
          <a:p>
            <a:pPr>
              <a:lnSpc>
                <a:spcPct val="90000"/>
              </a:lnSpc>
            </a:pPr>
            <a:r>
              <a:rPr lang="en-US" sz="2400" dirty="0"/>
              <a:t>Improved oxidation resistance</a:t>
            </a:r>
          </a:p>
          <a:p>
            <a:pPr>
              <a:lnSpc>
                <a:spcPct val="90000"/>
              </a:lnSpc>
            </a:pPr>
            <a:r>
              <a:rPr lang="en-US" sz="2400" dirty="0"/>
              <a:t>The use of such coatings is aimed at improving efficiency through improved performance and longer component life. </a:t>
            </a:r>
          </a:p>
          <a:p>
            <a:pPr>
              <a:lnSpc>
                <a:spcPct val="90000"/>
              </a:lnSpc>
            </a:pPr>
            <a:r>
              <a:rPr lang="en-US" sz="2400" dirty="0"/>
              <a:t>They may also allow coated components to operate in environments that the uncoated component would not otherwise have been able to perform.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57200" y="1143000"/>
            <a:ext cx="8229600" cy="4525963"/>
          </a:xfrm>
          <a:noFill/>
          <a:ln w="19050">
            <a:solidFill>
              <a:schemeClr val="tx1"/>
            </a:solidFill>
          </a:ln>
        </p:spPr>
        <p:txBody>
          <a:bodyPr>
            <a:normAutofit lnSpcReduction="10000"/>
          </a:bodyPr>
          <a:lstStyle/>
          <a:p>
            <a:pPr>
              <a:lnSpc>
                <a:spcPct val="80000"/>
              </a:lnSpc>
              <a:buFontTx/>
              <a:buNone/>
            </a:pPr>
            <a:r>
              <a:rPr lang="en-US" sz="1800" b="1" dirty="0"/>
              <a:t>Advantages</a:t>
            </a:r>
          </a:p>
          <a:p>
            <a:pPr>
              <a:lnSpc>
                <a:spcPct val="80000"/>
              </a:lnSpc>
            </a:pPr>
            <a:r>
              <a:rPr lang="en-US" sz="1800" dirty="0"/>
              <a:t>Materials can be deposited with improved properties compared to the substrate </a:t>
            </a:r>
            <a:r>
              <a:rPr lang="en-US" sz="1800" dirty="0" smtClean="0"/>
              <a:t>material</a:t>
            </a:r>
          </a:p>
          <a:p>
            <a:pPr>
              <a:lnSpc>
                <a:spcPct val="80000"/>
              </a:lnSpc>
            </a:pPr>
            <a:r>
              <a:rPr lang="en-US" sz="1800" dirty="0" smtClean="0"/>
              <a:t>Coating temperature is below the final heat treating temperature</a:t>
            </a:r>
          </a:p>
          <a:p>
            <a:pPr>
              <a:lnSpc>
                <a:spcPct val="80000"/>
              </a:lnSpc>
            </a:pPr>
            <a:r>
              <a:rPr lang="en-US" sz="1800" dirty="0" smtClean="0"/>
              <a:t>Small, precisely reproducible coating thickness</a:t>
            </a:r>
          </a:p>
          <a:p>
            <a:pPr>
              <a:lnSpc>
                <a:spcPct val="80000"/>
              </a:lnSpc>
            </a:pPr>
            <a:r>
              <a:rPr lang="en-US" sz="1800" dirty="0" smtClean="0"/>
              <a:t>High wear resistance</a:t>
            </a:r>
          </a:p>
          <a:p>
            <a:pPr>
              <a:lnSpc>
                <a:spcPct val="80000"/>
              </a:lnSpc>
            </a:pPr>
            <a:r>
              <a:rPr lang="en-US" sz="1800" dirty="0" smtClean="0"/>
              <a:t>Low frictional coefficient </a:t>
            </a:r>
            <a:endParaRPr lang="en-US" sz="1800" dirty="0"/>
          </a:p>
          <a:p>
            <a:pPr>
              <a:lnSpc>
                <a:spcPct val="80000"/>
              </a:lnSpc>
            </a:pPr>
            <a:r>
              <a:rPr lang="en-US" sz="1800" dirty="0"/>
              <a:t>Almost any type of inorganic material can be used as well as some kinds of organic materials</a:t>
            </a:r>
          </a:p>
          <a:p>
            <a:pPr>
              <a:lnSpc>
                <a:spcPct val="80000"/>
              </a:lnSpc>
            </a:pPr>
            <a:r>
              <a:rPr lang="en-US" sz="1800" dirty="0"/>
              <a:t>The process is more environmentally friendly than processes such as electroplating</a:t>
            </a:r>
            <a:endParaRPr lang="en-US" sz="1800" b="1" dirty="0"/>
          </a:p>
          <a:p>
            <a:pPr>
              <a:lnSpc>
                <a:spcPct val="80000"/>
              </a:lnSpc>
              <a:buFontTx/>
              <a:buNone/>
            </a:pPr>
            <a:r>
              <a:rPr lang="en-US" sz="1800" b="1" dirty="0"/>
              <a:t>Disadvantages</a:t>
            </a:r>
          </a:p>
          <a:p>
            <a:pPr>
              <a:lnSpc>
                <a:spcPct val="80000"/>
              </a:lnSpc>
            </a:pPr>
            <a:r>
              <a:rPr lang="en-US" sz="1800" dirty="0"/>
              <a:t>It is a line of sight technique meaning that it is extremely difficult to coat undercuts and similar surface features</a:t>
            </a:r>
          </a:p>
          <a:p>
            <a:pPr>
              <a:lnSpc>
                <a:spcPct val="80000"/>
              </a:lnSpc>
            </a:pPr>
            <a:r>
              <a:rPr lang="en-US" sz="1800" dirty="0"/>
              <a:t>High capital cost</a:t>
            </a:r>
          </a:p>
          <a:p>
            <a:pPr>
              <a:lnSpc>
                <a:spcPct val="80000"/>
              </a:lnSpc>
            </a:pPr>
            <a:r>
              <a:rPr lang="en-US" sz="1800" dirty="0"/>
              <a:t>Some processes operate at high vacuums and temperatures requiring skilled operators</a:t>
            </a:r>
          </a:p>
          <a:p>
            <a:pPr>
              <a:lnSpc>
                <a:spcPct val="80000"/>
              </a:lnSpc>
            </a:pPr>
            <a:r>
              <a:rPr lang="en-US" sz="1800" dirty="0"/>
              <a:t>Processes requiring large amounts of heat require appropriate cooling systems</a:t>
            </a:r>
          </a:p>
          <a:p>
            <a:pPr>
              <a:lnSpc>
                <a:spcPct val="80000"/>
              </a:lnSpc>
            </a:pPr>
            <a:r>
              <a:rPr lang="en-US" sz="1800" dirty="0"/>
              <a:t>The rate of coating deposition is usually quite slow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152400" y="914400"/>
            <a:ext cx="8839200" cy="4800600"/>
          </a:xfrm>
          <a:noFill/>
          <a:ln w="19050">
            <a:solidFill>
              <a:schemeClr val="tx1"/>
            </a:solidFill>
          </a:ln>
        </p:spPr>
        <p:txBody>
          <a:bodyPr/>
          <a:lstStyle/>
          <a:p>
            <a:pPr algn="l"/>
            <a:r>
              <a:rPr lang="en-US" sz="2000" b="1" dirty="0"/>
              <a:t>Deposition</a:t>
            </a:r>
            <a:br>
              <a:rPr lang="en-US" sz="2000" b="1" dirty="0"/>
            </a:br>
            <a:r>
              <a:rPr lang="en-US" sz="2000" dirty="0"/>
              <a:t>This is the process of coating build up on the substrate surface.</a:t>
            </a:r>
            <a:br>
              <a:rPr lang="en-US" sz="2000" dirty="0"/>
            </a:br>
            <a:r>
              <a:rPr lang="en-US" sz="2000" dirty="0"/>
              <a:t>Depending on the actual process, some reactions between target materials and the reactive gases may also take place at the substrate surface simultaneously with the deposition process.</a:t>
            </a:r>
            <a:br>
              <a:rPr lang="en-US" sz="2000" dirty="0"/>
            </a:br>
            <a:r>
              <a:rPr lang="en-US" sz="2000" dirty="0"/>
              <a:t/>
            </a:r>
            <a:br>
              <a:rPr lang="en-US" sz="2000" dirty="0"/>
            </a:br>
            <a:r>
              <a:rPr lang="en-US" sz="2000" dirty="0"/>
              <a:t> </a:t>
            </a:r>
            <a:r>
              <a:rPr lang="en-US" altLang="ja-JP" sz="2000" dirty="0">
                <a:ea typeface="ＭＳ Ｐゴシック" charset="-128"/>
              </a:rPr>
              <a:t>The component that is to be coated is placed in a vacuum chamber. The coating material is evaporated by intense heat from, for example, a tungsten filament. </a:t>
            </a:r>
            <a:br>
              <a:rPr lang="en-US" altLang="ja-JP" sz="2000" dirty="0">
                <a:ea typeface="ＭＳ Ｐゴシック" charset="-128"/>
              </a:rPr>
            </a:br>
            <a:r>
              <a:rPr lang="en-US" altLang="ja-JP" sz="2000" dirty="0">
                <a:ea typeface="ＭＳ Ｐゴシック" charset="-128"/>
              </a:rPr>
              <a:t>An alternative method is to evaporate the coating material by a complex ion bombardment technique. </a:t>
            </a:r>
            <a:br>
              <a:rPr lang="en-US" altLang="ja-JP" sz="2000" dirty="0">
                <a:ea typeface="ＭＳ Ｐゴシック" charset="-128"/>
              </a:rPr>
            </a:br>
            <a:r>
              <a:rPr lang="en-US" altLang="ja-JP" sz="2000" dirty="0">
                <a:ea typeface="ＭＳ Ｐゴシック" charset="-128"/>
              </a:rPr>
              <a:t>The coating is then formed by atoms of the coating material being deposited onto the surface of the component being treated.</a:t>
            </a:r>
            <a:endParaRPr lang="en-US" sz="2000" dirty="0">
              <a:ea typeface="ＭＳ Ｐゴシック"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381000" y="762000"/>
            <a:ext cx="8229600" cy="4525963"/>
          </a:xfrm>
          <a:noFill/>
          <a:ln w="19050">
            <a:solidFill>
              <a:schemeClr val="tx1"/>
            </a:solidFill>
          </a:ln>
        </p:spPr>
        <p:txBody>
          <a:bodyPr/>
          <a:lstStyle/>
          <a:p>
            <a:pPr>
              <a:lnSpc>
                <a:spcPct val="90000"/>
              </a:lnSpc>
              <a:buFontTx/>
              <a:buNone/>
            </a:pPr>
            <a:r>
              <a:rPr lang="en-US" sz="2400" b="1"/>
              <a:t>Applications </a:t>
            </a:r>
          </a:p>
          <a:p>
            <a:pPr>
              <a:lnSpc>
                <a:spcPct val="90000"/>
              </a:lnSpc>
              <a:buFontTx/>
              <a:buBlip>
                <a:blip r:embed="rId2"/>
              </a:buBlip>
            </a:pPr>
            <a:r>
              <a:rPr lang="en-US" sz="2400"/>
              <a:t>PVD coatings are generally used to improve hardness, wear resistance and oxidation resistance. </a:t>
            </a:r>
          </a:p>
          <a:p>
            <a:pPr>
              <a:lnSpc>
                <a:spcPct val="90000"/>
              </a:lnSpc>
              <a:buFontTx/>
              <a:buBlip>
                <a:blip r:embed="rId2"/>
              </a:buBlip>
            </a:pPr>
            <a:r>
              <a:rPr lang="en-US" sz="2400"/>
              <a:t>Thus, such coatings use in a wide range of applications such as:</a:t>
            </a:r>
          </a:p>
          <a:p>
            <a:pPr>
              <a:lnSpc>
                <a:spcPct val="90000"/>
              </a:lnSpc>
              <a:buFontTx/>
              <a:buBlip>
                <a:blip r:embed="rId2"/>
              </a:buBlip>
            </a:pPr>
            <a:r>
              <a:rPr lang="en-US" sz="2400"/>
              <a:t>Aerospace</a:t>
            </a:r>
          </a:p>
          <a:p>
            <a:pPr>
              <a:lnSpc>
                <a:spcPct val="90000"/>
              </a:lnSpc>
              <a:buFontTx/>
              <a:buBlip>
                <a:blip r:embed="rId2"/>
              </a:buBlip>
            </a:pPr>
            <a:r>
              <a:rPr lang="en-US" sz="2400"/>
              <a:t>Automotive</a:t>
            </a:r>
          </a:p>
          <a:p>
            <a:pPr>
              <a:lnSpc>
                <a:spcPct val="90000"/>
              </a:lnSpc>
              <a:buFontTx/>
              <a:buBlip>
                <a:blip r:embed="rId2"/>
              </a:buBlip>
            </a:pPr>
            <a:r>
              <a:rPr lang="en-US" sz="2400"/>
              <a:t>Surgical/Medical</a:t>
            </a:r>
          </a:p>
          <a:p>
            <a:pPr>
              <a:lnSpc>
                <a:spcPct val="90000"/>
              </a:lnSpc>
              <a:buFontTx/>
              <a:buBlip>
                <a:blip r:embed="rId2"/>
              </a:buBlip>
            </a:pPr>
            <a:r>
              <a:rPr lang="en-US" sz="2400"/>
              <a:t>Dies and moulds for all manner of material processing</a:t>
            </a:r>
          </a:p>
          <a:p>
            <a:pPr>
              <a:lnSpc>
                <a:spcPct val="90000"/>
              </a:lnSpc>
              <a:buFontTx/>
              <a:buBlip>
                <a:blip r:embed="rId2"/>
              </a:buBlip>
            </a:pPr>
            <a:r>
              <a:rPr lang="en-US" sz="2400"/>
              <a:t>Cutting tools</a:t>
            </a:r>
          </a:p>
          <a:p>
            <a:pPr>
              <a:lnSpc>
                <a:spcPct val="90000"/>
              </a:lnSpc>
              <a:buFontTx/>
              <a:buBlip>
                <a:blip r:embed="rId2"/>
              </a:buBlip>
            </a:pPr>
            <a:r>
              <a:rPr lang="en-US" sz="2400"/>
              <a:t>Fire arms </a:t>
            </a:r>
            <a:fld id="{A2A471AD-D5C6-4AB1-9BB3-42F5AA1949F8}" type="slidenum">
              <a:rPr lang="en-US" sz="2400"/>
              <a:pPr>
                <a:lnSpc>
                  <a:spcPct val="90000"/>
                </a:lnSpc>
                <a:buFontTx/>
                <a:buBlip>
                  <a:blip r:embed="rId2"/>
                </a:buBlip>
              </a:pPr>
              <a:t>40</a:t>
            </a:fld>
            <a:fld id="{6B651D0B-4A32-4866-8C73-A7B0B395F897}" type="slidenum">
              <a:rPr lang="en-US" sz="2400"/>
              <a:pPr>
                <a:lnSpc>
                  <a:spcPct val="90000"/>
                </a:lnSpc>
                <a:buFontTx/>
                <a:buBlip>
                  <a:blip r:embed="rId2"/>
                </a:buBlip>
              </a:pPr>
              <a:t>40</a:t>
            </a:fld>
            <a:endParaRPr lang="en-US" sz="24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Key Ideas</a:t>
            </a:r>
            <a:endParaRPr lang="en-US" dirty="0"/>
          </a:p>
        </p:txBody>
      </p:sp>
      <p:sp>
        <p:nvSpPr>
          <p:cNvPr id="3" name="TextBox 2"/>
          <p:cNvSpPr txBox="1"/>
          <p:nvPr/>
        </p:nvSpPr>
        <p:spPr>
          <a:xfrm>
            <a:off x="609600" y="1295400"/>
            <a:ext cx="8153400" cy="3970318"/>
          </a:xfrm>
          <a:prstGeom prst="rect">
            <a:avLst/>
          </a:prstGeom>
          <a:noFill/>
        </p:spPr>
        <p:txBody>
          <a:bodyPr wrap="square" rtlCol="0">
            <a:spAutoFit/>
          </a:bodyPr>
          <a:lstStyle/>
          <a:p>
            <a:r>
              <a:rPr lang="en-US" dirty="0" smtClean="0"/>
              <a:t>• Thin film deposition is a key technology in modern IC fabrication.</a:t>
            </a:r>
          </a:p>
          <a:p>
            <a:r>
              <a:rPr lang="en-US" dirty="0" smtClean="0"/>
              <a:t>• Topography coverage issues and filling issues are very important, especially as</a:t>
            </a:r>
          </a:p>
          <a:p>
            <a:r>
              <a:rPr lang="en-US" dirty="0" smtClean="0"/>
              <a:t>geometries continue to decrease.</a:t>
            </a:r>
          </a:p>
          <a:p>
            <a:r>
              <a:rPr lang="en-US" dirty="0" smtClean="0"/>
              <a:t>• CVD and PVD are the two principal deposition techniques.</a:t>
            </a:r>
          </a:p>
          <a:p>
            <a:r>
              <a:rPr lang="en-US" dirty="0" smtClean="0"/>
              <a:t>• In PVD systems arrival angle distribution is very important in determining</a:t>
            </a:r>
          </a:p>
          <a:p>
            <a:r>
              <a:rPr lang="en-US" dirty="0" smtClean="0"/>
              <a:t>surface coverage. Shadowing can be very important.</a:t>
            </a:r>
          </a:p>
          <a:p>
            <a:r>
              <a:rPr lang="en-US" dirty="0" smtClean="0"/>
              <a:t>• A wide variety of systems are used in manufacturing for depositing specific</a:t>
            </a:r>
          </a:p>
          <a:p>
            <a:r>
              <a:rPr lang="en-US" dirty="0" smtClean="0"/>
              <a:t>thin films, e.g. magnetron sputtering.</a:t>
            </a:r>
          </a:p>
          <a:p>
            <a:r>
              <a:rPr lang="en-US" dirty="0" smtClean="0"/>
              <a:t>• Advanced simulation tools are becoming available, which are very useful in</a:t>
            </a:r>
          </a:p>
          <a:p>
            <a:r>
              <a:rPr lang="en-US" dirty="0" smtClean="0"/>
              <a:t>predicting topographic issues.</a:t>
            </a:r>
          </a:p>
          <a:p>
            <a:r>
              <a:rPr lang="en-US" dirty="0" smtClean="0"/>
              <a:t>• Generally these simulators are based on physical models of mass transport and</a:t>
            </a:r>
          </a:p>
          <a:p>
            <a:r>
              <a:rPr lang="en-US" dirty="0" smtClean="0"/>
              <a:t>surface reactions and utilize parameters like arrival angle and sticking</a:t>
            </a:r>
          </a:p>
          <a:p>
            <a:r>
              <a:rPr lang="en-US" dirty="0" smtClean="0"/>
              <a:t>coefficients from direct and indirect fluxes to model local deposition rates.</a:t>
            </a:r>
          </a:p>
          <a:p>
            <a:r>
              <a:rPr lang="en-US" dirty="0" smtClean="0"/>
              <a:t>• Thin film stress can be due to differential CTEs, impurities, and grain growth.</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i="1" dirty="0" smtClean="0">
                <a:latin typeface="Verdana" pitchFamily="34" charset="0"/>
              </a:rPr>
              <a:t>CVD-Overview</a:t>
            </a:r>
          </a:p>
        </p:txBody>
      </p:sp>
      <p:sp>
        <p:nvSpPr>
          <p:cNvPr id="3" name="Content Placeholder 2"/>
          <p:cNvSpPr>
            <a:spLocks noGrp="1"/>
          </p:cNvSpPr>
          <p:nvPr>
            <p:ph idx="1"/>
          </p:nvPr>
        </p:nvSpPr>
        <p:spPr>
          <a:xfrm>
            <a:off x="1219200" y="1905000"/>
            <a:ext cx="5867400" cy="3962400"/>
          </a:xfrm>
        </p:spPr>
        <p:txBody>
          <a:bodyPr rtlCol="0">
            <a:normAutofit/>
          </a:bodyPr>
          <a:lstStyle/>
          <a:p>
            <a:pPr eaLnBrk="1" fontAlgn="auto" hangingPunct="1">
              <a:spcAft>
                <a:spcPts val="0"/>
              </a:spcAft>
              <a:buFont typeface="Arial" pitchFamily="34" charset="0"/>
              <a:buChar char="•"/>
              <a:defRPr/>
            </a:pPr>
            <a:r>
              <a:rPr lang="en-US" dirty="0" smtClean="0">
                <a:latin typeface="Arial" pitchFamily="34" charset="0"/>
                <a:cs typeface="Arial" pitchFamily="34" charset="0"/>
              </a:rPr>
              <a:t>What is CVD?</a:t>
            </a:r>
          </a:p>
          <a:p>
            <a:pPr eaLnBrk="1" fontAlgn="auto" hangingPunct="1">
              <a:spcAft>
                <a:spcPts val="0"/>
              </a:spcAft>
              <a:buFont typeface="Arial" pitchFamily="34" charset="0"/>
              <a:buChar char="•"/>
              <a:defRPr/>
            </a:pPr>
            <a:r>
              <a:rPr lang="en-US" dirty="0" smtClean="0">
                <a:latin typeface="Arial" pitchFamily="34" charset="0"/>
                <a:cs typeface="Arial" pitchFamily="34" charset="0"/>
              </a:rPr>
              <a:t>Types of CVD</a:t>
            </a:r>
          </a:p>
          <a:p>
            <a:pPr lvl="1" eaLnBrk="1" fontAlgn="auto" hangingPunct="1">
              <a:spcAft>
                <a:spcPts val="0"/>
              </a:spcAft>
              <a:buFont typeface="Arial" pitchFamily="34" charset="0"/>
              <a:buChar char="–"/>
              <a:defRPr/>
            </a:pPr>
            <a:r>
              <a:rPr lang="en-US" dirty="0" smtClean="0">
                <a:latin typeface="Arial" pitchFamily="34" charset="0"/>
                <a:cs typeface="Arial" pitchFamily="34" charset="0"/>
              </a:rPr>
              <a:t>MO-CVD, PE-CVD, etc</a:t>
            </a:r>
          </a:p>
          <a:p>
            <a:pPr eaLnBrk="1" fontAlgn="auto" hangingPunct="1">
              <a:spcAft>
                <a:spcPts val="0"/>
              </a:spcAft>
              <a:buFont typeface="Arial" pitchFamily="34" charset="0"/>
              <a:buChar char="•"/>
              <a:defRPr/>
            </a:pPr>
            <a:r>
              <a:rPr lang="en-US" dirty="0" smtClean="0">
                <a:latin typeface="Arial" pitchFamily="34" charset="0"/>
                <a:cs typeface="Arial" pitchFamily="34" charset="0"/>
              </a:rPr>
              <a:t>CVD process </a:t>
            </a:r>
            <a:r>
              <a:rPr lang="en-US" smtClean="0">
                <a:latin typeface="Arial" pitchFamily="34" charset="0"/>
                <a:cs typeface="Arial" pitchFamily="34" charset="0"/>
              </a:rPr>
              <a:t>/ applications</a:t>
            </a: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b="1" i="1" smtClean="0">
                <a:latin typeface="Verdana" pitchFamily="34" charset="0"/>
              </a:rPr>
              <a:t>What is CVD Process?</a:t>
            </a:r>
          </a:p>
        </p:txBody>
      </p:sp>
      <p:sp>
        <p:nvSpPr>
          <p:cNvPr id="8195" name="Text Box 3"/>
          <p:cNvSpPr>
            <a:spLocks noGrp="1" noChangeArrowheads="1"/>
          </p:cNvSpPr>
          <p:nvPr>
            <p:ph idx="1"/>
          </p:nvPr>
        </p:nvSpPr>
        <p:spPr>
          <a:xfrm>
            <a:off x="457200" y="1600200"/>
            <a:ext cx="8229600" cy="3268663"/>
          </a:xfrm>
        </p:spPr>
        <p:txBody>
          <a:bodyPr>
            <a:spAutoFit/>
          </a:bodyPr>
          <a:lstStyle/>
          <a:p>
            <a:pPr eaLnBrk="1" hangingPunct="1"/>
            <a:r>
              <a:rPr lang="en-US" sz="2400" dirty="0" smtClean="0">
                <a:latin typeface="Arial" charset="0"/>
                <a:cs typeface="Arial" charset="0"/>
              </a:rPr>
              <a:t>Chemical Vapor Deposition is the formation of a non-volatile solid film on a </a:t>
            </a:r>
            <a:r>
              <a:rPr lang="en-US" sz="2400" dirty="0" smtClean="0">
                <a:solidFill>
                  <a:srgbClr val="FF0000"/>
                </a:solidFill>
                <a:latin typeface="Arial" charset="0"/>
                <a:cs typeface="Arial" charset="0"/>
              </a:rPr>
              <a:t>substrate</a:t>
            </a:r>
            <a:r>
              <a:rPr lang="en-US" sz="2400" dirty="0" smtClean="0">
                <a:latin typeface="Arial" charset="0"/>
                <a:cs typeface="Arial" charset="0"/>
              </a:rPr>
              <a:t> by the reaction of vapor phase chemicals (reactants) that contain the  required constituents.</a:t>
            </a:r>
          </a:p>
          <a:p>
            <a:pPr eaLnBrk="1" hangingPunct="1"/>
            <a:endParaRPr lang="en-US" sz="2400" dirty="0" smtClean="0">
              <a:latin typeface="Arial" charset="0"/>
              <a:cs typeface="Arial" charset="0"/>
            </a:endParaRPr>
          </a:p>
          <a:p>
            <a:pPr eaLnBrk="1" hangingPunct="1"/>
            <a:r>
              <a:rPr lang="en-US" sz="2400" dirty="0" smtClean="0">
                <a:latin typeface="Arial" charset="0"/>
                <a:cs typeface="Arial" charset="0"/>
              </a:rPr>
              <a:t>The reactant gases are introduced into a reaction  chamber and  are decomposed and reacted at a heated surface to form the thin film.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b="1" i="1" smtClean="0">
                <a:latin typeface="Verdana" pitchFamily="34" charset="0"/>
              </a:rPr>
              <a:t>CVD Process Applications</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latin typeface="Arial" pitchFamily="34" charset="0"/>
                <a:cs typeface="Arial" pitchFamily="34" charset="0"/>
              </a:rPr>
              <a:t>Microfabrication processes widely use CVD to deposit materials in various forms, including: </a:t>
            </a:r>
            <a:r>
              <a:rPr lang="en-US" dirty="0" err="1" smtClean="0">
                <a:latin typeface="Arial" pitchFamily="34" charset="0"/>
                <a:cs typeface="Arial" pitchFamily="34" charset="0"/>
              </a:rPr>
              <a:t>monocrystalline</a:t>
            </a:r>
            <a:r>
              <a:rPr lang="en-US" dirty="0">
                <a:latin typeface="Arial" pitchFamily="34" charset="0"/>
                <a:cs typeface="Arial" pitchFamily="34" charset="0"/>
              </a:rPr>
              <a:t>,</a:t>
            </a:r>
            <a:r>
              <a:rPr lang="en-US" dirty="0" smtClean="0">
                <a:latin typeface="Arial" pitchFamily="34" charset="0"/>
                <a:cs typeface="Arial" pitchFamily="34" charset="0"/>
              </a:rPr>
              <a:t> polycrystalline, amorphous, and epitaxial. These materials include: silicon, carbon fiber, carbon nanofibers, filaments, carbon nanotubes, SiO</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silicon-germanium, tungsten, silicon carbide, silicon nitride, silicon </a:t>
            </a:r>
            <a:r>
              <a:rPr lang="en-US" dirty="0" err="1" smtClean="0">
                <a:latin typeface="Arial" pitchFamily="34" charset="0"/>
                <a:cs typeface="Arial" pitchFamily="34" charset="0"/>
              </a:rPr>
              <a:t>oxynitride</a:t>
            </a:r>
            <a:r>
              <a:rPr lang="en-US" dirty="0" smtClean="0">
                <a:latin typeface="Arial" pitchFamily="34" charset="0"/>
                <a:cs typeface="Arial" pitchFamily="34" charset="0"/>
              </a:rPr>
              <a:t>, titanium nitride, and various high-k dielectrics. The CVD process is also used to produce synthetic diamonds.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0"/>
            <a:ext cx="8763000" cy="1104900"/>
          </a:xfrm>
          <a:noFill/>
        </p:spPr>
        <p:txBody>
          <a:bodyPr>
            <a:normAutofit fontScale="90000"/>
          </a:bodyPr>
          <a:lstStyle/>
          <a:p>
            <a:r>
              <a:rPr lang="en-US" sz="3600" dirty="0" smtClean="0">
                <a:ea typeface="ＭＳ Ｐゴシック" pitchFamily="-84" charset="-128"/>
              </a:rPr>
              <a:t/>
            </a:r>
            <a:br>
              <a:rPr lang="en-US" sz="3600" dirty="0" smtClean="0">
                <a:ea typeface="ＭＳ Ｐゴシック" pitchFamily="-84" charset="-128"/>
              </a:rPr>
            </a:br>
            <a:r>
              <a:rPr lang="en-US" sz="3600" dirty="0" smtClean="0">
                <a:ea typeface="ＭＳ Ｐゴシック" pitchFamily="-84" charset="-128"/>
              </a:rPr>
              <a:t/>
            </a:r>
            <a:br>
              <a:rPr lang="en-US" sz="3600" dirty="0" smtClean="0">
                <a:ea typeface="ＭＳ Ｐゴシック" pitchFamily="-84" charset="-128"/>
              </a:rPr>
            </a:br>
            <a:r>
              <a:rPr lang="en-US" sz="3600" dirty="0" smtClean="0">
                <a:ea typeface="ＭＳ Ｐゴシック" pitchFamily="-84" charset="-128"/>
              </a:rPr>
              <a:t>Chemical vapor deposition (CVD): reaction mechanisms</a:t>
            </a:r>
            <a:br>
              <a:rPr lang="en-US" sz="3600" dirty="0" smtClean="0">
                <a:ea typeface="ＭＳ Ｐゴシック" pitchFamily="-84" charset="-128"/>
              </a:rPr>
            </a:br>
            <a:r>
              <a:rPr lang="en-US" sz="3600" dirty="0" smtClean="0">
                <a:ea typeface="ＭＳ Ｐゴシック" pitchFamily="-84" charset="-128"/>
              </a:rPr>
              <a:t/>
            </a:r>
            <a:br>
              <a:rPr lang="en-US" sz="3600" dirty="0" smtClean="0">
                <a:ea typeface="ＭＳ Ｐゴシック" pitchFamily="-84" charset="-128"/>
              </a:rPr>
            </a:br>
            <a:endParaRPr lang="en-US" sz="3600" dirty="0" smtClean="0">
              <a:ea typeface="ＭＳ Ｐゴシック" pitchFamily="-84" charset="-128"/>
            </a:endParaRPr>
          </a:p>
        </p:txBody>
      </p:sp>
      <p:pic>
        <p:nvPicPr>
          <p:cNvPr id="39939" name="Picture 3"/>
          <p:cNvPicPr>
            <a:picLocks noChangeArrowheads="1"/>
          </p:cNvPicPr>
          <p:nvPr/>
        </p:nvPicPr>
        <p:blipFill>
          <a:blip r:embed="rId3" cstate="print"/>
          <a:srcRect/>
          <a:stretch>
            <a:fillRect/>
          </a:stretch>
        </p:blipFill>
        <p:spPr bwMode="auto">
          <a:xfrm>
            <a:off x="3683000" y="2819400"/>
            <a:ext cx="5461000" cy="3124200"/>
          </a:xfrm>
          <a:prstGeom prst="rect">
            <a:avLst/>
          </a:prstGeom>
          <a:noFill/>
          <a:ln w="12700">
            <a:noFill/>
            <a:miter lim="800000"/>
            <a:headEnd/>
            <a:tailEnd/>
          </a:ln>
        </p:spPr>
      </p:pic>
      <p:sp>
        <p:nvSpPr>
          <p:cNvPr id="39940" name="Rectangle 4"/>
          <p:cNvSpPr>
            <a:spLocks noGrp="1" noChangeArrowheads="1"/>
          </p:cNvSpPr>
          <p:nvPr>
            <p:ph type="body" sz="half" idx="1"/>
          </p:nvPr>
        </p:nvSpPr>
        <p:spPr>
          <a:xfrm>
            <a:off x="152400" y="1600200"/>
            <a:ext cx="3810000" cy="4876800"/>
          </a:xfrm>
          <a:noFill/>
          <a:ln cap="flat">
            <a:solidFill>
              <a:schemeClr val="accent2"/>
            </a:solidFill>
          </a:ln>
        </p:spPr>
        <p:txBody>
          <a:bodyPr/>
          <a:lstStyle/>
          <a:p>
            <a:r>
              <a:rPr lang="en-US" sz="2000" smtClean="0">
                <a:ea typeface="ＭＳ Ｐゴシック" pitchFamily="-84" charset="-128"/>
              </a:rPr>
              <a:t>Mass transport of the reactant in the bulk</a:t>
            </a:r>
          </a:p>
          <a:p>
            <a:r>
              <a:rPr lang="en-US" sz="2000" smtClean="0">
                <a:ea typeface="ＭＳ Ｐゴシック" pitchFamily="-84" charset="-128"/>
              </a:rPr>
              <a:t>Gas-phase reactions (</a:t>
            </a:r>
            <a:r>
              <a:rPr lang="en-US" sz="2000" smtClean="0">
                <a:solidFill>
                  <a:schemeClr val="accent2"/>
                </a:solidFill>
                <a:ea typeface="ＭＳ Ｐゴシック" pitchFamily="-84" charset="-128"/>
              </a:rPr>
              <a:t>homogeneous</a:t>
            </a:r>
            <a:r>
              <a:rPr lang="en-US" sz="2000" smtClean="0">
                <a:ea typeface="ＭＳ Ｐゴシック" pitchFamily="-84" charset="-128"/>
              </a:rPr>
              <a:t>)</a:t>
            </a:r>
          </a:p>
          <a:p>
            <a:r>
              <a:rPr lang="en-US" sz="2000" smtClean="0">
                <a:ea typeface="ＭＳ Ｐゴシック" pitchFamily="-84" charset="-128"/>
              </a:rPr>
              <a:t>Mass transport to the surface</a:t>
            </a:r>
          </a:p>
          <a:p>
            <a:r>
              <a:rPr lang="en-US" sz="2000" smtClean="0">
                <a:ea typeface="ＭＳ Ｐゴシック" pitchFamily="-84" charset="-128"/>
              </a:rPr>
              <a:t>Adsorption on the surface</a:t>
            </a:r>
          </a:p>
          <a:p>
            <a:r>
              <a:rPr lang="en-US" sz="2000" smtClean="0">
                <a:ea typeface="ＭＳ Ｐゴシック" pitchFamily="-84" charset="-128"/>
              </a:rPr>
              <a:t>Surface reactions (</a:t>
            </a:r>
            <a:r>
              <a:rPr lang="en-US" sz="2000" smtClean="0">
                <a:solidFill>
                  <a:schemeClr val="accent2"/>
                </a:solidFill>
                <a:ea typeface="ＭＳ Ｐゴシック" pitchFamily="-84" charset="-128"/>
              </a:rPr>
              <a:t>heterogeneous</a:t>
            </a:r>
            <a:r>
              <a:rPr lang="en-US" sz="2000" smtClean="0">
                <a:ea typeface="ＭＳ Ｐゴシック" pitchFamily="-84" charset="-128"/>
              </a:rPr>
              <a:t>)</a:t>
            </a:r>
          </a:p>
          <a:p>
            <a:r>
              <a:rPr lang="en-US" sz="2000" smtClean="0">
                <a:ea typeface="ＭＳ Ｐゴシック" pitchFamily="-84" charset="-128"/>
              </a:rPr>
              <a:t>Surface migration</a:t>
            </a:r>
          </a:p>
          <a:p>
            <a:r>
              <a:rPr lang="en-US" sz="2000" smtClean="0">
                <a:ea typeface="ＭＳ Ｐゴシック" pitchFamily="-84" charset="-128"/>
              </a:rPr>
              <a:t>Incorporation of film constituents, island formation</a:t>
            </a:r>
          </a:p>
          <a:p>
            <a:r>
              <a:rPr lang="en-US" sz="2000" smtClean="0">
                <a:ea typeface="ＭＳ Ｐゴシック" pitchFamily="-84" charset="-128"/>
              </a:rPr>
              <a:t>Desorption of by-products</a:t>
            </a:r>
          </a:p>
          <a:p>
            <a:r>
              <a:rPr lang="en-US" sz="2000" smtClean="0">
                <a:ea typeface="ＭＳ Ｐゴシック" pitchFamily="-84" charset="-128"/>
              </a:rPr>
              <a:t>Mass transport of by-produccts in bulk</a:t>
            </a:r>
          </a:p>
        </p:txBody>
      </p:sp>
      <p:sp>
        <p:nvSpPr>
          <p:cNvPr id="39941" name="Rectangle 5"/>
          <p:cNvSpPr>
            <a:spLocks noGrp="1" noChangeArrowheads="1"/>
          </p:cNvSpPr>
          <p:nvPr>
            <p:ph type="body" sz="half" idx="2"/>
          </p:nvPr>
        </p:nvSpPr>
        <p:spPr>
          <a:xfrm>
            <a:off x="4953000" y="1524000"/>
            <a:ext cx="3886200" cy="1447800"/>
          </a:xfrm>
          <a:solidFill>
            <a:schemeClr val="bg2"/>
          </a:solidFill>
          <a:ln cap="flat">
            <a:solidFill>
              <a:schemeClr val="accent2"/>
            </a:solidFill>
          </a:ln>
        </p:spPr>
        <p:txBody>
          <a:bodyPr>
            <a:normAutofit lnSpcReduction="10000"/>
          </a:bodyPr>
          <a:lstStyle/>
          <a:p>
            <a:pPr>
              <a:buFont typeface="Monotype Sorts" pitchFamily="-84" charset="2"/>
              <a:buNone/>
            </a:pPr>
            <a:r>
              <a:rPr lang="en-US" sz="1800" smtClean="0">
                <a:ea typeface="ＭＳ Ｐゴシック" pitchFamily="-84" charset="-128"/>
              </a:rPr>
              <a:t>CVD: Diffusive-convective transport of depositing species to a substrate with many intermolecular collisions-driven by a concentration gradient</a:t>
            </a:r>
          </a:p>
        </p:txBody>
      </p:sp>
      <p:sp>
        <p:nvSpPr>
          <p:cNvPr id="39942" name="Rectangle 6"/>
          <p:cNvSpPr>
            <a:spLocks noChangeArrowheads="1"/>
          </p:cNvSpPr>
          <p:nvPr/>
        </p:nvSpPr>
        <p:spPr bwMode="auto">
          <a:xfrm>
            <a:off x="6234113" y="3186113"/>
            <a:ext cx="808037" cy="454025"/>
          </a:xfrm>
          <a:prstGeom prst="rect">
            <a:avLst/>
          </a:prstGeom>
          <a:noFill/>
          <a:ln w="12700">
            <a:noFill/>
            <a:miter lim="800000"/>
            <a:headEnd/>
            <a:tailEnd/>
          </a:ln>
        </p:spPr>
        <p:txBody>
          <a:bodyPr wrap="none" lIns="90488" tIns="44450" rIns="90488" bIns="44450">
            <a:spAutoFit/>
          </a:bodyPr>
          <a:lstStyle/>
          <a:p>
            <a:r>
              <a:rPr lang="en-US">
                <a:solidFill>
                  <a:schemeClr val="bg1"/>
                </a:solidFill>
              </a:rPr>
              <a:t>SiH4</a:t>
            </a:r>
          </a:p>
        </p:txBody>
      </p:sp>
      <p:sp>
        <p:nvSpPr>
          <p:cNvPr id="39943" name="Rectangle 8"/>
          <p:cNvSpPr>
            <a:spLocks noChangeArrowheads="1"/>
          </p:cNvSpPr>
          <p:nvPr/>
        </p:nvSpPr>
        <p:spPr bwMode="auto">
          <a:xfrm>
            <a:off x="6157913" y="3186113"/>
            <a:ext cx="757237" cy="454025"/>
          </a:xfrm>
          <a:prstGeom prst="rect">
            <a:avLst/>
          </a:prstGeom>
          <a:noFill/>
          <a:ln w="12700">
            <a:noFill/>
            <a:miter lim="800000"/>
            <a:headEnd/>
            <a:tailEnd/>
          </a:ln>
        </p:spPr>
        <p:txBody>
          <a:bodyPr wrap="none" lIns="90488" tIns="44450" rIns="90488" bIns="44450">
            <a:spAutoFit/>
          </a:bodyPr>
          <a:lstStyle/>
          <a:p>
            <a:r>
              <a:rPr lang="en-US"/>
              <a:t>SiH</a:t>
            </a:r>
            <a:r>
              <a:rPr lang="en-US" baseline="-25000"/>
              <a:t>4</a:t>
            </a:r>
          </a:p>
        </p:txBody>
      </p:sp>
      <p:sp>
        <p:nvSpPr>
          <p:cNvPr id="39944" name="Line 9"/>
          <p:cNvSpPr>
            <a:spLocks noChangeShapeType="1"/>
          </p:cNvSpPr>
          <p:nvPr/>
        </p:nvSpPr>
        <p:spPr bwMode="auto">
          <a:xfrm flipV="1">
            <a:off x="6172200" y="5181600"/>
            <a:ext cx="381000" cy="457200"/>
          </a:xfrm>
          <a:prstGeom prst="line">
            <a:avLst/>
          </a:prstGeom>
          <a:noFill/>
          <a:ln w="12700">
            <a:solidFill>
              <a:schemeClr val="tx1"/>
            </a:solidFill>
            <a:round/>
            <a:headEnd/>
            <a:tailEnd type="triangle" w="med" len="med"/>
          </a:ln>
        </p:spPr>
        <p:txBody>
          <a:bodyPr/>
          <a:lstStyle/>
          <a:p>
            <a:endParaRPr lang="en-US"/>
          </a:p>
        </p:txBody>
      </p:sp>
      <p:sp>
        <p:nvSpPr>
          <p:cNvPr id="39945" name="Rectangle 10"/>
          <p:cNvSpPr>
            <a:spLocks noChangeArrowheads="1"/>
          </p:cNvSpPr>
          <p:nvPr/>
        </p:nvSpPr>
        <p:spPr bwMode="auto">
          <a:xfrm>
            <a:off x="5624513" y="5395913"/>
            <a:ext cx="434975" cy="454025"/>
          </a:xfrm>
          <a:prstGeom prst="rect">
            <a:avLst/>
          </a:prstGeom>
          <a:noFill/>
          <a:ln w="12700">
            <a:noFill/>
            <a:miter lim="800000"/>
            <a:headEnd/>
            <a:tailEnd/>
          </a:ln>
        </p:spPr>
        <p:txBody>
          <a:bodyPr wrap="none" lIns="90488" tIns="44450" rIns="90488" bIns="44450">
            <a:spAutoFit/>
          </a:bodyPr>
          <a:lstStyle/>
          <a:p>
            <a:r>
              <a:rPr lang="en-US"/>
              <a:t>Si</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868362"/>
          </a:xfrm>
        </p:spPr>
        <p:txBody>
          <a:bodyPr/>
          <a:lstStyle/>
          <a:p>
            <a:pPr eaLnBrk="1" hangingPunct="1"/>
            <a:r>
              <a:rPr lang="en-US" sz="4000" b="1" i="1" dirty="0" smtClean="0">
                <a:latin typeface="Verdana" pitchFamily="34" charset="0"/>
              </a:rPr>
              <a:t>Family of CVD Technologies</a:t>
            </a:r>
          </a:p>
        </p:txBody>
      </p:sp>
      <p:pic>
        <p:nvPicPr>
          <p:cNvPr id="5123" name="Content Placeholder 4" descr="CVD Technologies.bmp"/>
          <p:cNvPicPr>
            <a:picLocks noGrp="1" noChangeAspect="1"/>
          </p:cNvPicPr>
          <p:nvPr>
            <p:ph idx="1"/>
          </p:nvPr>
        </p:nvPicPr>
        <p:blipFill>
          <a:blip r:embed="rId2" cstate="print"/>
          <a:srcRect/>
          <a:stretch>
            <a:fillRect/>
          </a:stretch>
        </p:blipFill>
        <p:spPr>
          <a:xfrm>
            <a:off x="533400" y="1600200"/>
            <a:ext cx="8077200" cy="4067175"/>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z="4000" b="1" i="1" smtClean="0">
                <a:latin typeface="Verdana" pitchFamily="34" charset="0"/>
              </a:rPr>
              <a:t>Chemical Vapor Deposition</a:t>
            </a:r>
          </a:p>
        </p:txBody>
      </p:sp>
      <p:sp>
        <p:nvSpPr>
          <p:cNvPr id="9219" name="Content Placeholder 2"/>
          <p:cNvSpPr>
            <a:spLocks noGrp="1"/>
          </p:cNvSpPr>
          <p:nvPr>
            <p:ph idx="1"/>
          </p:nvPr>
        </p:nvSpPr>
        <p:spPr>
          <a:xfrm>
            <a:off x="990600" y="1600200"/>
            <a:ext cx="7086600" cy="4525963"/>
          </a:xfrm>
        </p:spPr>
        <p:txBody>
          <a:bodyPr>
            <a:normAutofit lnSpcReduction="10000"/>
          </a:bodyPr>
          <a:lstStyle/>
          <a:p>
            <a:pPr eaLnBrk="1" hangingPunct="1"/>
            <a:r>
              <a:rPr lang="en-US" dirty="0" smtClean="0"/>
              <a:t>CVD =&gt; Chemical Vapor Deposition</a:t>
            </a:r>
          </a:p>
          <a:p>
            <a:pPr eaLnBrk="1" hangingPunct="1"/>
            <a:r>
              <a:rPr lang="en-US" dirty="0" smtClean="0"/>
              <a:t>PE-CVD =&gt; Plasma Enhanced CVD</a:t>
            </a:r>
          </a:p>
          <a:p>
            <a:pPr eaLnBrk="1" hangingPunct="1"/>
            <a:r>
              <a:rPr lang="en-US" dirty="0" smtClean="0"/>
              <a:t>MO-CVD =&gt; Metal Organic CVD</a:t>
            </a:r>
          </a:p>
          <a:p>
            <a:pPr eaLnBrk="1" hangingPunct="1"/>
            <a:r>
              <a:rPr lang="en-US" i="1" dirty="0" smtClean="0"/>
              <a:t>Atmospheric pressure CVD</a:t>
            </a:r>
            <a:r>
              <a:rPr lang="en-US" dirty="0" smtClean="0"/>
              <a:t> (AP-CVD)</a:t>
            </a:r>
          </a:p>
          <a:p>
            <a:pPr eaLnBrk="1" hangingPunct="1"/>
            <a:r>
              <a:rPr lang="en-US" i="1" dirty="0" smtClean="0"/>
              <a:t>Low-pressure CVD</a:t>
            </a:r>
            <a:r>
              <a:rPr lang="en-US" dirty="0" smtClean="0"/>
              <a:t> (LP-CVD) </a:t>
            </a:r>
          </a:p>
          <a:p>
            <a:pPr eaLnBrk="1" hangingPunct="1"/>
            <a:r>
              <a:rPr lang="en-US" i="1" dirty="0" smtClean="0"/>
              <a:t>Ultrahigh vacuum CVD</a:t>
            </a:r>
            <a:r>
              <a:rPr lang="en-US" dirty="0" smtClean="0"/>
              <a:t> (UHV-CVD)</a:t>
            </a:r>
          </a:p>
          <a:p>
            <a:pPr eaLnBrk="1" hangingPunct="1"/>
            <a:r>
              <a:rPr lang="en-US" i="1" dirty="0" smtClean="0"/>
              <a:t>Aerosol assisted CVD</a:t>
            </a:r>
            <a:r>
              <a:rPr lang="en-US" dirty="0" smtClean="0"/>
              <a:t> (AA-CVD)</a:t>
            </a:r>
          </a:p>
          <a:p>
            <a:pPr eaLnBrk="1" hangingPunct="1"/>
            <a:r>
              <a:rPr lang="en-US" i="1" dirty="0" smtClean="0"/>
              <a:t>Direct liquid injection CVD</a:t>
            </a:r>
            <a:r>
              <a:rPr lang="en-US" dirty="0" smtClean="0"/>
              <a:t> (DLICVD)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r>
              <a:rPr lang="en-US" sz="4000" b="1" i="1" smtClean="0">
                <a:latin typeface="Verdana" pitchFamily="34" charset="0"/>
              </a:rPr>
              <a:t>Other Types of Chemical Vapor Deposition</a:t>
            </a:r>
          </a:p>
        </p:txBody>
      </p:sp>
      <p:sp>
        <p:nvSpPr>
          <p:cNvPr id="11267" name="Content Placeholder 2"/>
          <p:cNvSpPr>
            <a:spLocks noGrp="1"/>
          </p:cNvSpPr>
          <p:nvPr>
            <p:ph idx="1"/>
          </p:nvPr>
        </p:nvSpPr>
        <p:spPr>
          <a:xfrm>
            <a:off x="304800" y="1447800"/>
            <a:ext cx="8610600" cy="4525963"/>
          </a:xfrm>
        </p:spPr>
        <p:txBody>
          <a:bodyPr>
            <a:normAutofit/>
          </a:bodyPr>
          <a:lstStyle/>
          <a:p>
            <a:r>
              <a:rPr lang="en-US" i="1" dirty="0" smtClean="0"/>
              <a:t>Atomic layer CVD</a:t>
            </a:r>
            <a:r>
              <a:rPr lang="en-US" dirty="0" smtClean="0"/>
              <a:t> (ALCVD</a:t>
            </a:r>
            <a:r>
              <a:rPr lang="en-US" dirty="0"/>
              <a:t>)</a:t>
            </a:r>
            <a:endParaRPr lang="en-US" dirty="0" smtClean="0"/>
          </a:p>
          <a:p>
            <a:r>
              <a:rPr lang="en-US" i="1" dirty="0" smtClean="0"/>
              <a:t>Combustion Chemical Vapor Deposition</a:t>
            </a:r>
            <a:r>
              <a:rPr lang="en-US" dirty="0" smtClean="0"/>
              <a:t> (CCVD) </a:t>
            </a:r>
          </a:p>
          <a:p>
            <a:r>
              <a:rPr lang="en-US" i="1" dirty="0" smtClean="0"/>
              <a:t>Hot wire CVD</a:t>
            </a:r>
            <a:r>
              <a:rPr lang="en-US" dirty="0" smtClean="0"/>
              <a:t> (HWCVD)</a:t>
            </a:r>
          </a:p>
          <a:p>
            <a:r>
              <a:rPr lang="en-US" i="1" smtClean="0"/>
              <a:t>Hybrid </a:t>
            </a:r>
            <a:r>
              <a:rPr lang="en-US" i="1" dirty="0" smtClean="0"/>
              <a:t>Physical-Chemical Vapor Deposition</a:t>
            </a:r>
            <a:r>
              <a:rPr lang="en-US" dirty="0" smtClean="0"/>
              <a:t> (HPCVD)</a:t>
            </a:r>
          </a:p>
          <a:p>
            <a:r>
              <a:rPr lang="en-US" i="1" dirty="0" smtClean="0"/>
              <a:t>Rapid thermal CVD</a:t>
            </a:r>
            <a:r>
              <a:rPr lang="en-US" dirty="0" smtClean="0"/>
              <a:t> (RTCVD)</a:t>
            </a:r>
          </a:p>
          <a:p>
            <a:r>
              <a:rPr lang="en-US" i="1" dirty="0" smtClean="0"/>
              <a:t>Vapor phase </a:t>
            </a:r>
            <a:r>
              <a:rPr lang="en-US" i="1" dirty="0" err="1" smtClean="0"/>
              <a:t>epitaxy</a:t>
            </a:r>
            <a:r>
              <a:rPr lang="en-US" dirty="0" smtClean="0"/>
              <a:t> (VPE)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2" name="Rectangle 2"/>
          <p:cNvSpPr>
            <a:spLocks noGrp="1" noChangeArrowheads="1"/>
          </p:cNvSpPr>
          <p:nvPr>
            <p:ph type="title"/>
          </p:nvPr>
        </p:nvSpPr>
        <p:spPr>
          <a:noFill/>
        </p:spPr>
        <p:txBody>
          <a:bodyPr>
            <a:normAutofit fontScale="90000"/>
          </a:bodyPr>
          <a:lstStyle/>
          <a:p>
            <a:r>
              <a:rPr lang="en-US" sz="3600" smtClean="0">
                <a:ea typeface="ＭＳ Ｐゴシック" pitchFamily="-84" charset="-128"/>
              </a:rPr>
              <a:t>Chemical vapor deposition (CVD): reaction mechanisms</a:t>
            </a:r>
          </a:p>
        </p:txBody>
      </p:sp>
      <p:graphicFrame>
        <p:nvGraphicFramePr>
          <p:cNvPr id="41986" name="Object 2"/>
          <p:cNvGraphicFramePr>
            <a:graphicFrameLocks/>
          </p:cNvGraphicFramePr>
          <p:nvPr/>
        </p:nvGraphicFramePr>
        <p:xfrm>
          <a:off x="1460500" y="3860800"/>
          <a:ext cx="723900" cy="342900"/>
        </p:xfrm>
        <a:graphic>
          <a:graphicData uri="http://schemas.openxmlformats.org/presentationml/2006/ole">
            <p:oleObj spid="_x0000_s7170" name="Equation" r:id="rId4" imgW="736600" imgH="355600" progId="Equation.2">
              <p:embed/>
            </p:oleObj>
          </a:graphicData>
        </a:graphic>
      </p:graphicFrame>
      <p:graphicFrame>
        <p:nvGraphicFramePr>
          <p:cNvPr id="41987" name="Object 3"/>
          <p:cNvGraphicFramePr>
            <a:graphicFrameLocks/>
          </p:cNvGraphicFramePr>
          <p:nvPr/>
        </p:nvGraphicFramePr>
        <p:xfrm>
          <a:off x="1435100" y="4432300"/>
          <a:ext cx="876300" cy="508000"/>
        </p:xfrm>
        <a:graphic>
          <a:graphicData uri="http://schemas.openxmlformats.org/presentationml/2006/ole">
            <p:oleObj spid="_x0000_s7171" name="Equation" r:id="rId5" imgW="889000" imgH="520700" progId="Equation.2">
              <p:embed/>
            </p:oleObj>
          </a:graphicData>
        </a:graphic>
      </p:graphicFrame>
      <p:graphicFrame>
        <p:nvGraphicFramePr>
          <p:cNvPr id="41988" name="Object 4"/>
          <p:cNvGraphicFramePr>
            <a:graphicFrameLocks/>
          </p:cNvGraphicFramePr>
          <p:nvPr/>
        </p:nvGraphicFramePr>
        <p:xfrm>
          <a:off x="1409700" y="5575300"/>
          <a:ext cx="1828800" cy="520700"/>
        </p:xfrm>
        <a:graphic>
          <a:graphicData uri="http://schemas.openxmlformats.org/presentationml/2006/ole">
            <p:oleObj spid="_x0000_s7172" name="Equation" r:id="rId6" imgW="1841500" imgH="533400" progId="Equation.2">
              <p:embed/>
            </p:oleObj>
          </a:graphicData>
        </a:graphic>
      </p:graphicFrame>
      <p:graphicFrame>
        <p:nvGraphicFramePr>
          <p:cNvPr id="41989" name="Object 5"/>
          <p:cNvGraphicFramePr>
            <a:graphicFrameLocks/>
          </p:cNvGraphicFramePr>
          <p:nvPr/>
        </p:nvGraphicFramePr>
        <p:xfrm>
          <a:off x="4559300" y="5702300"/>
          <a:ext cx="749300" cy="368300"/>
        </p:xfrm>
        <a:graphic>
          <a:graphicData uri="http://schemas.openxmlformats.org/presentationml/2006/ole">
            <p:oleObj spid="_x0000_s7173" name="Equation" r:id="rId7" imgW="762000" imgH="381000" progId="Equation.2">
              <p:embed/>
            </p:oleObj>
          </a:graphicData>
        </a:graphic>
      </p:graphicFrame>
      <p:graphicFrame>
        <p:nvGraphicFramePr>
          <p:cNvPr id="41990" name="Object 6"/>
          <p:cNvGraphicFramePr>
            <a:graphicFrameLocks/>
          </p:cNvGraphicFramePr>
          <p:nvPr/>
        </p:nvGraphicFramePr>
        <p:xfrm>
          <a:off x="6667500" y="5740400"/>
          <a:ext cx="647700" cy="292100"/>
        </p:xfrm>
        <a:graphic>
          <a:graphicData uri="http://schemas.openxmlformats.org/presentationml/2006/ole">
            <p:oleObj spid="_x0000_s7174" name="Document" r:id="rId8" imgW="660400" imgH="304800" progId="Word.Document.8">
              <p:embed/>
            </p:oleObj>
          </a:graphicData>
        </a:graphic>
      </p:graphicFrame>
      <p:sp>
        <p:nvSpPr>
          <p:cNvPr id="41993" name="Rectangle 8"/>
          <p:cNvSpPr>
            <a:spLocks noGrp="1" noChangeArrowheads="1"/>
          </p:cNvSpPr>
          <p:nvPr>
            <p:ph type="body" sz="half" idx="1"/>
          </p:nvPr>
        </p:nvSpPr>
        <p:spPr>
          <a:xfrm>
            <a:off x="609600" y="1676400"/>
            <a:ext cx="3810000" cy="4114800"/>
          </a:xfrm>
          <a:noFill/>
        </p:spPr>
        <p:txBody>
          <a:bodyPr/>
          <a:lstStyle/>
          <a:p>
            <a:r>
              <a:rPr lang="en-US" sz="2000" smtClean="0">
                <a:ea typeface="ＭＳ Ｐゴシック" pitchFamily="-84" charset="-128"/>
              </a:rPr>
              <a:t>Energy sources for deposition:</a:t>
            </a:r>
          </a:p>
          <a:p>
            <a:pPr lvl="1"/>
            <a:r>
              <a:rPr lang="en-US" sz="1800" smtClean="0">
                <a:ea typeface="ＭＳ Ｐゴシック" pitchFamily="-84" charset="-128"/>
              </a:rPr>
              <a:t>Thermal</a:t>
            </a:r>
          </a:p>
          <a:p>
            <a:pPr lvl="1"/>
            <a:r>
              <a:rPr lang="en-US" sz="1800" smtClean="0">
                <a:ea typeface="ＭＳ Ｐゴシック" pitchFamily="-84" charset="-128"/>
              </a:rPr>
              <a:t>Plasma</a:t>
            </a:r>
          </a:p>
          <a:p>
            <a:pPr lvl="1"/>
            <a:r>
              <a:rPr lang="en-US" sz="1800" smtClean="0">
                <a:ea typeface="ＭＳ Ｐゴシック" pitchFamily="-84" charset="-128"/>
              </a:rPr>
              <a:t>Laser</a:t>
            </a:r>
          </a:p>
          <a:p>
            <a:pPr lvl="1"/>
            <a:r>
              <a:rPr lang="en-US" sz="1800" smtClean="0">
                <a:ea typeface="ＭＳ Ｐゴシック" pitchFamily="-84" charset="-128"/>
              </a:rPr>
              <a:t>Photons</a:t>
            </a:r>
          </a:p>
          <a:p>
            <a:r>
              <a:rPr lang="en-US" sz="1800" smtClean="0">
                <a:ea typeface="ＭＳ Ｐゴシック" pitchFamily="-84" charset="-128"/>
              </a:rPr>
              <a:t>Deposition rate or film growth rate</a:t>
            </a:r>
          </a:p>
        </p:txBody>
      </p:sp>
      <p:sp>
        <p:nvSpPr>
          <p:cNvPr id="41994" name="Rectangle 10"/>
          <p:cNvSpPr>
            <a:spLocks noChangeArrowheads="1"/>
          </p:cNvSpPr>
          <p:nvPr/>
        </p:nvSpPr>
        <p:spPr bwMode="auto">
          <a:xfrm>
            <a:off x="2424113" y="3863975"/>
            <a:ext cx="1704975" cy="363538"/>
          </a:xfrm>
          <a:prstGeom prst="rect">
            <a:avLst/>
          </a:prstGeom>
          <a:noFill/>
          <a:ln w="12700">
            <a:noFill/>
            <a:miter lim="800000"/>
            <a:headEnd/>
            <a:tailEnd/>
          </a:ln>
        </p:spPr>
        <p:txBody>
          <a:bodyPr wrap="none" lIns="90488" tIns="44450" rIns="90488" bIns="44450">
            <a:spAutoFit/>
          </a:bodyPr>
          <a:lstStyle/>
          <a:p>
            <a:r>
              <a:rPr lang="en-US" sz="1800">
                <a:solidFill>
                  <a:schemeClr val="tx1"/>
                </a:solidFill>
              </a:rPr>
              <a:t>(Fick’s first law)</a:t>
            </a:r>
          </a:p>
        </p:txBody>
      </p:sp>
      <p:sp>
        <p:nvSpPr>
          <p:cNvPr id="41995" name="Rectangle 11"/>
          <p:cNvSpPr>
            <a:spLocks noChangeArrowheads="1"/>
          </p:cNvSpPr>
          <p:nvPr/>
        </p:nvSpPr>
        <p:spPr bwMode="auto">
          <a:xfrm>
            <a:off x="1281113" y="5006975"/>
            <a:ext cx="5122862" cy="363538"/>
          </a:xfrm>
          <a:prstGeom prst="rect">
            <a:avLst/>
          </a:prstGeom>
          <a:noFill/>
          <a:ln w="12700">
            <a:noFill/>
            <a:miter lim="800000"/>
            <a:headEnd/>
            <a:tailEnd/>
          </a:ln>
        </p:spPr>
        <p:txBody>
          <a:bodyPr wrap="none" lIns="90488" tIns="44450" rIns="90488" bIns="44450">
            <a:spAutoFit/>
          </a:bodyPr>
          <a:lstStyle/>
          <a:p>
            <a:r>
              <a:rPr lang="en-US" sz="1800">
                <a:solidFill>
                  <a:schemeClr val="tx1"/>
                </a:solidFill>
              </a:rPr>
              <a:t>(gas viscosity </a:t>
            </a:r>
            <a:r>
              <a:rPr lang="en-US" sz="1800">
                <a:solidFill>
                  <a:schemeClr val="tx1"/>
                </a:solidFill>
                <a:latin typeface="Symbol" pitchFamily="18" charset="2"/>
              </a:rPr>
              <a:t>h</a:t>
            </a:r>
            <a:r>
              <a:rPr lang="en-US" sz="1800">
                <a:solidFill>
                  <a:schemeClr val="tx1"/>
                </a:solidFill>
              </a:rPr>
              <a:t>, gas density</a:t>
            </a:r>
            <a:r>
              <a:rPr lang="en-US" sz="1800">
                <a:solidFill>
                  <a:schemeClr val="tx1"/>
                </a:solidFill>
                <a:latin typeface="Symbol" pitchFamily="18" charset="2"/>
              </a:rPr>
              <a:t> r</a:t>
            </a:r>
            <a:r>
              <a:rPr lang="en-US" sz="1800">
                <a:solidFill>
                  <a:schemeClr val="tx1"/>
                </a:solidFill>
              </a:rPr>
              <a:t>, gas stream velocity U)</a:t>
            </a:r>
          </a:p>
        </p:txBody>
      </p:sp>
      <p:sp>
        <p:nvSpPr>
          <p:cNvPr id="41996" name="Rectangle 28"/>
          <p:cNvSpPr>
            <a:spLocks noChangeArrowheads="1"/>
          </p:cNvSpPr>
          <p:nvPr/>
        </p:nvSpPr>
        <p:spPr bwMode="auto">
          <a:xfrm>
            <a:off x="3414713" y="5410200"/>
            <a:ext cx="3003550" cy="333375"/>
          </a:xfrm>
          <a:prstGeom prst="rect">
            <a:avLst/>
          </a:prstGeom>
          <a:noFill/>
          <a:ln w="12700">
            <a:noFill/>
            <a:miter lim="800000"/>
            <a:headEnd/>
            <a:tailEnd/>
          </a:ln>
        </p:spPr>
        <p:txBody>
          <a:bodyPr wrap="none" lIns="90488" tIns="44450" rIns="90488" bIns="44450">
            <a:spAutoFit/>
          </a:bodyPr>
          <a:lstStyle/>
          <a:p>
            <a:r>
              <a:rPr lang="en-US" sz="1600">
                <a:solidFill>
                  <a:schemeClr val="tx1"/>
                </a:solidFill>
              </a:rPr>
              <a:t>(Dimensionless Reynolds number)</a:t>
            </a:r>
          </a:p>
        </p:txBody>
      </p:sp>
      <p:sp>
        <p:nvSpPr>
          <p:cNvPr id="41997" name="Line 29"/>
          <p:cNvSpPr>
            <a:spLocks noChangeShapeType="1"/>
          </p:cNvSpPr>
          <p:nvPr/>
        </p:nvSpPr>
        <p:spPr bwMode="auto">
          <a:xfrm>
            <a:off x="3429000" y="5943600"/>
            <a:ext cx="838200" cy="0"/>
          </a:xfrm>
          <a:prstGeom prst="line">
            <a:avLst/>
          </a:prstGeom>
          <a:noFill/>
          <a:ln w="50800">
            <a:solidFill>
              <a:schemeClr val="tx1"/>
            </a:solidFill>
            <a:round/>
            <a:headEnd/>
            <a:tailEnd type="triangle" w="med" len="med"/>
          </a:ln>
        </p:spPr>
        <p:txBody>
          <a:bodyPr/>
          <a:lstStyle/>
          <a:p>
            <a:endParaRPr lang="en-US"/>
          </a:p>
        </p:txBody>
      </p:sp>
      <p:sp>
        <p:nvSpPr>
          <p:cNvPr id="41998" name="Line 30"/>
          <p:cNvSpPr>
            <a:spLocks noChangeShapeType="1"/>
          </p:cNvSpPr>
          <p:nvPr/>
        </p:nvSpPr>
        <p:spPr bwMode="auto">
          <a:xfrm>
            <a:off x="5562600" y="5867400"/>
            <a:ext cx="838200" cy="0"/>
          </a:xfrm>
          <a:prstGeom prst="line">
            <a:avLst/>
          </a:prstGeom>
          <a:noFill/>
          <a:ln w="50800">
            <a:solidFill>
              <a:schemeClr val="tx1"/>
            </a:solidFill>
            <a:round/>
            <a:headEnd/>
            <a:tailEnd type="triangle" w="med" len="med"/>
          </a:ln>
        </p:spPr>
        <p:txBody>
          <a:bodyPr/>
          <a:lstStyle/>
          <a:p>
            <a:endParaRPr lang="en-US"/>
          </a:p>
        </p:txBody>
      </p:sp>
      <p:grpSp>
        <p:nvGrpSpPr>
          <p:cNvPr id="2" name="Group 36"/>
          <p:cNvGrpSpPr>
            <a:grpSpLocks/>
          </p:cNvGrpSpPr>
          <p:nvPr/>
        </p:nvGrpSpPr>
        <p:grpSpPr bwMode="auto">
          <a:xfrm>
            <a:off x="4786313" y="2720975"/>
            <a:ext cx="4065587" cy="1819275"/>
            <a:chOff x="3015" y="1714"/>
            <a:chExt cx="2561" cy="1146"/>
          </a:xfrm>
        </p:grpSpPr>
        <p:sp>
          <p:nvSpPr>
            <p:cNvPr id="42003" name="Rectangle 9"/>
            <p:cNvSpPr>
              <a:spLocks noChangeArrowheads="1"/>
            </p:cNvSpPr>
            <p:nvPr/>
          </p:nvSpPr>
          <p:spPr bwMode="auto">
            <a:xfrm>
              <a:off x="3351" y="1714"/>
              <a:ext cx="894" cy="229"/>
            </a:xfrm>
            <a:prstGeom prst="rect">
              <a:avLst/>
            </a:prstGeom>
            <a:noFill/>
            <a:ln w="12700">
              <a:noFill/>
              <a:miter lim="800000"/>
              <a:headEnd/>
              <a:tailEnd/>
            </a:ln>
          </p:spPr>
          <p:txBody>
            <a:bodyPr wrap="none" lIns="90488" tIns="44450" rIns="90488" bIns="44450">
              <a:spAutoFit/>
            </a:bodyPr>
            <a:lstStyle/>
            <a:p>
              <a:r>
                <a:rPr lang="en-US" sz="1800">
                  <a:solidFill>
                    <a:schemeClr val="tx1"/>
                  </a:solidFill>
                </a:rPr>
                <a:t>Laminar flow</a:t>
              </a:r>
            </a:p>
          </p:txBody>
        </p:sp>
        <p:grpSp>
          <p:nvGrpSpPr>
            <p:cNvPr id="3" name="Group 27"/>
            <p:cNvGrpSpPr>
              <a:grpSpLocks/>
            </p:cNvGrpSpPr>
            <p:nvPr/>
          </p:nvGrpSpPr>
          <p:grpSpPr bwMode="auto">
            <a:xfrm>
              <a:off x="3072" y="1968"/>
              <a:ext cx="2504" cy="892"/>
              <a:chOff x="3072" y="1968"/>
              <a:chExt cx="2504" cy="892"/>
            </a:xfrm>
          </p:grpSpPr>
          <p:sp>
            <p:nvSpPr>
              <p:cNvPr id="42006" name="Rectangle 12"/>
              <p:cNvSpPr>
                <a:spLocks noChangeArrowheads="1"/>
              </p:cNvSpPr>
              <p:nvPr/>
            </p:nvSpPr>
            <p:spPr bwMode="auto">
              <a:xfrm>
                <a:off x="3072" y="2496"/>
                <a:ext cx="2112" cy="240"/>
              </a:xfrm>
              <a:prstGeom prst="rect">
                <a:avLst/>
              </a:prstGeom>
              <a:solidFill>
                <a:schemeClr val="bg2"/>
              </a:solidFill>
              <a:ln w="12700">
                <a:solidFill>
                  <a:schemeClr val="tx1"/>
                </a:solidFill>
                <a:miter lim="800000"/>
                <a:headEnd/>
                <a:tailEnd/>
              </a:ln>
            </p:spPr>
            <p:txBody>
              <a:bodyPr/>
              <a:lstStyle/>
              <a:p>
                <a:endParaRPr lang="en-US"/>
              </a:p>
            </p:txBody>
          </p:sp>
          <p:sp>
            <p:nvSpPr>
              <p:cNvPr id="42007" name="Rectangle 13"/>
              <p:cNvSpPr>
                <a:spLocks noChangeArrowheads="1"/>
              </p:cNvSpPr>
              <p:nvPr/>
            </p:nvSpPr>
            <p:spPr bwMode="auto">
              <a:xfrm>
                <a:off x="3312" y="2448"/>
                <a:ext cx="528" cy="48"/>
              </a:xfrm>
              <a:prstGeom prst="rect">
                <a:avLst/>
              </a:prstGeom>
              <a:solidFill>
                <a:schemeClr val="accent1"/>
              </a:solidFill>
              <a:ln w="12700">
                <a:solidFill>
                  <a:schemeClr val="tx1"/>
                </a:solidFill>
                <a:miter lim="800000"/>
                <a:headEnd/>
                <a:tailEnd/>
              </a:ln>
            </p:spPr>
            <p:txBody>
              <a:bodyPr/>
              <a:lstStyle/>
              <a:p>
                <a:endParaRPr lang="en-US"/>
              </a:p>
            </p:txBody>
          </p:sp>
          <p:sp>
            <p:nvSpPr>
              <p:cNvPr id="42008" name="Line 14"/>
              <p:cNvSpPr>
                <a:spLocks noChangeShapeType="1"/>
              </p:cNvSpPr>
              <p:nvPr/>
            </p:nvSpPr>
            <p:spPr bwMode="auto">
              <a:xfrm>
                <a:off x="3360" y="1968"/>
                <a:ext cx="1008" cy="0"/>
              </a:xfrm>
              <a:prstGeom prst="line">
                <a:avLst/>
              </a:prstGeom>
              <a:noFill/>
              <a:ln w="12700">
                <a:solidFill>
                  <a:schemeClr val="tx1"/>
                </a:solidFill>
                <a:round/>
                <a:headEnd/>
                <a:tailEnd type="triangle" w="med" len="med"/>
              </a:ln>
            </p:spPr>
            <p:txBody>
              <a:bodyPr/>
              <a:lstStyle/>
              <a:p>
                <a:endParaRPr lang="en-US"/>
              </a:p>
            </p:txBody>
          </p:sp>
          <p:sp>
            <p:nvSpPr>
              <p:cNvPr id="42009" name="Rectangle 15"/>
              <p:cNvSpPr>
                <a:spLocks noChangeArrowheads="1"/>
              </p:cNvSpPr>
              <p:nvPr/>
            </p:nvSpPr>
            <p:spPr bwMode="auto">
              <a:xfrm>
                <a:off x="3936" y="2448"/>
                <a:ext cx="528" cy="48"/>
              </a:xfrm>
              <a:prstGeom prst="rect">
                <a:avLst/>
              </a:prstGeom>
              <a:solidFill>
                <a:schemeClr val="accent1"/>
              </a:solidFill>
              <a:ln w="12700">
                <a:solidFill>
                  <a:schemeClr val="tx1"/>
                </a:solidFill>
                <a:miter lim="800000"/>
                <a:headEnd/>
                <a:tailEnd/>
              </a:ln>
            </p:spPr>
            <p:txBody>
              <a:bodyPr/>
              <a:lstStyle/>
              <a:p>
                <a:endParaRPr lang="en-US"/>
              </a:p>
            </p:txBody>
          </p:sp>
          <p:sp>
            <p:nvSpPr>
              <p:cNvPr id="42010" name="Rectangle 16"/>
              <p:cNvSpPr>
                <a:spLocks noChangeArrowheads="1"/>
              </p:cNvSpPr>
              <p:nvPr/>
            </p:nvSpPr>
            <p:spPr bwMode="auto">
              <a:xfrm>
                <a:off x="4512" y="2448"/>
                <a:ext cx="528" cy="48"/>
              </a:xfrm>
              <a:prstGeom prst="rect">
                <a:avLst/>
              </a:prstGeom>
              <a:solidFill>
                <a:schemeClr val="accent1"/>
              </a:solidFill>
              <a:ln w="12700">
                <a:solidFill>
                  <a:schemeClr val="tx1"/>
                </a:solidFill>
                <a:miter lim="800000"/>
                <a:headEnd/>
                <a:tailEnd/>
              </a:ln>
            </p:spPr>
            <p:txBody>
              <a:bodyPr/>
              <a:lstStyle/>
              <a:p>
                <a:endParaRPr lang="en-US"/>
              </a:p>
            </p:txBody>
          </p:sp>
          <p:sp>
            <p:nvSpPr>
              <p:cNvPr id="42011" name="Line 17"/>
              <p:cNvSpPr>
                <a:spLocks noChangeShapeType="1"/>
              </p:cNvSpPr>
              <p:nvPr/>
            </p:nvSpPr>
            <p:spPr bwMode="auto">
              <a:xfrm>
                <a:off x="3360" y="2064"/>
                <a:ext cx="1008" cy="0"/>
              </a:xfrm>
              <a:prstGeom prst="line">
                <a:avLst/>
              </a:prstGeom>
              <a:noFill/>
              <a:ln w="12700">
                <a:solidFill>
                  <a:schemeClr val="tx1"/>
                </a:solidFill>
                <a:round/>
                <a:headEnd/>
                <a:tailEnd type="triangle" w="med" len="med"/>
              </a:ln>
            </p:spPr>
            <p:txBody>
              <a:bodyPr/>
              <a:lstStyle/>
              <a:p>
                <a:endParaRPr lang="en-US"/>
              </a:p>
            </p:txBody>
          </p:sp>
          <p:sp>
            <p:nvSpPr>
              <p:cNvPr id="42012" name="Line 18"/>
              <p:cNvSpPr>
                <a:spLocks noChangeShapeType="1"/>
              </p:cNvSpPr>
              <p:nvPr/>
            </p:nvSpPr>
            <p:spPr bwMode="auto">
              <a:xfrm>
                <a:off x="3360" y="2160"/>
                <a:ext cx="1008" cy="0"/>
              </a:xfrm>
              <a:prstGeom prst="line">
                <a:avLst/>
              </a:prstGeom>
              <a:noFill/>
              <a:ln w="12700">
                <a:solidFill>
                  <a:schemeClr val="tx1"/>
                </a:solidFill>
                <a:round/>
                <a:headEnd/>
                <a:tailEnd type="triangle" w="med" len="med"/>
              </a:ln>
            </p:spPr>
            <p:txBody>
              <a:bodyPr/>
              <a:lstStyle/>
              <a:p>
                <a:endParaRPr lang="en-US"/>
              </a:p>
            </p:txBody>
          </p:sp>
          <p:sp>
            <p:nvSpPr>
              <p:cNvPr id="42013" name="Arc 19"/>
              <p:cNvSpPr>
                <a:spLocks/>
              </p:cNvSpPr>
              <p:nvPr/>
            </p:nvSpPr>
            <p:spPr bwMode="auto">
              <a:xfrm>
                <a:off x="3312" y="2208"/>
                <a:ext cx="1776" cy="24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674"/>
                      <a:pt x="9663" y="5"/>
                      <a:pt x="21587" y="-1"/>
                    </a:cubicBezTo>
                  </a:path>
                  <a:path w="21600" h="21599" stroke="0" extrusionOk="0">
                    <a:moveTo>
                      <a:pt x="-1" y="21598"/>
                    </a:moveTo>
                    <a:cubicBezTo>
                      <a:pt x="-1" y="9674"/>
                      <a:pt x="9663" y="5"/>
                      <a:pt x="21587" y="-1"/>
                    </a:cubicBezTo>
                    <a:lnTo>
                      <a:pt x="21600" y="21599"/>
                    </a:lnTo>
                    <a:close/>
                  </a:path>
                </a:pathLst>
              </a:custGeom>
              <a:noFill/>
              <a:ln w="12700" cap="rnd">
                <a:solidFill>
                  <a:schemeClr val="tx1"/>
                </a:solidFill>
                <a:round/>
                <a:headEnd/>
                <a:tailEnd/>
              </a:ln>
            </p:spPr>
            <p:txBody>
              <a:bodyPr/>
              <a:lstStyle/>
              <a:p>
                <a:endParaRPr lang="en-US"/>
              </a:p>
            </p:txBody>
          </p:sp>
          <p:sp>
            <p:nvSpPr>
              <p:cNvPr id="42014" name="Line 20"/>
              <p:cNvSpPr>
                <a:spLocks noChangeShapeType="1"/>
              </p:cNvSpPr>
              <p:nvPr/>
            </p:nvSpPr>
            <p:spPr bwMode="auto">
              <a:xfrm>
                <a:off x="3312" y="2640"/>
                <a:ext cx="1728" cy="0"/>
              </a:xfrm>
              <a:prstGeom prst="line">
                <a:avLst/>
              </a:prstGeom>
              <a:noFill/>
              <a:ln w="12700">
                <a:solidFill>
                  <a:schemeClr val="tx1"/>
                </a:solidFill>
                <a:round/>
                <a:headEnd type="triangle" w="med" len="med"/>
                <a:tailEnd type="triangle" w="med" len="med"/>
              </a:ln>
            </p:spPr>
            <p:txBody>
              <a:bodyPr/>
              <a:lstStyle/>
              <a:p>
                <a:endParaRPr lang="en-US"/>
              </a:p>
            </p:txBody>
          </p:sp>
          <p:sp>
            <p:nvSpPr>
              <p:cNvPr id="42015" name="Rectangle 21"/>
              <p:cNvSpPr>
                <a:spLocks noChangeArrowheads="1"/>
              </p:cNvSpPr>
              <p:nvPr/>
            </p:nvSpPr>
            <p:spPr bwMode="auto">
              <a:xfrm>
                <a:off x="4119" y="2612"/>
                <a:ext cx="212" cy="248"/>
              </a:xfrm>
              <a:prstGeom prst="rect">
                <a:avLst/>
              </a:prstGeom>
              <a:noFill/>
              <a:ln w="12700">
                <a:noFill/>
                <a:miter lim="800000"/>
                <a:headEnd/>
                <a:tailEnd/>
              </a:ln>
            </p:spPr>
            <p:txBody>
              <a:bodyPr wrap="none" lIns="90488" tIns="44450" rIns="90488" bIns="44450">
                <a:spAutoFit/>
              </a:bodyPr>
              <a:lstStyle/>
              <a:p>
                <a:r>
                  <a:rPr lang="en-US" sz="2000">
                    <a:solidFill>
                      <a:schemeClr val="tx1"/>
                    </a:solidFill>
                  </a:rPr>
                  <a:t>L</a:t>
                </a:r>
              </a:p>
            </p:txBody>
          </p:sp>
          <p:sp>
            <p:nvSpPr>
              <p:cNvPr id="42016" name="Rectangle 22"/>
              <p:cNvSpPr>
                <a:spLocks noChangeArrowheads="1"/>
              </p:cNvSpPr>
              <p:nvPr/>
            </p:nvSpPr>
            <p:spPr bwMode="auto">
              <a:xfrm>
                <a:off x="4560" y="2208"/>
                <a:ext cx="48" cy="240"/>
              </a:xfrm>
              <a:prstGeom prst="rect">
                <a:avLst/>
              </a:prstGeom>
              <a:solidFill>
                <a:schemeClr val="accent2"/>
              </a:solidFill>
              <a:ln w="12700">
                <a:solidFill>
                  <a:schemeClr val="tx1"/>
                </a:solidFill>
                <a:miter lim="800000"/>
                <a:headEnd/>
                <a:tailEnd/>
              </a:ln>
            </p:spPr>
            <p:txBody>
              <a:bodyPr/>
              <a:lstStyle/>
              <a:p>
                <a:endParaRPr lang="en-US"/>
              </a:p>
            </p:txBody>
          </p:sp>
          <p:sp>
            <p:nvSpPr>
              <p:cNvPr id="42017" name="Rectangle 23"/>
              <p:cNvSpPr>
                <a:spLocks noChangeArrowheads="1"/>
              </p:cNvSpPr>
              <p:nvPr/>
            </p:nvSpPr>
            <p:spPr bwMode="auto">
              <a:xfrm>
                <a:off x="5223" y="2242"/>
                <a:ext cx="353" cy="229"/>
              </a:xfrm>
              <a:prstGeom prst="rect">
                <a:avLst/>
              </a:prstGeom>
              <a:noFill/>
              <a:ln w="12700">
                <a:noFill/>
                <a:miter lim="800000"/>
                <a:headEnd/>
                <a:tailEnd/>
              </a:ln>
            </p:spPr>
            <p:txBody>
              <a:bodyPr wrap="none" lIns="90488" tIns="44450" rIns="90488" bIns="44450">
                <a:spAutoFit/>
              </a:bodyPr>
              <a:lstStyle/>
              <a:p>
                <a:r>
                  <a:rPr lang="en-US" sz="1800">
                    <a:solidFill>
                      <a:schemeClr val="tx1"/>
                    </a:solidFill>
                    <a:latin typeface="Symbol" pitchFamily="18" charset="2"/>
                  </a:rPr>
                  <a:t>d</a:t>
                </a:r>
                <a:r>
                  <a:rPr lang="en-US" sz="1800">
                    <a:solidFill>
                      <a:schemeClr val="tx1"/>
                    </a:solidFill>
                  </a:rPr>
                  <a:t>(x)</a:t>
                </a:r>
              </a:p>
            </p:txBody>
          </p:sp>
          <p:sp>
            <p:nvSpPr>
              <p:cNvPr id="42018" name="Line 24"/>
              <p:cNvSpPr>
                <a:spLocks noChangeShapeType="1"/>
              </p:cNvSpPr>
              <p:nvPr/>
            </p:nvSpPr>
            <p:spPr bwMode="auto">
              <a:xfrm>
                <a:off x="5232" y="2160"/>
                <a:ext cx="0" cy="384"/>
              </a:xfrm>
              <a:prstGeom prst="line">
                <a:avLst/>
              </a:prstGeom>
              <a:noFill/>
              <a:ln w="12700">
                <a:solidFill>
                  <a:schemeClr val="tx1"/>
                </a:solidFill>
                <a:round/>
                <a:headEnd type="triangle" w="med" len="med"/>
                <a:tailEnd type="triangle" w="med" len="med"/>
              </a:ln>
            </p:spPr>
            <p:txBody>
              <a:bodyPr/>
              <a:lstStyle/>
              <a:p>
                <a:endParaRPr lang="en-US"/>
              </a:p>
            </p:txBody>
          </p:sp>
          <p:sp>
            <p:nvSpPr>
              <p:cNvPr id="42019" name="Line 25"/>
              <p:cNvSpPr>
                <a:spLocks noChangeShapeType="1"/>
              </p:cNvSpPr>
              <p:nvPr/>
            </p:nvSpPr>
            <p:spPr bwMode="auto">
              <a:xfrm>
                <a:off x="4368" y="2592"/>
                <a:ext cx="384" cy="0"/>
              </a:xfrm>
              <a:prstGeom prst="line">
                <a:avLst/>
              </a:prstGeom>
              <a:noFill/>
              <a:ln w="12700">
                <a:solidFill>
                  <a:schemeClr val="tx1"/>
                </a:solidFill>
                <a:round/>
                <a:headEnd type="triangle" w="med" len="med"/>
                <a:tailEnd type="triangle" w="med" len="med"/>
              </a:ln>
            </p:spPr>
            <p:txBody>
              <a:bodyPr/>
              <a:lstStyle/>
              <a:p>
                <a:endParaRPr lang="en-US"/>
              </a:p>
            </p:txBody>
          </p:sp>
          <p:sp>
            <p:nvSpPr>
              <p:cNvPr id="42020" name="Rectangle 26"/>
              <p:cNvSpPr>
                <a:spLocks noChangeArrowheads="1"/>
              </p:cNvSpPr>
              <p:nvPr/>
            </p:nvSpPr>
            <p:spPr bwMode="auto">
              <a:xfrm>
                <a:off x="4455" y="2626"/>
                <a:ext cx="258" cy="229"/>
              </a:xfrm>
              <a:prstGeom prst="rect">
                <a:avLst/>
              </a:prstGeom>
              <a:noFill/>
              <a:ln w="12700">
                <a:noFill/>
                <a:miter lim="800000"/>
                <a:headEnd/>
                <a:tailEnd/>
              </a:ln>
            </p:spPr>
            <p:txBody>
              <a:bodyPr wrap="none" lIns="90488" tIns="44450" rIns="90488" bIns="44450">
                <a:spAutoFit/>
              </a:bodyPr>
              <a:lstStyle/>
              <a:p>
                <a:r>
                  <a:rPr lang="en-US" sz="1800">
                    <a:solidFill>
                      <a:schemeClr val="tx1"/>
                    </a:solidFill>
                  </a:rPr>
                  <a:t>dx</a:t>
                </a:r>
              </a:p>
            </p:txBody>
          </p:sp>
        </p:grpSp>
        <p:sp>
          <p:nvSpPr>
            <p:cNvPr id="42005" name="Rectangle 31"/>
            <p:cNvSpPr>
              <a:spLocks noChangeArrowheads="1"/>
            </p:cNvSpPr>
            <p:nvPr/>
          </p:nvSpPr>
          <p:spPr bwMode="auto">
            <a:xfrm>
              <a:off x="3015" y="1911"/>
              <a:ext cx="381" cy="286"/>
            </a:xfrm>
            <a:prstGeom prst="rect">
              <a:avLst/>
            </a:prstGeom>
            <a:noFill/>
            <a:ln w="12700">
              <a:noFill/>
              <a:miter lim="800000"/>
              <a:headEnd/>
              <a:tailEnd/>
            </a:ln>
          </p:spPr>
          <p:txBody>
            <a:bodyPr wrap="none" lIns="90488" tIns="44450" rIns="90488" bIns="44450">
              <a:spAutoFit/>
            </a:bodyPr>
            <a:lstStyle/>
            <a:p>
              <a:r>
                <a:rPr lang="en-US">
                  <a:solidFill>
                    <a:schemeClr val="tx1"/>
                  </a:solidFill>
                </a:rPr>
                <a:t>(U)</a:t>
              </a:r>
            </a:p>
          </p:txBody>
        </p:sp>
      </p:grpSp>
      <p:sp>
        <p:nvSpPr>
          <p:cNvPr id="42000" name="Rectangle 32"/>
          <p:cNvSpPr>
            <a:spLocks noChangeArrowheads="1"/>
          </p:cNvSpPr>
          <p:nvPr/>
        </p:nvSpPr>
        <p:spPr bwMode="auto">
          <a:xfrm>
            <a:off x="2424113" y="4549775"/>
            <a:ext cx="2657475" cy="363538"/>
          </a:xfrm>
          <a:prstGeom prst="rect">
            <a:avLst/>
          </a:prstGeom>
          <a:noFill/>
          <a:ln w="12700">
            <a:noFill/>
            <a:miter lim="800000"/>
            <a:headEnd/>
            <a:tailEnd/>
          </a:ln>
        </p:spPr>
        <p:txBody>
          <a:bodyPr wrap="none" lIns="90488" tIns="44450" rIns="90488" bIns="44450">
            <a:spAutoFit/>
          </a:bodyPr>
          <a:lstStyle/>
          <a:p>
            <a:r>
              <a:rPr lang="en-US" sz="1800">
                <a:solidFill>
                  <a:schemeClr val="tx1"/>
                </a:solidFill>
              </a:rPr>
              <a:t>(Boundary layer thickness)</a:t>
            </a:r>
          </a:p>
        </p:txBody>
      </p:sp>
      <p:graphicFrame>
        <p:nvGraphicFramePr>
          <p:cNvPr id="41991" name="Object 7"/>
          <p:cNvGraphicFramePr>
            <a:graphicFrameLocks/>
          </p:cNvGraphicFramePr>
          <p:nvPr/>
        </p:nvGraphicFramePr>
        <p:xfrm>
          <a:off x="1371600" y="6324600"/>
          <a:ext cx="1181100" cy="342900"/>
        </p:xfrm>
        <a:graphic>
          <a:graphicData uri="http://schemas.openxmlformats.org/presentationml/2006/ole">
            <p:oleObj spid="_x0000_s7175" name="Equation" r:id="rId9" imgW="1193800" imgH="355600" progId="Equation.2">
              <p:embed/>
            </p:oleObj>
          </a:graphicData>
        </a:graphic>
      </p:graphicFrame>
      <p:sp>
        <p:nvSpPr>
          <p:cNvPr id="42001" name="Line 34"/>
          <p:cNvSpPr>
            <a:spLocks noChangeShapeType="1"/>
          </p:cNvSpPr>
          <p:nvPr/>
        </p:nvSpPr>
        <p:spPr bwMode="auto">
          <a:xfrm>
            <a:off x="7467600" y="5867400"/>
            <a:ext cx="838200" cy="0"/>
          </a:xfrm>
          <a:prstGeom prst="line">
            <a:avLst/>
          </a:prstGeom>
          <a:noFill/>
          <a:ln w="50800">
            <a:solidFill>
              <a:schemeClr val="tx1"/>
            </a:solidFill>
            <a:round/>
            <a:headEnd/>
            <a:tailEnd type="triangle" w="med" len="med"/>
          </a:ln>
        </p:spPr>
        <p:txBody>
          <a:bodyPr/>
          <a:lstStyle/>
          <a:p>
            <a:endParaRPr lang="en-US"/>
          </a:p>
        </p:txBody>
      </p:sp>
      <p:sp>
        <p:nvSpPr>
          <p:cNvPr id="42002" name="Rectangle 35"/>
          <p:cNvSpPr>
            <a:spLocks noChangeArrowheads="1"/>
          </p:cNvSpPr>
          <p:nvPr/>
        </p:nvSpPr>
        <p:spPr bwMode="auto">
          <a:xfrm>
            <a:off x="2646363" y="6296025"/>
            <a:ext cx="4359275" cy="376238"/>
          </a:xfrm>
          <a:prstGeom prst="rect">
            <a:avLst/>
          </a:prstGeom>
          <a:noFill/>
          <a:ln w="12700">
            <a:solidFill>
              <a:schemeClr val="bg2"/>
            </a:solidFill>
            <a:miter lim="800000"/>
            <a:headEnd/>
            <a:tailEnd/>
          </a:ln>
        </p:spPr>
        <p:txBody>
          <a:bodyPr wrap="none" lIns="90488" tIns="44450" rIns="90488" bIns="44450">
            <a:spAutoFit/>
          </a:bodyPr>
          <a:lstStyle/>
          <a:p>
            <a:r>
              <a:rPr lang="en-US" sz="1800"/>
              <a:t> (by substitution in Fick’s first law and </a:t>
            </a:r>
            <a:r>
              <a:rPr lang="en-US" sz="1800">
                <a:latin typeface="Symbol" pitchFamily="18" charset="2"/>
              </a:rPr>
              <a:t>D</a:t>
            </a:r>
            <a:r>
              <a:rPr lang="en-US" sz="1800"/>
              <a:t>x=</a:t>
            </a:r>
            <a:r>
              <a:rPr lang="en-US" sz="1800">
                <a:latin typeface="Symbol" pitchFamily="18" charset="2"/>
              </a:rPr>
              <a:t>d</a:t>
            </a:r>
            <a:r>
              <a:rPr lang="en-US" sz="1800"/>
              <a: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304800" y="1219200"/>
            <a:ext cx="8534400" cy="3886200"/>
          </a:xfrm>
          <a:noFill/>
          <a:ln w="19050">
            <a:solidFill>
              <a:schemeClr val="tx1"/>
            </a:solidFill>
          </a:ln>
        </p:spPr>
        <p:txBody>
          <a:bodyPr/>
          <a:lstStyle/>
          <a:p>
            <a:pPr algn="l"/>
            <a:r>
              <a:rPr lang="en-US" altLang="ja-JP" sz="1800" dirty="0">
                <a:ea typeface="ＭＳ Ｐゴシック" charset="-128"/>
              </a:rPr>
              <a:t/>
            </a:r>
            <a:br>
              <a:rPr lang="en-US" altLang="ja-JP" sz="1800" dirty="0">
                <a:ea typeface="ＭＳ Ｐゴシック" charset="-128"/>
              </a:rPr>
            </a:br>
            <a:r>
              <a:rPr lang="en-US" altLang="ja-JP" sz="1800" dirty="0">
                <a:ea typeface="ＭＳ Ｐゴシック" charset="-128"/>
              </a:rPr>
              <a:t> </a:t>
            </a:r>
            <a:r>
              <a:rPr lang="en-US" altLang="ja-JP" sz="2000" dirty="0">
                <a:ea typeface="ＭＳ Ｐゴシック" charset="-128"/>
              </a:rPr>
              <a:t>Variants of PVD include, in order of increasing novelty:</a:t>
            </a:r>
            <a:r>
              <a:rPr lang="en-US" altLang="ja-JP" sz="1800" dirty="0">
                <a:ea typeface="ＭＳ Ｐゴシック" charset="-128"/>
              </a:rPr>
              <a:t> </a:t>
            </a:r>
            <a:br>
              <a:rPr lang="en-US" altLang="ja-JP" sz="1800" dirty="0">
                <a:ea typeface="ＭＳ Ｐゴシック" charset="-128"/>
              </a:rPr>
            </a:br>
            <a:r>
              <a:rPr lang="en-US" altLang="ja-JP" sz="1800" b="1" dirty="0">
                <a:ea typeface="ＭＳ Ｐゴシック" charset="-128"/>
              </a:rPr>
              <a:t>Evaporative Deposition</a:t>
            </a:r>
            <a:r>
              <a:rPr lang="en-US" altLang="ja-JP" sz="1800" dirty="0">
                <a:ea typeface="ＭＳ Ｐゴシック" charset="-128"/>
              </a:rPr>
              <a:t>: In which the material to be deposited is heated to a high vapor pressure by electrically resistive heating in "high" vacuum.</a:t>
            </a:r>
            <a:br>
              <a:rPr lang="en-US" altLang="ja-JP" sz="1800" dirty="0">
                <a:ea typeface="ＭＳ Ｐゴシック" charset="-128"/>
              </a:rPr>
            </a:br>
            <a:r>
              <a:rPr lang="en-US" altLang="ja-JP" sz="1800" b="1" dirty="0">
                <a:ea typeface="ＭＳ Ｐゴシック" charset="-128"/>
              </a:rPr>
              <a:t>Electron Beam Physical Vapor Deposition:</a:t>
            </a:r>
            <a:r>
              <a:rPr lang="en-US" altLang="ja-JP" sz="1800" dirty="0">
                <a:ea typeface="ＭＳ Ｐゴシック" charset="-128"/>
              </a:rPr>
              <a:t> In which the material to be deposited is heated to a high vapor pressure by electron bombardment in "high" vacuum.</a:t>
            </a:r>
            <a:br>
              <a:rPr lang="en-US" altLang="ja-JP" sz="1800" dirty="0">
                <a:ea typeface="ＭＳ Ｐゴシック" charset="-128"/>
              </a:rPr>
            </a:br>
            <a:r>
              <a:rPr lang="en-US" altLang="ja-JP" sz="1800" b="1" dirty="0">
                <a:ea typeface="ＭＳ Ｐゴシック" charset="-128"/>
              </a:rPr>
              <a:t>Sputter Deposition</a:t>
            </a:r>
            <a:r>
              <a:rPr lang="en-US" altLang="ja-JP" sz="1800" dirty="0">
                <a:ea typeface="ＭＳ Ｐゴシック" charset="-128"/>
              </a:rPr>
              <a:t>: In which a glow plasma discharge (usually localized around the "target" by a magnet) bombards the material sputtering some away as a vapor.</a:t>
            </a:r>
            <a:br>
              <a:rPr lang="en-US" altLang="ja-JP" sz="1800" dirty="0">
                <a:ea typeface="ＭＳ Ｐゴシック" charset="-128"/>
              </a:rPr>
            </a:br>
            <a:r>
              <a:rPr lang="en-US" altLang="ja-JP" sz="1800" b="1" dirty="0" err="1">
                <a:ea typeface="ＭＳ Ｐゴシック" charset="-128"/>
              </a:rPr>
              <a:t>Cathodic</a:t>
            </a:r>
            <a:r>
              <a:rPr lang="en-US" altLang="ja-JP" sz="1800" b="1" dirty="0">
                <a:ea typeface="ＭＳ Ｐゴシック" charset="-128"/>
              </a:rPr>
              <a:t> Arc Deposition</a:t>
            </a:r>
            <a:r>
              <a:rPr lang="en-US" altLang="ja-JP" sz="1800" dirty="0">
                <a:ea typeface="ＭＳ Ｐゴシック" charset="-128"/>
              </a:rPr>
              <a:t>: In which a high power arc directed at the target material blasts away some into a vapor.</a:t>
            </a:r>
            <a:br>
              <a:rPr lang="en-US" altLang="ja-JP" sz="1800" dirty="0">
                <a:ea typeface="ＭＳ Ｐゴシック" charset="-128"/>
              </a:rPr>
            </a:br>
            <a:r>
              <a:rPr lang="en-US" altLang="ja-JP" sz="1800" b="1" dirty="0">
                <a:ea typeface="ＭＳ Ｐゴシック" charset="-128"/>
              </a:rPr>
              <a:t>Pulsed Laser Deposition:</a:t>
            </a:r>
            <a:r>
              <a:rPr lang="en-US" altLang="ja-JP" sz="1800" dirty="0">
                <a:ea typeface="ＭＳ Ｐゴシック" charset="-128"/>
              </a:rPr>
              <a:t> In which a high power laser ablates material from the target into a vapor.</a:t>
            </a:r>
            <a:br>
              <a:rPr lang="en-US" altLang="ja-JP" sz="1800" dirty="0">
                <a:ea typeface="ＭＳ Ｐゴシック" charset="-128"/>
              </a:rPr>
            </a:br>
            <a:endParaRPr lang="en-US" sz="1800" dirty="0">
              <a:ea typeface="ＭＳ Ｐゴシック"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body" sz="half" idx="1"/>
          </p:nvPr>
        </p:nvSpPr>
        <p:spPr>
          <a:xfrm>
            <a:off x="457200" y="1676400"/>
            <a:ext cx="3810000" cy="4114800"/>
          </a:xfrm>
          <a:noFill/>
        </p:spPr>
        <p:txBody>
          <a:bodyPr/>
          <a:lstStyle/>
          <a:p>
            <a:r>
              <a:rPr lang="en-US" sz="2000" smtClean="0">
                <a:ea typeface="ＭＳ Ｐゴシック" pitchFamily="-84" charset="-128"/>
              </a:rPr>
              <a:t>Mass flow controlled regime (square root of gas velocity)(e.g. AP CVD~ 100-10 kPa) : FASTER</a:t>
            </a:r>
          </a:p>
          <a:p>
            <a:r>
              <a:rPr lang="en-US" sz="2000" smtClean="0">
                <a:ea typeface="ＭＳ Ｐゴシック" pitchFamily="-84" charset="-128"/>
              </a:rPr>
              <a:t>Thermally activated regime: rate limiting step is surface reaction (e.g. LP CVD ~ 100 Pa----D is very large) : SLOWER</a:t>
            </a:r>
          </a:p>
        </p:txBody>
      </p:sp>
      <p:pic>
        <p:nvPicPr>
          <p:cNvPr id="44037" name="Picture 3"/>
          <p:cNvPicPr>
            <a:picLocks noGrp="1" noChangeArrowheads="1"/>
          </p:cNvPicPr>
          <p:nvPr>
            <p:ph type="clipArt" sz="half" idx="2"/>
          </p:nvPr>
        </p:nvPicPr>
        <p:blipFill>
          <a:blip r:embed="rId4" cstate="print"/>
          <a:srcRect/>
          <a:stretch>
            <a:fillRect/>
          </a:stretch>
        </p:blipFill>
        <p:spPr>
          <a:xfrm>
            <a:off x="5248275" y="1676400"/>
            <a:ext cx="3206750" cy="4102100"/>
          </a:xfrm>
          <a:noFill/>
        </p:spPr>
      </p:pic>
      <p:sp>
        <p:nvSpPr>
          <p:cNvPr id="44038" name="Rectangle 4"/>
          <p:cNvSpPr>
            <a:spLocks noChangeArrowheads="1"/>
          </p:cNvSpPr>
          <p:nvPr/>
        </p:nvSpPr>
        <p:spPr bwMode="auto">
          <a:xfrm>
            <a:off x="544513" y="146050"/>
            <a:ext cx="6491287" cy="1187450"/>
          </a:xfrm>
          <a:prstGeom prst="rect">
            <a:avLst/>
          </a:prstGeom>
          <a:noFill/>
          <a:ln w="12700">
            <a:noFill/>
            <a:miter lim="800000"/>
            <a:headEnd/>
            <a:tailEnd/>
          </a:ln>
        </p:spPr>
        <p:txBody>
          <a:bodyPr wrap="none" lIns="90488" tIns="44450" rIns="90488" bIns="44450">
            <a:spAutoFit/>
          </a:bodyPr>
          <a:lstStyle/>
          <a:p>
            <a:r>
              <a:rPr lang="en-US" sz="3600">
                <a:solidFill>
                  <a:schemeClr val="tx2"/>
                </a:solidFill>
              </a:rPr>
              <a:t>Chemical vapor deposition (CVD)</a:t>
            </a:r>
          </a:p>
          <a:p>
            <a:r>
              <a:rPr lang="en-US" sz="3600">
                <a:solidFill>
                  <a:schemeClr val="tx2"/>
                </a:solidFill>
              </a:rPr>
              <a:t>: reaction mechanisms</a:t>
            </a:r>
          </a:p>
        </p:txBody>
      </p:sp>
      <p:graphicFrame>
        <p:nvGraphicFramePr>
          <p:cNvPr id="44034" name="Object 2"/>
          <p:cNvGraphicFramePr>
            <a:graphicFrameLocks/>
          </p:cNvGraphicFramePr>
          <p:nvPr/>
        </p:nvGraphicFramePr>
        <p:xfrm>
          <a:off x="3733800" y="2514600"/>
          <a:ext cx="1181100" cy="342900"/>
        </p:xfrm>
        <a:graphic>
          <a:graphicData uri="http://schemas.openxmlformats.org/presentationml/2006/ole">
            <p:oleObj spid="_x0000_s8194" name="Equation" r:id="rId5" imgW="1193800" imgH="355600" progId="Equation.2">
              <p:embed/>
            </p:oleObj>
          </a:graphicData>
        </a:graphic>
      </p:graphicFrame>
      <p:graphicFrame>
        <p:nvGraphicFramePr>
          <p:cNvPr id="44035" name="Object 3"/>
          <p:cNvGraphicFramePr>
            <a:graphicFrameLocks/>
          </p:cNvGraphicFramePr>
          <p:nvPr/>
        </p:nvGraphicFramePr>
        <p:xfrm>
          <a:off x="4114800" y="4343400"/>
          <a:ext cx="863600" cy="279400"/>
        </p:xfrm>
        <a:graphic>
          <a:graphicData uri="http://schemas.openxmlformats.org/presentationml/2006/ole">
            <p:oleObj spid="_x0000_s8195" name="Document" r:id="rId6" imgW="876300" imgH="292100" progId="Word.Document.8">
              <p:embed/>
            </p:oleObj>
          </a:graphicData>
        </a:graphic>
      </p:graphicFrame>
      <p:sp>
        <p:nvSpPr>
          <p:cNvPr id="44039" name="Line 7"/>
          <p:cNvSpPr>
            <a:spLocks noChangeShapeType="1"/>
          </p:cNvSpPr>
          <p:nvPr/>
        </p:nvSpPr>
        <p:spPr bwMode="auto">
          <a:xfrm>
            <a:off x="4267200" y="2895600"/>
            <a:ext cx="1600200" cy="0"/>
          </a:xfrm>
          <a:prstGeom prst="line">
            <a:avLst/>
          </a:prstGeom>
          <a:noFill/>
          <a:ln w="12700">
            <a:solidFill>
              <a:schemeClr val="tx1"/>
            </a:solidFill>
            <a:round/>
            <a:headEnd/>
            <a:tailEnd type="triangle" w="med" len="med"/>
          </a:ln>
        </p:spPr>
        <p:txBody>
          <a:bodyPr/>
          <a:lstStyle/>
          <a:p>
            <a:endParaRPr lang="en-US"/>
          </a:p>
        </p:txBody>
      </p:sp>
      <p:sp>
        <p:nvSpPr>
          <p:cNvPr id="44040" name="Line 8"/>
          <p:cNvSpPr>
            <a:spLocks noChangeShapeType="1"/>
          </p:cNvSpPr>
          <p:nvPr/>
        </p:nvSpPr>
        <p:spPr bwMode="auto">
          <a:xfrm>
            <a:off x="4876800" y="4724400"/>
            <a:ext cx="2743200" cy="0"/>
          </a:xfrm>
          <a:prstGeom prst="line">
            <a:avLst/>
          </a:prstGeom>
          <a:noFill/>
          <a:ln w="12700">
            <a:solidFill>
              <a:schemeClr val="tx1"/>
            </a:solidFill>
            <a:round/>
            <a:headEnd/>
            <a:tailEnd type="triangle" w="med" len="med"/>
          </a:ln>
        </p:spPr>
        <p:txBody>
          <a:bodyPr/>
          <a:lstStyle/>
          <a:p>
            <a:endParaRPr lang="en-US"/>
          </a:p>
        </p:txBody>
      </p:sp>
      <p:pic>
        <p:nvPicPr>
          <p:cNvPr id="44041" name="Picture 9"/>
          <p:cNvPicPr>
            <a:picLocks noChangeAspect="1" noChangeArrowheads="1"/>
          </p:cNvPicPr>
          <p:nvPr/>
        </p:nvPicPr>
        <p:blipFill>
          <a:blip r:embed="rId7" cstate="print"/>
          <a:srcRect/>
          <a:stretch>
            <a:fillRect/>
          </a:stretch>
        </p:blipFill>
        <p:spPr bwMode="auto">
          <a:xfrm>
            <a:off x="457200" y="4648200"/>
            <a:ext cx="3733800" cy="1897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800100"/>
          </a:xfrm>
        </p:spPr>
        <p:txBody>
          <a:bodyPr/>
          <a:lstStyle/>
          <a:p>
            <a:r>
              <a:rPr lang="en-US" dirty="0" smtClean="0"/>
              <a:t>Basic CVD Concept</a:t>
            </a:r>
            <a:endParaRPr lang="en-US" dirty="0"/>
          </a:p>
        </p:txBody>
      </p:sp>
      <p:sp>
        <p:nvSpPr>
          <p:cNvPr id="3" name="Text Placeholder 2"/>
          <p:cNvSpPr>
            <a:spLocks noGrp="1"/>
          </p:cNvSpPr>
          <p:nvPr>
            <p:ph type="body" sz="half" idx="1"/>
          </p:nvPr>
        </p:nvSpPr>
        <p:spPr>
          <a:xfrm>
            <a:off x="304800" y="1143000"/>
            <a:ext cx="8610600" cy="2438400"/>
          </a:xfrm>
        </p:spPr>
        <p:txBody>
          <a:bodyPr>
            <a:normAutofit/>
          </a:bodyPr>
          <a:lstStyle/>
          <a:p>
            <a:pPr>
              <a:buNone/>
            </a:pPr>
            <a:r>
              <a:rPr lang="en-US" sz="2000" dirty="0" smtClean="0"/>
              <a:t>Example: Si deposition by CVD (assume atmospheric pressure (APCVD)</a:t>
            </a:r>
          </a:p>
          <a:p>
            <a:pPr>
              <a:buNone/>
            </a:pPr>
            <a:endParaRPr lang="en-US" sz="2000" dirty="0" smtClean="0"/>
          </a:p>
          <a:p>
            <a:pPr>
              <a:buNone/>
            </a:pPr>
            <a:r>
              <a:rPr lang="en-US" sz="2000" dirty="0" err="1" smtClean="0"/>
              <a:t>Silane</a:t>
            </a:r>
            <a:r>
              <a:rPr lang="en-US" sz="2000" dirty="0" smtClean="0"/>
              <a:t>: 	SiH</a:t>
            </a:r>
            <a:r>
              <a:rPr lang="en-US" sz="2000" baseline="-25000" dirty="0" smtClean="0"/>
              <a:t>4</a:t>
            </a:r>
            <a:r>
              <a:rPr lang="en-US" sz="2000" dirty="0" smtClean="0"/>
              <a:t>(g) ↔ SiH</a:t>
            </a:r>
            <a:r>
              <a:rPr lang="en-US" sz="2000" baseline="-25000" dirty="0" smtClean="0"/>
              <a:t>2</a:t>
            </a:r>
            <a:r>
              <a:rPr lang="en-US" sz="2000" dirty="0" smtClean="0"/>
              <a:t>(g) + 2H(g); </a:t>
            </a:r>
          </a:p>
          <a:p>
            <a:pPr>
              <a:buNone/>
            </a:pPr>
            <a:r>
              <a:rPr lang="en-US" sz="2000" dirty="0" smtClean="0"/>
              <a:t>Reaction constant: </a:t>
            </a:r>
          </a:p>
          <a:p>
            <a:pPr>
              <a:buNone/>
            </a:pPr>
            <a:endParaRPr lang="en-US" sz="2000" dirty="0" smtClean="0"/>
          </a:p>
          <a:p>
            <a:pPr>
              <a:buNone/>
            </a:pPr>
            <a:r>
              <a:rPr lang="en-US" sz="2000" dirty="0" smtClean="0"/>
              <a:t>SiH</a:t>
            </a:r>
            <a:r>
              <a:rPr lang="en-US" sz="2000" baseline="-25000" dirty="0" smtClean="0"/>
              <a:t>2</a:t>
            </a:r>
            <a:r>
              <a:rPr lang="en-US" sz="2000" dirty="0" smtClean="0"/>
              <a:t>(g) ↔ SiH</a:t>
            </a:r>
            <a:r>
              <a:rPr lang="en-US" sz="2000" baseline="-25000" dirty="0" smtClean="0"/>
              <a:t>2</a:t>
            </a:r>
            <a:r>
              <a:rPr lang="en-US" sz="2000" dirty="0" smtClean="0"/>
              <a:t>(a); SiH</a:t>
            </a:r>
            <a:r>
              <a:rPr lang="en-US" sz="2000" baseline="-25000" dirty="0" smtClean="0"/>
              <a:t>2</a:t>
            </a:r>
            <a:r>
              <a:rPr lang="en-US" sz="2000" dirty="0" smtClean="0"/>
              <a:t>(a) ↔ Si(s) + H</a:t>
            </a:r>
            <a:r>
              <a:rPr lang="en-US" sz="2000" baseline="-25000" dirty="0" smtClean="0"/>
              <a:t>2</a:t>
            </a:r>
            <a:r>
              <a:rPr lang="en-US" sz="2000" dirty="0" smtClean="0"/>
              <a:t>(g)		(a: adsorbed; s: solid)</a:t>
            </a:r>
          </a:p>
          <a:p>
            <a:pPr>
              <a:buNone/>
            </a:pPr>
            <a:endParaRPr lang="en-US" sz="2000" dirty="0" smtClean="0"/>
          </a:p>
          <a:p>
            <a:pPr>
              <a:buNone/>
            </a:pPr>
            <a:endParaRPr lang="en-US" sz="2000" dirty="0"/>
          </a:p>
        </p:txBody>
      </p:sp>
      <p:pic>
        <p:nvPicPr>
          <p:cNvPr id="191490" name="Picture 2"/>
          <p:cNvPicPr>
            <a:picLocks noChangeAspect="1" noChangeArrowheads="1"/>
          </p:cNvPicPr>
          <p:nvPr/>
        </p:nvPicPr>
        <p:blipFill>
          <a:blip r:embed="rId3" cstate="print"/>
          <a:srcRect/>
          <a:stretch>
            <a:fillRect/>
          </a:stretch>
        </p:blipFill>
        <p:spPr bwMode="auto">
          <a:xfrm>
            <a:off x="533400" y="3974068"/>
            <a:ext cx="7432842" cy="2286000"/>
          </a:xfrm>
          <a:prstGeom prst="rect">
            <a:avLst/>
          </a:prstGeom>
          <a:noFill/>
          <a:ln w="9525">
            <a:noFill/>
            <a:miter lim="800000"/>
            <a:headEnd/>
            <a:tailEnd/>
          </a:ln>
          <a:effectLst/>
        </p:spPr>
      </p:pic>
      <p:sp>
        <p:nvSpPr>
          <p:cNvPr id="6" name="TextBox 5"/>
          <p:cNvSpPr txBox="1"/>
          <p:nvPr/>
        </p:nvSpPr>
        <p:spPr>
          <a:xfrm>
            <a:off x="2590800" y="6412468"/>
            <a:ext cx="3951723" cy="369332"/>
          </a:xfrm>
          <a:prstGeom prst="rect">
            <a:avLst/>
          </a:prstGeom>
          <a:noFill/>
        </p:spPr>
        <p:txBody>
          <a:bodyPr wrap="none" rtlCol="0">
            <a:spAutoFit/>
          </a:bodyPr>
          <a:lstStyle/>
          <a:p>
            <a:r>
              <a:rPr lang="en-US" dirty="0" smtClean="0"/>
              <a:t>A simple prototype thermal CVD reactor</a:t>
            </a:r>
            <a:endParaRPr lang="en-US" dirty="0"/>
          </a:p>
        </p:txBody>
      </p:sp>
      <p:graphicFrame>
        <p:nvGraphicFramePr>
          <p:cNvPr id="7" name="Object 6"/>
          <p:cNvGraphicFramePr>
            <a:graphicFrameLocks noChangeAspect="1"/>
          </p:cNvGraphicFramePr>
          <p:nvPr/>
        </p:nvGraphicFramePr>
        <p:xfrm>
          <a:off x="2438400" y="2209800"/>
          <a:ext cx="4846320" cy="457200"/>
        </p:xfrm>
        <a:graphic>
          <a:graphicData uri="http://schemas.openxmlformats.org/presentationml/2006/ole">
            <p:oleObj spid="_x0000_s191491" name="Equation" r:id="rId4" imgW="2692080" imgH="253800" progId="Equation.3">
              <p:embed/>
            </p:oleObj>
          </a:graphicData>
        </a:graphic>
      </p:graphicFrame>
      <p:graphicFrame>
        <p:nvGraphicFramePr>
          <p:cNvPr id="9" name="Object 8"/>
          <p:cNvGraphicFramePr>
            <a:graphicFrameLocks noChangeAspect="1"/>
          </p:cNvGraphicFramePr>
          <p:nvPr/>
        </p:nvGraphicFramePr>
        <p:xfrm>
          <a:off x="228600" y="3470624"/>
          <a:ext cx="2971799" cy="415576"/>
        </p:xfrm>
        <a:graphic>
          <a:graphicData uri="http://schemas.openxmlformats.org/presentationml/2006/ole">
            <p:oleObj spid="_x0000_s191492" name="Equation" r:id="rId5" imgW="1726920" imgH="241200" progId="Equation.3">
              <p:embed/>
            </p:oleObj>
          </a:graphicData>
        </a:graphic>
      </p:graphicFrame>
      <p:graphicFrame>
        <p:nvGraphicFramePr>
          <p:cNvPr id="10" name="Object 9"/>
          <p:cNvGraphicFramePr>
            <a:graphicFrameLocks noChangeAspect="1"/>
          </p:cNvGraphicFramePr>
          <p:nvPr/>
        </p:nvGraphicFramePr>
        <p:xfrm>
          <a:off x="3581400" y="3429000"/>
          <a:ext cx="3176337" cy="609600"/>
        </p:xfrm>
        <a:graphic>
          <a:graphicData uri="http://schemas.openxmlformats.org/presentationml/2006/ole">
            <p:oleObj spid="_x0000_s191493" name="Equation" r:id="rId6" imgW="2514600" imgH="482400" progId="Equation.3">
              <p:embed/>
            </p:oleObj>
          </a:graphicData>
        </a:graphic>
      </p:graphicFrame>
      <p:sp>
        <p:nvSpPr>
          <p:cNvPr id="11" name="TextBox 10"/>
          <p:cNvSpPr txBox="1"/>
          <p:nvPr/>
        </p:nvSpPr>
        <p:spPr>
          <a:xfrm>
            <a:off x="6781800" y="3593068"/>
            <a:ext cx="2130070" cy="369332"/>
          </a:xfrm>
          <a:prstGeom prst="rect">
            <a:avLst/>
          </a:prstGeom>
          <a:noFill/>
        </p:spPr>
        <p:txBody>
          <a:bodyPr wrap="none" rtlCol="0">
            <a:spAutoFit/>
          </a:bodyPr>
          <a:lstStyle/>
          <a:p>
            <a:r>
              <a:rPr lang="en-US" dirty="0" smtClean="0"/>
              <a:t>Where </a:t>
            </a:r>
            <a:r>
              <a:rPr lang="en-US" dirty="0" err="1" smtClean="0"/>
              <a:t>f’s</a:t>
            </a:r>
            <a:r>
              <a:rPr lang="en-US" dirty="0" smtClean="0"/>
              <a:t>: flow rates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CVD Reactions</a:t>
            </a:r>
            <a:endParaRPr lang="en-US" dirty="0"/>
          </a:p>
        </p:txBody>
      </p:sp>
      <p:sp>
        <p:nvSpPr>
          <p:cNvPr id="3" name="Text Placeholder 2"/>
          <p:cNvSpPr>
            <a:spLocks noGrp="1"/>
          </p:cNvSpPr>
          <p:nvPr>
            <p:ph type="body" sz="half" idx="1"/>
          </p:nvPr>
        </p:nvSpPr>
        <p:spPr>
          <a:xfrm>
            <a:off x="533400" y="1219200"/>
            <a:ext cx="8305800" cy="5410200"/>
          </a:xfrm>
        </p:spPr>
        <p:txBody>
          <a:bodyPr>
            <a:normAutofit fontScale="62500" lnSpcReduction="20000"/>
          </a:bodyPr>
          <a:lstStyle/>
          <a:p>
            <a:pPr>
              <a:buNone/>
            </a:pPr>
            <a:r>
              <a:rPr lang="en-US" dirty="0" err="1" smtClean="0"/>
              <a:t>Pyrolysis</a:t>
            </a:r>
            <a:r>
              <a:rPr lang="en-US" dirty="0" smtClean="0"/>
              <a:t>: Thermal decomposition</a:t>
            </a:r>
          </a:p>
          <a:p>
            <a:pPr>
              <a:buNone/>
            </a:pPr>
            <a:r>
              <a:rPr lang="en-US" dirty="0" smtClean="0"/>
              <a:t>		SiH</a:t>
            </a:r>
            <a:r>
              <a:rPr lang="en-US" baseline="-25000" dirty="0" smtClean="0"/>
              <a:t>4</a:t>
            </a:r>
            <a:r>
              <a:rPr lang="en-US" dirty="0" smtClean="0"/>
              <a:t>(g) </a:t>
            </a:r>
            <a:r>
              <a:rPr lang="en-US" dirty="0" smtClean="0">
                <a:sym typeface="Wingdings" pitchFamily="2" charset="2"/>
              </a:rPr>
              <a:t>Si(s) + 2H</a:t>
            </a:r>
            <a:r>
              <a:rPr lang="en-US" baseline="-25000" dirty="0" smtClean="0">
                <a:sym typeface="Wingdings" pitchFamily="2" charset="2"/>
              </a:rPr>
              <a:t>2</a:t>
            </a:r>
            <a:r>
              <a:rPr lang="en-US" dirty="0" smtClean="0">
                <a:sym typeface="Wingdings" pitchFamily="2" charset="2"/>
              </a:rPr>
              <a:t>(g)</a:t>
            </a:r>
          </a:p>
          <a:p>
            <a:pPr>
              <a:buNone/>
            </a:pPr>
            <a:r>
              <a:rPr lang="en-US" dirty="0" smtClean="0">
                <a:sym typeface="Wingdings" pitchFamily="2" charset="2"/>
              </a:rPr>
              <a:t>		SiH</a:t>
            </a:r>
            <a:r>
              <a:rPr lang="en-US" baseline="-25000" dirty="0" smtClean="0">
                <a:sym typeface="Wingdings" pitchFamily="2" charset="2"/>
              </a:rPr>
              <a:t>2</a:t>
            </a:r>
            <a:r>
              <a:rPr lang="en-US" dirty="0" smtClean="0">
                <a:sym typeface="Wingdings" pitchFamily="2" charset="2"/>
              </a:rPr>
              <a:t>Cl</a:t>
            </a:r>
            <a:r>
              <a:rPr lang="en-US" baseline="-25000" dirty="0" smtClean="0">
                <a:sym typeface="Wingdings" pitchFamily="2" charset="2"/>
              </a:rPr>
              <a:t>2</a:t>
            </a:r>
            <a:r>
              <a:rPr lang="en-US" dirty="0" smtClean="0">
                <a:sym typeface="Wingdings" pitchFamily="2" charset="2"/>
              </a:rPr>
              <a:t>(g) Si(s) + 2HCl(g)</a:t>
            </a:r>
          </a:p>
          <a:p>
            <a:pPr>
              <a:buNone/>
            </a:pPr>
            <a:r>
              <a:rPr lang="en-US" dirty="0" smtClean="0">
                <a:sym typeface="Wingdings" pitchFamily="2" charset="2"/>
              </a:rPr>
              <a:t>		CH</a:t>
            </a:r>
            <a:r>
              <a:rPr lang="en-US" baseline="-25000" dirty="0" smtClean="0">
                <a:sym typeface="Wingdings" pitchFamily="2" charset="2"/>
              </a:rPr>
              <a:t>4</a:t>
            </a:r>
            <a:r>
              <a:rPr lang="en-US" dirty="0" smtClean="0">
                <a:sym typeface="Wingdings" pitchFamily="2" charset="2"/>
              </a:rPr>
              <a:t>(g)C(diamond/graphite)+2H</a:t>
            </a:r>
            <a:r>
              <a:rPr lang="en-US" baseline="-25000" dirty="0" smtClean="0">
                <a:sym typeface="Wingdings" pitchFamily="2" charset="2"/>
              </a:rPr>
              <a:t>2</a:t>
            </a:r>
            <a:r>
              <a:rPr lang="en-US" dirty="0" smtClean="0">
                <a:sym typeface="Wingdings" pitchFamily="2" charset="2"/>
              </a:rPr>
              <a:t>(g)</a:t>
            </a:r>
          </a:p>
          <a:p>
            <a:pPr>
              <a:buNone/>
            </a:pPr>
            <a:r>
              <a:rPr lang="en-US" dirty="0" smtClean="0">
                <a:sym typeface="Wingdings" pitchFamily="2" charset="2"/>
              </a:rPr>
              <a:t>		Ni(CO)</a:t>
            </a:r>
            <a:r>
              <a:rPr lang="en-US" baseline="-25000" dirty="0" smtClean="0">
                <a:sym typeface="Wingdings" pitchFamily="2" charset="2"/>
              </a:rPr>
              <a:t>4</a:t>
            </a:r>
            <a:r>
              <a:rPr lang="en-US" dirty="0" smtClean="0">
                <a:sym typeface="Wingdings" pitchFamily="2" charset="2"/>
              </a:rPr>
              <a:t>(g)Ni(s) + 4CO(g)</a:t>
            </a:r>
          </a:p>
          <a:p>
            <a:pPr>
              <a:buNone/>
            </a:pPr>
            <a:r>
              <a:rPr lang="en-US" dirty="0" smtClean="0">
                <a:sym typeface="Wingdings" pitchFamily="2" charset="2"/>
              </a:rPr>
              <a:t>Oxidation:</a:t>
            </a:r>
          </a:p>
          <a:p>
            <a:pPr>
              <a:buNone/>
            </a:pPr>
            <a:r>
              <a:rPr lang="en-US" dirty="0" smtClean="0">
                <a:sym typeface="Wingdings" pitchFamily="2" charset="2"/>
              </a:rPr>
              <a:t>		SiH</a:t>
            </a:r>
            <a:r>
              <a:rPr lang="en-US" baseline="-25000" dirty="0" smtClean="0">
                <a:sym typeface="Wingdings" pitchFamily="2" charset="2"/>
              </a:rPr>
              <a:t>4</a:t>
            </a:r>
            <a:r>
              <a:rPr lang="en-US" dirty="0" smtClean="0">
                <a:sym typeface="Wingdings" pitchFamily="2" charset="2"/>
              </a:rPr>
              <a:t>(g) + 2O</a:t>
            </a:r>
            <a:r>
              <a:rPr lang="en-US" baseline="-25000" dirty="0" smtClean="0">
                <a:sym typeface="Wingdings" pitchFamily="2" charset="2"/>
              </a:rPr>
              <a:t>2</a:t>
            </a:r>
            <a:r>
              <a:rPr lang="en-US" dirty="0" smtClean="0">
                <a:sym typeface="Wingdings" pitchFamily="2" charset="2"/>
              </a:rPr>
              <a:t>(g)SiO</a:t>
            </a:r>
            <a:r>
              <a:rPr lang="en-US" baseline="-25000" dirty="0" smtClean="0">
                <a:sym typeface="Wingdings" pitchFamily="2" charset="2"/>
              </a:rPr>
              <a:t>2</a:t>
            </a:r>
            <a:r>
              <a:rPr lang="en-US" dirty="0" smtClean="0">
                <a:sym typeface="Wingdings" pitchFamily="2" charset="2"/>
              </a:rPr>
              <a:t>(s) + 2H</a:t>
            </a:r>
            <a:r>
              <a:rPr lang="en-US" baseline="-25000" dirty="0" smtClean="0">
                <a:sym typeface="Wingdings" pitchFamily="2" charset="2"/>
              </a:rPr>
              <a:t>2</a:t>
            </a:r>
            <a:r>
              <a:rPr lang="en-US" dirty="0" smtClean="0">
                <a:sym typeface="Wingdings" pitchFamily="2" charset="2"/>
              </a:rPr>
              <a:t>O(g)</a:t>
            </a:r>
          </a:p>
          <a:p>
            <a:pPr>
              <a:buNone/>
            </a:pPr>
            <a:r>
              <a:rPr lang="en-US" dirty="0" smtClean="0">
                <a:sym typeface="Wingdings" pitchFamily="2" charset="2"/>
              </a:rPr>
              <a:t>		3SiH</a:t>
            </a:r>
            <a:r>
              <a:rPr lang="en-US" baseline="-25000" dirty="0" smtClean="0">
                <a:sym typeface="Wingdings" pitchFamily="2" charset="2"/>
              </a:rPr>
              <a:t>4</a:t>
            </a:r>
            <a:r>
              <a:rPr lang="en-US" dirty="0" smtClean="0">
                <a:sym typeface="Wingdings" pitchFamily="2" charset="2"/>
              </a:rPr>
              <a:t>(g) + 4NH</a:t>
            </a:r>
            <a:r>
              <a:rPr lang="en-US" baseline="-25000" dirty="0" smtClean="0">
                <a:sym typeface="Wingdings" pitchFamily="2" charset="2"/>
              </a:rPr>
              <a:t>3</a:t>
            </a:r>
            <a:r>
              <a:rPr lang="en-US" dirty="0" smtClean="0">
                <a:sym typeface="Wingdings" pitchFamily="2" charset="2"/>
              </a:rPr>
              <a:t>(g)Si</a:t>
            </a:r>
            <a:r>
              <a:rPr lang="en-US" baseline="-25000" dirty="0" smtClean="0">
                <a:sym typeface="Wingdings" pitchFamily="2" charset="2"/>
              </a:rPr>
              <a:t>3</a:t>
            </a:r>
            <a:r>
              <a:rPr lang="en-US" dirty="0" smtClean="0">
                <a:sym typeface="Wingdings" pitchFamily="2" charset="2"/>
              </a:rPr>
              <a:t>N</a:t>
            </a:r>
            <a:r>
              <a:rPr lang="en-US" baseline="-25000" dirty="0" smtClean="0">
                <a:sym typeface="Wingdings" pitchFamily="2" charset="2"/>
              </a:rPr>
              <a:t>4</a:t>
            </a:r>
            <a:r>
              <a:rPr lang="en-US" dirty="0" smtClean="0">
                <a:sym typeface="Wingdings" pitchFamily="2" charset="2"/>
              </a:rPr>
              <a:t>(s) + 12H</a:t>
            </a:r>
            <a:r>
              <a:rPr lang="en-US" baseline="-25000" dirty="0" smtClean="0">
                <a:sym typeface="Wingdings" pitchFamily="2" charset="2"/>
              </a:rPr>
              <a:t>2</a:t>
            </a:r>
            <a:r>
              <a:rPr lang="en-US" dirty="0" smtClean="0">
                <a:sym typeface="Wingdings" pitchFamily="2" charset="2"/>
              </a:rPr>
              <a:t>(g)</a:t>
            </a:r>
          </a:p>
          <a:p>
            <a:pPr>
              <a:buNone/>
            </a:pPr>
            <a:r>
              <a:rPr lang="en-US" dirty="0" smtClean="0">
                <a:sym typeface="Wingdings" pitchFamily="2" charset="2"/>
              </a:rPr>
              <a:t>Hydrolysis:</a:t>
            </a:r>
          </a:p>
          <a:p>
            <a:pPr>
              <a:buNone/>
            </a:pPr>
            <a:r>
              <a:rPr lang="en-US" dirty="0" smtClean="0">
                <a:sym typeface="Wingdings" pitchFamily="2" charset="2"/>
              </a:rPr>
              <a:t>		2AlCl</a:t>
            </a:r>
            <a:r>
              <a:rPr lang="en-US" baseline="-25000" dirty="0" smtClean="0">
                <a:sym typeface="Wingdings" pitchFamily="2" charset="2"/>
              </a:rPr>
              <a:t>3</a:t>
            </a:r>
            <a:r>
              <a:rPr lang="en-US" dirty="0" smtClean="0">
                <a:sym typeface="Wingdings" pitchFamily="2" charset="2"/>
              </a:rPr>
              <a:t>(g) + 3H</a:t>
            </a:r>
            <a:r>
              <a:rPr lang="en-US" baseline="-25000" dirty="0" smtClean="0">
                <a:sym typeface="Wingdings" pitchFamily="2" charset="2"/>
              </a:rPr>
              <a:t>2</a:t>
            </a:r>
            <a:r>
              <a:rPr lang="en-US" dirty="0" smtClean="0">
                <a:sym typeface="Wingdings" pitchFamily="2" charset="2"/>
              </a:rPr>
              <a:t>O(g) Al</a:t>
            </a:r>
            <a:r>
              <a:rPr lang="en-US" baseline="-25000" dirty="0" smtClean="0">
                <a:sym typeface="Wingdings" pitchFamily="2" charset="2"/>
              </a:rPr>
              <a:t>2</a:t>
            </a:r>
            <a:r>
              <a:rPr lang="en-US" dirty="0" smtClean="0">
                <a:sym typeface="Wingdings" pitchFamily="2" charset="2"/>
              </a:rPr>
              <a:t>O</a:t>
            </a:r>
            <a:r>
              <a:rPr lang="en-US" baseline="-25000" dirty="0" smtClean="0">
                <a:sym typeface="Wingdings" pitchFamily="2" charset="2"/>
              </a:rPr>
              <a:t>3</a:t>
            </a:r>
            <a:r>
              <a:rPr lang="en-US" dirty="0" smtClean="0">
                <a:sym typeface="Wingdings" pitchFamily="2" charset="2"/>
              </a:rPr>
              <a:t>(s) + 6HCl(g)</a:t>
            </a:r>
          </a:p>
          <a:p>
            <a:pPr>
              <a:buNone/>
            </a:pPr>
            <a:r>
              <a:rPr lang="en-US" dirty="0" smtClean="0">
                <a:sym typeface="Wingdings" pitchFamily="2" charset="2"/>
              </a:rPr>
              <a:t>Reduction:</a:t>
            </a:r>
          </a:p>
          <a:p>
            <a:pPr>
              <a:buNone/>
            </a:pPr>
            <a:r>
              <a:rPr lang="en-US" dirty="0" smtClean="0">
                <a:sym typeface="Wingdings" pitchFamily="2" charset="2"/>
              </a:rPr>
              <a:t>		WF</a:t>
            </a:r>
            <a:r>
              <a:rPr lang="en-US" baseline="-25000" dirty="0" smtClean="0">
                <a:sym typeface="Wingdings" pitchFamily="2" charset="2"/>
              </a:rPr>
              <a:t>6</a:t>
            </a:r>
            <a:r>
              <a:rPr lang="en-US" dirty="0" smtClean="0">
                <a:sym typeface="Wingdings" pitchFamily="2" charset="2"/>
              </a:rPr>
              <a:t>(g) + 3H</a:t>
            </a:r>
            <a:r>
              <a:rPr lang="en-US" baseline="-25000" dirty="0" smtClean="0">
                <a:sym typeface="Wingdings" pitchFamily="2" charset="2"/>
              </a:rPr>
              <a:t>2</a:t>
            </a:r>
            <a:r>
              <a:rPr lang="en-US" dirty="0" smtClean="0">
                <a:sym typeface="Wingdings" pitchFamily="2" charset="2"/>
              </a:rPr>
              <a:t>(g) W(s) + 6HF(g)</a:t>
            </a:r>
          </a:p>
          <a:p>
            <a:pPr>
              <a:buNone/>
            </a:pPr>
            <a:r>
              <a:rPr lang="en-US" dirty="0" smtClean="0">
                <a:sym typeface="Wingdings" pitchFamily="2" charset="2"/>
              </a:rPr>
              <a:t>Displacement:</a:t>
            </a:r>
          </a:p>
          <a:p>
            <a:pPr>
              <a:buNone/>
            </a:pPr>
            <a:r>
              <a:rPr lang="en-US" dirty="0" smtClean="0">
                <a:sym typeface="Wingdings" pitchFamily="2" charset="2"/>
              </a:rPr>
              <a:t>		</a:t>
            </a:r>
            <a:r>
              <a:rPr lang="en-US" dirty="0" err="1" smtClean="0">
                <a:sym typeface="Wingdings" pitchFamily="2" charset="2"/>
              </a:rPr>
              <a:t>Ga</a:t>
            </a:r>
            <a:r>
              <a:rPr lang="en-US" dirty="0" smtClean="0">
                <a:sym typeface="Wingdings" pitchFamily="2" charset="2"/>
              </a:rPr>
              <a:t>(CH</a:t>
            </a:r>
            <a:r>
              <a:rPr lang="en-US" baseline="-25000" dirty="0" smtClean="0">
                <a:sym typeface="Wingdings" pitchFamily="2" charset="2"/>
              </a:rPr>
              <a:t>3</a:t>
            </a:r>
            <a:r>
              <a:rPr lang="en-US" dirty="0" smtClean="0">
                <a:sym typeface="Wingdings" pitchFamily="2" charset="2"/>
              </a:rPr>
              <a:t>)</a:t>
            </a:r>
            <a:r>
              <a:rPr lang="en-US" baseline="-25000" dirty="0" smtClean="0">
                <a:sym typeface="Wingdings" pitchFamily="2" charset="2"/>
              </a:rPr>
              <a:t>3</a:t>
            </a:r>
            <a:r>
              <a:rPr lang="en-US" dirty="0" smtClean="0">
                <a:sym typeface="Wingdings" pitchFamily="2" charset="2"/>
              </a:rPr>
              <a:t>(g) + AsH</a:t>
            </a:r>
            <a:r>
              <a:rPr lang="en-US" baseline="-25000" dirty="0" smtClean="0">
                <a:sym typeface="Wingdings" pitchFamily="2" charset="2"/>
              </a:rPr>
              <a:t>3</a:t>
            </a:r>
            <a:r>
              <a:rPr lang="en-US" dirty="0" smtClean="0">
                <a:sym typeface="Wingdings" pitchFamily="2" charset="2"/>
              </a:rPr>
              <a:t>(g)</a:t>
            </a:r>
            <a:r>
              <a:rPr lang="en-US" dirty="0" err="1" smtClean="0">
                <a:sym typeface="Wingdings" pitchFamily="2" charset="2"/>
              </a:rPr>
              <a:t>GaAs</a:t>
            </a:r>
            <a:r>
              <a:rPr lang="en-US" dirty="0" smtClean="0">
                <a:sym typeface="Wingdings" pitchFamily="2" charset="2"/>
              </a:rPr>
              <a:t>(s) + 3CH</a:t>
            </a:r>
            <a:r>
              <a:rPr lang="en-US" baseline="-25000" dirty="0" smtClean="0">
                <a:sym typeface="Wingdings" pitchFamily="2" charset="2"/>
              </a:rPr>
              <a:t>4</a:t>
            </a:r>
            <a:r>
              <a:rPr lang="en-US" dirty="0" smtClean="0">
                <a:sym typeface="Wingdings" pitchFamily="2" charset="2"/>
              </a:rPr>
              <a:t>(g)</a:t>
            </a:r>
          </a:p>
          <a:p>
            <a:pPr>
              <a:buNone/>
            </a:pPr>
            <a:r>
              <a:rPr lang="en-US" dirty="0" smtClean="0">
                <a:sym typeface="Wingdings" pitchFamily="2" charset="2"/>
              </a:rPr>
              <a:t>		ZnCl</a:t>
            </a:r>
            <a:r>
              <a:rPr lang="en-US" baseline="-25000" dirty="0" smtClean="0">
                <a:sym typeface="Wingdings" pitchFamily="2" charset="2"/>
              </a:rPr>
              <a:t>2</a:t>
            </a:r>
            <a:r>
              <a:rPr lang="en-US" dirty="0" smtClean="0">
                <a:sym typeface="Wingdings" pitchFamily="2" charset="2"/>
              </a:rPr>
              <a:t>(g) + H</a:t>
            </a:r>
            <a:r>
              <a:rPr lang="en-US" baseline="-25000" dirty="0" smtClean="0">
                <a:sym typeface="Wingdings" pitchFamily="2" charset="2"/>
              </a:rPr>
              <a:t>2</a:t>
            </a:r>
            <a:r>
              <a:rPr lang="en-US" dirty="0" smtClean="0">
                <a:sym typeface="Wingdings" pitchFamily="2" charset="2"/>
              </a:rPr>
              <a:t>S(g)  </a:t>
            </a:r>
            <a:r>
              <a:rPr lang="en-US" dirty="0" err="1" smtClean="0">
                <a:sym typeface="Wingdings" pitchFamily="2" charset="2"/>
              </a:rPr>
              <a:t>ZnS</a:t>
            </a:r>
            <a:r>
              <a:rPr lang="en-US" dirty="0" smtClean="0">
                <a:sym typeface="Wingdings" pitchFamily="2" charset="2"/>
              </a:rPr>
              <a:t>(s) + 2HCl(g)</a:t>
            </a:r>
          </a:p>
          <a:p>
            <a:pPr>
              <a:buNone/>
            </a:pPr>
            <a:r>
              <a:rPr lang="en-US" dirty="0" smtClean="0">
                <a:sym typeface="Wingdings" pitchFamily="2" charset="2"/>
              </a:rPr>
              <a:t>		2TiCl</a:t>
            </a:r>
            <a:r>
              <a:rPr lang="en-US" baseline="-25000" dirty="0" smtClean="0">
                <a:sym typeface="Wingdings" pitchFamily="2" charset="2"/>
              </a:rPr>
              <a:t>4</a:t>
            </a:r>
            <a:r>
              <a:rPr lang="en-US" dirty="0" smtClean="0">
                <a:sym typeface="Wingdings" pitchFamily="2" charset="2"/>
              </a:rPr>
              <a:t>(g) + 2NH</a:t>
            </a:r>
            <a:r>
              <a:rPr lang="en-US" baseline="-25000" dirty="0" smtClean="0">
                <a:sym typeface="Wingdings" pitchFamily="2" charset="2"/>
              </a:rPr>
              <a:t>3</a:t>
            </a:r>
            <a:r>
              <a:rPr lang="en-US" dirty="0" smtClean="0">
                <a:sym typeface="Wingdings" pitchFamily="2" charset="2"/>
              </a:rPr>
              <a:t>(g) + H</a:t>
            </a:r>
            <a:r>
              <a:rPr lang="en-US" baseline="-25000" dirty="0" smtClean="0">
                <a:sym typeface="Wingdings" pitchFamily="2" charset="2"/>
              </a:rPr>
              <a:t>2</a:t>
            </a:r>
            <a:r>
              <a:rPr lang="en-US" dirty="0" smtClean="0">
                <a:sym typeface="Wingdings" pitchFamily="2" charset="2"/>
              </a:rPr>
              <a:t>(g)  </a:t>
            </a:r>
            <a:r>
              <a:rPr lang="en-US" dirty="0" err="1" smtClean="0">
                <a:sym typeface="Wingdings" pitchFamily="2" charset="2"/>
              </a:rPr>
              <a:t>TiN</a:t>
            </a:r>
            <a:r>
              <a:rPr lang="en-US" dirty="0" smtClean="0">
                <a:sym typeface="Wingdings" pitchFamily="2" charset="2"/>
              </a:rPr>
              <a:t>(s) + 8HCl(g)</a:t>
            </a:r>
          </a:p>
          <a:p>
            <a:pPr>
              <a:buNone/>
            </a:pPr>
            <a:r>
              <a:rPr lang="en-US" dirty="0" smtClean="0">
                <a:sym typeface="Wingdings" pitchFamily="2" charset="2"/>
              </a:rPr>
              <a:t>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Rectangle 2"/>
          <p:cNvSpPr>
            <a:spLocks noGrp="1" noChangeArrowheads="1"/>
          </p:cNvSpPr>
          <p:nvPr>
            <p:ph type="title"/>
          </p:nvPr>
        </p:nvSpPr>
        <p:spPr>
          <a:noFill/>
        </p:spPr>
        <p:txBody>
          <a:bodyPr>
            <a:normAutofit fontScale="90000"/>
          </a:bodyPr>
          <a:lstStyle/>
          <a:p>
            <a:r>
              <a:rPr lang="en-US" sz="3600" smtClean="0">
                <a:ea typeface="ＭＳ Ｐゴシック" pitchFamily="-84" charset="-128"/>
              </a:rPr>
              <a:t>Chemical vapor deposition (CVD): </a:t>
            </a:r>
            <a:br>
              <a:rPr lang="en-US" sz="3600" smtClean="0">
                <a:ea typeface="ＭＳ Ｐゴシック" pitchFamily="-84" charset="-128"/>
              </a:rPr>
            </a:br>
            <a:r>
              <a:rPr lang="en-US" sz="3600" smtClean="0">
                <a:ea typeface="ＭＳ Ｐゴシック" pitchFamily="-84" charset="-128"/>
              </a:rPr>
              <a:t>step coverage</a:t>
            </a:r>
          </a:p>
        </p:txBody>
      </p:sp>
      <p:pic>
        <p:nvPicPr>
          <p:cNvPr id="46088" name="Picture 3"/>
          <p:cNvPicPr>
            <a:picLocks noChangeArrowheads="1"/>
          </p:cNvPicPr>
          <p:nvPr/>
        </p:nvPicPr>
        <p:blipFill>
          <a:blip r:embed="rId4" cstate="print"/>
          <a:srcRect/>
          <a:stretch>
            <a:fillRect/>
          </a:stretch>
        </p:blipFill>
        <p:spPr bwMode="auto">
          <a:xfrm>
            <a:off x="0" y="1447800"/>
            <a:ext cx="4343400" cy="4038600"/>
          </a:xfrm>
          <a:prstGeom prst="rect">
            <a:avLst/>
          </a:prstGeom>
          <a:noFill/>
          <a:ln w="12700">
            <a:noFill/>
            <a:miter lim="800000"/>
            <a:headEnd/>
            <a:tailEnd/>
          </a:ln>
        </p:spPr>
      </p:pic>
      <p:graphicFrame>
        <p:nvGraphicFramePr>
          <p:cNvPr id="46082" name="Object 2"/>
          <p:cNvGraphicFramePr>
            <a:graphicFrameLocks/>
          </p:cNvGraphicFramePr>
          <p:nvPr/>
        </p:nvGraphicFramePr>
        <p:xfrm>
          <a:off x="2895600" y="4267200"/>
          <a:ext cx="1181100" cy="342900"/>
        </p:xfrm>
        <a:graphic>
          <a:graphicData uri="http://schemas.openxmlformats.org/presentationml/2006/ole">
            <p:oleObj spid="_x0000_s9218" name="Equation" r:id="rId5" imgW="1193800" imgH="355600" progId="Equation.2">
              <p:embed/>
            </p:oleObj>
          </a:graphicData>
        </a:graphic>
      </p:graphicFrame>
      <p:graphicFrame>
        <p:nvGraphicFramePr>
          <p:cNvPr id="46083" name="Object 3"/>
          <p:cNvGraphicFramePr>
            <a:graphicFrameLocks/>
          </p:cNvGraphicFramePr>
          <p:nvPr/>
        </p:nvGraphicFramePr>
        <p:xfrm>
          <a:off x="914400" y="3225800"/>
          <a:ext cx="863600" cy="279400"/>
        </p:xfrm>
        <a:graphic>
          <a:graphicData uri="http://schemas.openxmlformats.org/presentationml/2006/ole">
            <p:oleObj spid="_x0000_s9219" name="Document" r:id="rId6" imgW="876300" imgH="292100" progId="Word.Document.8">
              <p:embed/>
            </p:oleObj>
          </a:graphicData>
        </a:graphic>
      </p:graphicFrame>
      <p:sp>
        <p:nvSpPr>
          <p:cNvPr id="46089" name="Rectangle 6"/>
          <p:cNvSpPr>
            <a:spLocks noGrp="1" noChangeArrowheads="1"/>
          </p:cNvSpPr>
          <p:nvPr>
            <p:ph type="body" sz="half" idx="2"/>
          </p:nvPr>
        </p:nvSpPr>
        <p:spPr>
          <a:xfrm>
            <a:off x="5029200" y="1676400"/>
            <a:ext cx="3810000" cy="4114800"/>
          </a:xfrm>
          <a:noFill/>
        </p:spPr>
        <p:txBody>
          <a:bodyPr/>
          <a:lstStyle/>
          <a:p>
            <a:r>
              <a:rPr lang="en-US" sz="1800" smtClean="0">
                <a:ea typeface="ＭＳ Ｐゴシック" pitchFamily="-84" charset="-128"/>
              </a:rPr>
              <a:t>Step coverage, two factors are important</a:t>
            </a:r>
          </a:p>
          <a:p>
            <a:pPr lvl="1"/>
            <a:r>
              <a:rPr lang="en-US" sz="1800" smtClean="0">
                <a:ea typeface="ＭＳ Ｐゴシック" pitchFamily="-84" charset="-128"/>
              </a:rPr>
              <a:t>Mean free path and surface migration i.e. P and T</a:t>
            </a:r>
          </a:p>
          <a:p>
            <a:pPr lvl="1"/>
            <a:r>
              <a:rPr lang="en-US" sz="1800" smtClean="0">
                <a:ea typeface="ＭＳ Ｐゴシック" pitchFamily="-84" charset="-128"/>
              </a:rPr>
              <a:t>Mean free path: </a:t>
            </a:r>
            <a:r>
              <a:rPr lang="en-US" sz="1800" smtClean="0">
                <a:latin typeface="Symbol" pitchFamily="18" charset="2"/>
                <a:ea typeface="ＭＳ Ｐゴシック" pitchFamily="-84" charset="-128"/>
              </a:rPr>
              <a:t>l =</a:t>
            </a:r>
            <a:endParaRPr lang="en-US" smtClean="0">
              <a:latin typeface="Symbol" pitchFamily="18" charset="2"/>
              <a:ea typeface="ＭＳ Ｐゴシック" pitchFamily="-84" charset="-128"/>
            </a:endParaRPr>
          </a:p>
          <a:p>
            <a:pPr>
              <a:buFont typeface="Monotype Sorts" pitchFamily="-84" charset="2"/>
              <a:buNone/>
            </a:pPr>
            <a:endParaRPr lang="en-US" sz="1800" smtClean="0">
              <a:latin typeface="Symbol" pitchFamily="18" charset="2"/>
              <a:ea typeface="ＭＳ Ｐゴシック" pitchFamily="-84" charset="-128"/>
            </a:endParaRPr>
          </a:p>
          <a:p>
            <a:endParaRPr lang="en-US" sz="1800" smtClean="0">
              <a:ea typeface="ＭＳ Ｐゴシック" pitchFamily="-84" charset="-128"/>
            </a:endParaRPr>
          </a:p>
          <a:p>
            <a:endParaRPr lang="en-US" sz="1800" smtClean="0">
              <a:ea typeface="ＭＳ Ｐゴシック" pitchFamily="-84" charset="-128"/>
            </a:endParaRPr>
          </a:p>
        </p:txBody>
      </p:sp>
      <p:pic>
        <p:nvPicPr>
          <p:cNvPr id="46090" name="Picture 7"/>
          <p:cNvPicPr>
            <a:picLocks noChangeArrowheads="1"/>
          </p:cNvPicPr>
          <p:nvPr/>
        </p:nvPicPr>
        <p:blipFill>
          <a:blip r:embed="rId7" cstate="print"/>
          <a:srcRect/>
          <a:stretch>
            <a:fillRect/>
          </a:stretch>
        </p:blipFill>
        <p:spPr bwMode="auto">
          <a:xfrm>
            <a:off x="485775" y="5210175"/>
            <a:ext cx="2952750" cy="1625600"/>
          </a:xfrm>
          <a:prstGeom prst="rect">
            <a:avLst/>
          </a:prstGeom>
          <a:noFill/>
          <a:ln w="127000">
            <a:noFill/>
            <a:miter lim="800000"/>
            <a:headEnd/>
            <a:tailEnd/>
          </a:ln>
        </p:spPr>
      </p:pic>
      <p:grpSp>
        <p:nvGrpSpPr>
          <p:cNvPr id="2" name="Group 10"/>
          <p:cNvGrpSpPr>
            <a:grpSpLocks/>
          </p:cNvGrpSpPr>
          <p:nvPr/>
        </p:nvGrpSpPr>
        <p:grpSpPr bwMode="auto">
          <a:xfrm>
            <a:off x="1960563" y="5816600"/>
            <a:ext cx="176212" cy="598488"/>
            <a:chOff x="1235" y="3664"/>
            <a:chExt cx="111" cy="377"/>
          </a:xfrm>
        </p:grpSpPr>
        <p:sp>
          <p:nvSpPr>
            <p:cNvPr id="46121" name="Freeform 8"/>
            <p:cNvSpPr>
              <a:spLocks/>
            </p:cNvSpPr>
            <p:nvPr/>
          </p:nvSpPr>
          <p:spPr bwMode="auto">
            <a:xfrm>
              <a:off x="1291" y="3956"/>
              <a:ext cx="55" cy="85"/>
            </a:xfrm>
            <a:custGeom>
              <a:avLst/>
              <a:gdLst>
                <a:gd name="T0" fmla="*/ 48 w 55"/>
                <a:gd name="T1" fmla="*/ 84 h 85"/>
                <a:gd name="T2" fmla="*/ 0 w 55"/>
                <a:gd name="T3" fmla="*/ 18 h 85"/>
                <a:gd name="T4" fmla="*/ 24 w 55"/>
                <a:gd name="T5" fmla="*/ 12 h 85"/>
                <a:gd name="T6" fmla="*/ 54 w 55"/>
                <a:gd name="T7" fmla="*/ 0 h 85"/>
                <a:gd name="T8" fmla="*/ 48 w 55"/>
                <a:gd name="T9" fmla="*/ 84 h 85"/>
                <a:gd name="T10" fmla="*/ 0 60000 65536"/>
                <a:gd name="T11" fmla="*/ 0 60000 65536"/>
                <a:gd name="T12" fmla="*/ 0 60000 65536"/>
                <a:gd name="T13" fmla="*/ 0 60000 65536"/>
                <a:gd name="T14" fmla="*/ 0 60000 65536"/>
                <a:gd name="T15" fmla="*/ 0 w 55"/>
                <a:gd name="T16" fmla="*/ 0 h 85"/>
                <a:gd name="T17" fmla="*/ 55 w 55"/>
                <a:gd name="T18" fmla="*/ 85 h 85"/>
              </a:gdLst>
              <a:ahLst/>
              <a:cxnLst>
                <a:cxn ang="T10">
                  <a:pos x="T0" y="T1"/>
                </a:cxn>
                <a:cxn ang="T11">
                  <a:pos x="T2" y="T3"/>
                </a:cxn>
                <a:cxn ang="T12">
                  <a:pos x="T4" y="T5"/>
                </a:cxn>
                <a:cxn ang="T13">
                  <a:pos x="T6" y="T7"/>
                </a:cxn>
                <a:cxn ang="T14">
                  <a:pos x="T8" y="T9"/>
                </a:cxn>
              </a:cxnLst>
              <a:rect l="T15" t="T16" r="T17" b="T18"/>
              <a:pathLst>
                <a:path w="55" h="85">
                  <a:moveTo>
                    <a:pt x="48" y="84"/>
                  </a:moveTo>
                  <a:lnTo>
                    <a:pt x="0" y="18"/>
                  </a:lnTo>
                  <a:lnTo>
                    <a:pt x="24" y="12"/>
                  </a:lnTo>
                  <a:lnTo>
                    <a:pt x="54" y="0"/>
                  </a:lnTo>
                  <a:lnTo>
                    <a:pt x="48" y="84"/>
                  </a:lnTo>
                </a:path>
              </a:pathLst>
            </a:custGeom>
            <a:solidFill>
              <a:srgbClr val="000000"/>
            </a:solidFill>
            <a:ln w="12700" cap="rnd">
              <a:solidFill>
                <a:srgbClr val="000000"/>
              </a:solidFill>
              <a:round/>
              <a:headEnd/>
              <a:tailEnd/>
            </a:ln>
          </p:spPr>
          <p:txBody>
            <a:bodyPr/>
            <a:lstStyle/>
            <a:p>
              <a:endParaRPr lang="en-US"/>
            </a:p>
          </p:txBody>
        </p:sp>
        <p:sp>
          <p:nvSpPr>
            <p:cNvPr id="46122" name="Line 9"/>
            <p:cNvSpPr>
              <a:spLocks noChangeShapeType="1"/>
            </p:cNvSpPr>
            <p:nvPr/>
          </p:nvSpPr>
          <p:spPr bwMode="auto">
            <a:xfrm>
              <a:off x="1235" y="3664"/>
              <a:ext cx="84" cy="302"/>
            </a:xfrm>
            <a:prstGeom prst="line">
              <a:avLst/>
            </a:prstGeom>
            <a:noFill/>
            <a:ln w="12700">
              <a:solidFill>
                <a:srgbClr val="000000"/>
              </a:solidFill>
              <a:round/>
              <a:headEnd/>
              <a:tailEnd/>
            </a:ln>
          </p:spPr>
          <p:txBody>
            <a:bodyPr/>
            <a:lstStyle/>
            <a:p>
              <a:endParaRPr lang="en-US"/>
            </a:p>
          </p:txBody>
        </p:sp>
      </p:grpSp>
      <p:sp>
        <p:nvSpPr>
          <p:cNvPr id="46092" name="Rectangle 11"/>
          <p:cNvSpPr>
            <a:spLocks noChangeArrowheads="1"/>
          </p:cNvSpPr>
          <p:nvPr/>
        </p:nvSpPr>
        <p:spPr bwMode="auto">
          <a:xfrm>
            <a:off x="1962150" y="5880100"/>
            <a:ext cx="252413" cy="225425"/>
          </a:xfrm>
          <a:prstGeom prst="rect">
            <a:avLst/>
          </a:prstGeom>
          <a:noFill/>
          <a:ln w="12700">
            <a:noFill/>
            <a:miter lim="800000"/>
            <a:headEnd/>
            <a:tailEnd/>
          </a:ln>
        </p:spPr>
        <p:txBody>
          <a:bodyPr wrap="none" lIns="90488" tIns="44450" rIns="90488" bIns="44450">
            <a:spAutoFit/>
          </a:bodyPr>
          <a:lstStyle/>
          <a:p>
            <a:r>
              <a:rPr lang="en-US" sz="900" b="1">
                <a:solidFill>
                  <a:srgbClr val="000000"/>
                </a:solidFill>
                <a:latin typeface="Symbol" pitchFamily="18" charset="2"/>
              </a:rPr>
              <a:t>a</a:t>
            </a:r>
          </a:p>
        </p:txBody>
      </p:sp>
      <p:sp>
        <p:nvSpPr>
          <p:cNvPr id="46093" name="Line 12"/>
          <p:cNvSpPr>
            <a:spLocks noChangeShapeType="1"/>
          </p:cNvSpPr>
          <p:nvPr/>
        </p:nvSpPr>
        <p:spPr bwMode="auto">
          <a:xfrm>
            <a:off x="3429000" y="5791200"/>
            <a:ext cx="0" cy="838200"/>
          </a:xfrm>
          <a:prstGeom prst="line">
            <a:avLst/>
          </a:prstGeom>
          <a:noFill/>
          <a:ln w="12700">
            <a:solidFill>
              <a:schemeClr val="tx1"/>
            </a:solidFill>
            <a:round/>
            <a:headEnd type="triangle" w="med" len="med"/>
            <a:tailEnd type="triangle" w="med" len="med"/>
          </a:ln>
        </p:spPr>
        <p:txBody>
          <a:bodyPr/>
          <a:lstStyle/>
          <a:p>
            <a:endParaRPr lang="en-US"/>
          </a:p>
        </p:txBody>
      </p:sp>
      <p:sp>
        <p:nvSpPr>
          <p:cNvPr id="46094" name="Rectangle 13"/>
          <p:cNvSpPr>
            <a:spLocks noChangeArrowheads="1"/>
          </p:cNvSpPr>
          <p:nvPr/>
        </p:nvSpPr>
        <p:spPr bwMode="auto">
          <a:xfrm>
            <a:off x="3490913" y="5929313"/>
            <a:ext cx="401637" cy="454025"/>
          </a:xfrm>
          <a:prstGeom prst="rect">
            <a:avLst/>
          </a:prstGeom>
          <a:noFill/>
          <a:ln w="12700">
            <a:noFill/>
            <a:miter lim="800000"/>
            <a:headEnd/>
            <a:tailEnd/>
          </a:ln>
        </p:spPr>
        <p:txBody>
          <a:bodyPr wrap="none" lIns="90488" tIns="44450" rIns="90488" bIns="44450">
            <a:spAutoFit/>
          </a:bodyPr>
          <a:lstStyle/>
          <a:p>
            <a:r>
              <a:rPr lang="en-US">
                <a:solidFill>
                  <a:schemeClr val="tx1"/>
                </a:solidFill>
              </a:rPr>
              <a:t>w</a:t>
            </a:r>
          </a:p>
        </p:txBody>
      </p:sp>
      <p:sp>
        <p:nvSpPr>
          <p:cNvPr id="46095" name="Line 14"/>
          <p:cNvSpPr>
            <a:spLocks noChangeShapeType="1"/>
          </p:cNvSpPr>
          <p:nvPr/>
        </p:nvSpPr>
        <p:spPr bwMode="auto">
          <a:xfrm>
            <a:off x="2514600" y="5486400"/>
            <a:ext cx="762000" cy="0"/>
          </a:xfrm>
          <a:prstGeom prst="line">
            <a:avLst/>
          </a:prstGeom>
          <a:noFill/>
          <a:ln w="12700">
            <a:solidFill>
              <a:schemeClr val="tx1"/>
            </a:solidFill>
            <a:round/>
            <a:headEnd type="triangle" w="med" len="med"/>
            <a:tailEnd type="triangle" w="med" len="med"/>
          </a:ln>
        </p:spPr>
        <p:txBody>
          <a:bodyPr/>
          <a:lstStyle/>
          <a:p>
            <a:endParaRPr lang="en-US"/>
          </a:p>
        </p:txBody>
      </p:sp>
      <p:sp>
        <p:nvSpPr>
          <p:cNvPr id="46096" name="Rectangle 15"/>
          <p:cNvSpPr>
            <a:spLocks noChangeArrowheads="1"/>
          </p:cNvSpPr>
          <p:nvPr/>
        </p:nvSpPr>
        <p:spPr bwMode="auto">
          <a:xfrm>
            <a:off x="2805113" y="5167313"/>
            <a:ext cx="315912" cy="454025"/>
          </a:xfrm>
          <a:prstGeom prst="rect">
            <a:avLst/>
          </a:prstGeom>
          <a:noFill/>
          <a:ln w="12700">
            <a:noFill/>
            <a:miter lim="800000"/>
            <a:headEnd/>
            <a:tailEnd/>
          </a:ln>
        </p:spPr>
        <p:txBody>
          <a:bodyPr wrap="none" lIns="90488" tIns="44450" rIns="90488" bIns="44450">
            <a:spAutoFit/>
          </a:bodyPr>
          <a:lstStyle/>
          <a:p>
            <a:r>
              <a:rPr lang="en-US">
                <a:solidFill>
                  <a:schemeClr val="tx1"/>
                </a:solidFill>
              </a:rPr>
              <a:t>z</a:t>
            </a:r>
          </a:p>
        </p:txBody>
      </p:sp>
      <p:sp>
        <p:nvSpPr>
          <p:cNvPr id="46097" name="Arc 16"/>
          <p:cNvSpPr>
            <a:spLocks/>
          </p:cNvSpPr>
          <p:nvPr/>
        </p:nvSpPr>
        <p:spPr bwMode="auto">
          <a:xfrm>
            <a:off x="5703888" y="5021263"/>
            <a:ext cx="511175" cy="339725"/>
          </a:xfrm>
          <a:custGeom>
            <a:avLst/>
            <a:gdLst>
              <a:gd name="T0" fmla="*/ 0 w 21667"/>
              <a:gd name="T1" fmla="*/ 2147483647 h 21600"/>
              <a:gd name="T2" fmla="*/ 2147483647 w 21667"/>
              <a:gd name="T3" fmla="*/ 2147483647 h 21600"/>
              <a:gd name="T4" fmla="*/ 2147483647 w 21667"/>
              <a:gd name="T5" fmla="*/ 2147483647 h 21600"/>
              <a:gd name="T6" fmla="*/ 0 60000 65536"/>
              <a:gd name="T7" fmla="*/ 0 60000 65536"/>
              <a:gd name="T8" fmla="*/ 0 60000 65536"/>
              <a:gd name="T9" fmla="*/ 0 w 21667"/>
              <a:gd name="T10" fmla="*/ 0 h 21600"/>
              <a:gd name="T11" fmla="*/ 21667 w 21667"/>
              <a:gd name="T12" fmla="*/ 21600 h 21600"/>
            </a:gdLst>
            <a:ahLst/>
            <a:cxnLst>
              <a:cxn ang="T6">
                <a:pos x="T0" y="T1"/>
              </a:cxn>
              <a:cxn ang="T7">
                <a:pos x="T2" y="T3"/>
              </a:cxn>
              <a:cxn ang="T8">
                <a:pos x="T4" y="T5"/>
              </a:cxn>
            </a:cxnLst>
            <a:rect l="T9" t="T10" r="T11" b="T12"/>
            <a:pathLst>
              <a:path w="21667" h="21600" fill="none" extrusionOk="0">
                <a:moveTo>
                  <a:pt x="-1" y="0"/>
                </a:moveTo>
                <a:cubicBezTo>
                  <a:pt x="22" y="0"/>
                  <a:pt x="44" y="-1"/>
                  <a:pt x="67" y="-1"/>
                </a:cubicBezTo>
                <a:cubicBezTo>
                  <a:pt x="11996" y="-1"/>
                  <a:pt x="21667" y="9670"/>
                  <a:pt x="21667" y="21600"/>
                </a:cubicBezTo>
              </a:path>
              <a:path w="21667" h="21600" stroke="0" extrusionOk="0">
                <a:moveTo>
                  <a:pt x="-1" y="0"/>
                </a:moveTo>
                <a:cubicBezTo>
                  <a:pt x="22" y="0"/>
                  <a:pt x="44" y="-1"/>
                  <a:pt x="67" y="-1"/>
                </a:cubicBezTo>
                <a:cubicBezTo>
                  <a:pt x="11996" y="-1"/>
                  <a:pt x="21667" y="9670"/>
                  <a:pt x="21667" y="21600"/>
                </a:cubicBezTo>
                <a:lnTo>
                  <a:pt x="67" y="21600"/>
                </a:lnTo>
                <a:close/>
              </a:path>
            </a:pathLst>
          </a:custGeom>
          <a:solidFill>
            <a:srgbClr val="FFFFFF"/>
          </a:solidFill>
          <a:ln w="12700" cap="rnd">
            <a:solidFill>
              <a:srgbClr val="000000"/>
            </a:solidFill>
            <a:round/>
            <a:headEnd/>
            <a:tailEnd/>
          </a:ln>
        </p:spPr>
        <p:txBody>
          <a:bodyPr/>
          <a:lstStyle/>
          <a:p>
            <a:endParaRPr lang="en-US"/>
          </a:p>
        </p:txBody>
      </p:sp>
      <p:sp>
        <p:nvSpPr>
          <p:cNvPr id="46098" name="Arc 17"/>
          <p:cNvSpPr>
            <a:spLocks/>
          </p:cNvSpPr>
          <p:nvPr/>
        </p:nvSpPr>
        <p:spPr bwMode="auto">
          <a:xfrm>
            <a:off x="5280025" y="5021263"/>
            <a:ext cx="425450" cy="339725"/>
          </a:xfrm>
          <a:custGeom>
            <a:avLst/>
            <a:gdLst>
              <a:gd name="T0" fmla="*/ 0 w 21600"/>
              <a:gd name="T1" fmla="*/ 2147483647 h 21599"/>
              <a:gd name="T2" fmla="*/ 2147483647 w 21600"/>
              <a:gd name="T3" fmla="*/ 0 h 21599"/>
              <a:gd name="T4" fmla="*/ 2147483647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700"/>
                  <a:pt x="9621" y="43"/>
                  <a:pt x="21519" y="-1"/>
                </a:cubicBezTo>
              </a:path>
              <a:path w="21600" h="21599" stroke="0" extrusionOk="0">
                <a:moveTo>
                  <a:pt x="-1" y="21598"/>
                </a:moveTo>
                <a:cubicBezTo>
                  <a:pt x="-1" y="9700"/>
                  <a:pt x="9621" y="43"/>
                  <a:pt x="21519" y="-1"/>
                </a:cubicBezTo>
                <a:lnTo>
                  <a:pt x="21600" y="21599"/>
                </a:lnTo>
                <a:close/>
              </a:path>
            </a:pathLst>
          </a:custGeom>
          <a:solidFill>
            <a:srgbClr val="FFFFFF"/>
          </a:solidFill>
          <a:ln w="12700" cap="rnd">
            <a:solidFill>
              <a:srgbClr val="000000"/>
            </a:solidFill>
            <a:round/>
            <a:headEnd/>
            <a:tailEnd/>
          </a:ln>
        </p:spPr>
        <p:txBody>
          <a:bodyPr/>
          <a:lstStyle/>
          <a:p>
            <a:endParaRPr lang="en-US"/>
          </a:p>
        </p:txBody>
      </p:sp>
      <p:sp>
        <p:nvSpPr>
          <p:cNvPr id="46099" name="Line 18"/>
          <p:cNvSpPr>
            <a:spLocks noChangeShapeType="1"/>
          </p:cNvSpPr>
          <p:nvPr/>
        </p:nvSpPr>
        <p:spPr bwMode="auto">
          <a:xfrm flipV="1">
            <a:off x="5278438" y="5275263"/>
            <a:ext cx="93662" cy="95250"/>
          </a:xfrm>
          <a:prstGeom prst="line">
            <a:avLst/>
          </a:prstGeom>
          <a:noFill/>
          <a:ln w="12700">
            <a:solidFill>
              <a:srgbClr val="000000"/>
            </a:solidFill>
            <a:round/>
            <a:headEnd/>
            <a:tailEnd/>
          </a:ln>
        </p:spPr>
        <p:txBody>
          <a:bodyPr/>
          <a:lstStyle/>
          <a:p>
            <a:endParaRPr lang="en-US"/>
          </a:p>
        </p:txBody>
      </p:sp>
      <p:sp>
        <p:nvSpPr>
          <p:cNvPr id="46100" name="Line 19"/>
          <p:cNvSpPr>
            <a:spLocks noChangeShapeType="1"/>
          </p:cNvSpPr>
          <p:nvPr/>
        </p:nvSpPr>
        <p:spPr bwMode="auto">
          <a:xfrm>
            <a:off x="5192713" y="5275263"/>
            <a:ext cx="95250" cy="95250"/>
          </a:xfrm>
          <a:prstGeom prst="line">
            <a:avLst/>
          </a:prstGeom>
          <a:noFill/>
          <a:ln w="12700">
            <a:solidFill>
              <a:srgbClr val="000000"/>
            </a:solidFill>
            <a:round/>
            <a:headEnd/>
            <a:tailEnd/>
          </a:ln>
        </p:spPr>
        <p:txBody>
          <a:bodyPr/>
          <a:lstStyle/>
          <a:p>
            <a:endParaRPr lang="en-US"/>
          </a:p>
        </p:txBody>
      </p:sp>
      <p:sp>
        <p:nvSpPr>
          <p:cNvPr id="46101" name="Oval 20"/>
          <p:cNvSpPr>
            <a:spLocks noChangeArrowheads="1"/>
          </p:cNvSpPr>
          <p:nvPr/>
        </p:nvSpPr>
        <p:spPr bwMode="auto">
          <a:xfrm>
            <a:off x="5703888" y="5275263"/>
            <a:ext cx="82550" cy="82550"/>
          </a:xfrm>
          <a:prstGeom prst="ellipse">
            <a:avLst/>
          </a:prstGeom>
          <a:solidFill>
            <a:srgbClr val="000000"/>
          </a:solidFill>
          <a:ln w="12700">
            <a:solidFill>
              <a:srgbClr val="000000"/>
            </a:solidFill>
            <a:round/>
            <a:headEnd/>
            <a:tailEnd/>
          </a:ln>
        </p:spPr>
        <p:txBody>
          <a:bodyPr/>
          <a:lstStyle/>
          <a:p>
            <a:endParaRPr lang="en-US"/>
          </a:p>
        </p:txBody>
      </p:sp>
      <p:sp>
        <p:nvSpPr>
          <p:cNvPr id="46102" name="Rectangle 21"/>
          <p:cNvSpPr>
            <a:spLocks noChangeArrowheads="1"/>
          </p:cNvSpPr>
          <p:nvPr/>
        </p:nvSpPr>
        <p:spPr bwMode="auto">
          <a:xfrm>
            <a:off x="5456238" y="5094288"/>
            <a:ext cx="474662" cy="225425"/>
          </a:xfrm>
          <a:prstGeom prst="rect">
            <a:avLst/>
          </a:prstGeom>
          <a:noFill/>
          <a:ln w="12700">
            <a:noFill/>
            <a:miter lim="800000"/>
            <a:headEnd/>
            <a:tailEnd/>
          </a:ln>
        </p:spPr>
        <p:txBody>
          <a:bodyPr wrap="none" lIns="90488" tIns="44450" rIns="90488" bIns="44450">
            <a:spAutoFit/>
          </a:bodyPr>
          <a:lstStyle/>
          <a:p>
            <a:r>
              <a:rPr lang="en-US" sz="900" b="1">
                <a:solidFill>
                  <a:srgbClr val="000000"/>
                </a:solidFill>
                <a:latin typeface="Symbol" pitchFamily="18" charset="2"/>
              </a:rPr>
              <a:t>q=180</a:t>
            </a:r>
          </a:p>
        </p:txBody>
      </p:sp>
      <p:sp>
        <p:nvSpPr>
          <p:cNvPr id="46103" name="Rectangle 22"/>
          <p:cNvSpPr>
            <a:spLocks noChangeArrowheads="1"/>
          </p:cNvSpPr>
          <p:nvPr/>
        </p:nvSpPr>
        <p:spPr bwMode="auto">
          <a:xfrm>
            <a:off x="5749925" y="5089525"/>
            <a:ext cx="225425" cy="195263"/>
          </a:xfrm>
          <a:prstGeom prst="rect">
            <a:avLst/>
          </a:prstGeom>
          <a:noFill/>
          <a:ln w="12700">
            <a:noFill/>
            <a:miter lim="800000"/>
            <a:headEnd/>
            <a:tailEnd/>
          </a:ln>
        </p:spPr>
        <p:txBody>
          <a:bodyPr wrap="none" lIns="90488" tIns="44450" rIns="90488" bIns="44450">
            <a:spAutoFit/>
          </a:bodyPr>
          <a:lstStyle/>
          <a:p>
            <a:r>
              <a:rPr lang="en-US" sz="700" b="1">
                <a:solidFill>
                  <a:srgbClr val="000000"/>
                </a:solidFill>
                <a:latin typeface="Symbol" pitchFamily="18" charset="2"/>
              </a:rPr>
              <a:t>0</a:t>
            </a:r>
          </a:p>
        </p:txBody>
      </p:sp>
      <p:sp>
        <p:nvSpPr>
          <p:cNvPr id="46104" name="Oval 23"/>
          <p:cNvSpPr>
            <a:spLocks noChangeArrowheads="1"/>
          </p:cNvSpPr>
          <p:nvPr/>
        </p:nvSpPr>
        <p:spPr bwMode="auto">
          <a:xfrm>
            <a:off x="7666038" y="5957888"/>
            <a:ext cx="82550" cy="82550"/>
          </a:xfrm>
          <a:prstGeom prst="ellipse">
            <a:avLst/>
          </a:prstGeom>
          <a:solidFill>
            <a:srgbClr val="000000"/>
          </a:solidFill>
          <a:ln w="12700">
            <a:solidFill>
              <a:srgbClr val="000000"/>
            </a:solidFill>
            <a:round/>
            <a:headEnd/>
            <a:tailEnd/>
          </a:ln>
        </p:spPr>
        <p:txBody>
          <a:bodyPr/>
          <a:lstStyle/>
          <a:p>
            <a:endParaRPr lang="en-US"/>
          </a:p>
        </p:txBody>
      </p:sp>
      <p:sp>
        <p:nvSpPr>
          <p:cNvPr id="46105" name="Oval 24"/>
          <p:cNvSpPr>
            <a:spLocks noChangeArrowheads="1"/>
          </p:cNvSpPr>
          <p:nvPr/>
        </p:nvSpPr>
        <p:spPr bwMode="auto">
          <a:xfrm>
            <a:off x="7410450" y="5702300"/>
            <a:ext cx="593725" cy="593725"/>
          </a:xfrm>
          <a:prstGeom prst="ellipse">
            <a:avLst/>
          </a:prstGeom>
          <a:noFill/>
          <a:ln w="12700">
            <a:solidFill>
              <a:srgbClr val="000000"/>
            </a:solidFill>
            <a:round/>
            <a:headEnd/>
            <a:tailEnd/>
          </a:ln>
        </p:spPr>
        <p:txBody>
          <a:bodyPr/>
          <a:lstStyle/>
          <a:p>
            <a:endParaRPr lang="en-US"/>
          </a:p>
        </p:txBody>
      </p:sp>
      <p:sp>
        <p:nvSpPr>
          <p:cNvPr id="46106" name="Freeform 25"/>
          <p:cNvSpPr>
            <a:spLocks/>
          </p:cNvSpPr>
          <p:nvPr/>
        </p:nvSpPr>
        <p:spPr bwMode="auto">
          <a:xfrm>
            <a:off x="4937125" y="5360988"/>
            <a:ext cx="2717800" cy="1354137"/>
          </a:xfrm>
          <a:custGeom>
            <a:avLst/>
            <a:gdLst>
              <a:gd name="T0" fmla="*/ 0 w 1712"/>
              <a:gd name="T1" fmla="*/ 0 h 853"/>
              <a:gd name="T2" fmla="*/ 2147483647 w 1712"/>
              <a:gd name="T3" fmla="*/ 0 h 853"/>
              <a:gd name="T4" fmla="*/ 2147483647 w 1712"/>
              <a:gd name="T5" fmla="*/ 2147483647 h 853"/>
              <a:gd name="T6" fmla="*/ 2147483647 w 1712"/>
              <a:gd name="T7" fmla="*/ 2147483647 h 853"/>
              <a:gd name="T8" fmla="*/ 2147483647 w 1712"/>
              <a:gd name="T9" fmla="*/ 2147483647 h 853"/>
              <a:gd name="T10" fmla="*/ 0 w 1712"/>
              <a:gd name="T11" fmla="*/ 2147483647 h 853"/>
              <a:gd name="T12" fmla="*/ 0 w 1712"/>
              <a:gd name="T13" fmla="*/ 0 h 853"/>
              <a:gd name="T14" fmla="*/ 0 60000 65536"/>
              <a:gd name="T15" fmla="*/ 0 60000 65536"/>
              <a:gd name="T16" fmla="*/ 0 60000 65536"/>
              <a:gd name="T17" fmla="*/ 0 60000 65536"/>
              <a:gd name="T18" fmla="*/ 0 60000 65536"/>
              <a:gd name="T19" fmla="*/ 0 60000 65536"/>
              <a:gd name="T20" fmla="*/ 0 60000 65536"/>
              <a:gd name="T21" fmla="*/ 0 w 1712"/>
              <a:gd name="T22" fmla="*/ 0 h 853"/>
              <a:gd name="T23" fmla="*/ 1712 w 1712"/>
              <a:gd name="T24" fmla="*/ 853 h 8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2" h="853">
                <a:moveTo>
                  <a:pt x="0" y="0"/>
                </a:moveTo>
                <a:lnTo>
                  <a:pt x="855" y="0"/>
                </a:lnTo>
                <a:lnTo>
                  <a:pt x="855" y="426"/>
                </a:lnTo>
                <a:lnTo>
                  <a:pt x="1711" y="426"/>
                </a:lnTo>
                <a:lnTo>
                  <a:pt x="1711" y="852"/>
                </a:lnTo>
                <a:lnTo>
                  <a:pt x="0" y="852"/>
                </a:lnTo>
                <a:lnTo>
                  <a:pt x="0" y="0"/>
                </a:lnTo>
              </a:path>
            </a:pathLst>
          </a:custGeom>
          <a:solidFill>
            <a:srgbClr val="FFD34C"/>
          </a:solidFill>
          <a:ln w="127000" cap="rnd">
            <a:noFill/>
            <a:round/>
            <a:headEnd/>
            <a:tailEnd/>
          </a:ln>
        </p:spPr>
        <p:txBody>
          <a:bodyPr/>
          <a:lstStyle/>
          <a:p>
            <a:endParaRPr lang="en-US"/>
          </a:p>
        </p:txBody>
      </p:sp>
      <p:sp>
        <p:nvSpPr>
          <p:cNvPr id="46107" name="Freeform 26"/>
          <p:cNvSpPr>
            <a:spLocks/>
          </p:cNvSpPr>
          <p:nvPr/>
        </p:nvSpPr>
        <p:spPr bwMode="auto">
          <a:xfrm>
            <a:off x="4946650" y="5370513"/>
            <a:ext cx="2730500" cy="1365250"/>
          </a:xfrm>
          <a:custGeom>
            <a:avLst/>
            <a:gdLst>
              <a:gd name="T0" fmla="*/ 0 w 1720"/>
              <a:gd name="T1" fmla="*/ 0 h 860"/>
              <a:gd name="T2" fmla="*/ 0 w 1720"/>
              <a:gd name="T3" fmla="*/ 0 h 860"/>
              <a:gd name="T4" fmla="*/ 2147483647 w 1720"/>
              <a:gd name="T5" fmla="*/ 0 h 860"/>
              <a:gd name="T6" fmla="*/ 2147483647 w 1720"/>
              <a:gd name="T7" fmla="*/ 2147483647 h 860"/>
              <a:gd name="T8" fmla="*/ 2147483647 w 1720"/>
              <a:gd name="T9" fmla="*/ 2147483647 h 860"/>
              <a:gd name="T10" fmla="*/ 2147483647 w 1720"/>
              <a:gd name="T11" fmla="*/ 2147483647 h 860"/>
              <a:gd name="T12" fmla="*/ 0 w 1720"/>
              <a:gd name="T13" fmla="*/ 2147483647 h 860"/>
              <a:gd name="T14" fmla="*/ 0 w 1720"/>
              <a:gd name="T15" fmla="*/ 0 h 860"/>
              <a:gd name="T16" fmla="*/ 0 60000 65536"/>
              <a:gd name="T17" fmla="*/ 0 60000 65536"/>
              <a:gd name="T18" fmla="*/ 0 60000 65536"/>
              <a:gd name="T19" fmla="*/ 0 60000 65536"/>
              <a:gd name="T20" fmla="*/ 0 60000 65536"/>
              <a:gd name="T21" fmla="*/ 0 60000 65536"/>
              <a:gd name="T22" fmla="*/ 0 60000 65536"/>
              <a:gd name="T23" fmla="*/ 0 60000 65536"/>
              <a:gd name="T24" fmla="*/ 0 w 1720"/>
              <a:gd name="T25" fmla="*/ 0 h 860"/>
              <a:gd name="T26" fmla="*/ 1720 w 1720"/>
              <a:gd name="T27" fmla="*/ 860 h 8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0" h="860">
                <a:moveTo>
                  <a:pt x="0" y="0"/>
                </a:moveTo>
                <a:lnTo>
                  <a:pt x="0" y="0"/>
                </a:lnTo>
                <a:lnTo>
                  <a:pt x="859" y="0"/>
                </a:lnTo>
                <a:lnTo>
                  <a:pt x="859" y="430"/>
                </a:lnTo>
                <a:lnTo>
                  <a:pt x="1719" y="430"/>
                </a:lnTo>
                <a:lnTo>
                  <a:pt x="1719" y="859"/>
                </a:lnTo>
                <a:lnTo>
                  <a:pt x="0" y="859"/>
                </a:lnTo>
                <a:lnTo>
                  <a:pt x="0" y="0"/>
                </a:lnTo>
              </a:path>
            </a:pathLst>
          </a:custGeom>
          <a:noFill/>
          <a:ln w="12700" cap="rnd">
            <a:solidFill>
              <a:srgbClr val="000000"/>
            </a:solidFill>
            <a:round/>
            <a:headEnd/>
            <a:tailEnd/>
          </a:ln>
        </p:spPr>
        <p:txBody>
          <a:bodyPr/>
          <a:lstStyle/>
          <a:p>
            <a:endParaRPr lang="en-US"/>
          </a:p>
        </p:txBody>
      </p:sp>
      <p:sp>
        <p:nvSpPr>
          <p:cNvPr id="46108" name="Freeform 27"/>
          <p:cNvSpPr>
            <a:spLocks/>
          </p:cNvSpPr>
          <p:nvPr/>
        </p:nvSpPr>
        <p:spPr bwMode="auto">
          <a:xfrm>
            <a:off x="4937125" y="5360988"/>
            <a:ext cx="2730500" cy="1366837"/>
          </a:xfrm>
          <a:custGeom>
            <a:avLst/>
            <a:gdLst>
              <a:gd name="T0" fmla="*/ 0 w 1720"/>
              <a:gd name="T1" fmla="*/ 0 h 861"/>
              <a:gd name="T2" fmla="*/ 2147483647 w 1720"/>
              <a:gd name="T3" fmla="*/ 0 h 861"/>
              <a:gd name="T4" fmla="*/ 2147483647 w 1720"/>
              <a:gd name="T5" fmla="*/ 2147483647 h 861"/>
              <a:gd name="T6" fmla="*/ 2147483647 w 1720"/>
              <a:gd name="T7" fmla="*/ 2147483647 h 861"/>
              <a:gd name="T8" fmla="*/ 2147483647 w 1720"/>
              <a:gd name="T9" fmla="*/ 2147483647 h 861"/>
              <a:gd name="T10" fmla="*/ 0 w 1720"/>
              <a:gd name="T11" fmla="*/ 2147483647 h 861"/>
              <a:gd name="T12" fmla="*/ 0 w 1720"/>
              <a:gd name="T13" fmla="*/ 0 h 861"/>
              <a:gd name="T14" fmla="*/ 0 60000 65536"/>
              <a:gd name="T15" fmla="*/ 0 60000 65536"/>
              <a:gd name="T16" fmla="*/ 0 60000 65536"/>
              <a:gd name="T17" fmla="*/ 0 60000 65536"/>
              <a:gd name="T18" fmla="*/ 0 60000 65536"/>
              <a:gd name="T19" fmla="*/ 0 60000 65536"/>
              <a:gd name="T20" fmla="*/ 0 60000 65536"/>
              <a:gd name="T21" fmla="*/ 0 w 1720"/>
              <a:gd name="T22" fmla="*/ 0 h 861"/>
              <a:gd name="T23" fmla="*/ 1720 w 1720"/>
              <a:gd name="T24" fmla="*/ 861 h 8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861">
                <a:moveTo>
                  <a:pt x="0" y="0"/>
                </a:moveTo>
                <a:lnTo>
                  <a:pt x="859" y="0"/>
                </a:lnTo>
                <a:lnTo>
                  <a:pt x="859" y="430"/>
                </a:lnTo>
                <a:lnTo>
                  <a:pt x="1719" y="430"/>
                </a:lnTo>
                <a:lnTo>
                  <a:pt x="1719" y="860"/>
                </a:lnTo>
                <a:lnTo>
                  <a:pt x="0" y="860"/>
                </a:lnTo>
                <a:lnTo>
                  <a:pt x="0" y="0"/>
                </a:lnTo>
              </a:path>
            </a:pathLst>
          </a:custGeom>
          <a:noFill/>
          <a:ln w="12700" cap="rnd">
            <a:solidFill>
              <a:srgbClr val="000000"/>
            </a:solidFill>
            <a:round/>
            <a:headEnd/>
            <a:tailEnd/>
          </a:ln>
        </p:spPr>
        <p:txBody>
          <a:bodyPr/>
          <a:lstStyle/>
          <a:p>
            <a:endParaRPr lang="en-US"/>
          </a:p>
        </p:txBody>
      </p:sp>
      <p:sp>
        <p:nvSpPr>
          <p:cNvPr id="46109" name="Freeform 28"/>
          <p:cNvSpPr>
            <a:spLocks/>
          </p:cNvSpPr>
          <p:nvPr/>
        </p:nvSpPr>
        <p:spPr bwMode="auto">
          <a:xfrm>
            <a:off x="7324725" y="5957888"/>
            <a:ext cx="173038" cy="87312"/>
          </a:xfrm>
          <a:custGeom>
            <a:avLst/>
            <a:gdLst>
              <a:gd name="T0" fmla="*/ 0 w 109"/>
              <a:gd name="T1" fmla="*/ 0 h 55"/>
              <a:gd name="T2" fmla="*/ 2147483647 w 109"/>
              <a:gd name="T3" fmla="*/ 2147483647 h 55"/>
              <a:gd name="T4" fmla="*/ 2147483647 w 109"/>
              <a:gd name="T5" fmla="*/ 0 h 55"/>
              <a:gd name="T6" fmla="*/ 0 60000 65536"/>
              <a:gd name="T7" fmla="*/ 0 60000 65536"/>
              <a:gd name="T8" fmla="*/ 0 60000 65536"/>
              <a:gd name="T9" fmla="*/ 0 w 109"/>
              <a:gd name="T10" fmla="*/ 0 h 55"/>
              <a:gd name="T11" fmla="*/ 109 w 109"/>
              <a:gd name="T12" fmla="*/ 55 h 55"/>
            </a:gdLst>
            <a:ahLst/>
            <a:cxnLst>
              <a:cxn ang="T6">
                <a:pos x="T0" y="T1"/>
              </a:cxn>
              <a:cxn ang="T7">
                <a:pos x="T2" y="T3"/>
              </a:cxn>
              <a:cxn ang="T8">
                <a:pos x="T4" y="T5"/>
              </a:cxn>
            </a:cxnLst>
            <a:rect l="T9" t="T10" r="T11" b="T12"/>
            <a:pathLst>
              <a:path w="109" h="55">
                <a:moveTo>
                  <a:pt x="0" y="0"/>
                </a:moveTo>
                <a:lnTo>
                  <a:pt x="54" y="54"/>
                </a:lnTo>
                <a:lnTo>
                  <a:pt x="108" y="0"/>
                </a:lnTo>
              </a:path>
            </a:pathLst>
          </a:custGeom>
          <a:noFill/>
          <a:ln w="12700" cap="rnd">
            <a:solidFill>
              <a:srgbClr val="000000"/>
            </a:solidFill>
            <a:round/>
            <a:headEnd/>
            <a:tailEnd/>
          </a:ln>
        </p:spPr>
        <p:txBody>
          <a:bodyPr/>
          <a:lstStyle/>
          <a:p>
            <a:endParaRPr lang="en-US"/>
          </a:p>
        </p:txBody>
      </p:sp>
      <p:sp>
        <p:nvSpPr>
          <p:cNvPr id="46110" name="Rectangle 29"/>
          <p:cNvSpPr>
            <a:spLocks noChangeArrowheads="1"/>
          </p:cNvSpPr>
          <p:nvPr/>
        </p:nvSpPr>
        <p:spPr bwMode="auto">
          <a:xfrm>
            <a:off x="7929563" y="5776913"/>
            <a:ext cx="474662" cy="225425"/>
          </a:xfrm>
          <a:prstGeom prst="rect">
            <a:avLst/>
          </a:prstGeom>
          <a:noFill/>
          <a:ln w="12700">
            <a:noFill/>
            <a:miter lim="800000"/>
            <a:headEnd/>
            <a:tailEnd/>
          </a:ln>
        </p:spPr>
        <p:txBody>
          <a:bodyPr wrap="none" lIns="90488" tIns="44450" rIns="90488" bIns="44450">
            <a:spAutoFit/>
          </a:bodyPr>
          <a:lstStyle/>
          <a:p>
            <a:r>
              <a:rPr lang="en-US" sz="900" b="1">
                <a:solidFill>
                  <a:srgbClr val="000000"/>
                </a:solidFill>
                <a:latin typeface="Symbol" pitchFamily="18" charset="2"/>
              </a:rPr>
              <a:t>q=270</a:t>
            </a:r>
          </a:p>
        </p:txBody>
      </p:sp>
      <p:sp>
        <p:nvSpPr>
          <p:cNvPr id="46111" name="Rectangle 30"/>
          <p:cNvSpPr>
            <a:spLocks noChangeArrowheads="1"/>
          </p:cNvSpPr>
          <p:nvPr/>
        </p:nvSpPr>
        <p:spPr bwMode="auto">
          <a:xfrm>
            <a:off x="8223250" y="5772150"/>
            <a:ext cx="225425" cy="195263"/>
          </a:xfrm>
          <a:prstGeom prst="rect">
            <a:avLst/>
          </a:prstGeom>
          <a:noFill/>
          <a:ln w="12700">
            <a:noFill/>
            <a:miter lim="800000"/>
            <a:headEnd/>
            <a:tailEnd/>
          </a:ln>
        </p:spPr>
        <p:txBody>
          <a:bodyPr wrap="none" lIns="90488" tIns="44450" rIns="90488" bIns="44450">
            <a:spAutoFit/>
          </a:bodyPr>
          <a:lstStyle/>
          <a:p>
            <a:r>
              <a:rPr lang="en-US" sz="700" b="1">
                <a:solidFill>
                  <a:srgbClr val="000000"/>
                </a:solidFill>
                <a:latin typeface="Symbol" pitchFamily="18" charset="2"/>
              </a:rPr>
              <a:t>0</a:t>
            </a:r>
          </a:p>
        </p:txBody>
      </p:sp>
      <p:sp>
        <p:nvSpPr>
          <p:cNvPr id="46112" name="Oval 31"/>
          <p:cNvSpPr>
            <a:spLocks noChangeArrowheads="1"/>
          </p:cNvSpPr>
          <p:nvPr/>
        </p:nvSpPr>
        <p:spPr bwMode="auto">
          <a:xfrm>
            <a:off x="6300788" y="5957888"/>
            <a:ext cx="82550" cy="82550"/>
          </a:xfrm>
          <a:prstGeom prst="ellipse">
            <a:avLst/>
          </a:prstGeom>
          <a:solidFill>
            <a:srgbClr val="000000"/>
          </a:solidFill>
          <a:ln w="12700">
            <a:solidFill>
              <a:srgbClr val="000000"/>
            </a:solidFill>
            <a:round/>
            <a:headEnd/>
            <a:tailEnd/>
          </a:ln>
        </p:spPr>
        <p:txBody>
          <a:bodyPr/>
          <a:lstStyle/>
          <a:p>
            <a:endParaRPr lang="en-US"/>
          </a:p>
        </p:txBody>
      </p:sp>
      <p:sp>
        <p:nvSpPr>
          <p:cNvPr id="46113" name="Arc 32"/>
          <p:cNvSpPr>
            <a:spLocks/>
          </p:cNvSpPr>
          <p:nvPr/>
        </p:nvSpPr>
        <p:spPr bwMode="auto">
          <a:xfrm>
            <a:off x="6299200" y="5703888"/>
            <a:ext cx="255588" cy="339725"/>
          </a:xfrm>
          <a:custGeom>
            <a:avLst/>
            <a:gdLst>
              <a:gd name="T0" fmla="*/ 0 w 21734"/>
              <a:gd name="T1" fmla="*/ 2147483647 h 21600"/>
              <a:gd name="T2" fmla="*/ 2147483647 w 21734"/>
              <a:gd name="T3" fmla="*/ 2147483647 h 21600"/>
              <a:gd name="T4" fmla="*/ 2147483647 w 21734"/>
              <a:gd name="T5" fmla="*/ 2147483647 h 21600"/>
              <a:gd name="T6" fmla="*/ 0 60000 65536"/>
              <a:gd name="T7" fmla="*/ 0 60000 65536"/>
              <a:gd name="T8" fmla="*/ 0 60000 65536"/>
              <a:gd name="T9" fmla="*/ 0 w 21734"/>
              <a:gd name="T10" fmla="*/ 0 h 21600"/>
              <a:gd name="T11" fmla="*/ 21734 w 21734"/>
              <a:gd name="T12" fmla="*/ 21600 h 21600"/>
            </a:gdLst>
            <a:ahLst/>
            <a:cxnLst>
              <a:cxn ang="T6">
                <a:pos x="T0" y="T1"/>
              </a:cxn>
              <a:cxn ang="T7">
                <a:pos x="T2" y="T3"/>
              </a:cxn>
              <a:cxn ang="T8">
                <a:pos x="T4" y="T5"/>
              </a:cxn>
            </a:cxnLst>
            <a:rect l="T9" t="T10" r="T11" b="T12"/>
            <a:pathLst>
              <a:path w="21734" h="21600" fill="none" extrusionOk="0">
                <a:moveTo>
                  <a:pt x="-1" y="0"/>
                </a:moveTo>
                <a:cubicBezTo>
                  <a:pt x="44" y="0"/>
                  <a:pt x="89" y="-1"/>
                  <a:pt x="134" y="-1"/>
                </a:cubicBezTo>
                <a:cubicBezTo>
                  <a:pt x="12063" y="-1"/>
                  <a:pt x="21734" y="9670"/>
                  <a:pt x="21734" y="21600"/>
                </a:cubicBezTo>
              </a:path>
              <a:path w="21734" h="21600" stroke="0" extrusionOk="0">
                <a:moveTo>
                  <a:pt x="-1" y="0"/>
                </a:moveTo>
                <a:cubicBezTo>
                  <a:pt x="44" y="0"/>
                  <a:pt x="89" y="-1"/>
                  <a:pt x="134" y="-1"/>
                </a:cubicBezTo>
                <a:cubicBezTo>
                  <a:pt x="12063" y="-1"/>
                  <a:pt x="21734" y="9670"/>
                  <a:pt x="21734" y="21600"/>
                </a:cubicBezTo>
                <a:lnTo>
                  <a:pt x="134" y="21600"/>
                </a:lnTo>
                <a:close/>
              </a:path>
            </a:pathLst>
          </a:custGeom>
          <a:noFill/>
          <a:ln w="12700" cap="rnd">
            <a:solidFill>
              <a:srgbClr val="000000"/>
            </a:solidFill>
            <a:round/>
            <a:headEnd/>
            <a:tailEnd/>
          </a:ln>
        </p:spPr>
        <p:txBody>
          <a:bodyPr/>
          <a:lstStyle/>
          <a:p>
            <a:endParaRPr lang="en-US"/>
          </a:p>
        </p:txBody>
      </p:sp>
      <p:sp>
        <p:nvSpPr>
          <p:cNvPr id="46114" name="Line 33"/>
          <p:cNvSpPr>
            <a:spLocks noChangeShapeType="1"/>
          </p:cNvSpPr>
          <p:nvPr/>
        </p:nvSpPr>
        <p:spPr bwMode="auto">
          <a:xfrm flipV="1">
            <a:off x="6300788" y="5616575"/>
            <a:ext cx="180975" cy="95250"/>
          </a:xfrm>
          <a:prstGeom prst="line">
            <a:avLst/>
          </a:prstGeom>
          <a:noFill/>
          <a:ln w="12700">
            <a:solidFill>
              <a:srgbClr val="000000"/>
            </a:solidFill>
            <a:round/>
            <a:headEnd/>
            <a:tailEnd/>
          </a:ln>
        </p:spPr>
        <p:txBody>
          <a:bodyPr/>
          <a:lstStyle/>
          <a:p>
            <a:endParaRPr lang="en-US"/>
          </a:p>
        </p:txBody>
      </p:sp>
      <p:sp>
        <p:nvSpPr>
          <p:cNvPr id="46115" name="Line 34"/>
          <p:cNvSpPr>
            <a:spLocks noChangeShapeType="1"/>
          </p:cNvSpPr>
          <p:nvPr/>
        </p:nvSpPr>
        <p:spPr bwMode="auto">
          <a:xfrm>
            <a:off x="6300788" y="5702300"/>
            <a:ext cx="95250" cy="179388"/>
          </a:xfrm>
          <a:prstGeom prst="line">
            <a:avLst/>
          </a:prstGeom>
          <a:noFill/>
          <a:ln w="12700">
            <a:solidFill>
              <a:srgbClr val="000000"/>
            </a:solidFill>
            <a:round/>
            <a:headEnd/>
            <a:tailEnd/>
          </a:ln>
        </p:spPr>
        <p:txBody>
          <a:bodyPr/>
          <a:lstStyle/>
          <a:p>
            <a:endParaRPr lang="en-US"/>
          </a:p>
        </p:txBody>
      </p:sp>
      <p:sp>
        <p:nvSpPr>
          <p:cNvPr id="46116" name="Rectangle 35"/>
          <p:cNvSpPr>
            <a:spLocks noChangeArrowheads="1"/>
          </p:cNvSpPr>
          <p:nvPr/>
        </p:nvSpPr>
        <p:spPr bwMode="auto">
          <a:xfrm>
            <a:off x="6565900" y="5691188"/>
            <a:ext cx="417513" cy="225425"/>
          </a:xfrm>
          <a:prstGeom prst="rect">
            <a:avLst/>
          </a:prstGeom>
          <a:noFill/>
          <a:ln w="12700">
            <a:noFill/>
            <a:miter lim="800000"/>
            <a:headEnd/>
            <a:tailEnd/>
          </a:ln>
        </p:spPr>
        <p:txBody>
          <a:bodyPr wrap="none" lIns="90488" tIns="44450" rIns="90488" bIns="44450">
            <a:spAutoFit/>
          </a:bodyPr>
          <a:lstStyle/>
          <a:p>
            <a:r>
              <a:rPr lang="en-US" sz="900" b="1">
                <a:solidFill>
                  <a:srgbClr val="000000"/>
                </a:solidFill>
                <a:latin typeface="Symbol" pitchFamily="18" charset="2"/>
              </a:rPr>
              <a:t>q=90</a:t>
            </a:r>
          </a:p>
        </p:txBody>
      </p:sp>
      <p:sp>
        <p:nvSpPr>
          <p:cNvPr id="46117" name="Rectangle 36"/>
          <p:cNvSpPr>
            <a:spLocks noChangeArrowheads="1"/>
          </p:cNvSpPr>
          <p:nvPr/>
        </p:nvSpPr>
        <p:spPr bwMode="auto">
          <a:xfrm>
            <a:off x="6802438" y="5686425"/>
            <a:ext cx="225425" cy="195263"/>
          </a:xfrm>
          <a:prstGeom prst="rect">
            <a:avLst/>
          </a:prstGeom>
          <a:noFill/>
          <a:ln w="12700">
            <a:noFill/>
            <a:miter lim="800000"/>
            <a:headEnd/>
            <a:tailEnd/>
          </a:ln>
        </p:spPr>
        <p:txBody>
          <a:bodyPr wrap="none" lIns="90488" tIns="44450" rIns="90488" bIns="44450">
            <a:spAutoFit/>
          </a:bodyPr>
          <a:lstStyle/>
          <a:p>
            <a:r>
              <a:rPr lang="en-US" sz="700" b="1">
                <a:solidFill>
                  <a:srgbClr val="000000"/>
                </a:solidFill>
                <a:latin typeface="Symbol" pitchFamily="18" charset="2"/>
              </a:rPr>
              <a:t>0</a:t>
            </a:r>
          </a:p>
        </p:txBody>
      </p:sp>
      <p:sp>
        <p:nvSpPr>
          <p:cNvPr id="46118" name="Rectangle 37"/>
          <p:cNvSpPr>
            <a:spLocks noChangeArrowheads="1"/>
          </p:cNvSpPr>
          <p:nvPr/>
        </p:nvSpPr>
        <p:spPr bwMode="auto">
          <a:xfrm>
            <a:off x="6462713" y="5137150"/>
            <a:ext cx="2160587" cy="393700"/>
          </a:xfrm>
          <a:prstGeom prst="rect">
            <a:avLst/>
          </a:prstGeom>
          <a:noFill/>
          <a:ln w="12700">
            <a:noFill/>
            <a:miter lim="800000"/>
            <a:headEnd/>
            <a:tailEnd/>
          </a:ln>
        </p:spPr>
        <p:txBody>
          <a:bodyPr wrap="none" lIns="90488" tIns="44450" rIns="90488" bIns="44450">
            <a:spAutoFit/>
          </a:bodyPr>
          <a:lstStyle/>
          <a:p>
            <a:r>
              <a:rPr lang="en-US" sz="2000">
                <a:solidFill>
                  <a:schemeClr val="tx1"/>
                </a:solidFill>
                <a:latin typeface="Symbol" pitchFamily="18" charset="2"/>
              </a:rPr>
              <a:t>q </a:t>
            </a:r>
            <a:r>
              <a:rPr lang="en-US" sz="2000">
                <a:solidFill>
                  <a:schemeClr val="tx1"/>
                </a:solidFill>
              </a:rPr>
              <a:t>is angle of arrival</a:t>
            </a:r>
          </a:p>
        </p:txBody>
      </p:sp>
      <p:graphicFrame>
        <p:nvGraphicFramePr>
          <p:cNvPr id="46084" name="Object 4"/>
          <p:cNvGraphicFramePr>
            <a:graphicFrameLocks/>
          </p:cNvGraphicFramePr>
          <p:nvPr/>
        </p:nvGraphicFramePr>
        <p:xfrm>
          <a:off x="7823200" y="2921000"/>
          <a:ext cx="838200" cy="469900"/>
        </p:xfrm>
        <a:graphic>
          <a:graphicData uri="http://schemas.openxmlformats.org/presentationml/2006/ole">
            <p:oleObj spid="_x0000_s9220" name="Equation" r:id="rId8" imgW="850900" imgH="482600" progId="Equation.2">
              <p:embed/>
            </p:oleObj>
          </a:graphicData>
        </a:graphic>
      </p:graphicFrame>
      <p:sp>
        <p:nvSpPr>
          <p:cNvPr id="46119" name="Rectangle 39"/>
          <p:cNvSpPr>
            <a:spLocks noChangeArrowheads="1"/>
          </p:cNvSpPr>
          <p:nvPr/>
        </p:nvSpPr>
        <p:spPr bwMode="auto">
          <a:xfrm>
            <a:off x="6384925" y="3535363"/>
            <a:ext cx="550863" cy="396875"/>
          </a:xfrm>
          <a:prstGeom prst="rect">
            <a:avLst/>
          </a:prstGeom>
          <a:noFill/>
          <a:ln w="12700">
            <a:noFill/>
            <a:miter lim="800000"/>
            <a:headEnd/>
            <a:tailEnd/>
          </a:ln>
        </p:spPr>
        <p:txBody>
          <a:bodyPr/>
          <a:lstStyle/>
          <a:p>
            <a:endParaRPr lang="en-US"/>
          </a:p>
        </p:txBody>
      </p:sp>
      <p:sp>
        <p:nvSpPr>
          <p:cNvPr id="46120" name="Rectangle 40"/>
          <p:cNvSpPr>
            <a:spLocks noChangeArrowheads="1"/>
          </p:cNvSpPr>
          <p:nvPr/>
        </p:nvSpPr>
        <p:spPr bwMode="auto">
          <a:xfrm>
            <a:off x="7832725" y="3489325"/>
            <a:ext cx="285750" cy="457200"/>
          </a:xfrm>
          <a:prstGeom prst="rect">
            <a:avLst/>
          </a:prstGeom>
          <a:noFill/>
          <a:ln w="12700">
            <a:noFill/>
            <a:miter lim="800000"/>
            <a:headEnd/>
            <a:tailEnd/>
          </a:ln>
        </p:spPr>
        <p:txBody>
          <a:bodyPr/>
          <a:lstStyle/>
          <a:p>
            <a:endParaRPr lang="en-US"/>
          </a:p>
        </p:txBody>
      </p:sp>
      <p:graphicFrame>
        <p:nvGraphicFramePr>
          <p:cNvPr id="46085" name="Object 5"/>
          <p:cNvGraphicFramePr>
            <a:graphicFrameLocks/>
          </p:cNvGraphicFramePr>
          <p:nvPr/>
        </p:nvGraphicFramePr>
        <p:xfrm>
          <a:off x="3835400" y="5156200"/>
          <a:ext cx="839788" cy="406400"/>
        </p:xfrm>
        <a:graphic>
          <a:graphicData uri="http://schemas.openxmlformats.org/presentationml/2006/ole">
            <p:oleObj spid="_x0000_s9221" name="Equation" r:id="rId9" imgW="406400" imgH="203200" progId="Equation.2">
              <p:embed/>
            </p:oleObj>
          </a:graphicData>
        </a:graphic>
      </p:graphicFrame>
      <p:graphicFrame>
        <p:nvGraphicFramePr>
          <p:cNvPr id="46086" name="Object 6"/>
          <p:cNvGraphicFramePr>
            <a:graphicFrameLocks/>
          </p:cNvGraphicFramePr>
          <p:nvPr/>
        </p:nvGraphicFramePr>
        <p:xfrm>
          <a:off x="3492500" y="5537200"/>
          <a:ext cx="1435100" cy="635000"/>
        </p:xfrm>
        <a:graphic>
          <a:graphicData uri="http://schemas.openxmlformats.org/presentationml/2006/ole">
            <p:oleObj spid="_x0000_s9222" name="Equation" r:id="rId10" imgW="787400" imgH="355600" progId="Equation.2">
              <p:embed/>
            </p:oleObj>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p:spPr>
        <p:txBody>
          <a:bodyPr>
            <a:normAutofit fontScale="90000"/>
          </a:bodyPr>
          <a:lstStyle/>
          <a:p>
            <a:r>
              <a:rPr lang="en-US" sz="3600" smtClean="0">
                <a:ea typeface="ＭＳ Ｐゴシック" pitchFamily="-84" charset="-128"/>
              </a:rPr>
              <a:t>Chemical vapor deposition (CVD) : overview</a:t>
            </a:r>
          </a:p>
        </p:txBody>
      </p:sp>
      <p:sp>
        <p:nvSpPr>
          <p:cNvPr id="48131" name="Rectangle 3"/>
          <p:cNvSpPr>
            <a:spLocks noGrp="1" noChangeArrowheads="1"/>
          </p:cNvSpPr>
          <p:nvPr>
            <p:ph type="body" sz="half" idx="1"/>
          </p:nvPr>
        </p:nvSpPr>
        <p:spPr>
          <a:noFill/>
        </p:spPr>
        <p:txBody>
          <a:bodyPr/>
          <a:lstStyle/>
          <a:p>
            <a:r>
              <a:rPr lang="en-US" sz="2000" smtClean="0">
                <a:ea typeface="ＭＳ Ｐゴシック" pitchFamily="-84" charset="-128"/>
              </a:rPr>
              <a:t>CVD (thermal)</a:t>
            </a:r>
          </a:p>
          <a:p>
            <a:pPr lvl="1"/>
            <a:r>
              <a:rPr lang="en-US" sz="2000" smtClean="0">
                <a:ea typeface="ＭＳ Ｐゴシック" pitchFamily="-84" charset="-128"/>
              </a:rPr>
              <a:t>APCVD (atmospheric)</a:t>
            </a:r>
          </a:p>
          <a:p>
            <a:pPr lvl="1"/>
            <a:r>
              <a:rPr lang="en-US" sz="2000" smtClean="0">
                <a:ea typeface="ＭＳ Ｐゴシック" pitchFamily="-84" charset="-128"/>
              </a:rPr>
              <a:t>LPCVD (&lt;10 Pa)</a:t>
            </a:r>
          </a:p>
          <a:p>
            <a:pPr lvl="1"/>
            <a:r>
              <a:rPr lang="en-US" sz="2000" smtClean="0">
                <a:ea typeface="ＭＳ Ｐゴシック" pitchFamily="-84" charset="-128"/>
              </a:rPr>
              <a:t>VLPCVD (&lt;1.3 Pa)</a:t>
            </a:r>
          </a:p>
          <a:p>
            <a:r>
              <a:rPr lang="en-US" sz="2000" smtClean="0">
                <a:ea typeface="ＭＳ Ｐゴシック" pitchFamily="-84" charset="-128"/>
              </a:rPr>
              <a:t>PE CVD (plasma enhanced)</a:t>
            </a:r>
          </a:p>
          <a:p>
            <a:r>
              <a:rPr lang="en-US" sz="2000" smtClean="0">
                <a:ea typeface="ＭＳ Ｐゴシック" pitchFamily="-84" charset="-128"/>
              </a:rPr>
              <a:t>Photon-assisted CVD</a:t>
            </a:r>
          </a:p>
          <a:p>
            <a:r>
              <a:rPr lang="en-US" sz="2000" smtClean="0">
                <a:ea typeface="ＭＳ Ｐゴシック" pitchFamily="-84" charset="-128"/>
              </a:rPr>
              <a:t>Laser-assisted CVD</a:t>
            </a:r>
          </a:p>
          <a:p>
            <a:r>
              <a:rPr lang="en-US" sz="2000" smtClean="0">
                <a:ea typeface="ＭＳ Ｐゴシック" pitchFamily="-84" charset="-128"/>
              </a:rPr>
              <a:t>MOCVD</a:t>
            </a:r>
          </a:p>
        </p:txBody>
      </p:sp>
      <p:pic>
        <p:nvPicPr>
          <p:cNvPr id="48132" name="Picture 4"/>
          <p:cNvPicPr>
            <a:picLocks noGrp="1" noChangeArrowheads="1"/>
          </p:cNvPicPr>
          <p:nvPr>
            <p:ph type="clipArt" sz="half" idx="2"/>
          </p:nvPr>
        </p:nvPicPr>
        <p:blipFill>
          <a:blip r:embed="rId3" cstate="print"/>
          <a:srcRect/>
          <a:stretch>
            <a:fillRect/>
          </a:stretch>
        </p:blipFill>
        <p:spPr>
          <a:xfrm>
            <a:off x="4953000" y="1524000"/>
            <a:ext cx="3949700" cy="2743200"/>
          </a:xfrm>
          <a:noFill/>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sz="half" idx="1"/>
          </p:nvPr>
        </p:nvSpPr>
        <p:spPr>
          <a:xfrm>
            <a:off x="152400" y="1600200"/>
            <a:ext cx="4876800" cy="4114800"/>
          </a:xfrm>
        </p:spPr>
        <p:txBody>
          <a:bodyPr>
            <a:normAutofit lnSpcReduction="10000"/>
          </a:bodyPr>
          <a:lstStyle/>
          <a:p>
            <a:pPr>
              <a:lnSpc>
                <a:spcPct val="90000"/>
              </a:lnSpc>
            </a:pPr>
            <a:r>
              <a:rPr lang="en-US" sz="1800" smtClean="0">
                <a:ea typeface="ＭＳ Ｐゴシック" pitchFamily="-84" charset="-128"/>
              </a:rPr>
              <a:t>The L-CVD method is able to fabricate continuous thin rods and fibres by pulling the substrate away from the stationary laser focus at the linear growth speed of the material while keeping the laser focus on the rod tip, as shown in the Figure . LCVD was first demonstrated for carbon and silicon rods. However, fibers were grown from other  substrates including silicon, carbon, boron, oxides, nitrides, carbides, borides, and metals such as aluminium. The L-CVD process can operate at low and high chamber pressures. The growth rate is normally less than 100 µm/s at low chamber pressure (&lt;&lt;1 </a:t>
            </a:r>
            <a:r>
              <a:rPr lang="en-US" sz="1800" i="1" smtClean="0">
                <a:ea typeface="ＭＳ Ｐゴシック" pitchFamily="-84" charset="-128"/>
              </a:rPr>
              <a:t>bar</a:t>
            </a:r>
            <a:r>
              <a:rPr lang="en-US" sz="1800" smtClean="0">
                <a:ea typeface="ＭＳ Ｐゴシック" pitchFamily="-84" charset="-128"/>
              </a:rPr>
              <a:t>). At high chamber pressure (&gt;1 </a:t>
            </a:r>
            <a:r>
              <a:rPr lang="en-US" sz="1800" i="1" smtClean="0">
                <a:ea typeface="ＭＳ Ｐゴシック" pitchFamily="-84" charset="-128"/>
              </a:rPr>
              <a:t>bar</a:t>
            </a:r>
            <a:r>
              <a:rPr lang="en-US" sz="1800" smtClean="0">
                <a:ea typeface="ＭＳ Ｐゴシック" pitchFamily="-84" charset="-128"/>
              </a:rPr>
              <a:t>), high growth rate (&gt;1.1 </a:t>
            </a:r>
            <a:r>
              <a:rPr lang="en-US" sz="1800" i="1" smtClean="0">
                <a:ea typeface="ＭＳ Ｐゴシック" pitchFamily="-84" charset="-128"/>
              </a:rPr>
              <a:t>mm/s</a:t>
            </a:r>
            <a:r>
              <a:rPr lang="en-US" sz="1800" smtClean="0">
                <a:ea typeface="ＭＳ Ｐゴシック" pitchFamily="-84" charset="-128"/>
              </a:rPr>
              <a:t>) has been achieved for small-diameter (&lt; 20 µm) amorphous boron fibers.</a:t>
            </a:r>
          </a:p>
          <a:p>
            <a:pPr>
              <a:lnSpc>
                <a:spcPct val="90000"/>
              </a:lnSpc>
            </a:pPr>
            <a:endParaRPr lang="en-US" sz="1800" smtClean="0">
              <a:ea typeface="ＭＳ Ｐゴシック" pitchFamily="-84" charset="-128"/>
            </a:endParaRPr>
          </a:p>
          <a:p>
            <a:pPr>
              <a:lnSpc>
                <a:spcPct val="90000"/>
              </a:lnSpc>
            </a:pPr>
            <a:endParaRPr lang="en-US" sz="1800" smtClean="0">
              <a:ea typeface="ＭＳ Ｐゴシック" pitchFamily="-84" charset="-128"/>
            </a:endParaRPr>
          </a:p>
        </p:txBody>
      </p:sp>
      <p:sp>
        <p:nvSpPr>
          <p:cNvPr id="50179" name="Rectangle 5"/>
          <p:cNvSpPr>
            <a:spLocks noGrp="1" noChangeArrowheads="1"/>
          </p:cNvSpPr>
          <p:nvPr>
            <p:ph type="title"/>
          </p:nvPr>
        </p:nvSpPr>
        <p:spPr>
          <a:xfrm>
            <a:off x="228600" y="152400"/>
            <a:ext cx="8382000" cy="1104900"/>
          </a:xfrm>
          <a:noFill/>
        </p:spPr>
        <p:txBody>
          <a:bodyPr/>
          <a:lstStyle/>
          <a:p>
            <a:r>
              <a:rPr lang="en-US" sz="3600" smtClean="0">
                <a:ea typeface="ＭＳ Ｐゴシック" pitchFamily="-84" charset="-128"/>
              </a:rPr>
              <a:t>Chemical vapor deposition (CVD) : L-CVD</a:t>
            </a:r>
          </a:p>
        </p:txBody>
      </p:sp>
      <p:pic>
        <p:nvPicPr>
          <p:cNvPr id="50180" name="Picture 7"/>
          <p:cNvPicPr>
            <a:picLocks noGrp="1" noChangeAspect="1" noChangeArrowheads="1"/>
          </p:cNvPicPr>
          <p:nvPr>
            <p:ph type="chart" sz="half" idx="2"/>
          </p:nvPr>
        </p:nvPicPr>
        <p:blipFill>
          <a:blip r:embed="rId3" cstate="print"/>
          <a:srcRect/>
          <a:stretch>
            <a:fillRect/>
          </a:stretch>
        </p:blipFill>
        <p:spPr>
          <a:xfrm>
            <a:off x="4953000" y="2057400"/>
            <a:ext cx="3810000" cy="3413125"/>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b="1" i="1" smtClean="0">
                <a:latin typeface="Verdana" pitchFamily="34" charset="0"/>
              </a:rPr>
              <a:t>Plasma Enhanced CVD</a:t>
            </a:r>
          </a:p>
        </p:txBody>
      </p:sp>
      <p:sp>
        <p:nvSpPr>
          <p:cNvPr id="10243" name="Content Placeholder 2"/>
          <p:cNvSpPr>
            <a:spLocks noGrp="1"/>
          </p:cNvSpPr>
          <p:nvPr>
            <p:ph idx="1"/>
          </p:nvPr>
        </p:nvSpPr>
        <p:spPr/>
        <p:txBody>
          <a:bodyPr/>
          <a:lstStyle/>
          <a:p>
            <a:pPr marL="342900" lvl="1" indent="-342900">
              <a:buFont typeface="Arial" charset="0"/>
              <a:buChar char="•"/>
            </a:pPr>
            <a:r>
              <a:rPr lang="en-US" sz="3200" i="1" dirty="0" smtClean="0"/>
              <a:t>Microwave plasma-assisted CVD</a:t>
            </a:r>
            <a:r>
              <a:rPr lang="en-US" sz="3200" dirty="0" smtClean="0"/>
              <a:t> (MP-CVD)</a:t>
            </a:r>
          </a:p>
          <a:p>
            <a:r>
              <a:rPr lang="en-US" i="1" dirty="0" smtClean="0"/>
              <a:t>Plasma-Enhanced CVD</a:t>
            </a:r>
            <a:r>
              <a:rPr lang="en-US" dirty="0" smtClean="0"/>
              <a:t> (PE-CVD) </a:t>
            </a:r>
          </a:p>
          <a:p>
            <a:r>
              <a:rPr lang="en-US" i="1" dirty="0" smtClean="0"/>
              <a:t>Remote plasma-enhanced CVD</a:t>
            </a:r>
            <a:r>
              <a:rPr lang="en-US" dirty="0" smtClean="0"/>
              <a:t> (RPE-CVD) </a:t>
            </a:r>
          </a:p>
          <a:p>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4000" b="1" i="1" dirty="0" smtClean="0">
                <a:latin typeface="Verdana" pitchFamily="34" charset="0"/>
              </a:rPr>
              <a:t>Plasma Enhanced (PE)CVD</a:t>
            </a:r>
          </a:p>
        </p:txBody>
      </p:sp>
      <p:pic>
        <p:nvPicPr>
          <p:cNvPr id="17411" name="Content Placeholder 3" descr="fig 14 grey a"/>
          <p:cNvPicPr>
            <a:picLocks noGrp="1" noChangeAspect="1" noChangeArrowheads="1"/>
          </p:cNvPicPr>
          <p:nvPr>
            <p:ph idx="1"/>
          </p:nvPr>
        </p:nvPicPr>
        <p:blipFill>
          <a:blip r:embed="rId2" cstate="print"/>
          <a:srcRect/>
          <a:stretch>
            <a:fillRect/>
          </a:stretch>
        </p:blipFill>
        <p:spPr>
          <a:xfrm>
            <a:off x="1981200" y="1447800"/>
            <a:ext cx="5718184" cy="3733800"/>
          </a:xfrm>
          <a:noFill/>
        </p:spPr>
      </p:pic>
      <p:sp>
        <p:nvSpPr>
          <p:cNvPr id="17412" name="TextBox 4"/>
          <p:cNvSpPr txBox="1">
            <a:spLocks noChangeArrowheads="1"/>
          </p:cNvSpPr>
          <p:nvPr/>
        </p:nvSpPr>
        <p:spPr bwMode="auto">
          <a:xfrm>
            <a:off x="304800" y="5334000"/>
            <a:ext cx="8534400" cy="1200150"/>
          </a:xfrm>
          <a:prstGeom prst="rect">
            <a:avLst/>
          </a:prstGeom>
          <a:noFill/>
          <a:ln w="9525">
            <a:noFill/>
            <a:miter lim="800000"/>
            <a:headEnd/>
            <a:tailEnd/>
          </a:ln>
        </p:spPr>
        <p:txBody>
          <a:bodyPr>
            <a:spAutoFit/>
          </a:bodyPr>
          <a:lstStyle/>
          <a:p>
            <a:r>
              <a:rPr lang="en-US" dirty="0"/>
              <a:t>As the </a:t>
            </a:r>
            <a:r>
              <a:rPr lang="en-US" dirty="0" smtClean="0"/>
              <a:t>flow of thermal energy gets </a:t>
            </a:r>
            <a:r>
              <a:rPr lang="en-US" dirty="0"/>
              <a:t>more constrained while  more layers are added for multi-layer metallization, we want to come down with the temperature for the oxide ( or other) CVD processes. One way for doing this is to supply the </a:t>
            </a:r>
            <a:r>
              <a:rPr lang="en-US" i="1" dirty="0"/>
              <a:t>necessary energy for the chemical reaction </a:t>
            </a:r>
            <a:r>
              <a:rPr lang="en-US" dirty="0"/>
              <a:t>by ionizing the gas, thus forming a plasma. </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b="1" i="1" smtClean="0">
                <a:latin typeface="Verdana" pitchFamily="34" charset="0"/>
              </a:rPr>
              <a:t>Applications of CVD</a:t>
            </a:r>
          </a:p>
        </p:txBody>
      </p:sp>
      <p:pic>
        <p:nvPicPr>
          <p:cNvPr id="12291" name="Picture 4"/>
          <p:cNvPicPr>
            <a:picLocks noGrp="1" noChangeAspect="1" noChangeArrowheads="1"/>
          </p:cNvPicPr>
          <p:nvPr>
            <p:ph idx="1"/>
          </p:nvPr>
        </p:nvPicPr>
        <p:blipFill>
          <a:blip r:embed="rId2" cstate="print"/>
          <a:srcRect/>
          <a:stretch>
            <a:fillRect/>
          </a:stretch>
        </p:blipFill>
        <p:spPr>
          <a:xfrm>
            <a:off x="363538" y="1981200"/>
            <a:ext cx="8518525" cy="3810000"/>
          </a:xfr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09600" y="1495425"/>
            <a:ext cx="8013700" cy="4981575"/>
            <a:chOff x="0" y="616"/>
            <a:chExt cx="5768" cy="3674"/>
          </a:xfrm>
        </p:grpSpPr>
        <p:grpSp>
          <p:nvGrpSpPr>
            <p:cNvPr id="3" name="Group 4"/>
            <p:cNvGrpSpPr>
              <a:grpSpLocks/>
            </p:cNvGrpSpPr>
            <p:nvPr/>
          </p:nvGrpSpPr>
          <p:grpSpPr bwMode="auto">
            <a:xfrm>
              <a:off x="2216" y="1773"/>
              <a:ext cx="3552" cy="2517"/>
              <a:chOff x="2216" y="1781"/>
              <a:chExt cx="3552" cy="2517"/>
            </a:xfrm>
          </p:grpSpPr>
          <p:pic>
            <p:nvPicPr>
              <p:cNvPr id="13321" name="Picture 5"/>
              <p:cNvPicPr>
                <a:picLocks noChangeAspect="1" noChangeArrowheads="1"/>
              </p:cNvPicPr>
              <p:nvPr/>
            </p:nvPicPr>
            <p:blipFill>
              <a:blip r:embed="rId2" cstate="print"/>
              <a:srcRect/>
              <a:stretch>
                <a:fillRect/>
              </a:stretch>
            </p:blipFill>
            <p:spPr bwMode="auto">
              <a:xfrm>
                <a:off x="2216" y="1781"/>
                <a:ext cx="3552" cy="2459"/>
              </a:xfrm>
              <a:prstGeom prst="rect">
                <a:avLst/>
              </a:prstGeom>
              <a:noFill/>
              <a:ln w="25400">
                <a:noFill/>
                <a:miter lim="800000"/>
                <a:headEnd type="none" w="sm" len="sm"/>
                <a:tailEnd type="none" w="sm" len="sm"/>
              </a:ln>
            </p:spPr>
          </p:pic>
          <p:sp>
            <p:nvSpPr>
              <p:cNvPr id="13322" name="Rectangle 6"/>
              <p:cNvSpPr>
                <a:spLocks noChangeArrowheads="1"/>
              </p:cNvSpPr>
              <p:nvPr/>
            </p:nvSpPr>
            <p:spPr bwMode="auto">
              <a:xfrm>
                <a:off x="2400" y="4176"/>
                <a:ext cx="912" cy="122"/>
              </a:xfrm>
              <a:prstGeom prst="rect">
                <a:avLst/>
              </a:prstGeom>
              <a:solidFill>
                <a:schemeClr val="bg1"/>
              </a:solidFill>
              <a:ln w="25400">
                <a:noFill/>
                <a:miter lim="800000"/>
                <a:headEnd type="none" w="sm" len="sm"/>
                <a:tailEnd type="none" w="sm" len="sm"/>
              </a:ln>
            </p:spPr>
            <p:txBody>
              <a:bodyPr wrap="none" anchor="ctr"/>
              <a:lstStyle/>
              <a:p>
                <a:endParaRPr lang="en-US">
                  <a:latin typeface="Calibri" pitchFamily="34" charset="0"/>
                </a:endParaRPr>
              </a:p>
            </p:txBody>
          </p:sp>
        </p:grpSp>
        <p:grpSp>
          <p:nvGrpSpPr>
            <p:cNvPr id="4" name="Group 7"/>
            <p:cNvGrpSpPr>
              <a:grpSpLocks/>
            </p:cNvGrpSpPr>
            <p:nvPr/>
          </p:nvGrpSpPr>
          <p:grpSpPr bwMode="auto">
            <a:xfrm>
              <a:off x="0" y="616"/>
              <a:ext cx="3168" cy="1552"/>
              <a:chOff x="0" y="656"/>
              <a:chExt cx="3168" cy="1552"/>
            </a:xfrm>
          </p:grpSpPr>
          <p:pic>
            <p:nvPicPr>
              <p:cNvPr id="13319" name="Picture 8" descr="fig 04 a APCVD"/>
              <p:cNvPicPr>
                <a:picLocks noChangeAspect="1" noChangeArrowheads="1"/>
              </p:cNvPicPr>
              <p:nvPr/>
            </p:nvPicPr>
            <p:blipFill>
              <a:blip r:embed="rId3" cstate="print"/>
              <a:srcRect/>
              <a:stretch>
                <a:fillRect/>
              </a:stretch>
            </p:blipFill>
            <p:spPr bwMode="auto">
              <a:xfrm>
                <a:off x="0" y="656"/>
                <a:ext cx="3168" cy="1514"/>
              </a:xfrm>
              <a:prstGeom prst="rect">
                <a:avLst/>
              </a:prstGeom>
              <a:noFill/>
              <a:ln w="9525">
                <a:noFill/>
                <a:miter lim="800000"/>
                <a:headEnd/>
                <a:tailEnd/>
              </a:ln>
            </p:spPr>
          </p:pic>
          <p:sp>
            <p:nvSpPr>
              <p:cNvPr id="13320" name="Rectangle 9"/>
              <p:cNvSpPr>
                <a:spLocks noChangeArrowheads="1"/>
              </p:cNvSpPr>
              <p:nvPr/>
            </p:nvSpPr>
            <p:spPr bwMode="auto">
              <a:xfrm>
                <a:off x="1632" y="1968"/>
                <a:ext cx="1056" cy="240"/>
              </a:xfrm>
              <a:prstGeom prst="rect">
                <a:avLst/>
              </a:prstGeom>
              <a:solidFill>
                <a:schemeClr val="bg1"/>
              </a:solidFill>
              <a:ln w="25400">
                <a:noFill/>
                <a:miter lim="800000"/>
                <a:headEnd type="none" w="sm" len="sm"/>
                <a:tailEnd type="none" w="sm" len="sm"/>
              </a:ln>
            </p:spPr>
            <p:txBody>
              <a:bodyPr wrap="none" anchor="ctr"/>
              <a:lstStyle/>
              <a:p>
                <a:endParaRPr lang="en-US">
                  <a:latin typeface="Calibri" pitchFamily="34" charset="0"/>
                </a:endParaRPr>
              </a:p>
            </p:txBody>
          </p:sp>
        </p:grpSp>
        <p:sp>
          <p:nvSpPr>
            <p:cNvPr id="13318" name="Text Box 10"/>
            <p:cNvSpPr txBox="1">
              <a:spLocks noChangeArrowheads="1"/>
            </p:cNvSpPr>
            <p:nvPr/>
          </p:nvSpPr>
          <p:spPr bwMode="auto">
            <a:xfrm>
              <a:off x="96" y="2304"/>
              <a:ext cx="1997" cy="250"/>
            </a:xfrm>
            <a:prstGeom prst="rect">
              <a:avLst/>
            </a:prstGeom>
            <a:noFill/>
            <a:ln w="25400">
              <a:noFill/>
              <a:miter lim="800000"/>
              <a:headEnd type="none" w="sm" len="sm"/>
              <a:tailEnd type="none" w="sm" len="sm"/>
            </a:ln>
          </p:spPr>
          <p:txBody>
            <a:bodyPr wrap="none">
              <a:spAutoFit/>
            </a:bodyPr>
            <a:lstStyle/>
            <a:p>
              <a:r>
                <a:rPr lang="en-US" sz="1600" b="1" u="sng"/>
                <a:t>Horizontal APCVD Reactor</a:t>
              </a:r>
            </a:p>
          </p:txBody>
        </p:sp>
      </p:grpSp>
      <p:sp>
        <p:nvSpPr>
          <p:cNvPr id="13315" name="Title 9"/>
          <p:cNvSpPr>
            <a:spLocks noGrp="1"/>
          </p:cNvSpPr>
          <p:nvPr>
            <p:ph type="title"/>
          </p:nvPr>
        </p:nvSpPr>
        <p:spPr/>
        <p:txBody>
          <a:bodyPr/>
          <a:lstStyle/>
          <a:p>
            <a:pPr eaLnBrk="1" hangingPunct="1"/>
            <a:r>
              <a:rPr lang="en-US" b="1" i="1" smtClean="0">
                <a:latin typeface="Verdana" pitchFamily="34" charset="0"/>
              </a:rPr>
              <a:t>CVD Reactors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152400"/>
            <a:ext cx="7772400" cy="533400"/>
          </a:xfrm>
        </p:spPr>
        <p:txBody>
          <a:bodyPr>
            <a:normAutofit fontScale="90000"/>
          </a:bodyPr>
          <a:lstStyle/>
          <a:p>
            <a:r>
              <a:rPr lang="en-US" sz="3600" dirty="0" smtClean="0">
                <a:ea typeface="ＭＳ Ｐゴシック" pitchFamily="-84" charset="-128"/>
              </a:rPr>
              <a:t>Physical vapor deposition (PVD)</a:t>
            </a:r>
          </a:p>
        </p:txBody>
      </p:sp>
      <p:sp>
        <p:nvSpPr>
          <p:cNvPr id="21507" name="Rectangle 3"/>
          <p:cNvSpPr>
            <a:spLocks noGrp="1" noChangeArrowheads="1"/>
          </p:cNvSpPr>
          <p:nvPr>
            <p:ph type="body" sz="half" idx="1"/>
          </p:nvPr>
        </p:nvSpPr>
        <p:spPr>
          <a:xfrm>
            <a:off x="0" y="762000"/>
            <a:ext cx="8534400" cy="4114800"/>
          </a:xfrm>
        </p:spPr>
        <p:txBody>
          <a:bodyPr/>
          <a:lstStyle/>
          <a:p>
            <a:r>
              <a:rPr lang="en-US" sz="2000" dirty="0" smtClean="0">
                <a:solidFill>
                  <a:srgbClr val="000000"/>
                </a:solidFill>
                <a:ea typeface="ＭＳ Ｐゴシック" pitchFamily="-84" charset="-128"/>
              </a:rPr>
              <a:t>The physical vapor deposition technique is based on the formation of vapor of the material to be deposited as a thin film. The material in solid form is either heated until evaporation </a:t>
            </a:r>
            <a:r>
              <a:rPr lang="en-US" sz="2000" dirty="0" smtClean="0">
                <a:ea typeface="ＭＳ Ｐゴシック" pitchFamily="-84" charset="-128"/>
              </a:rPr>
              <a:t>(thermal evaporation) or sputtered by ions (sputtering</a:t>
            </a:r>
            <a:r>
              <a:rPr lang="en-US" sz="2000" dirty="0" smtClean="0">
                <a:solidFill>
                  <a:srgbClr val="000000"/>
                </a:solidFill>
                <a:ea typeface="ＭＳ Ｐゴシック" pitchFamily="-84" charset="-128"/>
              </a:rPr>
              <a:t>). In the last case, ions are generated by a plasma discharge usually within an inert gas (argon). It is also possible to bombard the sample with an ion beam from an external ion source. This allows to vary the energy and intensity of ions reaching the target surface. </a:t>
            </a:r>
          </a:p>
          <a:p>
            <a:endParaRPr lang="en-US" sz="2000" dirty="0" smtClean="0">
              <a:ea typeface="ＭＳ Ｐゴシック" pitchFamily="-84" charset="-128"/>
            </a:endParaRPr>
          </a:p>
        </p:txBody>
      </p:sp>
      <p:pic>
        <p:nvPicPr>
          <p:cNvPr id="21508" name="Picture 6"/>
          <p:cNvPicPr>
            <a:picLocks noGrp="1" noChangeAspect="1" noChangeArrowheads="1"/>
          </p:cNvPicPr>
          <p:nvPr>
            <p:ph type="clipArt" sz="half" idx="2"/>
          </p:nvPr>
        </p:nvPicPr>
        <p:blipFill>
          <a:blip r:embed="rId3" cstate="print"/>
          <a:srcRect/>
          <a:stretch>
            <a:fillRect/>
          </a:stretch>
        </p:blipFill>
        <p:spPr>
          <a:xfrm>
            <a:off x="1191773" y="3075109"/>
            <a:ext cx="6275827" cy="3554291"/>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b="1" i="1" smtClean="0">
                <a:latin typeface="Verdana" pitchFamily="34" charset="0"/>
              </a:rPr>
              <a:t>Thermal CVD Reactor</a:t>
            </a:r>
          </a:p>
        </p:txBody>
      </p:sp>
      <p:pic>
        <p:nvPicPr>
          <p:cNvPr id="14339" name="Content Placeholder 3" descr="ThermalCVD.png"/>
          <p:cNvPicPr>
            <a:picLocks noGrp="1" noChangeAspect="1"/>
          </p:cNvPicPr>
          <p:nvPr>
            <p:ph idx="1"/>
          </p:nvPr>
        </p:nvPicPr>
        <p:blipFill>
          <a:blip r:embed="rId2" cstate="print"/>
          <a:srcRect/>
          <a:stretch>
            <a:fillRect/>
          </a:stretch>
        </p:blipFill>
        <p:spPr>
          <a:xfrm>
            <a:off x="1066800" y="1981200"/>
            <a:ext cx="6629400" cy="2276475"/>
          </a:xfrm>
        </p:spPr>
      </p:pic>
      <p:sp>
        <p:nvSpPr>
          <p:cNvPr id="14340" name="TextBox 3"/>
          <p:cNvSpPr txBox="1">
            <a:spLocks noChangeArrowheads="1"/>
          </p:cNvSpPr>
          <p:nvPr/>
        </p:nvSpPr>
        <p:spPr bwMode="auto">
          <a:xfrm>
            <a:off x="2895600" y="5257800"/>
            <a:ext cx="3731342" cy="369332"/>
          </a:xfrm>
          <a:prstGeom prst="rect">
            <a:avLst/>
          </a:prstGeom>
          <a:noFill/>
          <a:ln w="9525">
            <a:noFill/>
            <a:miter lim="800000"/>
            <a:headEnd/>
            <a:tailEnd/>
          </a:ln>
        </p:spPr>
        <p:txBody>
          <a:bodyPr wrap="none">
            <a:spAutoFit/>
          </a:bodyPr>
          <a:lstStyle/>
          <a:p>
            <a:pPr algn="ctr"/>
            <a:r>
              <a:rPr lang="en-US" dirty="0"/>
              <a:t>Chemical Vapor Deposition </a:t>
            </a:r>
            <a:r>
              <a:rPr lang="en-US" dirty="0" smtClean="0"/>
              <a:t>Apparatus</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4000" b="1" i="1" smtClean="0">
                <a:latin typeface="Verdana" pitchFamily="34" charset="0"/>
              </a:rPr>
              <a:t>Chemical Vapor Deposition</a:t>
            </a:r>
          </a:p>
        </p:txBody>
      </p:sp>
      <p:pic>
        <p:nvPicPr>
          <p:cNvPr id="3" name="Picture 1"/>
          <p:cNvPicPr>
            <a:picLocks noChangeAspect="1" noChangeArrowheads="1"/>
          </p:cNvPicPr>
          <p:nvPr/>
        </p:nvPicPr>
        <p:blipFill>
          <a:blip r:embed="rId2" cstate="print"/>
          <a:srcRect/>
          <a:stretch>
            <a:fillRect/>
          </a:stretch>
        </p:blipFill>
        <p:spPr bwMode="auto">
          <a:xfrm>
            <a:off x="914400" y="1974455"/>
            <a:ext cx="3124200" cy="16069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2"/>
          <p:cNvPicPr>
            <a:picLocks noChangeAspect="1" noChangeArrowheads="1"/>
          </p:cNvPicPr>
          <p:nvPr/>
        </p:nvPicPr>
        <p:blipFill>
          <a:blip r:embed="rId3" cstate="print"/>
          <a:srcRect/>
          <a:stretch>
            <a:fillRect/>
          </a:stretch>
        </p:blipFill>
        <p:spPr bwMode="auto">
          <a:xfrm rot="5400000">
            <a:off x="4749557" y="2718043"/>
            <a:ext cx="4006151" cy="29896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3"/>
          <p:cNvPicPr>
            <a:picLocks noChangeAspect="1" noChangeArrowheads="1"/>
          </p:cNvPicPr>
          <p:nvPr/>
        </p:nvPicPr>
        <p:blipFill>
          <a:blip r:embed="rId4" cstate="print"/>
          <a:srcRect/>
          <a:stretch>
            <a:fillRect/>
          </a:stretch>
        </p:blipFill>
        <p:spPr bwMode="auto">
          <a:xfrm rot="5400000">
            <a:off x="1347903" y="3786303"/>
            <a:ext cx="2272143" cy="31092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i="1" smtClean="0">
                <a:latin typeface="Verdana" pitchFamily="34" charset="0"/>
              </a:rPr>
              <a:t>CVD Growth Model</a:t>
            </a:r>
          </a:p>
        </p:txBody>
      </p:sp>
      <p:pic>
        <p:nvPicPr>
          <p:cNvPr id="16388" name="Picture 15"/>
          <p:cNvPicPr>
            <a:picLocks noChangeAspect="1" noChangeArrowheads="1"/>
          </p:cNvPicPr>
          <p:nvPr/>
        </p:nvPicPr>
        <p:blipFill>
          <a:blip r:embed="rId2" cstate="print"/>
          <a:srcRect r="16512" b="23804"/>
          <a:stretch>
            <a:fillRect/>
          </a:stretch>
        </p:blipFill>
        <p:spPr bwMode="auto">
          <a:xfrm>
            <a:off x="1784350" y="2514600"/>
            <a:ext cx="5530850" cy="3511550"/>
          </a:xfrm>
          <a:prstGeom prst="rect">
            <a:avLst/>
          </a:prstGeom>
          <a:noFill/>
          <a:ln w="19050">
            <a:noFill/>
            <a:miter lim="800000"/>
            <a:headEnd type="none" w="sm" len="sm"/>
            <a:tailEnd type="none" w="sm" len="sm"/>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graphicFrame>
        <p:nvGraphicFramePr>
          <p:cNvPr id="4" name="Group 106"/>
          <p:cNvGraphicFramePr>
            <a:graphicFrameLocks noGrp="1"/>
          </p:cNvGraphicFramePr>
          <p:nvPr>
            <p:ph/>
          </p:nvPr>
        </p:nvGraphicFramePr>
        <p:xfrm>
          <a:off x="457200" y="1371600"/>
          <a:ext cx="8229600" cy="4260851"/>
        </p:xfrm>
        <a:graphic>
          <a:graphicData uri="http://schemas.openxmlformats.org/drawingml/2006/table">
            <a:tbl>
              <a:tblPr/>
              <a:tblGrid>
                <a:gridCol w="1763713"/>
                <a:gridCol w="2082800"/>
                <a:gridCol w="2081212"/>
                <a:gridCol w="2301875"/>
              </a:tblGrid>
              <a:tr h="512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Times New Roman" pitchFamily="18" charset="0"/>
                          <a:ea typeface="MS Mincho" charset="-128"/>
                          <a:cs typeface="Times New Roman" pitchFamily="18" charset="0"/>
                        </a:rPr>
                        <a:t>CVD Process</a:t>
                      </a:r>
                      <a:endParaRPr kumimoji="0" lang="en-US" altLang="ja-JP" sz="1600" b="0" i="0" u="none" strike="noStrike" cap="none" normalizeH="0" baseline="0" dirty="0" smtClean="0">
                        <a:ln>
                          <a:noFill/>
                        </a:ln>
                        <a:solidFill>
                          <a:schemeClr val="tx1"/>
                        </a:solidFill>
                        <a:effectLst/>
                        <a:latin typeface="Arial" pitchFamily="34" charset="0"/>
                        <a:ea typeface="MS Mincho"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Times New Roman" pitchFamily="18" charset="0"/>
                          <a:ea typeface="MS Mincho" charset="-128"/>
                          <a:cs typeface="Times New Roman" pitchFamily="18" charset="0"/>
                        </a:rPr>
                        <a:t>Advantages</a:t>
                      </a:r>
                      <a:endParaRPr kumimoji="0" lang="en-US" altLang="ja-JP" sz="1600" b="0" i="0" u="none" strike="noStrike" cap="none" normalizeH="0" baseline="0" smtClean="0">
                        <a:ln>
                          <a:noFill/>
                        </a:ln>
                        <a:solidFill>
                          <a:schemeClr val="tx1"/>
                        </a:solidFill>
                        <a:effectLst/>
                        <a:latin typeface="Arial" pitchFamily="34" charset="0"/>
                        <a:ea typeface="MS Mincho"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Times New Roman" pitchFamily="18" charset="0"/>
                          <a:ea typeface="MS Mincho" charset="-128"/>
                          <a:cs typeface="Times New Roman" pitchFamily="18" charset="0"/>
                        </a:rPr>
                        <a:t>Disadvantages</a:t>
                      </a:r>
                      <a:endParaRPr kumimoji="0" lang="en-US" altLang="ja-JP" sz="1600" b="0" i="0" u="none" strike="noStrike" cap="none" normalizeH="0" baseline="0" smtClean="0">
                        <a:ln>
                          <a:noFill/>
                        </a:ln>
                        <a:solidFill>
                          <a:schemeClr val="tx1"/>
                        </a:solidFill>
                        <a:effectLst/>
                        <a:latin typeface="Arial" pitchFamily="34" charset="0"/>
                        <a:ea typeface="MS Mincho"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Times New Roman" pitchFamily="18" charset="0"/>
                          <a:ea typeface="MS Mincho" charset="-128"/>
                          <a:cs typeface="Times New Roman" pitchFamily="18" charset="0"/>
                        </a:rPr>
                        <a:t>Applications</a:t>
                      </a:r>
                      <a:endParaRPr kumimoji="0" lang="en-US" altLang="ja-JP" sz="1600" b="0" i="0" u="none" strike="noStrike" cap="none" normalizeH="0" baseline="0" smtClean="0">
                        <a:ln>
                          <a:noFill/>
                        </a:ln>
                        <a:solidFill>
                          <a:schemeClr val="tx1"/>
                        </a:solidFill>
                        <a:effectLst/>
                        <a:latin typeface="Arial" pitchFamily="34" charset="0"/>
                        <a:ea typeface="MS Mincho"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747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Times New Roman" pitchFamily="18" charset="0"/>
                          <a:ea typeface="MS Mincho" charset="-128"/>
                          <a:cs typeface="Times New Roman" pitchFamily="18" charset="0"/>
                        </a:rPr>
                        <a:t>APCVD</a:t>
                      </a:r>
                      <a:endParaRPr kumimoji="0" lang="en-US" altLang="ja-JP" sz="1600" b="0" i="0" u="none" strike="noStrike" cap="none" normalizeH="0" baseline="0" smtClean="0">
                        <a:ln>
                          <a:noFill/>
                        </a:ln>
                        <a:solidFill>
                          <a:schemeClr val="tx1"/>
                        </a:solidFill>
                        <a:effectLst/>
                        <a:latin typeface="Arial" pitchFamily="34" charset="0"/>
                        <a:ea typeface="MS Mincho"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Times New Roman" pitchFamily="18" charset="0"/>
                          <a:ea typeface="MS Mincho" charset="-128"/>
                          <a:cs typeface="Times New Roman" pitchFamily="18" charset="0"/>
                        </a:rPr>
                        <a:t>Simple, </a:t>
                      </a:r>
                      <a:endParaRPr kumimoji="0" lang="en-US" altLang="ja-JP" sz="1600" b="0" i="0" u="none" strike="noStrike" cap="none" normalizeH="0" baseline="0" smtClean="0">
                        <a:ln>
                          <a:noFill/>
                        </a:ln>
                        <a:solidFill>
                          <a:schemeClr val="tx1"/>
                        </a:solidFill>
                        <a:effectLst/>
                        <a:latin typeface="Times New Roman" pitchFamily="18" charset="0"/>
                        <a:ea typeface="MS Mincho"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Times New Roman" pitchFamily="18" charset="0"/>
                          <a:ea typeface="MS Mincho" charset="-128"/>
                          <a:cs typeface="Times New Roman" pitchFamily="18" charset="0"/>
                        </a:rPr>
                        <a:t>Fast Deposition,</a:t>
                      </a:r>
                      <a:endParaRPr kumimoji="0" lang="en-US" altLang="ja-JP" sz="1600" b="0" i="0" u="none" strike="noStrike" cap="none" normalizeH="0" baseline="0" smtClean="0">
                        <a:ln>
                          <a:noFill/>
                        </a:ln>
                        <a:solidFill>
                          <a:schemeClr val="tx1"/>
                        </a:solidFill>
                        <a:effectLst/>
                        <a:latin typeface="Times New Roman" pitchFamily="18" charset="0"/>
                        <a:ea typeface="MS Mincho"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Times New Roman" pitchFamily="18" charset="0"/>
                          <a:ea typeface="MS Mincho" charset="-128"/>
                          <a:cs typeface="Times New Roman" pitchFamily="18" charset="0"/>
                        </a:rPr>
                        <a:t>Low Temperature </a:t>
                      </a:r>
                      <a:endParaRPr kumimoji="0" lang="en-US" altLang="ja-JP" sz="1600" b="0" i="0" u="none" strike="noStrike" cap="none" normalizeH="0" baseline="0" smtClean="0">
                        <a:ln>
                          <a:noFill/>
                        </a:ln>
                        <a:solidFill>
                          <a:schemeClr val="tx1"/>
                        </a:solidFill>
                        <a:effectLst/>
                        <a:latin typeface="Arial" pitchFamily="34" charset="0"/>
                        <a:ea typeface="MS Mincho"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Times New Roman" pitchFamily="18" charset="0"/>
                          <a:ea typeface="MS Mincho" charset="-128"/>
                          <a:cs typeface="Times New Roman" pitchFamily="18" charset="0"/>
                        </a:rPr>
                        <a:t>Poor Step Coverage,</a:t>
                      </a:r>
                      <a:endParaRPr kumimoji="0" lang="en-US" altLang="ja-JP" sz="1600" b="0" i="0" u="none" strike="noStrike" cap="none" normalizeH="0" baseline="0" smtClean="0">
                        <a:ln>
                          <a:noFill/>
                        </a:ln>
                        <a:solidFill>
                          <a:schemeClr val="tx1"/>
                        </a:solidFill>
                        <a:effectLst/>
                        <a:latin typeface="Times New Roman" pitchFamily="18" charset="0"/>
                        <a:ea typeface="MS Mincho"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Times New Roman" pitchFamily="18" charset="0"/>
                          <a:ea typeface="MS Mincho" charset="-128"/>
                          <a:cs typeface="Times New Roman" pitchFamily="18" charset="0"/>
                        </a:rPr>
                        <a:t>Contamination</a:t>
                      </a:r>
                      <a:endParaRPr kumimoji="0" lang="en-US" altLang="ja-JP" sz="1600" b="0" i="0" u="none" strike="noStrike" cap="none" normalizeH="0" baseline="0" smtClean="0">
                        <a:ln>
                          <a:noFill/>
                        </a:ln>
                        <a:solidFill>
                          <a:schemeClr val="tx1"/>
                        </a:solidFill>
                        <a:effectLst/>
                        <a:latin typeface="Arial" pitchFamily="34" charset="0"/>
                        <a:ea typeface="MS Mincho"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Times New Roman" pitchFamily="18" charset="0"/>
                          <a:ea typeface="MS Mincho" charset="-128"/>
                          <a:cs typeface="Times New Roman" pitchFamily="18" charset="0"/>
                        </a:rPr>
                        <a:t>Low-temperature Oxides</a:t>
                      </a:r>
                      <a:endParaRPr kumimoji="0" lang="en-US" altLang="ja-JP" sz="1600" b="0" i="0" u="none" strike="noStrike" cap="none" normalizeH="0" baseline="0" smtClean="0">
                        <a:ln>
                          <a:noFill/>
                        </a:ln>
                        <a:solidFill>
                          <a:schemeClr val="tx1"/>
                        </a:solidFill>
                        <a:effectLst/>
                        <a:latin typeface="Arial" pitchFamily="34" charset="0"/>
                        <a:ea typeface="MS Mincho"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065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Times New Roman" pitchFamily="18" charset="0"/>
                          <a:ea typeface="MS Mincho" charset="-128"/>
                          <a:cs typeface="Times New Roman" pitchFamily="18" charset="0"/>
                        </a:rPr>
                        <a:t>LPCVD</a:t>
                      </a:r>
                      <a:endParaRPr kumimoji="0" lang="en-US" altLang="ja-JP" sz="1600" b="0" i="0" u="none" strike="noStrike" cap="none" normalizeH="0" baseline="0" smtClean="0">
                        <a:ln>
                          <a:noFill/>
                        </a:ln>
                        <a:solidFill>
                          <a:schemeClr val="tx1"/>
                        </a:solidFill>
                        <a:effectLst/>
                        <a:latin typeface="Arial" pitchFamily="34" charset="0"/>
                        <a:ea typeface="MS Mincho"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Times New Roman" pitchFamily="18" charset="0"/>
                          <a:ea typeface="MS Mincho" charset="-128"/>
                          <a:cs typeface="Times New Roman" pitchFamily="18" charset="0"/>
                        </a:rPr>
                        <a:t>Excellent Purity,</a:t>
                      </a:r>
                      <a:endParaRPr kumimoji="0" lang="en-US" altLang="ja-JP" sz="1600" b="0" i="0" u="none" strike="noStrike" cap="none" normalizeH="0" baseline="0" dirty="0" smtClean="0">
                        <a:ln>
                          <a:noFill/>
                        </a:ln>
                        <a:solidFill>
                          <a:schemeClr val="tx1"/>
                        </a:solidFill>
                        <a:effectLst/>
                        <a:latin typeface="Times New Roman" pitchFamily="18" charset="0"/>
                        <a:ea typeface="MS Mincho"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Times New Roman" pitchFamily="18" charset="0"/>
                          <a:ea typeface="MS Mincho" charset="-128"/>
                          <a:cs typeface="Times New Roman" pitchFamily="18" charset="0"/>
                        </a:rPr>
                        <a:t>Excellent Uniformity,</a:t>
                      </a:r>
                      <a:endParaRPr kumimoji="0" lang="en-US" altLang="ja-JP" sz="1600" b="0" i="0" u="none" strike="noStrike" cap="none" normalizeH="0" baseline="0" dirty="0" smtClean="0">
                        <a:ln>
                          <a:noFill/>
                        </a:ln>
                        <a:solidFill>
                          <a:schemeClr val="tx1"/>
                        </a:solidFill>
                        <a:effectLst/>
                        <a:latin typeface="Times New Roman" pitchFamily="18" charset="0"/>
                        <a:ea typeface="MS Mincho"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Times New Roman" pitchFamily="18" charset="0"/>
                          <a:ea typeface="MS Mincho" charset="-128"/>
                          <a:cs typeface="Times New Roman" pitchFamily="18" charset="0"/>
                        </a:rPr>
                        <a:t>Good Step Coverage,</a:t>
                      </a:r>
                      <a:endParaRPr kumimoji="0" lang="en-US" altLang="ja-JP" sz="1600" b="0" i="0" u="none" strike="noStrike" cap="none" normalizeH="0" baseline="0" dirty="0" smtClean="0">
                        <a:ln>
                          <a:noFill/>
                        </a:ln>
                        <a:solidFill>
                          <a:schemeClr val="tx1"/>
                        </a:solidFill>
                        <a:effectLst/>
                        <a:latin typeface="Times New Roman" pitchFamily="18" charset="0"/>
                        <a:ea typeface="MS Mincho"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Times New Roman" pitchFamily="18" charset="0"/>
                          <a:ea typeface="MS Mincho" charset="-128"/>
                          <a:cs typeface="Times New Roman" pitchFamily="18" charset="0"/>
                        </a:rPr>
                        <a:t>Large Wafer Capacity</a:t>
                      </a:r>
                      <a:endParaRPr kumimoji="0" lang="en-US" altLang="ja-JP" sz="1600" b="0" i="0" u="none" strike="noStrike" cap="none" normalizeH="0" baseline="0" dirty="0" smtClean="0">
                        <a:ln>
                          <a:noFill/>
                        </a:ln>
                        <a:solidFill>
                          <a:schemeClr val="tx1"/>
                        </a:solidFill>
                        <a:effectLst/>
                        <a:latin typeface="Arial" pitchFamily="34" charset="0"/>
                        <a:ea typeface="MS Mincho"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Times New Roman" pitchFamily="18" charset="0"/>
                          <a:ea typeface="MS Mincho" charset="-128"/>
                          <a:cs typeface="Times New Roman" pitchFamily="18" charset="0"/>
                        </a:rPr>
                        <a:t>High Temperature,</a:t>
                      </a:r>
                      <a:endParaRPr kumimoji="0" lang="en-US" altLang="ja-JP" sz="1600" b="0" i="0" u="none" strike="noStrike" cap="none" normalizeH="0" baseline="0" smtClean="0">
                        <a:ln>
                          <a:noFill/>
                        </a:ln>
                        <a:solidFill>
                          <a:schemeClr val="tx1"/>
                        </a:solidFill>
                        <a:effectLst/>
                        <a:latin typeface="Times New Roman" pitchFamily="18" charset="0"/>
                        <a:ea typeface="MS Mincho"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Times New Roman" pitchFamily="18" charset="0"/>
                          <a:ea typeface="MS Mincho" charset="-128"/>
                          <a:cs typeface="Times New Roman" pitchFamily="18" charset="0"/>
                        </a:rPr>
                        <a:t>Slow Deposition</a:t>
                      </a:r>
                      <a:endParaRPr kumimoji="0" lang="en-US" altLang="ja-JP" sz="1600" b="0" i="0" u="none" strike="noStrike" cap="none" normalizeH="0" baseline="0" smtClean="0">
                        <a:ln>
                          <a:noFill/>
                        </a:ln>
                        <a:solidFill>
                          <a:schemeClr val="tx1"/>
                        </a:solidFill>
                        <a:effectLst/>
                        <a:latin typeface="Arial" pitchFamily="34" charset="0"/>
                        <a:ea typeface="MS Mincho"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Times New Roman" pitchFamily="18" charset="0"/>
                          <a:ea typeface="MS Mincho" charset="-128"/>
                          <a:cs typeface="Times New Roman" pitchFamily="18" charset="0"/>
                        </a:rPr>
                        <a:t>High-temperature Oxides, Silicon Nitride, Poly-Si, W, WSi</a:t>
                      </a:r>
                      <a:r>
                        <a:rPr kumimoji="0" lang="en-US" altLang="ja-JP" sz="1600" b="0" i="0" u="none" strike="noStrike" cap="none" normalizeH="0" baseline="-30000" dirty="0" smtClean="0">
                          <a:ln>
                            <a:noFill/>
                          </a:ln>
                          <a:solidFill>
                            <a:srgbClr val="000000"/>
                          </a:solidFill>
                          <a:effectLst/>
                          <a:latin typeface="Times New Roman" pitchFamily="18" charset="0"/>
                          <a:ea typeface="MS Mincho" charset="-128"/>
                          <a:cs typeface="Times New Roman" pitchFamily="18" charset="0"/>
                        </a:rPr>
                        <a:t>2</a:t>
                      </a:r>
                      <a:endParaRPr kumimoji="0" lang="en-US" altLang="ja-JP" sz="1600" b="0" i="0" u="none" strike="noStrike" cap="none" normalizeH="0" baseline="0" dirty="0" smtClean="0">
                        <a:ln>
                          <a:noFill/>
                        </a:ln>
                        <a:solidFill>
                          <a:schemeClr val="tx1"/>
                        </a:solidFill>
                        <a:effectLst/>
                        <a:latin typeface="Arial" pitchFamily="34" charset="0"/>
                        <a:ea typeface="MS Mincho"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45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Times New Roman" pitchFamily="18" charset="0"/>
                          <a:ea typeface="MS Mincho" charset="-128"/>
                          <a:cs typeface="Times New Roman" pitchFamily="18" charset="0"/>
                        </a:rPr>
                        <a:t>PECVD</a:t>
                      </a:r>
                      <a:endParaRPr kumimoji="0" lang="en-US" altLang="ja-JP" sz="1600" b="0" i="0" u="none" strike="noStrike" cap="none" normalizeH="0" baseline="0" smtClean="0">
                        <a:ln>
                          <a:noFill/>
                        </a:ln>
                        <a:solidFill>
                          <a:schemeClr val="tx1"/>
                        </a:solidFill>
                        <a:effectLst/>
                        <a:latin typeface="Arial" pitchFamily="34" charset="0"/>
                        <a:ea typeface="MS Mincho"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Times New Roman" pitchFamily="18" charset="0"/>
                          <a:ea typeface="MS Mincho" charset="-128"/>
                          <a:cs typeface="Times New Roman" pitchFamily="18" charset="0"/>
                        </a:rPr>
                        <a:t>Low Temperature,</a:t>
                      </a:r>
                      <a:endParaRPr kumimoji="0" lang="en-US" altLang="ja-JP" sz="1600" b="0" i="0" u="none" strike="noStrike" cap="none" normalizeH="0" baseline="0" smtClean="0">
                        <a:ln>
                          <a:noFill/>
                        </a:ln>
                        <a:solidFill>
                          <a:schemeClr val="tx1"/>
                        </a:solidFill>
                        <a:effectLst/>
                        <a:latin typeface="Times New Roman" pitchFamily="18" charset="0"/>
                        <a:ea typeface="MS Mincho"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Times New Roman" pitchFamily="18" charset="0"/>
                          <a:ea typeface="MS Mincho" charset="-128"/>
                          <a:cs typeface="Times New Roman" pitchFamily="18" charset="0"/>
                        </a:rPr>
                        <a:t>Good Step Coverage</a:t>
                      </a:r>
                      <a:endParaRPr kumimoji="0" lang="en-US" altLang="ja-JP" sz="1600" b="0" i="0" u="none" strike="noStrike" cap="none" normalizeH="0" baseline="0" smtClean="0">
                        <a:ln>
                          <a:noFill/>
                        </a:ln>
                        <a:solidFill>
                          <a:schemeClr val="tx1"/>
                        </a:solidFill>
                        <a:effectLst/>
                        <a:latin typeface="Arial" pitchFamily="34" charset="0"/>
                        <a:ea typeface="MS Mincho"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Times New Roman" pitchFamily="18" charset="0"/>
                          <a:ea typeface="MS Mincho" charset="-128"/>
                          <a:cs typeface="Times New Roman" pitchFamily="18" charset="0"/>
                        </a:rPr>
                        <a:t>Chemical and Particle Contamination</a:t>
                      </a:r>
                      <a:endParaRPr kumimoji="0" lang="en-US" altLang="ja-JP" sz="1600" b="0" i="0" u="none" strike="noStrike" cap="none" normalizeH="0" baseline="0" smtClean="0">
                        <a:ln>
                          <a:noFill/>
                        </a:ln>
                        <a:solidFill>
                          <a:schemeClr val="tx1"/>
                        </a:solidFill>
                        <a:effectLst/>
                        <a:latin typeface="Arial" pitchFamily="34" charset="0"/>
                        <a:ea typeface="MS Mincho"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Times New Roman" pitchFamily="18" charset="0"/>
                          <a:ea typeface="MS Mincho" charset="-128"/>
                          <a:cs typeface="Times New Roman" pitchFamily="18" charset="0"/>
                        </a:rPr>
                        <a:t>Low-temperature Insulators over Metals, Nitride </a:t>
                      </a:r>
                      <a:r>
                        <a:rPr kumimoji="0" lang="en-US" altLang="ja-JP" sz="1600" b="0" i="0" u="none" strike="noStrike" cap="none" normalizeH="0" baseline="0" dirty="0" err="1" smtClean="0">
                          <a:ln>
                            <a:noFill/>
                          </a:ln>
                          <a:solidFill>
                            <a:srgbClr val="000000"/>
                          </a:solidFill>
                          <a:effectLst/>
                          <a:latin typeface="Times New Roman" pitchFamily="18" charset="0"/>
                          <a:ea typeface="MS Mincho" charset="-128"/>
                          <a:cs typeface="Times New Roman" pitchFamily="18" charset="0"/>
                        </a:rPr>
                        <a:t>Passivation</a:t>
                      </a:r>
                      <a:endParaRPr kumimoji="0" lang="en-US" altLang="ja-JP" sz="1600" b="0" i="0" u="none" strike="noStrike" cap="none" normalizeH="0" baseline="0" dirty="0" smtClean="0">
                        <a:ln>
                          <a:noFill/>
                        </a:ln>
                        <a:solidFill>
                          <a:schemeClr val="tx1"/>
                        </a:solidFill>
                        <a:effectLst/>
                        <a:latin typeface="Arial" pitchFamily="34" charset="0"/>
                        <a:ea typeface="MS Mincho"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b="1" i="1" smtClean="0">
                <a:latin typeface="Verdana" pitchFamily="34" charset="0"/>
              </a:rPr>
              <a:t>Silicon CVD ‘Epitaxy’</a:t>
            </a:r>
          </a:p>
        </p:txBody>
      </p:sp>
      <p:sp>
        <p:nvSpPr>
          <p:cNvPr id="3" name="Content Placeholder 2"/>
          <p:cNvSpPr>
            <a:spLocks noGrp="1"/>
          </p:cNvSpPr>
          <p:nvPr>
            <p:ph idx="1"/>
          </p:nvPr>
        </p:nvSpPr>
        <p:spPr>
          <a:xfrm>
            <a:off x="304800" y="1600200"/>
            <a:ext cx="8382000" cy="4525963"/>
          </a:xfrm>
        </p:spPr>
        <p:txBody>
          <a:bodyPr rtlCol="0">
            <a:normAutofit fontScale="70000" lnSpcReduction="20000"/>
          </a:bodyPr>
          <a:lstStyle/>
          <a:p>
            <a:pPr eaLnBrk="1" fontAlgn="auto" hangingPunct="1">
              <a:spcAft>
                <a:spcPts val="0"/>
              </a:spcAft>
              <a:buFont typeface="Arial" pitchFamily="34" charset="0"/>
              <a:buChar char="•"/>
              <a:defRPr/>
            </a:pPr>
            <a:r>
              <a:rPr lang="en-US" sz="4000" dirty="0" smtClean="0">
                <a:latin typeface="Arial" pitchFamily="34" charset="0"/>
                <a:cs typeface="Arial" pitchFamily="34" charset="0"/>
              </a:rPr>
              <a:t>When SiH</a:t>
            </a:r>
            <a:r>
              <a:rPr lang="en-US" sz="4000" baseline="-25000" dirty="0" smtClean="0">
                <a:latin typeface="Arial" pitchFamily="34" charset="0"/>
                <a:cs typeface="Arial" pitchFamily="34" charset="0"/>
              </a:rPr>
              <a:t>4</a:t>
            </a:r>
            <a:r>
              <a:rPr lang="en-US" sz="4000" dirty="0" smtClean="0">
                <a:latin typeface="Arial" pitchFamily="34" charset="0"/>
                <a:cs typeface="Arial" pitchFamily="34" charset="0"/>
              </a:rPr>
              <a:t> gas is used in a CVD reactor, a Si layer is deposited on the wafer surface. The size of the crystallites depends on the deposition temperature.</a:t>
            </a:r>
          </a:p>
          <a:p>
            <a:pPr eaLnBrk="1" fontAlgn="auto" hangingPunct="1">
              <a:spcAft>
                <a:spcPts val="0"/>
              </a:spcAft>
              <a:buFont typeface="Arial" pitchFamily="34" charset="0"/>
              <a:buChar char="•"/>
              <a:defRPr/>
            </a:pPr>
            <a:r>
              <a:rPr lang="en-US" sz="4000" dirty="0" smtClean="0">
                <a:latin typeface="Arial" pitchFamily="34" charset="0"/>
                <a:cs typeface="Arial" pitchFamily="34" charset="0"/>
              </a:rPr>
              <a:t>At high enough temperature, the ad-atoms have enough kinetic energy to move on the surface and align themselves with the underlying Si.</a:t>
            </a:r>
          </a:p>
          <a:p>
            <a:pPr eaLnBrk="1" fontAlgn="auto" hangingPunct="1">
              <a:spcAft>
                <a:spcPts val="0"/>
              </a:spcAft>
              <a:buFont typeface="Arial" pitchFamily="34" charset="0"/>
              <a:buChar char="•"/>
              <a:defRPr/>
            </a:pPr>
            <a:r>
              <a:rPr lang="en-US" sz="4000" dirty="0" smtClean="0">
                <a:latin typeface="Arial" pitchFamily="34" charset="0"/>
                <a:cs typeface="Arial" pitchFamily="34" charset="0"/>
              </a:rPr>
              <a:t>This is an epitaxial layer, and the process is called </a:t>
            </a:r>
            <a:r>
              <a:rPr lang="en-US" sz="4000" b="1" i="1" dirty="0" smtClean="0">
                <a:latin typeface="Arial" pitchFamily="34" charset="0"/>
                <a:cs typeface="Arial" pitchFamily="34" charset="0"/>
              </a:rPr>
              <a:t>Epitaxy</a:t>
            </a:r>
            <a:r>
              <a:rPr lang="en-US" sz="4000" dirty="0" smtClean="0">
                <a:latin typeface="Arial" pitchFamily="34" charset="0"/>
                <a:cs typeface="Arial" pitchFamily="34" charset="0"/>
              </a:rPr>
              <a:t> instead of CVD.</a:t>
            </a:r>
          </a:p>
          <a:p>
            <a:pPr eaLnBrk="1" fontAlgn="auto" hangingPunct="1">
              <a:spcAft>
                <a:spcPts val="0"/>
              </a:spcAft>
              <a:buFont typeface="Arial" pitchFamily="34" charset="0"/>
              <a:buChar char="•"/>
              <a:defRPr/>
            </a:pPr>
            <a:r>
              <a:rPr lang="en-US" sz="4000" dirty="0" smtClean="0">
                <a:latin typeface="Arial" pitchFamily="34" charset="0"/>
                <a:cs typeface="Arial" pitchFamily="34" charset="0"/>
              </a:rPr>
              <a:t>At lower deposition temperatures, the layer is poly-crystalline Si (consisting of small crystallites)</a:t>
            </a: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28600" y="1524000"/>
            <a:ext cx="8686800" cy="4953000"/>
            <a:chOff x="144" y="672"/>
            <a:chExt cx="5616" cy="3223"/>
          </a:xfrm>
        </p:grpSpPr>
        <p:pic>
          <p:nvPicPr>
            <p:cNvPr id="23556" name="Picture 4" descr="02 epi_reactor"/>
            <p:cNvPicPr>
              <a:picLocks noChangeAspect="1" noChangeArrowheads="1"/>
            </p:cNvPicPr>
            <p:nvPr/>
          </p:nvPicPr>
          <p:blipFill>
            <a:blip r:embed="rId2" cstate="print"/>
            <a:srcRect/>
            <a:stretch>
              <a:fillRect/>
            </a:stretch>
          </p:blipFill>
          <p:spPr bwMode="auto">
            <a:xfrm>
              <a:off x="144" y="672"/>
              <a:ext cx="2840" cy="2976"/>
            </a:xfrm>
            <a:prstGeom prst="rect">
              <a:avLst/>
            </a:prstGeom>
            <a:noFill/>
            <a:ln w="9525">
              <a:noFill/>
              <a:miter lim="800000"/>
              <a:headEnd/>
              <a:tailEnd/>
            </a:ln>
          </p:spPr>
        </p:pic>
        <p:sp>
          <p:nvSpPr>
            <p:cNvPr id="23557" name="Text Box 5"/>
            <p:cNvSpPr txBox="1">
              <a:spLocks noChangeArrowheads="1"/>
            </p:cNvSpPr>
            <p:nvPr/>
          </p:nvSpPr>
          <p:spPr bwMode="auto">
            <a:xfrm>
              <a:off x="2400" y="1316"/>
              <a:ext cx="3360" cy="1210"/>
            </a:xfrm>
            <a:prstGeom prst="rect">
              <a:avLst/>
            </a:prstGeom>
            <a:noFill/>
            <a:ln w="25400">
              <a:noFill/>
              <a:miter lim="800000"/>
              <a:headEnd type="none" w="sm" len="sm"/>
              <a:tailEnd type="none" w="sm" len="sm"/>
            </a:ln>
          </p:spPr>
          <p:txBody>
            <a:bodyPr>
              <a:spAutoFit/>
            </a:bodyPr>
            <a:lstStyle/>
            <a:p>
              <a:r>
                <a:rPr lang="en-US" sz="2000"/>
                <a:t>The chemical reaction that produces the Si is fairly simple:</a:t>
              </a:r>
            </a:p>
            <a:p>
              <a:endParaRPr lang="en-US" sz="2000">
                <a:solidFill>
                  <a:srgbClr val="CC3300"/>
                </a:solidFill>
              </a:endParaRPr>
            </a:p>
            <a:p>
              <a:endParaRPr lang="en-US" sz="2000">
                <a:solidFill>
                  <a:srgbClr val="CC3300"/>
                </a:solidFill>
              </a:endParaRPr>
            </a:p>
            <a:p>
              <a:endParaRPr lang="en-US" sz="2000">
                <a:solidFill>
                  <a:srgbClr val="CC3300"/>
                </a:solidFill>
              </a:endParaRPr>
            </a:p>
            <a:p>
              <a:r>
                <a:rPr lang="en-US" sz="2000"/>
                <a:t>SiCl</a:t>
              </a:r>
              <a:r>
                <a:rPr lang="en-US" sz="2000" baseline="-25000"/>
                <a:t>4(g)</a:t>
              </a:r>
              <a:r>
                <a:rPr lang="en-US" sz="2000"/>
                <a:t>+2H</a:t>
              </a:r>
              <a:r>
                <a:rPr lang="en-US" sz="2000" baseline="-25000"/>
                <a:t>2(g)</a:t>
              </a:r>
              <a:r>
                <a:rPr lang="en-US" sz="2000"/>
                <a:t>=(1000-1200</a:t>
              </a:r>
              <a:r>
                <a:rPr lang="en-US" sz="2000" baseline="30000"/>
                <a:t>o</a:t>
              </a:r>
              <a:r>
                <a:rPr lang="en-US" sz="2000"/>
                <a:t>C)=Si</a:t>
              </a:r>
              <a:r>
                <a:rPr lang="en-US" sz="2000" baseline="-25000"/>
                <a:t>(s)</a:t>
              </a:r>
              <a:r>
                <a:rPr lang="en-US" sz="2000"/>
                <a:t>+4HCl</a:t>
              </a:r>
              <a:r>
                <a:rPr lang="en-US" sz="2000" baseline="-25000"/>
                <a:t>(g)</a:t>
              </a:r>
              <a:r>
                <a:rPr lang="en-US" sz="2000">
                  <a:solidFill>
                    <a:srgbClr val="CC3300"/>
                  </a:solidFill>
                </a:rPr>
                <a:t> </a:t>
              </a:r>
            </a:p>
          </p:txBody>
        </p:sp>
        <p:sp>
          <p:nvSpPr>
            <p:cNvPr id="23558" name="Text Box 6"/>
            <p:cNvSpPr txBox="1">
              <a:spLocks noChangeArrowheads="1"/>
            </p:cNvSpPr>
            <p:nvPr/>
          </p:nvSpPr>
          <p:spPr bwMode="auto">
            <a:xfrm>
              <a:off x="2688" y="3197"/>
              <a:ext cx="2832" cy="698"/>
            </a:xfrm>
            <a:prstGeom prst="rect">
              <a:avLst/>
            </a:prstGeom>
            <a:noFill/>
            <a:ln w="25400">
              <a:noFill/>
              <a:miter lim="800000"/>
              <a:headEnd type="none" w="sm" len="sm"/>
              <a:tailEnd type="none" w="sm" len="sm"/>
            </a:ln>
          </p:spPr>
          <p:txBody>
            <a:bodyPr>
              <a:spAutoFit/>
            </a:bodyPr>
            <a:lstStyle/>
            <a:p>
              <a:r>
                <a:rPr lang="en-US" sz="2200"/>
                <a:t>Instead of SiCl</a:t>
              </a:r>
              <a:r>
                <a:rPr lang="en-US" sz="2200" baseline="-25000"/>
                <a:t>4</a:t>
              </a:r>
              <a:r>
                <a:rPr lang="en-US" sz="2200"/>
                <a:t> you may want to use SiH</a:t>
              </a:r>
              <a:r>
                <a:rPr lang="en-US" sz="2200" baseline="-25000"/>
                <a:t>X</a:t>
              </a:r>
              <a:r>
                <a:rPr lang="en-US" sz="2200"/>
                <a:t>Cl</a:t>
              </a:r>
              <a:r>
                <a:rPr lang="en-US" sz="2200" baseline="-25000"/>
                <a:t>4-X</a:t>
              </a:r>
              <a:endParaRPr lang="en-US" sz="2200"/>
            </a:p>
            <a:p>
              <a:endParaRPr lang="en-US" sz="2200">
                <a:solidFill>
                  <a:srgbClr val="CC3300"/>
                </a:solidFill>
              </a:endParaRPr>
            </a:p>
          </p:txBody>
        </p:sp>
      </p:grpSp>
      <p:sp>
        <p:nvSpPr>
          <p:cNvPr id="23555" name="Title 5"/>
          <p:cNvSpPr>
            <a:spLocks noGrp="1"/>
          </p:cNvSpPr>
          <p:nvPr>
            <p:ph type="title"/>
          </p:nvPr>
        </p:nvSpPr>
        <p:spPr/>
        <p:txBody>
          <a:bodyPr/>
          <a:lstStyle/>
          <a:p>
            <a:pPr eaLnBrk="1" hangingPunct="1"/>
            <a:r>
              <a:rPr lang="en-US" b="1" i="1" smtClean="0">
                <a:latin typeface="Verdana" pitchFamily="34" charset="0"/>
              </a:rPr>
              <a:t>Silicon Epitaxy Process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762000" y="609600"/>
          <a:ext cx="7696200" cy="5386388"/>
        </p:xfrm>
        <a:graphic>
          <a:graphicData uri="http://schemas.openxmlformats.org/presentationml/2006/ole">
            <p:oleObj spid="_x0000_s1026" name="Photo Editor Photo" r:id="rId3" imgW="6668431" imgH="4667902" progId="">
              <p:embed/>
            </p:oleObj>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28600"/>
            <a:ext cx="8229600" cy="1143000"/>
          </a:xfrm>
        </p:spPr>
        <p:txBody>
          <a:bodyPr/>
          <a:lstStyle/>
          <a:p>
            <a:pPr eaLnBrk="1" hangingPunct="1"/>
            <a:r>
              <a:rPr lang="en-US" sz="3600" b="1" i="1" smtClean="0">
                <a:latin typeface="Verdana" pitchFamily="34" charset="0"/>
              </a:rPr>
              <a:t>CVD Used in Semiconductors</a:t>
            </a:r>
          </a:p>
        </p:txBody>
      </p:sp>
      <p:grpSp>
        <p:nvGrpSpPr>
          <p:cNvPr id="2" name="Group 3"/>
          <p:cNvGrpSpPr>
            <a:grpSpLocks/>
          </p:cNvGrpSpPr>
          <p:nvPr/>
        </p:nvGrpSpPr>
        <p:grpSpPr bwMode="auto">
          <a:xfrm>
            <a:off x="0" y="1295400"/>
            <a:ext cx="9144000" cy="5410200"/>
            <a:chOff x="-3" y="-3"/>
            <a:chExt cx="5644" cy="3222"/>
          </a:xfrm>
        </p:grpSpPr>
        <p:grpSp>
          <p:nvGrpSpPr>
            <p:cNvPr id="3" name="Group 4"/>
            <p:cNvGrpSpPr>
              <a:grpSpLocks/>
            </p:cNvGrpSpPr>
            <p:nvPr/>
          </p:nvGrpSpPr>
          <p:grpSpPr bwMode="auto">
            <a:xfrm>
              <a:off x="0" y="0"/>
              <a:ext cx="5638" cy="3216"/>
              <a:chOff x="0" y="0"/>
              <a:chExt cx="5638" cy="3216"/>
            </a:xfrm>
          </p:grpSpPr>
          <p:grpSp>
            <p:nvGrpSpPr>
              <p:cNvPr id="4" name="Group 5"/>
              <p:cNvGrpSpPr>
                <a:grpSpLocks/>
              </p:cNvGrpSpPr>
              <p:nvPr/>
            </p:nvGrpSpPr>
            <p:grpSpPr bwMode="auto">
              <a:xfrm>
                <a:off x="0" y="0"/>
                <a:ext cx="1532" cy="480"/>
                <a:chOff x="0" y="0"/>
                <a:chExt cx="1532" cy="480"/>
              </a:xfrm>
            </p:grpSpPr>
            <p:sp>
              <p:nvSpPr>
                <p:cNvPr id="24637" name="Rectangle 6"/>
                <p:cNvSpPr>
                  <a:spLocks noChangeArrowheads="1"/>
                </p:cNvSpPr>
                <p:nvPr/>
              </p:nvSpPr>
              <p:spPr bwMode="auto">
                <a:xfrm>
                  <a:off x="6" y="6"/>
                  <a:ext cx="1520" cy="468"/>
                </a:xfrm>
                <a:prstGeom prst="rect">
                  <a:avLst/>
                </a:prstGeom>
                <a:noFill/>
                <a:ln w="25400">
                  <a:noFill/>
                  <a:miter lim="800000"/>
                  <a:headEnd type="none" w="sm" len="sm"/>
                  <a:tailEnd type="none" w="sm" len="sm"/>
                </a:ln>
              </p:spPr>
              <p:txBody>
                <a:bodyPr anchor="ctr"/>
                <a:lstStyle/>
                <a:p>
                  <a:pPr algn="ctr"/>
                  <a:r>
                    <a:rPr lang="en-US" sz="2000"/>
                    <a:t>Layer</a:t>
                  </a:r>
                  <a:endParaRPr lang="en-US" sz="1200"/>
                </a:p>
                <a:p>
                  <a:pPr algn="ctr"/>
                  <a:endParaRPr lang="en-US" sz="2400">
                    <a:latin typeface="Times New Roman" pitchFamily="18" charset="0"/>
                  </a:endParaRPr>
                </a:p>
              </p:txBody>
            </p:sp>
            <p:sp>
              <p:nvSpPr>
                <p:cNvPr id="24638" name="Rectangle 7"/>
                <p:cNvSpPr>
                  <a:spLocks noChangeArrowheads="1"/>
                </p:cNvSpPr>
                <p:nvPr/>
              </p:nvSpPr>
              <p:spPr bwMode="auto">
                <a:xfrm>
                  <a:off x="0" y="0"/>
                  <a:ext cx="1532" cy="480"/>
                </a:xfrm>
                <a:prstGeom prst="rect">
                  <a:avLst/>
                </a:prstGeom>
                <a:noFill/>
                <a:ln w="7">
                  <a:solidFill>
                    <a:srgbClr val="A0A0A0"/>
                  </a:solidFill>
                  <a:miter lim="800000"/>
                  <a:headEnd type="none" w="sm" len="sm"/>
                  <a:tailEnd type="none" w="sm" len="sm"/>
                </a:ln>
              </p:spPr>
              <p:txBody>
                <a:bodyPr/>
                <a:lstStyle/>
                <a:p>
                  <a:endParaRPr lang="en-US">
                    <a:latin typeface="Calibri" pitchFamily="34" charset="0"/>
                  </a:endParaRPr>
                </a:p>
              </p:txBody>
            </p:sp>
          </p:grpSp>
          <p:grpSp>
            <p:nvGrpSpPr>
              <p:cNvPr id="5" name="Group 8"/>
              <p:cNvGrpSpPr>
                <a:grpSpLocks/>
              </p:cNvGrpSpPr>
              <p:nvPr/>
            </p:nvGrpSpPr>
            <p:grpSpPr bwMode="auto">
              <a:xfrm>
                <a:off x="1532" y="0"/>
                <a:ext cx="2757" cy="480"/>
                <a:chOff x="1532" y="0"/>
                <a:chExt cx="2757" cy="480"/>
              </a:xfrm>
            </p:grpSpPr>
            <p:sp>
              <p:nvSpPr>
                <p:cNvPr id="24635" name="Rectangle 9"/>
                <p:cNvSpPr>
                  <a:spLocks noChangeArrowheads="1"/>
                </p:cNvSpPr>
                <p:nvPr/>
              </p:nvSpPr>
              <p:spPr bwMode="auto">
                <a:xfrm>
                  <a:off x="1538" y="6"/>
                  <a:ext cx="2745" cy="468"/>
                </a:xfrm>
                <a:prstGeom prst="rect">
                  <a:avLst/>
                </a:prstGeom>
                <a:noFill/>
                <a:ln w="25400">
                  <a:noFill/>
                  <a:miter lim="800000"/>
                  <a:headEnd type="none" w="sm" len="sm"/>
                  <a:tailEnd type="none" w="sm" len="sm"/>
                </a:ln>
              </p:spPr>
              <p:txBody>
                <a:bodyPr anchor="ctr"/>
                <a:lstStyle/>
                <a:p>
                  <a:pPr algn="ctr"/>
                  <a:r>
                    <a:rPr lang="en-US" sz="2000"/>
                    <a:t>Reaction equations</a:t>
                  </a:r>
                  <a:endParaRPr lang="en-US" sz="1200"/>
                </a:p>
                <a:p>
                  <a:pPr algn="ctr"/>
                  <a:endParaRPr lang="en-US" sz="2400">
                    <a:latin typeface="Times New Roman" pitchFamily="18" charset="0"/>
                  </a:endParaRPr>
                </a:p>
              </p:txBody>
            </p:sp>
            <p:sp>
              <p:nvSpPr>
                <p:cNvPr id="24636" name="Rectangle 10"/>
                <p:cNvSpPr>
                  <a:spLocks noChangeArrowheads="1"/>
                </p:cNvSpPr>
                <p:nvPr/>
              </p:nvSpPr>
              <p:spPr bwMode="auto">
                <a:xfrm>
                  <a:off x="1532" y="0"/>
                  <a:ext cx="2757" cy="480"/>
                </a:xfrm>
                <a:prstGeom prst="rect">
                  <a:avLst/>
                </a:prstGeom>
                <a:noFill/>
                <a:ln w="7">
                  <a:solidFill>
                    <a:srgbClr val="A0A0A0"/>
                  </a:solidFill>
                  <a:miter lim="800000"/>
                  <a:headEnd type="none" w="sm" len="sm"/>
                  <a:tailEnd type="none" w="sm" len="sm"/>
                </a:ln>
              </p:spPr>
              <p:txBody>
                <a:bodyPr/>
                <a:lstStyle/>
                <a:p>
                  <a:endParaRPr lang="en-US">
                    <a:latin typeface="Calibri" pitchFamily="34" charset="0"/>
                  </a:endParaRPr>
                </a:p>
              </p:txBody>
            </p:sp>
          </p:grpSp>
          <p:grpSp>
            <p:nvGrpSpPr>
              <p:cNvPr id="6" name="Group 11"/>
              <p:cNvGrpSpPr>
                <a:grpSpLocks/>
              </p:cNvGrpSpPr>
              <p:nvPr/>
            </p:nvGrpSpPr>
            <p:grpSpPr bwMode="auto">
              <a:xfrm>
                <a:off x="4289" y="0"/>
                <a:ext cx="1349" cy="480"/>
                <a:chOff x="4289" y="0"/>
                <a:chExt cx="1349" cy="480"/>
              </a:xfrm>
            </p:grpSpPr>
            <p:sp>
              <p:nvSpPr>
                <p:cNvPr id="24633" name="Rectangle 12"/>
                <p:cNvSpPr>
                  <a:spLocks noChangeArrowheads="1"/>
                </p:cNvSpPr>
                <p:nvPr/>
              </p:nvSpPr>
              <p:spPr bwMode="auto">
                <a:xfrm>
                  <a:off x="4295" y="6"/>
                  <a:ext cx="1337" cy="468"/>
                </a:xfrm>
                <a:prstGeom prst="rect">
                  <a:avLst/>
                </a:prstGeom>
                <a:noFill/>
                <a:ln w="25400">
                  <a:noFill/>
                  <a:miter lim="800000"/>
                  <a:headEnd type="none" w="sm" len="sm"/>
                  <a:tailEnd type="none" w="sm" len="sm"/>
                </a:ln>
              </p:spPr>
              <p:txBody>
                <a:bodyPr anchor="ctr"/>
                <a:lstStyle/>
                <a:p>
                  <a:pPr algn="ctr"/>
                  <a:r>
                    <a:rPr lang="en-US"/>
                    <a:t>Temperature (ºC)</a:t>
                  </a:r>
                  <a:endParaRPr lang="en-US" sz="1000"/>
                </a:p>
                <a:p>
                  <a:pPr algn="ctr"/>
                  <a:endParaRPr lang="en-US" sz="2400">
                    <a:latin typeface="Times New Roman" pitchFamily="18" charset="0"/>
                  </a:endParaRPr>
                </a:p>
              </p:txBody>
            </p:sp>
            <p:sp>
              <p:nvSpPr>
                <p:cNvPr id="24634" name="Rectangle 13"/>
                <p:cNvSpPr>
                  <a:spLocks noChangeArrowheads="1"/>
                </p:cNvSpPr>
                <p:nvPr/>
              </p:nvSpPr>
              <p:spPr bwMode="auto">
                <a:xfrm>
                  <a:off x="4289" y="0"/>
                  <a:ext cx="1349" cy="480"/>
                </a:xfrm>
                <a:prstGeom prst="rect">
                  <a:avLst/>
                </a:prstGeom>
                <a:noFill/>
                <a:ln w="7">
                  <a:solidFill>
                    <a:srgbClr val="A0A0A0"/>
                  </a:solidFill>
                  <a:miter lim="800000"/>
                  <a:headEnd type="none" w="sm" len="sm"/>
                  <a:tailEnd type="none" w="sm" len="sm"/>
                </a:ln>
              </p:spPr>
              <p:txBody>
                <a:bodyPr/>
                <a:lstStyle/>
                <a:p>
                  <a:endParaRPr lang="en-US">
                    <a:latin typeface="Calibri" pitchFamily="34" charset="0"/>
                  </a:endParaRPr>
                </a:p>
              </p:txBody>
            </p:sp>
          </p:grpSp>
          <p:grpSp>
            <p:nvGrpSpPr>
              <p:cNvPr id="7" name="Group 14"/>
              <p:cNvGrpSpPr>
                <a:grpSpLocks/>
              </p:cNvGrpSpPr>
              <p:nvPr/>
            </p:nvGrpSpPr>
            <p:grpSpPr bwMode="auto">
              <a:xfrm>
                <a:off x="0" y="492"/>
                <a:ext cx="846" cy="1056"/>
                <a:chOff x="0" y="492"/>
                <a:chExt cx="846" cy="1056"/>
              </a:xfrm>
            </p:grpSpPr>
            <p:sp>
              <p:nvSpPr>
                <p:cNvPr id="24631" name="Rectangle 15"/>
                <p:cNvSpPr>
                  <a:spLocks noChangeArrowheads="1"/>
                </p:cNvSpPr>
                <p:nvPr/>
              </p:nvSpPr>
              <p:spPr bwMode="auto">
                <a:xfrm>
                  <a:off x="6" y="498"/>
                  <a:ext cx="834" cy="1044"/>
                </a:xfrm>
                <a:prstGeom prst="rect">
                  <a:avLst/>
                </a:prstGeom>
                <a:noFill/>
                <a:ln w="25400">
                  <a:noFill/>
                  <a:miter lim="800000"/>
                  <a:headEnd type="none" w="sm" len="sm"/>
                  <a:tailEnd type="none" w="sm" len="sm"/>
                </a:ln>
              </p:spPr>
              <p:txBody>
                <a:bodyPr/>
                <a:lstStyle/>
                <a:p>
                  <a:r>
                    <a:rPr lang="en-US" sz="2000">
                      <a:latin typeface="Times New Roman" pitchFamily="18" charset="0"/>
                    </a:rPr>
                    <a:t>SiO</a:t>
                  </a:r>
                  <a:r>
                    <a:rPr lang="en-US" sz="2000" baseline="-30000">
                      <a:latin typeface="Times New Roman" pitchFamily="18" charset="0"/>
                    </a:rPr>
                    <a:t>2</a:t>
                  </a:r>
                  <a:endParaRPr lang="en-US" sz="1200">
                    <a:latin typeface="Times New Roman" pitchFamily="18" charset="0"/>
                  </a:endParaRPr>
                </a:p>
                <a:p>
                  <a:endParaRPr lang="en-US" sz="2400">
                    <a:latin typeface="Times New Roman" pitchFamily="18" charset="0"/>
                  </a:endParaRPr>
                </a:p>
              </p:txBody>
            </p:sp>
            <p:sp>
              <p:nvSpPr>
                <p:cNvPr id="24632" name="Rectangle 16"/>
                <p:cNvSpPr>
                  <a:spLocks noChangeArrowheads="1"/>
                </p:cNvSpPr>
                <p:nvPr/>
              </p:nvSpPr>
              <p:spPr bwMode="auto">
                <a:xfrm>
                  <a:off x="0" y="492"/>
                  <a:ext cx="846" cy="1056"/>
                </a:xfrm>
                <a:prstGeom prst="rect">
                  <a:avLst/>
                </a:prstGeom>
                <a:noFill/>
                <a:ln w="7">
                  <a:solidFill>
                    <a:srgbClr val="A0A0A0"/>
                  </a:solidFill>
                  <a:miter lim="800000"/>
                  <a:headEnd type="none" w="sm" len="sm"/>
                  <a:tailEnd type="none" w="sm" len="sm"/>
                </a:ln>
              </p:spPr>
              <p:txBody>
                <a:bodyPr/>
                <a:lstStyle/>
                <a:p>
                  <a:endParaRPr lang="en-US">
                    <a:latin typeface="Calibri" pitchFamily="34" charset="0"/>
                  </a:endParaRPr>
                </a:p>
              </p:txBody>
            </p:sp>
          </p:grpSp>
          <p:grpSp>
            <p:nvGrpSpPr>
              <p:cNvPr id="8" name="Group 17"/>
              <p:cNvGrpSpPr>
                <a:grpSpLocks/>
              </p:cNvGrpSpPr>
              <p:nvPr/>
            </p:nvGrpSpPr>
            <p:grpSpPr bwMode="auto">
              <a:xfrm>
                <a:off x="846" y="492"/>
                <a:ext cx="686" cy="1056"/>
                <a:chOff x="846" y="492"/>
                <a:chExt cx="686" cy="1056"/>
              </a:xfrm>
            </p:grpSpPr>
            <p:sp>
              <p:nvSpPr>
                <p:cNvPr id="24629" name="Rectangle 18"/>
                <p:cNvSpPr>
                  <a:spLocks noChangeArrowheads="1"/>
                </p:cNvSpPr>
                <p:nvPr/>
              </p:nvSpPr>
              <p:spPr bwMode="auto">
                <a:xfrm>
                  <a:off x="852" y="498"/>
                  <a:ext cx="674" cy="1044"/>
                </a:xfrm>
                <a:prstGeom prst="rect">
                  <a:avLst/>
                </a:prstGeom>
                <a:noFill/>
                <a:ln w="25400">
                  <a:noFill/>
                  <a:miter lim="800000"/>
                  <a:headEnd type="none" w="sm" len="sm"/>
                  <a:tailEnd type="none" w="sm" len="sm"/>
                </a:ln>
              </p:spPr>
              <p:txBody>
                <a:bodyPr/>
                <a:lstStyle/>
                <a:p>
                  <a:r>
                    <a:rPr lang="en-US" sz="2000">
                      <a:latin typeface="Times New Roman" pitchFamily="18" charset="0"/>
                    </a:rPr>
                    <a:t>LTO</a:t>
                  </a:r>
                  <a:br>
                    <a:rPr lang="en-US" sz="2000">
                      <a:latin typeface="Times New Roman" pitchFamily="18" charset="0"/>
                    </a:rPr>
                  </a:br>
                  <a:r>
                    <a:rPr lang="en-US" sz="2000">
                      <a:latin typeface="Times New Roman" pitchFamily="18" charset="0"/>
                    </a:rPr>
                    <a:t>TEOS</a:t>
                  </a:r>
                  <a:br>
                    <a:rPr lang="en-US" sz="2000">
                      <a:latin typeface="Times New Roman" pitchFamily="18" charset="0"/>
                    </a:rPr>
                  </a:br>
                  <a:r>
                    <a:rPr lang="en-US" sz="2000">
                      <a:latin typeface="Times New Roman" pitchFamily="18" charset="0"/>
                    </a:rPr>
                    <a:t>HTO</a:t>
                  </a:r>
                  <a:endParaRPr lang="en-US" sz="1200">
                    <a:latin typeface="Times New Roman" pitchFamily="18" charset="0"/>
                  </a:endParaRPr>
                </a:p>
                <a:p>
                  <a:endParaRPr lang="en-US" sz="2400">
                    <a:latin typeface="Times New Roman" pitchFamily="18" charset="0"/>
                  </a:endParaRPr>
                </a:p>
              </p:txBody>
            </p:sp>
            <p:sp>
              <p:nvSpPr>
                <p:cNvPr id="24630" name="Rectangle 19"/>
                <p:cNvSpPr>
                  <a:spLocks noChangeArrowheads="1"/>
                </p:cNvSpPr>
                <p:nvPr/>
              </p:nvSpPr>
              <p:spPr bwMode="auto">
                <a:xfrm>
                  <a:off x="846" y="492"/>
                  <a:ext cx="686" cy="1056"/>
                </a:xfrm>
                <a:prstGeom prst="rect">
                  <a:avLst/>
                </a:prstGeom>
                <a:noFill/>
                <a:ln w="7">
                  <a:solidFill>
                    <a:srgbClr val="A0A0A0"/>
                  </a:solidFill>
                  <a:miter lim="800000"/>
                  <a:headEnd type="none" w="sm" len="sm"/>
                  <a:tailEnd type="none" w="sm" len="sm"/>
                </a:ln>
              </p:spPr>
              <p:txBody>
                <a:bodyPr/>
                <a:lstStyle/>
                <a:p>
                  <a:endParaRPr lang="en-US">
                    <a:latin typeface="Calibri" pitchFamily="34" charset="0"/>
                  </a:endParaRPr>
                </a:p>
              </p:txBody>
            </p:sp>
          </p:grpSp>
          <p:grpSp>
            <p:nvGrpSpPr>
              <p:cNvPr id="9" name="Group 20"/>
              <p:cNvGrpSpPr>
                <a:grpSpLocks/>
              </p:cNvGrpSpPr>
              <p:nvPr/>
            </p:nvGrpSpPr>
            <p:grpSpPr bwMode="auto">
              <a:xfrm>
                <a:off x="1532" y="492"/>
                <a:ext cx="2757" cy="1056"/>
                <a:chOff x="1532" y="492"/>
                <a:chExt cx="2757" cy="1056"/>
              </a:xfrm>
            </p:grpSpPr>
            <p:sp>
              <p:nvSpPr>
                <p:cNvPr id="24627" name="Rectangle 21"/>
                <p:cNvSpPr>
                  <a:spLocks noChangeArrowheads="1"/>
                </p:cNvSpPr>
                <p:nvPr/>
              </p:nvSpPr>
              <p:spPr bwMode="auto">
                <a:xfrm>
                  <a:off x="1538" y="498"/>
                  <a:ext cx="2745" cy="1044"/>
                </a:xfrm>
                <a:prstGeom prst="rect">
                  <a:avLst/>
                </a:prstGeom>
                <a:noFill/>
                <a:ln w="25400">
                  <a:noFill/>
                  <a:miter lim="800000"/>
                  <a:headEnd type="none" w="sm" len="sm"/>
                  <a:tailEnd type="none" w="sm" len="sm"/>
                </a:ln>
              </p:spPr>
              <p:txBody>
                <a:bodyPr anchor="ctr"/>
                <a:lstStyle/>
                <a:p>
                  <a:r>
                    <a:rPr lang="en-US" sz="2000" dirty="0">
                      <a:latin typeface="Times New Roman" pitchFamily="18" charset="0"/>
                    </a:rPr>
                    <a:t>SiH</a:t>
                  </a:r>
                  <a:r>
                    <a:rPr lang="en-US" sz="2000" baseline="-30000" dirty="0">
                      <a:latin typeface="Times New Roman" pitchFamily="18" charset="0"/>
                    </a:rPr>
                    <a:t>4</a:t>
                  </a:r>
                  <a:r>
                    <a:rPr lang="en-US" sz="2000" dirty="0">
                      <a:latin typeface="Times New Roman" pitchFamily="18" charset="0"/>
                    </a:rPr>
                    <a:t> + O</a:t>
                  </a:r>
                  <a:r>
                    <a:rPr lang="en-US" sz="2000" baseline="-30000" dirty="0">
                      <a:latin typeface="Times New Roman" pitchFamily="18" charset="0"/>
                    </a:rPr>
                    <a:t>2</a:t>
                  </a:r>
                  <a:r>
                    <a:rPr lang="en-US" sz="2000" dirty="0">
                      <a:latin typeface="Times New Roman" pitchFamily="18" charset="0"/>
                    </a:rPr>
                    <a:t> -&gt; SiO</a:t>
                  </a:r>
                  <a:r>
                    <a:rPr lang="en-US" sz="2000" baseline="-30000" dirty="0">
                      <a:latin typeface="Times New Roman" pitchFamily="18" charset="0"/>
                    </a:rPr>
                    <a:t>2</a:t>
                  </a:r>
                  <a:r>
                    <a:rPr lang="en-US" sz="2000" dirty="0">
                      <a:latin typeface="Times New Roman" pitchFamily="18" charset="0"/>
                    </a:rPr>
                    <a:t> + 2H</a:t>
                  </a:r>
                  <a:r>
                    <a:rPr lang="en-US" sz="2000" baseline="-30000" dirty="0">
                      <a:latin typeface="Times New Roman" pitchFamily="18" charset="0"/>
                    </a:rPr>
                    <a:t>2</a:t>
                  </a:r>
                  <a:r>
                    <a:rPr lang="en-US" sz="2000" dirty="0">
                      <a:latin typeface="Times New Roman" pitchFamily="18" charset="0"/>
                    </a:rPr>
                    <a:t/>
                  </a:r>
                  <a:br>
                    <a:rPr lang="en-US" sz="2000" dirty="0">
                      <a:latin typeface="Times New Roman" pitchFamily="18" charset="0"/>
                    </a:rPr>
                  </a:br>
                  <a:r>
                    <a:rPr lang="en-US" sz="2000" dirty="0">
                      <a:latin typeface="Times New Roman" pitchFamily="18" charset="0"/>
                    </a:rPr>
                    <a:t>Si(OC</a:t>
                  </a:r>
                  <a:r>
                    <a:rPr lang="en-US" sz="2000" baseline="-30000" dirty="0">
                      <a:latin typeface="Times New Roman" pitchFamily="18" charset="0"/>
                    </a:rPr>
                    <a:t>2</a:t>
                  </a:r>
                  <a:r>
                    <a:rPr lang="en-US" sz="2000" dirty="0">
                      <a:latin typeface="Times New Roman" pitchFamily="18" charset="0"/>
                    </a:rPr>
                    <a:t>H</a:t>
                  </a:r>
                  <a:r>
                    <a:rPr lang="en-US" sz="2000" baseline="-30000" dirty="0">
                      <a:latin typeface="Times New Roman" pitchFamily="18" charset="0"/>
                    </a:rPr>
                    <a:t>5</a:t>
                  </a:r>
                  <a:r>
                    <a:rPr lang="en-US" sz="2000" dirty="0">
                      <a:latin typeface="Times New Roman" pitchFamily="18" charset="0"/>
                    </a:rPr>
                    <a:t>)</a:t>
                  </a:r>
                  <a:r>
                    <a:rPr lang="en-US" sz="2000" baseline="-30000" dirty="0">
                      <a:latin typeface="Times New Roman" pitchFamily="18" charset="0"/>
                    </a:rPr>
                    <a:t>4</a:t>
                  </a:r>
                  <a:r>
                    <a:rPr lang="en-US" sz="2000" dirty="0">
                      <a:latin typeface="Times New Roman" pitchFamily="18" charset="0"/>
                    </a:rPr>
                    <a:t> -&gt; SiO</a:t>
                  </a:r>
                  <a:r>
                    <a:rPr lang="en-US" sz="2000" baseline="-30000" dirty="0">
                      <a:latin typeface="Times New Roman" pitchFamily="18" charset="0"/>
                    </a:rPr>
                    <a:t>2</a:t>
                  </a:r>
                  <a:r>
                    <a:rPr lang="en-US" sz="2000" dirty="0">
                      <a:latin typeface="Times New Roman" pitchFamily="18" charset="0"/>
                    </a:rPr>
                    <a:t> + </a:t>
                  </a:r>
                  <a:r>
                    <a:rPr lang="en-US" sz="2000" dirty="0" err="1">
                      <a:latin typeface="Times New Roman" pitchFamily="18" charset="0"/>
                    </a:rPr>
                    <a:t>gas.RP</a:t>
                  </a:r>
                  <a:r>
                    <a:rPr lang="en-US" sz="2000" dirty="0">
                      <a:latin typeface="Times New Roman" pitchFamily="18" charset="0"/>
                    </a:rPr>
                    <a:t/>
                  </a:r>
                  <a:br>
                    <a:rPr lang="en-US" sz="2000" dirty="0">
                      <a:latin typeface="Times New Roman" pitchFamily="18" charset="0"/>
                    </a:rPr>
                  </a:br>
                  <a:r>
                    <a:rPr lang="en-US" sz="2000" dirty="0">
                      <a:latin typeface="Times New Roman" pitchFamily="18" charset="0"/>
                    </a:rPr>
                    <a:t>SiCl</a:t>
                  </a:r>
                  <a:r>
                    <a:rPr lang="en-US" sz="2000" baseline="-30000" dirty="0">
                      <a:latin typeface="Times New Roman" pitchFamily="18" charset="0"/>
                    </a:rPr>
                    <a:t>2</a:t>
                  </a:r>
                  <a:r>
                    <a:rPr lang="en-US" sz="2000" dirty="0">
                      <a:latin typeface="Times New Roman" pitchFamily="18" charset="0"/>
                    </a:rPr>
                    <a:t>H</a:t>
                  </a:r>
                  <a:r>
                    <a:rPr lang="en-US" sz="2000" baseline="-30000" dirty="0">
                      <a:latin typeface="Times New Roman" pitchFamily="18" charset="0"/>
                    </a:rPr>
                    <a:t>2</a:t>
                  </a:r>
                  <a:r>
                    <a:rPr lang="en-US" sz="2000" dirty="0">
                      <a:latin typeface="Times New Roman" pitchFamily="18" charset="0"/>
                    </a:rPr>
                    <a:t> + N</a:t>
                  </a:r>
                  <a:r>
                    <a:rPr lang="en-US" sz="2000" baseline="-30000" dirty="0">
                      <a:latin typeface="Times New Roman" pitchFamily="18" charset="0"/>
                    </a:rPr>
                    <a:t>2</a:t>
                  </a:r>
                  <a:r>
                    <a:rPr lang="en-US" sz="2000" dirty="0">
                      <a:latin typeface="Times New Roman" pitchFamily="18" charset="0"/>
                    </a:rPr>
                    <a:t>O -&gt; SiO</a:t>
                  </a:r>
                  <a:r>
                    <a:rPr lang="en-US" sz="2000" baseline="-30000" dirty="0">
                      <a:latin typeface="Times New Roman" pitchFamily="18" charset="0"/>
                    </a:rPr>
                    <a:t>2</a:t>
                  </a:r>
                  <a:r>
                    <a:rPr lang="en-US" sz="2000" dirty="0">
                      <a:latin typeface="Times New Roman" pitchFamily="18" charset="0"/>
                    </a:rPr>
                    <a:t> + 2N</a:t>
                  </a:r>
                  <a:r>
                    <a:rPr lang="en-US" sz="2000" baseline="-30000" dirty="0">
                      <a:latin typeface="Times New Roman" pitchFamily="18" charset="0"/>
                    </a:rPr>
                    <a:t>2</a:t>
                  </a:r>
                  <a:r>
                    <a:rPr lang="en-US" sz="2000" dirty="0">
                      <a:latin typeface="Times New Roman" pitchFamily="18" charset="0"/>
                    </a:rPr>
                    <a:t> + 2HCl</a:t>
                  </a:r>
                  <a:br>
                    <a:rPr lang="en-US" sz="2000" dirty="0">
                      <a:latin typeface="Times New Roman" pitchFamily="18" charset="0"/>
                    </a:rPr>
                  </a:br>
                  <a:r>
                    <a:rPr lang="en-US" sz="2000" dirty="0">
                      <a:latin typeface="Times New Roman" pitchFamily="18" charset="0"/>
                    </a:rPr>
                    <a:t>SiH</a:t>
                  </a:r>
                  <a:r>
                    <a:rPr lang="en-US" sz="2000" baseline="-30000" dirty="0">
                      <a:latin typeface="Times New Roman" pitchFamily="18" charset="0"/>
                    </a:rPr>
                    <a:t>4</a:t>
                  </a:r>
                  <a:r>
                    <a:rPr lang="en-US" sz="2000" dirty="0">
                      <a:latin typeface="Times New Roman" pitchFamily="18" charset="0"/>
                    </a:rPr>
                    <a:t> + </a:t>
                  </a:r>
                  <a:r>
                    <a:rPr lang="en-US" sz="2000" dirty="0" smtClean="0">
                      <a:latin typeface="Times New Roman" pitchFamily="18" charset="0"/>
                    </a:rPr>
                    <a:t>CO</a:t>
                  </a:r>
                  <a:r>
                    <a:rPr lang="en-US" sz="2000" baseline="-30000" dirty="0" smtClean="0">
                      <a:latin typeface="Times New Roman" pitchFamily="18" charset="0"/>
                    </a:rPr>
                    <a:t>2</a:t>
                  </a:r>
                  <a:r>
                    <a:rPr lang="en-US" sz="2000" dirty="0" smtClean="0">
                      <a:latin typeface="Times New Roman" pitchFamily="18" charset="0"/>
                    </a:rPr>
                    <a:t>+H</a:t>
                  </a:r>
                  <a:r>
                    <a:rPr lang="en-US" sz="2000" baseline="-30000" dirty="0" smtClean="0">
                      <a:latin typeface="Times New Roman" pitchFamily="18" charset="0"/>
                    </a:rPr>
                    <a:t>2</a:t>
                  </a:r>
                  <a:r>
                    <a:rPr lang="en-US" sz="2000" dirty="0" smtClean="0">
                      <a:latin typeface="Times New Roman" pitchFamily="18" charset="0"/>
                    </a:rPr>
                    <a:t> </a:t>
                  </a:r>
                  <a:r>
                    <a:rPr lang="en-US" sz="2000" dirty="0">
                      <a:latin typeface="Times New Roman" pitchFamily="18" charset="0"/>
                    </a:rPr>
                    <a:t>-&gt; SiO</a:t>
                  </a:r>
                  <a:r>
                    <a:rPr lang="en-US" sz="2000" baseline="-30000" dirty="0">
                      <a:latin typeface="Times New Roman" pitchFamily="18" charset="0"/>
                    </a:rPr>
                    <a:t>2</a:t>
                  </a:r>
                  <a:r>
                    <a:rPr lang="en-US" sz="2000" dirty="0">
                      <a:latin typeface="Times New Roman" pitchFamily="18" charset="0"/>
                    </a:rPr>
                    <a:t> + </a:t>
                  </a:r>
                  <a:r>
                    <a:rPr lang="en-US" sz="2000" dirty="0" err="1">
                      <a:latin typeface="Times New Roman" pitchFamily="18" charset="0"/>
                    </a:rPr>
                    <a:t>gas.RP</a:t>
                  </a:r>
                  <a:endParaRPr lang="en-US" sz="1200" dirty="0">
                    <a:latin typeface="Times New Roman" pitchFamily="18" charset="0"/>
                  </a:endParaRPr>
                </a:p>
                <a:p>
                  <a:endParaRPr lang="en-US" sz="2400" dirty="0">
                    <a:latin typeface="Times New Roman" pitchFamily="18" charset="0"/>
                  </a:endParaRPr>
                </a:p>
              </p:txBody>
            </p:sp>
            <p:sp>
              <p:nvSpPr>
                <p:cNvPr id="24628" name="Rectangle 22"/>
                <p:cNvSpPr>
                  <a:spLocks noChangeArrowheads="1"/>
                </p:cNvSpPr>
                <p:nvPr/>
              </p:nvSpPr>
              <p:spPr bwMode="auto">
                <a:xfrm>
                  <a:off x="1532" y="492"/>
                  <a:ext cx="2757" cy="1056"/>
                </a:xfrm>
                <a:prstGeom prst="rect">
                  <a:avLst/>
                </a:prstGeom>
                <a:noFill/>
                <a:ln w="7">
                  <a:solidFill>
                    <a:srgbClr val="A0A0A0"/>
                  </a:solidFill>
                  <a:miter lim="800000"/>
                  <a:headEnd type="none" w="sm" len="sm"/>
                  <a:tailEnd type="none" w="sm" len="sm"/>
                </a:ln>
              </p:spPr>
              <p:txBody>
                <a:bodyPr/>
                <a:lstStyle/>
                <a:p>
                  <a:endParaRPr lang="en-US">
                    <a:latin typeface="Calibri" pitchFamily="34" charset="0"/>
                  </a:endParaRPr>
                </a:p>
              </p:txBody>
            </p:sp>
          </p:grpSp>
          <p:grpSp>
            <p:nvGrpSpPr>
              <p:cNvPr id="10" name="Group 23"/>
              <p:cNvGrpSpPr>
                <a:grpSpLocks/>
              </p:cNvGrpSpPr>
              <p:nvPr/>
            </p:nvGrpSpPr>
            <p:grpSpPr bwMode="auto">
              <a:xfrm>
                <a:off x="4289" y="492"/>
                <a:ext cx="1349" cy="1056"/>
                <a:chOff x="4289" y="492"/>
                <a:chExt cx="1349" cy="1056"/>
              </a:xfrm>
            </p:grpSpPr>
            <p:sp>
              <p:nvSpPr>
                <p:cNvPr id="24625" name="Rectangle 24"/>
                <p:cNvSpPr>
                  <a:spLocks noChangeArrowheads="1"/>
                </p:cNvSpPr>
                <p:nvPr/>
              </p:nvSpPr>
              <p:spPr bwMode="auto">
                <a:xfrm>
                  <a:off x="4295" y="498"/>
                  <a:ext cx="1337" cy="1044"/>
                </a:xfrm>
                <a:prstGeom prst="rect">
                  <a:avLst/>
                </a:prstGeom>
                <a:noFill/>
                <a:ln w="25400">
                  <a:noFill/>
                  <a:miter lim="800000"/>
                  <a:headEnd type="none" w="sm" len="sm"/>
                  <a:tailEnd type="none" w="sm" len="sm"/>
                </a:ln>
              </p:spPr>
              <p:txBody>
                <a:bodyPr anchor="ctr"/>
                <a:lstStyle/>
                <a:p>
                  <a:r>
                    <a:rPr lang="en-US" sz="2000">
                      <a:latin typeface="Times New Roman" pitchFamily="18" charset="0"/>
                    </a:rPr>
                    <a:t>400-450</a:t>
                  </a:r>
                  <a:br>
                    <a:rPr lang="en-US" sz="2000">
                      <a:latin typeface="Times New Roman" pitchFamily="18" charset="0"/>
                    </a:rPr>
                  </a:br>
                  <a:r>
                    <a:rPr lang="en-US" sz="2000">
                      <a:latin typeface="Times New Roman" pitchFamily="18" charset="0"/>
                    </a:rPr>
                    <a:t>650-700</a:t>
                  </a:r>
                  <a:br>
                    <a:rPr lang="en-US" sz="2000">
                      <a:latin typeface="Times New Roman" pitchFamily="18" charset="0"/>
                    </a:rPr>
                  </a:br>
                  <a:r>
                    <a:rPr lang="en-US" sz="2000">
                      <a:latin typeface="Times New Roman" pitchFamily="18" charset="0"/>
                    </a:rPr>
                    <a:t>850-900</a:t>
                  </a:r>
                  <a:br>
                    <a:rPr lang="en-US" sz="2000">
                      <a:latin typeface="Times New Roman" pitchFamily="18" charset="0"/>
                    </a:rPr>
                  </a:br>
                  <a:r>
                    <a:rPr lang="en-US" sz="2000">
                      <a:latin typeface="Times New Roman" pitchFamily="18" charset="0"/>
                    </a:rPr>
                    <a:t>850-950</a:t>
                  </a:r>
                  <a:endParaRPr lang="en-US" sz="1200">
                    <a:latin typeface="Times New Roman" pitchFamily="18" charset="0"/>
                  </a:endParaRPr>
                </a:p>
                <a:p>
                  <a:endParaRPr lang="en-US" sz="2400">
                    <a:latin typeface="Times New Roman" pitchFamily="18" charset="0"/>
                  </a:endParaRPr>
                </a:p>
              </p:txBody>
            </p:sp>
            <p:sp>
              <p:nvSpPr>
                <p:cNvPr id="24626" name="Rectangle 25"/>
                <p:cNvSpPr>
                  <a:spLocks noChangeArrowheads="1"/>
                </p:cNvSpPr>
                <p:nvPr/>
              </p:nvSpPr>
              <p:spPr bwMode="auto">
                <a:xfrm>
                  <a:off x="4289" y="492"/>
                  <a:ext cx="1349" cy="1056"/>
                </a:xfrm>
                <a:prstGeom prst="rect">
                  <a:avLst/>
                </a:prstGeom>
                <a:noFill/>
                <a:ln w="7">
                  <a:solidFill>
                    <a:srgbClr val="A0A0A0"/>
                  </a:solidFill>
                  <a:miter lim="800000"/>
                  <a:headEnd type="none" w="sm" len="sm"/>
                  <a:tailEnd type="none" w="sm" len="sm"/>
                </a:ln>
              </p:spPr>
              <p:txBody>
                <a:bodyPr/>
                <a:lstStyle/>
                <a:p>
                  <a:endParaRPr lang="en-US">
                    <a:latin typeface="Calibri" pitchFamily="34" charset="0"/>
                  </a:endParaRPr>
                </a:p>
              </p:txBody>
            </p:sp>
          </p:grpSp>
          <p:grpSp>
            <p:nvGrpSpPr>
              <p:cNvPr id="11" name="Group 26"/>
              <p:cNvGrpSpPr>
                <a:grpSpLocks/>
              </p:cNvGrpSpPr>
              <p:nvPr/>
            </p:nvGrpSpPr>
            <p:grpSpPr bwMode="auto">
              <a:xfrm>
                <a:off x="0" y="1560"/>
                <a:ext cx="846" cy="480"/>
                <a:chOff x="0" y="1560"/>
                <a:chExt cx="846" cy="480"/>
              </a:xfrm>
            </p:grpSpPr>
            <p:sp>
              <p:nvSpPr>
                <p:cNvPr id="24623" name="Rectangle 27"/>
                <p:cNvSpPr>
                  <a:spLocks noChangeArrowheads="1"/>
                </p:cNvSpPr>
                <p:nvPr/>
              </p:nvSpPr>
              <p:spPr bwMode="auto">
                <a:xfrm>
                  <a:off x="6" y="1566"/>
                  <a:ext cx="834" cy="468"/>
                </a:xfrm>
                <a:prstGeom prst="rect">
                  <a:avLst/>
                </a:prstGeom>
                <a:noFill/>
                <a:ln w="25400">
                  <a:noFill/>
                  <a:miter lim="800000"/>
                  <a:headEnd type="none" w="sm" len="sm"/>
                  <a:tailEnd type="none" w="sm" len="sm"/>
                </a:ln>
              </p:spPr>
              <p:txBody>
                <a:bodyPr anchor="ctr"/>
                <a:lstStyle/>
                <a:p>
                  <a:r>
                    <a:rPr lang="en-US" sz="2000">
                      <a:latin typeface="Times New Roman" pitchFamily="18" charset="0"/>
                    </a:rPr>
                    <a:t>Si</a:t>
                  </a:r>
                  <a:r>
                    <a:rPr lang="en-US" sz="2000" baseline="-30000">
                      <a:latin typeface="Times New Roman" pitchFamily="18" charset="0"/>
                    </a:rPr>
                    <a:t>3</a:t>
                  </a:r>
                  <a:r>
                    <a:rPr lang="en-US" sz="2000">
                      <a:latin typeface="Times New Roman" pitchFamily="18" charset="0"/>
                    </a:rPr>
                    <a:t>N</a:t>
                  </a:r>
                  <a:r>
                    <a:rPr lang="en-US" sz="2000" baseline="-30000">
                      <a:latin typeface="Times New Roman" pitchFamily="18" charset="0"/>
                    </a:rPr>
                    <a:t>4</a:t>
                  </a:r>
                  <a:endParaRPr lang="en-US" sz="1200">
                    <a:latin typeface="Times New Roman" pitchFamily="18" charset="0"/>
                  </a:endParaRPr>
                </a:p>
                <a:p>
                  <a:endParaRPr lang="en-US" sz="2400">
                    <a:latin typeface="Times New Roman" pitchFamily="18" charset="0"/>
                  </a:endParaRPr>
                </a:p>
              </p:txBody>
            </p:sp>
            <p:sp>
              <p:nvSpPr>
                <p:cNvPr id="24624" name="Rectangle 28"/>
                <p:cNvSpPr>
                  <a:spLocks noChangeArrowheads="1"/>
                </p:cNvSpPr>
                <p:nvPr/>
              </p:nvSpPr>
              <p:spPr bwMode="auto">
                <a:xfrm>
                  <a:off x="0" y="1560"/>
                  <a:ext cx="846" cy="480"/>
                </a:xfrm>
                <a:prstGeom prst="rect">
                  <a:avLst/>
                </a:prstGeom>
                <a:noFill/>
                <a:ln w="7">
                  <a:solidFill>
                    <a:srgbClr val="A0A0A0"/>
                  </a:solidFill>
                  <a:miter lim="800000"/>
                  <a:headEnd type="none" w="sm" len="sm"/>
                  <a:tailEnd type="none" w="sm" len="sm"/>
                </a:ln>
              </p:spPr>
              <p:txBody>
                <a:bodyPr/>
                <a:lstStyle/>
                <a:p>
                  <a:endParaRPr lang="en-US">
                    <a:latin typeface="Calibri" pitchFamily="34" charset="0"/>
                  </a:endParaRPr>
                </a:p>
              </p:txBody>
            </p:sp>
          </p:grpSp>
          <p:grpSp>
            <p:nvGrpSpPr>
              <p:cNvPr id="12" name="Group 29"/>
              <p:cNvGrpSpPr>
                <a:grpSpLocks/>
              </p:cNvGrpSpPr>
              <p:nvPr/>
            </p:nvGrpSpPr>
            <p:grpSpPr bwMode="auto">
              <a:xfrm>
                <a:off x="846" y="1560"/>
                <a:ext cx="686" cy="480"/>
                <a:chOff x="846" y="1560"/>
                <a:chExt cx="686" cy="480"/>
              </a:xfrm>
            </p:grpSpPr>
            <p:sp>
              <p:nvSpPr>
                <p:cNvPr id="24621" name="Rectangle 30"/>
                <p:cNvSpPr>
                  <a:spLocks noChangeArrowheads="1"/>
                </p:cNvSpPr>
                <p:nvPr/>
              </p:nvSpPr>
              <p:spPr bwMode="auto">
                <a:xfrm>
                  <a:off x="852" y="1566"/>
                  <a:ext cx="674" cy="468"/>
                </a:xfrm>
                <a:prstGeom prst="rect">
                  <a:avLst/>
                </a:prstGeom>
                <a:noFill/>
                <a:ln w="25400">
                  <a:noFill/>
                  <a:miter lim="800000"/>
                  <a:headEnd type="none" w="sm" len="sm"/>
                  <a:tailEnd type="none" w="sm" len="sm"/>
                </a:ln>
              </p:spPr>
              <p:txBody>
                <a:bodyPr anchor="ctr"/>
                <a:lstStyle/>
                <a:p>
                  <a:r>
                    <a:rPr lang="en-US" sz="2000">
                      <a:latin typeface="Times New Roman" pitchFamily="18" charset="0"/>
                    </a:rPr>
                    <a:t> </a:t>
                  </a:r>
                  <a:endParaRPr lang="en-US" sz="1200">
                    <a:latin typeface="Times New Roman" pitchFamily="18" charset="0"/>
                  </a:endParaRPr>
                </a:p>
                <a:p>
                  <a:endParaRPr lang="en-US" sz="2400">
                    <a:latin typeface="Times New Roman" pitchFamily="18" charset="0"/>
                  </a:endParaRPr>
                </a:p>
              </p:txBody>
            </p:sp>
            <p:sp>
              <p:nvSpPr>
                <p:cNvPr id="24622" name="Rectangle 31"/>
                <p:cNvSpPr>
                  <a:spLocks noChangeArrowheads="1"/>
                </p:cNvSpPr>
                <p:nvPr/>
              </p:nvSpPr>
              <p:spPr bwMode="auto">
                <a:xfrm>
                  <a:off x="846" y="1560"/>
                  <a:ext cx="686" cy="480"/>
                </a:xfrm>
                <a:prstGeom prst="rect">
                  <a:avLst/>
                </a:prstGeom>
                <a:noFill/>
                <a:ln w="7">
                  <a:solidFill>
                    <a:srgbClr val="A0A0A0"/>
                  </a:solidFill>
                  <a:miter lim="800000"/>
                  <a:headEnd type="none" w="sm" len="sm"/>
                  <a:tailEnd type="none" w="sm" len="sm"/>
                </a:ln>
              </p:spPr>
              <p:txBody>
                <a:bodyPr/>
                <a:lstStyle/>
                <a:p>
                  <a:endParaRPr lang="en-US">
                    <a:latin typeface="Calibri" pitchFamily="34" charset="0"/>
                  </a:endParaRPr>
                </a:p>
              </p:txBody>
            </p:sp>
          </p:grpSp>
          <p:grpSp>
            <p:nvGrpSpPr>
              <p:cNvPr id="13" name="Group 32"/>
              <p:cNvGrpSpPr>
                <a:grpSpLocks/>
              </p:cNvGrpSpPr>
              <p:nvPr/>
            </p:nvGrpSpPr>
            <p:grpSpPr bwMode="auto">
              <a:xfrm>
                <a:off x="1532" y="1560"/>
                <a:ext cx="2757" cy="480"/>
                <a:chOff x="1532" y="1560"/>
                <a:chExt cx="2757" cy="480"/>
              </a:xfrm>
            </p:grpSpPr>
            <p:sp>
              <p:nvSpPr>
                <p:cNvPr id="24619" name="Rectangle 33"/>
                <p:cNvSpPr>
                  <a:spLocks noChangeArrowheads="1"/>
                </p:cNvSpPr>
                <p:nvPr/>
              </p:nvSpPr>
              <p:spPr bwMode="auto">
                <a:xfrm>
                  <a:off x="1538" y="1566"/>
                  <a:ext cx="2745" cy="468"/>
                </a:xfrm>
                <a:prstGeom prst="rect">
                  <a:avLst/>
                </a:prstGeom>
                <a:noFill/>
                <a:ln w="25400">
                  <a:noFill/>
                  <a:miter lim="800000"/>
                  <a:headEnd type="none" w="sm" len="sm"/>
                  <a:tailEnd type="none" w="sm" len="sm"/>
                </a:ln>
              </p:spPr>
              <p:txBody>
                <a:bodyPr anchor="ctr"/>
                <a:lstStyle/>
                <a:p>
                  <a:r>
                    <a:rPr lang="en-US" sz="2000">
                      <a:latin typeface="Times New Roman" pitchFamily="18" charset="0"/>
                    </a:rPr>
                    <a:t>3SiH</a:t>
                  </a:r>
                  <a:r>
                    <a:rPr lang="en-US" sz="2000" baseline="-30000">
                      <a:latin typeface="Times New Roman" pitchFamily="18" charset="0"/>
                    </a:rPr>
                    <a:t>2</a:t>
                  </a:r>
                  <a:r>
                    <a:rPr lang="en-US" sz="2000">
                      <a:latin typeface="Times New Roman" pitchFamily="18" charset="0"/>
                    </a:rPr>
                    <a:t>Cl</a:t>
                  </a:r>
                  <a:r>
                    <a:rPr lang="en-US" sz="2000" baseline="-30000">
                      <a:latin typeface="Times New Roman" pitchFamily="18" charset="0"/>
                    </a:rPr>
                    <a:t>2</a:t>
                  </a:r>
                  <a:r>
                    <a:rPr lang="en-US" sz="2000">
                      <a:latin typeface="Times New Roman" pitchFamily="18" charset="0"/>
                    </a:rPr>
                    <a:t> + 4NH</a:t>
                  </a:r>
                  <a:r>
                    <a:rPr lang="en-US" sz="2000" baseline="-30000">
                      <a:latin typeface="Times New Roman" pitchFamily="18" charset="0"/>
                    </a:rPr>
                    <a:t>3</a:t>
                  </a:r>
                  <a:r>
                    <a:rPr lang="en-US" sz="2000">
                      <a:latin typeface="Times New Roman" pitchFamily="18" charset="0"/>
                    </a:rPr>
                    <a:t> -&gt; Si</a:t>
                  </a:r>
                  <a:r>
                    <a:rPr lang="en-US" sz="2000" baseline="-30000">
                      <a:latin typeface="Times New Roman" pitchFamily="18" charset="0"/>
                    </a:rPr>
                    <a:t>3</a:t>
                  </a:r>
                  <a:r>
                    <a:rPr lang="en-US" sz="2000">
                      <a:latin typeface="Times New Roman" pitchFamily="18" charset="0"/>
                    </a:rPr>
                    <a:t>N</a:t>
                  </a:r>
                  <a:r>
                    <a:rPr lang="en-US" sz="2000" baseline="-30000">
                      <a:latin typeface="Times New Roman" pitchFamily="18" charset="0"/>
                    </a:rPr>
                    <a:t>4</a:t>
                  </a:r>
                  <a:r>
                    <a:rPr lang="en-US" sz="2000">
                      <a:latin typeface="Times New Roman" pitchFamily="18" charset="0"/>
                    </a:rPr>
                    <a:t> + 6HCl + 6H</a:t>
                  </a:r>
                  <a:r>
                    <a:rPr lang="en-US" sz="2000" baseline="-30000">
                      <a:latin typeface="Times New Roman" pitchFamily="18" charset="0"/>
                    </a:rPr>
                    <a:t>2</a:t>
                  </a:r>
                  <a:endParaRPr lang="en-US" sz="1200">
                    <a:latin typeface="Times New Roman" pitchFamily="18" charset="0"/>
                  </a:endParaRPr>
                </a:p>
                <a:p>
                  <a:endParaRPr lang="en-US" sz="2400">
                    <a:latin typeface="Times New Roman" pitchFamily="18" charset="0"/>
                  </a:endParaRPr>
                </a:p>
              </p:txBody>
            </p:sp>
            <p:sp>
              <p:nvSpPr>
                <p:cNvPr id="24620" name="Rectangle 34"/>
                <p:cNvSpPr>
                  <a:spLocks noChangeArrowheads="1"/>
                </p:cNvSpPr>
                <p:nvPr/>
              </p:nvSpPr>
              <p:spPr bwMode="auto">
                <a:xfrm>
                  <a:off x="1532" y="1560"/>
                  <a:ext cx="2757" cy="480"/>
                </a:xfrm>
                <a:prstGeom prst="rect">
                  <a:avLst/>
                </a:prstGeom>
                <a:noFill/>
                <a:ln w="7">
                  <a:solidFill>
                    <a:srgbClr val="A0A0A0"/>
                  </a:solidFill>
                  <a:miter lim="800000"/>
                  <a:headEnd type="none" w="sm" len="sm"/>
                  <a:tailEnd type="none" w="sm" len="sm"/>
                </a:ln>
              </p:spPr>
              <p:txBody>
                <a:bodyPr/>
                <a:lstStyle/>
                <a:p>
                  <a:endParaRPr lang="en-US">
                    <a:latin typeface="Calibri" pitchFamily="34" charset="0"/>
                  </a:endParaRPr>
                </a:p>
              </p:txBody>
            </p:sp>
          </p:grpSp>
          <p:grpSp>
            <p:nvGrpSpPr>
              <p:cNvPr id="14" name="Group 35"/>
              <p:cNvGrpSpPr>
                <a:grpSpLocks/>
              </p:cNvGrpSpPr>
              <p:nvPr/>
            </p:nvGrpSpPr>
            <p:grpSpPr bwMode="auto">
              <a:xfrm>
                <a:off x="4289" y="1560"/>
                <a:ext cx="1349" cy="480"/>
                <a:chOff x="4289" y="1560"/>
                <a:chExt cx="1349" cy="480"/>
              </a:xfrm>
            </p:grpSpPr>
            <p:sp>
              <p:nvSpPr>
                <p:cNvPr id="24617" name="Rectangle 36"/>
                <p:cNvSpPr>
                  <a:spLocks noChangeArrowheads="1"/>
                </p:cNvSpPr>
                <p:nvPr/>
              </p:nvSpPr>
              <p:spPr bwMode="auto">
                <a:xfrm>
                  <a:off x="4295" y="1566"/>
                  <a:ext cx="1337" cy="468"/>
                </a:xfrm>
                <a:prstGeom prst="rect">
                  <a:avLst/>
                </a:prstGeom>
                <a:noFill/>
                <a:ln w="25400">
                  <a:noFill/>
                  <a:miter lim="800000"/>
                  <a:headEnd type="none" w="sm" len="sm"/>
                  <a:tailEnd type="none" w="sm" len="sm"/>
                </a:ln>
              </p:spPr>
              <p:txBody>
                <a:bodyPr anchor="ctr"/>
                <a:lstStyle/>
                <a:p>
                  <a:r>
                    <a:rPr lang="en-US" sz="2000">
                      <a:latin typeface="Times New Roman" pitchFamily="18" charset="0"/>
                    </a:rPr>
                    <a:t>700-900</a:t>
                  </a:r>
                  <a:endParaRPr lang="en-US" sz="1200">
                    <a:latin typeface="Times New Roman" pitchFamily="18" charset="0"/>
                  </a:endParaRPr>
                </a:p>
                <a:p>
                  <a:endParaRPr lang="en-US" sz="2400">
                    <a:latin typeface="Times New Roman" pitchFamily="18" charset="0"/>
                  </a:endParaRPr>
                </a:p>
              </p:txBody>
            </p:sp>
            <p:sp>
              <p:nvSpPr>
                <p:cNvPr id="24618" name="Rectangle 37"/>
                <p:cNvSpPr>
                  <a:spLocks noChangeArrowheads="1"/>
                </p:cNvSpPr>
                <p:nvPr/>
              </p:nvSpPr>
              <p:spPr bwMode="auto">
                <a:xfrm>
                  <a:off x="4289" y="1560"/>
                  <a:ext cx="1349" cy="480"/>
                </a:xfrm>
                <a:prstGeom prst="rect">
                  <a:avLst/>
                </a:prstGeom>
                <a:noFill/>
                <a:ln w="7">
                  <a:solidFill>
                    <a:srgbClr val="A0A0A0"/>
                  </a:solidFill>
                  <a:miter lim="800000"/>
                  <a:headEnd type="none" w="sm" len="sm"/>
                  <a:tailEnd type="none" w="sm" len="sm"/>
                </a:ln>
              </p:spPr>
              <p:txBody>
                <a:bodyPr/>
                <a:lstStyle/>
                <a:p>
                  <a:endParaRPr lang="en-US">
                    <a:latin typeface="Calibri" pitchFamily="34" charset="0"/>
                  </a:endParaRPr>
                </a:p>
              </p:txBody>
            </p:sp>
          </p:grpSp>
          <p:grpSp>
            <p:nvGrpSpPr>
              <p:cNvPr id="15" name="Group 38"/>
              <p:cNvGrpSpPr>
                <a:grpSpLocks/>
              </p:cNvGrpSpPr>
              <p:nvPr/>
            </p:nvGrpSpPr>
            <p:grpSpPr bwMode="auto">
              <a:xfrm>
                <a:off x="0" y="2052"/>
                <a:ext cx="846" cy="480"/>
                <a:chOff x="0" y="2052"/>
                <a:chExt cx="846" cy="480"/>
              </a:xfrm>
            </p:grpSpPr>
            <p:sp>
              <p:nvSpPr>
                <p:cNvPr id="24615" name="Rectangle 39"/>
                <p:cNvSpPr>
                  <a:spLocks noChangeArrowheads="1"/>
                </p:cNvSpPr>
                <p:nvPr/>
              </p:nvSpPr>
              <p:spPr bwMode="auto">
                <a:xfrm>
                  <a:off x="6" y="2058"/>
                  <a:ext cx="834" cy="468"/>
                </a:xfrm>
                <a:prstGeom prst="rect">
                  <a:avLst/>
                </a:prstGeom>
                <a:noFill/>
                <a:ln w="25400">
                  <a:noFill/>
                  <a:miter lim="800000"/>
                  <a:headEnd type="none" w="sm" len="sm"/>
                  <a:tailEnd type="none" w="sm" len="sm"/>
                </a:ln>
              </p:spPr>
              <p:txBody>
                <a:bodyPr anchor="ctr"/>
                <a:lstStyle/>
                <a:p>
                  <a:r>
                    <a:rPr lang="en-US" sz="2000">
                      <a:latin typeface="Times New Roman" pitchFamily="18" charset="0"/>
                    </a:rPr>
                    <a:t>Polysilicon</a:t>
                  </a:r>
                  <a:endParaRPr lang="en-US" sz="1200">
                    <a:latin typeface="Times New Roman" pitchFamily="18" charset="0"/>
                  </a:endParaRPr>
                </a:p>
                <a:p>
                  <a:endParaRPr lang="en-US" sz="2400">
                    <a:latin typeface="Times New Roman" pitchFamily="18" charset="0"/>
                  </a:endParaRPr>
                </a:p>
              </p:txBody>
            </p:sp>
            <p:sp>
              <p:nvSpPr>
                <p:cNvPr id="24616" name="Rectangle 40"/>
                <p:cNvSpPr>
                  <a:spLocks noChangeArrowheads="1"/>
                </p:cNvSpPr>
                <p:nvPr/>
              </p:nvSpPr>
              <p:spPr bwMode="auto">
                <a:xfrm>
                  <a:off x="0" y="2052"/>
                  <a:ext cx="846" cy="480"/>
                </a:xfrm>
                <a:prstGeom prst="rect">
                  <a:avLst/>
                </a:prstGeom>
                <a:noFill/>
                <a:ln w="7">
                  <a:solidFill>
                    <a:srgbClr val="A0A0A0"/>
                  </a:solidFill>
                  <a:miter lim="800000"/>
                  <a:headEnd type="none" w="sm" len="sm"/>
                  <a:tailEnd type="none" w="sm" len="sm"/>
                </a:ln>
              </p:spPr>
              <p:txBody>
                <a:bodyPr/>
                <a:lstStyle/>
                <a:p>
                  <a:endParaRPr lang="en-US">
                    <a:latin typeface="Calibri" pitchFamily="34" charset="0"/>
                  </a:endParaRPr>
                </a:p>
              </p:txBody>
            </p:sp>
          </p:grpSp>
          <p:grpSp>
            <p:nvGrpSpPr>
              <p:cNvPr id="16" name="Group 41"/>
              <p:cNvGrpSpPr>
                <a:grpSpLocks/>
              </p:cNvGrpSpPr>
              <p:nvPr/>
            </p:nvGrpSpPr>
            <p:grpSpPr bwMode="auto">
              <a:xfrm>
                <a:off x="846" y="2052"/>
                <a:ext cx="686" cy="480"/>
                <a:chOff x="846" y="2052"/>
                <a:chExt cx="686" cy="480"/>
              </a:xfrm>
            </p:grpSpPr>
            <p:sp>
              <p:nvSpPr>
                <p:cNvPr id="24613" name="Rectangle 42"/>
                <p:cNvSpPr>
                  <a:spLocks noChangeArrowheads="1"/>
                </p:cNvSpPr>
                <p:nvPr/>
              </p:nvSpPr>
              <p:spPr bwMode="auto">
                <a:xfrm>
                  <a:off x="852" y="2058"/>
                  <a:ext cx="674" cy="468"/>
                </a:xfrm>
                <a:prstGeom prst="rect">
                  <a:avLst/>
                </a:prstGeom>
                <a:noFill/>
                <a:ln w="25400">
                  <a:noFill/>
                  <a:miter lim="800000"/>
                  <a:headEnd type="none" w="sm" len="sm"/>
                  <a:tailEnd type="none" w="sm" len="sm"/>
                </a:ln>
              </p:spPr>
              <p:txBody>
                <a:bodyPr anchor="ctr"/>
                <a:lstStyle/>
                <a:p>
                  <a:r>
                    <a:rPr lang="en-US" sz="2000">
                      <a:latin typeface="Times New Roman" pitchFamily="18" charset="0"/>
                    </a:rPr>
                    <a:t> </a:t>
                  </a:r>
                  <a:endParaRPr lang="en-US" sz="1200">
                    <a:latin typeface="Times New Roman" pitchFamily="18" charset="0"/>
                  </a:endParaRPr>
                </a:p>
                <a:p>
                  <a:endParaRPr lang="en-US" sz="2400">
                    <a:latin typeface="Times New Roman" pitchFamily="18" charset="0"/>
                  </a:endParaRPr>
                </a:p>
              </p:txBody>
            </p:sp>
            <p:sp>
              <p:nvSpPr>
                <p:cNvPr id="24614" name="Rectangle 43"/>
                <p:cNvSpPr>
                  <a:spLocks noChangeArrowheads="1"/>
                </p:cNvSpPr>
                <p:nvPr/>
              </p:nvSpPr>
              <p:spPr bwMode="auto">
                <a:xfrm>
                  <a:off x="846" y="2052"/>
                  <a:ext cx="686" cy="480"/>
                </a:xfrm>
                <a:prstGeom prst="rect">
                  <a:avLst/>
                </a:prstGeom>
                <a:noFill/>
                <a:ln w="7">
                  <a:solidFill>
                    <a:srgbClr val="A0A0A0"/>
                  </a:solidFill>
                  <a:miter lim="800000"/>
                  <a:headEnd type="none" w="sm" len="sm"/>
                  <a:tailEnd type="none" w="sm" len="sm"/>
                </a:ln>
              </p:spPr>
              <p:txBody>
                <a:bodyPr/>
                <a:lstStyle/>
                <a:p>
                  <a:endParaRPr lang="en-US">
                    <a:latin typeface="Calibri" pitchFamily="34" charset="0"/>
                  </a:endParaRPr>
                </a:p>
              </p:txBody>
            </p:sp>
          </p:grpSp>
          <p:grpSp>
            <p:nvGrpSpPr>
              <p:cNvPr id="17" name="Group 44"/>
              <p:cNvGrpSpPr>
                <a:grpSpLocks/>
              </p:cNvGrpSpPr>
              <p:nvPr/>
            </p:nvGrpSpPr>
            <p:grpSpPr bwMode="auto">
              <a:xfrm>
                <a:off x="1532" y="2052"/>
                <a:ext cx="2757" cy="480"/>
                <a:chOff x="1532" y="2052"/>
                <a:chExt cx="2757" cy="480"/>
              </a:xfrm>
            </p:grpSpPr>
            <p:sp>
              <p:nvSpPr>
                <p:cNvPr id="24611" name="Rectangle 45"/>
                <p:cNvSpPr>
                  <a:spLocks noChangeArrowheads="1"/>
                </p:cNvSpPr>
                <p:nvPr/>
              </p:nvSpPr>
              <p:spPr bwMode="auto">
                <a:xfrm>
                  <a:off x="1538" y="2058"/>
                  <a:ext cx="2745" cy="468"/>
                </a:xfrm>
                <a:prstGeom prst="rect">
                  <a:avLst/>
                </a:prstGeom>
                <a:noFill/>
                <a:ln w="25400">
                  <a:noFill/>
                  <a:miter lim="800000"/>
                  <a:headEnd type="none" w="sm" len="sm"/>
                  <a:tailEnd type="none" w="sm" len="sm"/>
                </a:ln>
              </p:spPr>
              <p:txBody>
                <a:bodyPr anchor="ctr"/>
                <a:lstStyle/>
                <a:p>
                  <a:r>
                    <a:rPr lang="en-US" sz="2000">
                      <a:latin typeface="Times New Roman" pitchFamily="18" charset="0"/>
                    </a:rPr>
                    <a:t>SiH</a:t>
                  </a:r>
                  <a:r>
                    <a:rPr lang="en-US" sz="2000" baseline="-30000">
                      <a:latin typeface="Times New Roman" pitchFamily="18" charset="0"/>
                    </a:rPr>
                    <a:t>4</a:t>
                  </a:r>
                  <a:r>
                    <a:rPr lang="en-US" sz="2000">
                      <a:latin typeface="Times New Roman" pitchFamily="18" charset="0"/>
                    </a:rPr>
                    <a:t> -&gt; Si + 2H</a:t>
                  </a:r>
                  <a:r>
                    <a:rPr lang="en-US" sz="2000" baseline="-30000">
                      <a:latin typeface="Times New Roman" pitchFamily="18" charset="0"/>
                    </a:rPr>
                    <a:t>2</a:t>
                  </a:r>
                  <a:endParaRPr lang="en-US" sz="1200">
                    <a:latin typeface="Times New Roman" pitchFamily="18" charset="0"/>
                  </a:endParaRPr>
                </a:p>
                <a:p>
                  <a:endParaRPr lang="en-US" sz="2400">
                    <a:latin typeface="Times New Roman" pitchFamily="18" charset="0"/>
                  </a:endParaRPr>
                </a:p>
              </p:txBody>
            </p:sp>
            <p:sp>
              <p:nvSpPr>
                <p:cNvPr id="24612" name="Rectangle 46"/>
                <p:cNvSpPr>
                  <a:spLocks noChangeArrowheads="1"/>
                </p:cNvSpPr>
                <p:nvPr/>
              </p:nvSpPr>
              <p:spPr bwMode="auto">
                <a:xfrm>
                  <a:off x="1532" y="2052"/>
                  <a:ext cx="2757" cy="480"/>
                </a:xfrm>
                <a:prstGeom prst="rect">
                  <a:avLst/>
                </a:prstGeom>
                <a:noFill/>
                <a:ln w="7">
                  <a:solidFill>
                    <a:srgbClr val="A0A0A0"/>
                  </a:solidFill>
                  <a:miter lim="800000"/>
                  <a:headEnd type="none" w="sm" len="sm"/>
                  <a:tailEnd type="none" w="sm" len="sm"/>
                </a:ln>
              </p:spPr>
              <p:txBody>
                <a:bodyPr/>
                <a:lstStyle/>
                <a:p>
                  <a:endParaRPr lang="en-US">
                    <a:latin typeface="Calibri" pitchFamily="34" charset="0"/>
                  </a:endParaRPr>
                </a:p>
              </p:txBody>
            </p:sp>
          </p:grpSp>
          <p:grpSp>
            <p:nvGrpSpPr>
              <p:cNvPr id="18" name="Group 47"/>
              <p:cNvGrpSpPr>
                <a:grpSpLocks/>
              </p:cNvGrpSpPr>
              <p:nvPr/>
            </p:nvGrpSpPr>
            <p:grpSpPr bwMode="auto">
              <a:xfrm>
                <a:off x="4289" y="2052"/>
                <a:ext cx="1349" cy="480"/>
                <a:chOff x="4289" y="2052"/>
                <a:chExt cx="1349" cy="480"/>
              </a:xfrm>
            </p:grpSpPr>
            <p:sp>
              <p:nvSpPr>
                <p:cNvPr id="24609" name="Rectangle 48"/>
                <p:cNvSpPr>
                  <a:spLocks noChangeArrowheads="1"/>
                </p:cNvSpPr>
                <p:nvPr/>
              </p:nvSpPr>
              <p:spPr bwMode="auto">
                <a:xfrm>
                  <a:off x="4295" y="2058"/>
                  <a:ext cx="1337" cy="468"/>
                </a:xfrm>
                <a:prstGeom prst="rect">
                  <a:avLst/>
                </a:prstGeom>
                <a:noFill/>
                <a:ln w="25400">
                  <a:noFill/>
                  <a:miter lim="800000"/>
                  <a:headEnd type="none" w="sm" len="sm"/>
                  <a:tailEnd type="none" w="sm" len="sm"/>
                </a:ln>
              </p:spPr>
              <p:txBody>
                <a:bodyPr anchor="ctr"/>
                <a:lstStyle/>
                <a:p>
                  <a:r>
                    <a:rPr lang="en-US" sz="2000">
                      <a:latin typeface="Times New Roman" pitchFamily="18" charset="0"/>
                    </a:rPr>
                    <a:t>600-650</a:t>
                  </a:r>
                  <a:endParaRPr lang="en-US" sz="1200">
                    <a:latin typeface="Times New Roman" pitchFamily="18" charset="0"/>
                  </a:endParaRPr>
                </a:p>
                <a:p>
                  <a:endParaRPr lang="en-US" sz="2400">
                    <a:latin typeface="Times New Roman" pitchFamily="18" charset="0"/>
                  </a:endParaRPr>
                </a:p>
              </p:txBody>
            </p:sp>
            <p:sp>
              <p:nvSpPr>
                <p:cNvPr id="24610" name="Rectangle 49"/>
                <p:cNvSpPr>
                  <a:spLocks noChangeArrowheads="1"/>
                </p:cNvSpPr>
                <p:nvPr/>
              </p:nvSpPr>
              <p:spPr bwMode="auto">
                <a:xfrm>
                  <a:off x="4289" y="2052"/>
                  <a:ext cx="1349" cy="480"/>
                </a:xfrm>
                <a:prstGeom prst="rect">
                  <a:avLst/>
                </a:prstGeom>
                <a:noFill/>
                <a:ln w="7">
                  <a:solidFill>
                    <a:srgbClr val="A0A0A0"/>
                  </a:solidFill>
                  <a:miter lim="800000"/>
                  <a:headEnd type="none" w="sm" len="sm"/>
                  <a:tailEnd type="none" w="sm" len="sm"/>
                </a:ln>
              </p:spPr>
              <p:txBody>
                <a:bodyPr/>
                <a:lstStyle/>
                <a:p>
                  <a:endParaRPr lang="en-US">
                    <a:latin typeface="Calibri" pitchFamily="34" charset="0"/>
                  </a:endParaRPr>
                </a:p>
              </p:txBody>
            </p:sp>
          </p:grpSp>
          <p:grpSp>
            <p:nvGrpSpPr>
              <p:cNvPr id="19" name="Group 50"/>
              <p:cNvGrpSpPr>
                <a:grpSpLocks/>
              </p:cNvGrpSpPr>
              <p:nvPr/>
            </p:nvGrpSpPr>
            <p:grpSpPr bwMode="auto">
              <a:xfrm>
                <a:off x="0" y="2544"/>
                <a:ext cx="846" cy="672"/>
                <a:chOff x="0" y="2544"/>
                <a:chExt cx="846" cy="672"/>
              </a:xfrm>
            </p:grpSpPr>
            <p:sp>
              <p:nvSpPr>
                <p:cNvPr id="24607" name="Rectangle 51"/>
                <p:cNvSpPr>
                  <a:spLocks noChangeArrowheads="1"/>
                </p:cNvSpPr>
                <p:nvPr/>
              </p:nvSpPr>
              <p:spPr bwMode="auto">
                <a:xfrm>
                  <a:off x="6" y="2550"/>
                  <a:ext cx="834" cy="660"/>
                </a:xfrm>
                <a:prstGeom prst="rect">
                  <a:avLst/>
                </a:prstGeom>
                <a:noFill/>
                <a:ln w="25400">
                  <a:noFill/>
                  <a:miter lim="800000"/>
                  <a:headEnd type="none" w="sm" len="sm"/>
                  <a:tailEnd type="none" w="sm" len="sm"/>
                </a:ln>
              </p:spPr>
              <p:txBody>
                <a:bodyPr anchor="ctr"/>
                <a:lstStyle/>
                <a:p>
                  <a:r>
                    <a:rPr lang="en-US" sz="2000">
                      <a:latin typeface="Times New Roman" pitchFamily="18" charset="0"/>
                    </a:rPr>
                    <a:t>Tungsten</a:t>
                  </a:r>
                  <a:endParaRPr lang="en-US" sz="1200">
                    <a:latin typeface="Times New Roman" pitchFamily="18" charset="0"/>
                  </a:endParaRPr>
                </a:p>
                <a:p>
                  <a:endParaRPr lang="en-US" sz="2400">
                    <a:latin typeface="Times New Roman" pitchFamily="18" charset="0"/>
                  </a:endParaRPr>
                </a:p>
              </p:txBody>
            </p:sp>
            <p:sp>
              <p:nvSpPr>
                <p:cNvPr id="24608" name="Rectangle 52"/>
                <p:cNvSpPr>
                  <a:spLocks noChangeArrowheads="1"/>
                </p:cNvSpPr>
                <p:nvPr/>
              </p:nvSpPr>
              <p:spPr bwMode="auto">
                <a:xfrm>
                  <a:off x="0" y="2544"/>
                  <a:ext cx="846" cy="672"/>
                </a:xfrm>
                <a:prstGeom prst="rect">
                  <a:avLst/>
                </a:prstGeom>
                <a:noFill/>
                <a:ln w="7">
                  <a:solidFill>
                    <a:srgbClr val="A0A0A0"/>
                  </a:solidFill>
                  <a:miter lim="800000"/>
                  <a:headEnd type="none" w="sm" len="sm"/>
                  <a:tailEnd type="none" w="sm" len="sm"/>
                </a:ln>
              </p:spPr>
              <p:txBody>
                <a:bodyPr/>
                <a:lstStyle/>
                <a:p>
                  <a:endParaRPr lang="en-US">
                    <a:latin typeface="Calibri" pitchFamily="34" charset="0"/>
                  </a:endParaRPr>
                </a:p>
              </p:txBody>
            </p:sp>
          </p:grpSp>
          <p:grpSp>
            <p:nvGrpSpPr>
              <p:cNvPr id="20" name="Group 53"/>
              <p:cNvGrpSpPr>
                <a:grpSpLocks/>
              </p:cNvGrpSpPr>
              <p:nvPr/>
            </p:nvGrpSpPr>
            <p:grpSpPr bwMode="auto">
              <a:xfrm>
                <a:off x="846" y="2544"/>
                <a:ext cx="686" cy="672"/>
                <a:chOff x="846" y="2544"/>
                <a:chExt cx="686" cy="672"/>
              </a:xfrm>
            </p:grpSpPr>
            <p:sp>
              <p:nvSpPr>
                <p:cNvPr id="24605" name="Rectangle 54"/>
                <p:cNvSpPr>
                  <a:spLocks noChangeArrowheads="1"/>
                </p:cNvSpPr>
                <p:nvPr/>
              </p:nvSpPr>
              <p:spPr bwMode="auto">
                <a:xfrm>
                  <a:off x="852" y="2550"/>
                  <a:ext cx="674" cy="660"/>
                </a:xfrm>
                <a:prstGeom prst="rect">
                  <a:avLst/>
                </a:prstGeom>
                <a:noFill/>
                <a:ln w="25400">
                  <a:noFill/>
                  <a:miter lim="800000"/>
                  <a:headEnd type="none" w="sm" len="sm"/>
                  <a:tailEnd type="none" w="sm" len="sm"/>
                </a:ln>
              </p:spPr>
              <p:txBody>
                <a:bodyPr anchor="ctr"/>
                <a:lstStyle/>
                <a:p>
                  <a:r>
                    <a:rPr lang="en-US" sz="2000">
                      <a:latin typeface="Times New Roman" pitchFamily="18" charset="0"/>
                    </a:rPr>
                    <a:t>selective</a:t>
                  </a:r>
                  <a:br>
                    <a:rPr lang="en-US" sz="2000">
                      <a:latin typeface="Times New Roman" pitchFamily="18" charset="0"/>
                    </a:rPr>
                  </a:br>
                  <a:r>
                    <a:rPr lang="en-US" sz="2000">
                      <a:latin typeface="Times New Roman" pitchFamily="18" charset="0"/>
                    </a:rPr>
                    <a:t>blanket</a:t>
                  </a:r>
                  <a:endParaRPr lang="en-US" sz="1200">
                    <a:latin typeface="Times New Roman" pitchFamily="18" charset="0"/>
                  </a:endParaRPr>
                </a:p>
                <a:p>
                  <a:endParaRPr lang="en-US" sz="2400">
                    <a:latin typeface="Times New Roman" pitchFamily="18" charset="0"/>
                  </a:endParaRPr>
                </a:p>
              </p:txBody>
            </p:sp>
            <p:sp>
              <p:nvSpPr>
                <p:cNvPr id="24606" name="Rectangle 55"/>
                <p:cNvSpPr>
                  <a:spLocks noChangeArrowheads="1"/>
                </p:cNvSpPr>
                <p:nvPr/>
              </p:nvSpPr>
              <p:spPr bwMode="auto">
                <a:xfrm>
                  <a:off x="846" y="2544"/>
                  <a:ext cx="686" cy="672"/>
                </a:xfrm>
                <a:prstGeom prst="rect">
                  <a:avLst/>
                </a:prstGeom>
                <a:noFill/>
                <a:ln w="7">
                  <a:solidFill>
                    <a:srgbClr val="A0A0A0"/>
                  </a:solidFill>
                  <a:miter lim="800000"/>
                  <a:headEnd type="none" w="sm" len="sm"/>
                  <a:tailEnd type="none" w="sm" len="sm"/>
                </a:ln>
              </p:spPr>
              <p:txBody>
                <a:bodyPr/>
                <a:lstStyle/>
                <a:p>
                  <a:endParaRPr lang="en-US">
                    <a:latin typeface="Calibri" pitchFamily="34" charset="0"/>
                  </a:endParaRPr>
                </a:p>
              </p:txBody>
            </p:sp>
          </p:grpSp>
          <p:grpSp>
            <p:nvGrpSpPr>
              <p:cNvPr id="21" name="Group 56"/>
              <p:cNvGrpSpPr>
                <a:grpSpLocks/>
              </p:cNvGrpSpPr>
              <p:nvPr/>
            </p:nvGrpSpPr>
            <p:grpSpPr bwMode="auto">
              <a:xfrm>
                <a:off x="1532" y="2544"/>
                <a:ext cx="2757" cy="672"/>
                <a:chOff x="1532" y="2544"/>
                <a:chExt cx="2757" cy="672"/>
              </a:xfrm>
            </p:grpSpPr>
            <p:sp>
              <p:nvSpPr>
                <p:cNvPr id="24603" name="Rectangle 57"/>
                <p:cNvSpPr>
                  <a:spLocks noChangeArrowheads="1"/>
                </p:cNvSpPr>
                <p:nvPr/>
              </p:nvSpPr>
              <p:spPr bwMode="auto">
                <a:xfrm>
                  <a:off x="1538" y="2550"/>
                  <a:ext cx="2745" cy="660"/>
                </a:xfrm>
                <a:prstGeom prst="rect">
                  <a:avLst/>
                </a:prstGeom>
                <a:noFill/>
                <a:ln w="25400">
                  <a:noFill/>
                  <a:miter lim="800000"/>
                  <a:headEnd type="none" w="sm" len="sm"/>
                  <a:tailEnd type="none" w="sm" len="sm"/>
                </a:ln>
              </p:spPr>
              <p:txBody>
                <a:bodyPr anchor="ctr"/>
                <a:lstStyle/>
                <a:p>
                  <a:r>
                    <a:rPr lang="en-US" sz="2000">
                      <a:latin typeface="Times New Roman" pitchFamily="18" charset="0"/>
                    </a:rPr>
                    <a:t>2WF</a:t>
                  </a:r>
                  <a:r>
                    <a:rPr lang="en-US" sz="2000" baseline="-30000">
                      <a:latin typeface="Times New Roman" pitchFamily="18" charset="0"/>
                    </a:rPr>
                    <a:t>6</a:t>
                  </a:r>
                  <a:r>
                    <a:rPr lang="en-US" sz="2000">
                      <a:latin typeface="Times New Roman" pitchFamily="18" charset="0"/>
                    </a:rPr>
                    <a:t> + 3Si -&gt; 2W + 3SiF</a:t>
                  </a:r>
                  <a:r>
                    <a:rPr lang="en-US" sz="2000" baseline="-30000">
                      <a:latin typeface="Times New Roman" pitchFamily="18" charset="0"/>
                    </a:rPr>
                    <a:t>4</a:t>
                  </a:r>
                  <a:r>
                    <a:rPr lang="en-US" sz="2000">
                      <a:latin typeface="Times New Roman" pitchFamily="18" charset="0"/>
                    </a:rPr>
                    <a:t/>
                  </a:r>
                  <a:br>
                    <a:rPr lang="en-US" sz="2000">
                      <a:latin typeface="Times New Roman" pitchFamily="18" charset="0"/>
                    </a:rPr>
                  </a:br>
                  <a:r>
                    <a:rPr lang="en-US" sz="2000">
                      <a:latin typeface="Times New Roman" pitchFamily="18" charset="0"/>
                    </a:rPr>
                    <a:t>WF</a:t>
                  </a:r>
                  <a:r>
                    <a:rPr lang="en-US" sz="2000" baseline="-30000">
                      <a:latin typeface="Times New Roman" pitchFamily="18" charset="0"/>
                    </a:rPr>
                    <a:t>6</a:t>
                  </a:r>
                  <a:r>
                    <a:rPr lang="en-US" sz="2000">
                      <a:latin typeface="Times New Roman" pitchFamily="18" charset="0"/>
                    </a:rPr>
                    <a:t> + SiH</a:t>
                  </a:r>
                  <a:r>
                    <a:rPr lang="en-US" sz="2000" baseline="-30000">
                      <a:latin typeface="Times New Roman" pitchFamily="18" charset="0"/>
                    </a:rPr>
                    <a:t>4</a:t>
                  </a:r>
                  <a:r>
                    <a:rPr lang="en-US" sz="2000">
                      <a:latin typeface="Times New Roman" pitchFamily="18" charset="0"/>
                    </a:rPr>
                    <a:t> -&gt; W + SiF</a:t>
                  </a:r>
                  <a:r>
                    <a:rPr lang="en-US" sz="2000" baseline="-30000">
                      <a:latin typeface="Times New Roman" pitchFamily="18" charset="0"/>
                    </a:rPr>
                    <a:t>4</a:t>
                  </a:r>
                  <a:r>
                    <a:rPr lang="en-US" sz="2000">
                      <a:latin typeface="Times New Roman" pitchFamily="18" charset="0"/>
                    </a:rPr>
                    <a:t> + 2HF + H</a:t>
                  </a:r>
                  <a:r>
                    <a:rPr lang="en-US" sz="2000" baseline="-30000">
                      <a:latin typeface="Times New Roman" pitchFamily="18" charset="0"/>
                    </a:rPr>
                    <a:t>2</a:t>
                  </a:r>
                  <a:r>
                    <a:rPr lang="en-US" sz="2000">
                      <a:latin typeface="Times New Roman" pitchFamily="18" charset="0"/>
                    </a:rPr>
                    <a:t> </a:t>
                  </a:r>
                  <a:endParaRPr lang="en-US" sz="1200">
                    <a:latin typeface="Times New Roman" pitchFamily="18" charset="0"/>
                  </a:endParaRPr>
                </a:p>
                <a:p>
                  <a:endParaRPr lang="en-US" sz="2400">
                    <a:latin typeface="Times New Roman" pitchFamily="18" charset="0"/>
                  </a:endParaRPr>
                </a:p>
              </p:txBody>
            </p:sp>
            <p:sp>
              <p:nvSpPr>
                <p:cNvPr id="24604" name="Rectangle 58"/>
                <p:cNvSpPr>
                  <a:spLocks noChangeArrowheads="1"/>
                </p:cNvSpPr>
                <p:nvPr/>
              </p:nvSpPr>
              <p:spPr bwMode="auto">
                <a:xfrm>
                  <a:off x="1532" y="2544"/>
                  <a:ext cx="2757" cy="672"/>
                </a:xfrm>
                <a:prstGeom prst="rect">
                  <a:avLst/>
                </a:prstGeom>
                <a:noFill/>
                <a:ln w="7">
                  <a:solidFill>
                    <a:srgbClr val="A0A0A0"/>
                  </a:solidFill>
                  <a:miter lim="800000"/>
                  <a:headEnd type="none" w="sm" len="sm"/>
                  <a:tailEnd type="none" w="sm" len="sm"/>
                </a:ln>
              </p:spPr>
              <p:txBody>
                <a:bodyPr/>
                <a:lstStyle/>
                <a:p>
                  <a:endParaRPr lang="en-US">
                    <a:latin typeface="Calibri" pitchFamily="34" charset="0"/>
                  </a:endParaRPr>
                </a:p>
              </p:txBody>
            </p:sp>
          </p:grpSp>
          <p:grpSp>
            <p:nvGrpSpPr>
              <p:cNvPr id="22" name="Group 59"/>
              <p:cNvGrpSpPr>
                <a:grpSpLocks/>
              </p:cNvGrpSpPr>
              <p:nvPr/>
            </p:nvGrpSpPr>
            <p:grpSpPr bwMode="auto">
              <a:xfrm>
                <a:off x="4289" y="2544"/>
                <a:ext cx="1349" cy="672"/>
                <a:chOff x="4289" y="2544"/>
                <a:chExt cx="1349" cy="672"/>
              </a:xfrm>
            </p:grpSpPr>
            <p:sp>
              <p:nvSpPr>
                <p:cNvPr id="24601" name="Rectangle 60"/>
                <p:cNvSpPr>
                  <a:spLocks noChangeArrowheads="1"/>
                </p:cNvSpPr>
                <p:nvPr/>
              </p:nvSpPr>
              <p:spPr bwMode="auto">
                <a:xfrm>
                  <a:off x="4295" y="2550"/>
                  <a:ext cx="1337" cy="660"/>
                </a:xfrm>
                <a:prstGeom prst="rect">
                  <a:avLst/>
                </a:prstGeom>
                <a:noFill/>
                <a:ln w="25400">
                  <a:noFill/>
                  <a:miter lim="800000"/>
                  <a:headEnd type="none" w="sm" len="sm"/>
                  <a:tailEnd type="none" w="sm" len="sm"/>
                </a:ln>
              </p:spPr>
              <p:txBody>
                <a:bodyPr anchor="ctr"/>
                <a:lstStyle/>
                <a:p>
                  <a:r>
                    <a:rPr lang="en-US" sz="2000">
                      <a:latin typeface="Times New Roman" pitchFamily="18" charset="0"/>
                    </a:rPr>
                    <a:t>300</a:t>
                  </a:r>
                  <a:br>
                    <a:rPr lang="en-US" sz="2000">
                      <a:latin typeface="Times New Roman" pitchFamily="18" charset="0"/>
                    </a:rPr>
                  </a:br>
                  <a:r>
                    <a:rPr lang="en-US" sz="2000">
                      <a:latin typeface="Times New Roman" pitchFamily="18" charset="0"/>
                    </a:rPr>
                    <a:t>400-450</a:t>
                  </a:r>
                  <a:endParaRPr lang="en-US" sz="1200">
                    <a:latin typeface="Times New Roman" pitchFamily="18" charset="0"/>
                  </a:endParaRPr>
                </a:p>
                <a:p>
                  <a:endParaRPr lang="en-US" sz="2400">
                    <a:latin typeface="Times New Roman" pitchFamily="18" charset="0"/>
                  </a:endParaRPr>
                </a:p>
              </p:txBody>
            </p:sp>
            <p:sp>
              <p:nvSpPr>
                <p:cNvPr id="24602" name="Rectangle 61"/>
                <p:cNvSpPr>
                  <a:spLocks noChangeArrowheads="1"/>
                </p:cNvSpPr>
                <p:nvPr/>
              </p:nvSpPr>
              <p:spPr bwMode="auto">
                <a:xfrm>
                  <a:off x="4289" y="2544"/>
                  <a:ext cx="1349" cy="672"/>
                </a:xfrm>
                <a:prstGeom prst="rect">
                  <a:avLst/>
                </a:prstGeom>
                <a:noFill/>
                <a:ln w="7">
                  <a:solidFill>
                    <a:srgbClr val="A0A0A0"/>
                  </a:solidFill>
                  <a:miter lim="800000"/>
                  <a:headEnd type="none" w="sm" len="sm"/>
                  <a:tailEnd type="none" w="sm" len="sm"/>
                </a:ln>
              </p:spPr>
              <p:txBody>
                <a:bodyPr/>
                <a:lstStyle/>
                <a:p>
                  <a:endParaRPr lang="en-US">
                    <a:latin typeface="Calibri" pitchFamily="34" charset="0"/>
                  </a:endParaRPr>
                </a:p>
              </p:txBody>
            </p:sp>
          </p:grpSp>
        </p:grpSp>
        <p:sp>
          <p:nvSpPr>
            <p:cNvPr id="24581" name="Rectangle 62"/>
            <p:cNvSpPr>
              <a:spLocks noChangeArrowheads="1"/>
            </p:cNvSpPr>
            <p:nvPr/>
          </p:nvSpPr>
          <p:spPr bwMode="auto">
            <a:xfrm>
              <a:off x="-3" y="-3"/>
              <a:ext cx="5644" cy="3222"/>
            </a:xfrm>
            <a:prstGeom prst="rect">
              <a:avLst/>
            </a:prstGeom>
            <a:noFill/>
            <a:ln w="9525">
              <a:solidFill>
                <a:srgbClr val="A0A0A0"/>
              </a:solidFill>
              <a:miter lim="800000"/>
              <a:headEnd type="none" w="sm" len="sm"/>
              <a:tailEnd type="none" w="sm" len="sm"/>
            </a:ln>
          </p:spPr>
          <p:txBody>
            <a:bodyPr/>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04800" y="1371600"/>
            <a:ext cx="8458200" cy="2351088"/>
            <a:chOff x="144" y="720"/>
            <a:chExt cx="5328" cy="1481"/>
          </a:xfrm>
        </p:grpSpPr>
        <p:sp>
          <p:nvSpPr>
            <p:cNvPr id="4" name="Rectangle 5"/>
            <p:cNvSpPr>
              <a:spLocks noChangeArrowheads="1"/>
            </p:cNvSpPr>
            <p:nvPr/>
          </p:nvSpPr>
          <p:spPr bwMode="auto">
            <a:xfrm>
              <a:off x="312" y="976"/>
              <a:ext cx="3552" cy="233"/>
            </a:xfrm>
            <a:prstGeom prst="rect">
              <a:avLst/>
            </a:prstGeom>
            <a:noFill/>
            <a:ln w="25400">
              <a:noFill/>
              <a:miter lim="800000"/>
              <a:headEnd type="none" w="sm" len="sm"/>
              <a:tailEnd type="none" w="sm" len="sm"/>
            </a:ln>
            <a:effectLst/>
          </p:spPr>
          <p:txBody>
            <a:bodyPr>
              <a:spAutoFit/>
            </a:bodyPr>
            <a:lstStyle/>
            <a:p>
              <a:pPr fontAlgn="auto">
                <a:spcBef>
                  <a:spcPts val="0"/>
                </a:spcBef>
                <a:spcAft>
                  <a:spcPts val="0"/>
                </a:spcAft>
                <a:defRPr/>
              </a:pPr>
              <a:r>
                <a:rPr lang="en-US">
                  <a:latin typeface="Arial" pitchFamily="34" charset="0"/>
                  <a:cs typeface="Arial" pitchFamily="34" charset="0"/>
                </a:rPr>
                <a:t>SiH</a:t>
              </a:r>
              <a:r>
                <a:rPr lang="en-US" baseline="-30000">
                  <a:latin typeface="Arial" pitchFamily="34" charset="0"/>
                  <a:cs typeface="Arial" pitchFamily="34" charset="0"/>
                </a:rPr>
                <a:t>2</a:t>
              </a:r>
              <a:r>
                <a:rPr lang="en-US">
                  <a:latin typeface="Arial" pitchFamily="34" charset="0"/>
                  <a:cs typeface="Arial" pitchFamily="34" charset="0"/>
                </a:rPr>
                <a:t>CI</a:t>
              </a:r>
              <a:r>
                <a:rPr lang="en-US" baseline="-30000">
                  <a:latin typeface="Arial" pitchFamily="34" charset="0"/>
                  <a:cs typeface="Arial" pitchFamily="34" charset="0"/>
                </a:rPr>
                <a:t>2</a:t>
              </a:r>
              <a:r>
                <a:rPr lang="en-US">
                  <a:latin typeface="Arial" pitchFamily="34" charset="0"/>
                  <a:cs typeface="Arial" pitchFamily="34" charset="0"/>
                </a:rPr>
                <a:t> + 2NO</a:t>
              </a:r>
              <a:r>
                <a:rPr lang="en-US" baseline="-30000">
                  <a:latin typeface="Arial" pitchFamily="34" charset="0"/>
                  <a:cs typeface="Arial" pitchFamily="34" charset="0"/>
                </a:rPr>
                <a:t>2</a:t>
              </a:r>
              <a:r>
                <a:rPr lang="en-US">
                  <a:latin typeface="Arial" pitchFamily="34" charset="0"/>
                  <a:cs typeface="Arial" pitchFamily="34" charset="0"/>
                </a:rPr>
                <a:t> = (900 °C) = SiO</a:t>
              </a:r>
              <a:r>
                <a:rPr lang="en-US" baseline="-30000">
                  <a:latin typeface="Arial" pitchFamily="34" charset="0"/>
                  <a:cs typeface="Arial" pitchFamily="34" charset="0"/>
                </a:rPr>
                <a:t>2</a:t>
              </a:r>
              <a:r>
                <a:rPr lang="en-US">
                  <a:latin typeface="Arial" pitchFamily="34" charset="0"/>
                  <a:cs typeface="Arial" pitchFamily="34" charset="0"/>
                </a:rPr>
                <a:t> + 2HCI + 2N</a:t>
              </a:r>
              <a:r>
                <a:rPr lang="en-US" baseline="-30000">
                  <a:latin typeface="Arial" pitchFamily="34" charset="0"/>
                  <a:cs typeface="Arial" pitchFamily="34" charset="0"/>
                </a:rPr>
                <a:t>2</a:t>
              </a:r>
              <a:r>
                <a:rPr lang="en-US" sz="1050">
                  <a:latin typeface="Arial" pitchFamily="34" charset="0"/>
                  <a:cs typeface="Arial" pitchFamily="34" charset="0"/>
                </a:rPr>
                <a:t> </a:t>
              </a:r>
              <a:endParaRPr lang="en-US" sz="2000">
                <a:latin typeface="Arial" pitchFamily="34" charset="0"/>
                <a:cs typeface="Arial" pitchFamily="34" charset="0"/>
              </a:endParaRPr>
            </a:p>
          </p:txBody>
        </p:sp>
        <p:sp>
          <p:nvSpPr>
            <p:cNvPr id="25606" name="Rectangle 6"/>
            <p:cNvSpPr>
              <a:spLocks noChangeArrowheads="1"/>
            </p:cNvSpPr>
            <p:nvPr/>
          </p:nvSpPr>
          <p:spPr bwMode="auto">
            <a:xfrm>
              <a:off x="144" y="720"/>
              <a:ext cx="2640" cy="227"/>
            </a:xfrm>
            <a:prstGeom prst="rect">
              <a:avLst/>
            </a:prstGeom>
            <a:noFill/>
            <a:ln w="25400">
              <a:noFill/>
              <a:miter lim="800000"/>
              <a:headEnd type="none" w="sm" len="sm"/>
              <a:tailEnd type="none" w="sm" len="sm"/>
            </a:ln>
          </p:spPr>
          <p:txBody>
            <a:bodyPr tIns="0"/>
            <a:lstStyle/>
            <a:p>
              <a:r>
                <a:rPr lang="en-US"/>
                <a:t>There are several possibilities, one is </a:t>
              </a:r>
              <a:endParaRPr lang="en-US" sz="900"/>
            </a:p>
            <a:p>
              <a:endParaRPr lang="en-US" sz="2000"/>
            </a:p>
          </p:txBody>
        </p:sp>
        <p:sp>
          <p:nvSpPr>
            <p:cNvPr id="25607" name="Rectangle 7"/>
            <p:cNvSpPr>
              <a:spLocks noChangeArrowheads="1"/>
            </p:cNvSpPr>
            <p:nvPr/>
          </p:nvSpPr>
          <p:spPr bwMode="auto">
            <a:xfrm>
              <a:off x="192" y="1296"/>
              <a:ext cx="5280" cy="612"/>
            </a:xfrm>
            <a:prstGeom prst="rect">
              <a:avLst/>
            </a:prstGeom>
            <a:noFill/>
            <a:ln w="25400">
              <a:noFill/>
              <a:miter lim="800000"/>
              <a:headEnd type="none" w="sm" len="sm"/>
              <a:tailEnd type="none" w="sm" len="sm"/>
            </a:ln>
          </p:spPr>
          <p:txBody>
            <a:bodyPr/>
            <a:lstStyle/>
            <a:p>
              <a:pPr indent="180975"/>
              <a:r>
                <a:rPr lang="en-US" dirty="0"/>
                <a:t>While this reaction was used until about 1985, a better reaction is offered by the "TEOS" process. </a:t>
              </a:r>
            </a:p>
            <a:p>
              <a:pPr indent="180975"/>
              <a:r>
                <a:rPr lang="en-US" dirty="0"/>
                <a:t>Si(C</a:t>
              </a:r>
              <a:r>
                <a:rPr lang="en-US" baseline="-30000" dirty="0"/>
                <a:t>2</a:t>
              </a:r>
              <a:r>
                <a:rPr lang="en-US" dirty="0"/>
                <a:t>H</a:t>
              </a:r>
              <a:r>
                <a:rPr lang="en-US" baseline="-30000" dirty="0"/>
                <a:t>5</a:t>
              </a:r>
              <a:r>
                <a:rPr lang="en-US" dirty="0"/>
                <a:t>O)</a:t>
              </a:r>
              <a:r>
                <a:rPr lang="en-US" baseline="-30000" dirty="0"/>
                <a:t>4</a:t>
              </a:r>
              <a:r>
                <a:rPr lang="en-US" dirty="0"/>
                <a:t> = (720 °C) = SiO</a:t>
              </a:r>
              <a:r>
                <a:rPr lang="en-US" baseline="-30000" dirty="0"/>
                <a:t>2</a:t>
              </a:r>
              <a:r>
                <a:rPr lang="en-US" dirty="0"/>
                <a:t> + 2H</a:t>
              </a:r>
              <a:r>
                <a:rPr lang="en-US" baseline="-30000" dirty="0"/>
                <a:t>2</a:t>
              </a:r>
              <a:r>
                <a:rPr lang="en-US" dirty="0"/>
                <a:t>O + C</a:t>
              </a:r>
              <a:r>
                <a:rPr lang="en-US" baseline="-30000" dirty="0"/>
                <a:t>2</a:t>
              </a:r>
              <a:r>
                <a:rPr lang="en-US" dirty="0"/>
                <a:t>H</a:t>
              </a:r>
              <a:r>
                <a:rPr lang="en-US" baseline="-30000" dirty="0"/>
                <a:t>4</a:t>
              </a:r>
              <a:r>
                <a:rPr lang="en-US" dirty="0"/>
                <a:t>. </a:t>
              </a:r>
              <a:endParaRPr lang="en-US" sz="900" dirty="0"/>
            </a:p>
            <a:p>
              <a:pPr indent="180975"/>
              <a:endParaRPr lang="en-US" sz="2000" dirty="0"/>
            </a:p>
          </p:txBody>
        </p:sp>
        <p:sp>
          <p:nvSpPr>
            <p:cNvPr id="7" name="Rectangle 8"/>
            <p:cNvSpPr>
              <a:spLocks noChangeArrowheads="1"/>
            </p:cNvSpPr>
            <p:nvPr/>
          </p:nvSpPr>
          <p:spPr bwMode="auto">
            <a:xfrm>
              <a:off x="336" y="1968"/>
              <a:ext cx="3984" cy="233"/>
            </a:xfrm>
            <a:prstGeom prst="rect">
              <a:avLst/>
            </a:prstGeom>
            <a:noFill/>
            <a:ln w="25400">
              <a:noFill/>
              <a:miter lim="800000"/>
              <a:headEnd type="none" w="sm" len="sm"/>
              <a:tailEnd type="none" w="sm" len="sm"/>
            </a:ln>
            <a:effectLst/>
          </p:spPr>
          <p:txBody>
            <a:bodyPr>
              <a:spAutoFit/>
            </a:bodyPr>
            <a:lstStyle/>
            <a:p>
              <a:pPr fontAlgn="auto">
                <a:spcBef>
                  <a:spcPts val="0"/>
                </a:spcBef>
                <a:spcAft>
                  <a:spcPts val="0"/>
                </a:spcAft>
                <a:defRPr/>
              </a:pPr>
              <a:r>
                <a:rPr lang="en-US" dirty="0">
                  <a:latin typeface="Arial" pitchFamily="34" charset="0"/>
                  <a:cs typeface="Arial" pitchFamily="34" charset="0"/>
                </a:rPr>
                <a:t>Si(C</a:t>
              </a:r>
              <a:r>
                <a:rPr lang="en-US" baseline="-30000" dirty="0">
                  <a:latin typeface="Arial" pitchFamily="34" charset="0"/>
                  <a:cs typeface="Arial" pitchFamily="34" charset="0"/>
                </a:rPr>
                <a:t>2</a:t>
              </a:r>
              <a:r>
                <a:rPr lang="en-US" dirty="0">
                  <a:latin typeface="Arial" pitchFamily="34" charset="0"/>
                  <a:cs typeface="Arial" pitchFamily="34" charset="0"/>
                </a:rPr>
                <a:t>H</a:t>
              </a:r>
              <a:r>
                <a:rPr lang="en-US" baseline="-30000" dirty="0">
                  <a:latin typeface="Arial" pitchFamily="34" charset="0"/>
                  <a:cs typeface="Arial" pitchFamily="34" charset="0"/>
                </a:rPr>
                <a:t>5</a:t>
              </a:r>
              <a:r>
                <a:rPr lang="en-US" dirty="0">
                  <a:latin typeface="Arial" pitchFamily="34" charset="0"/>
                  <a:cs typeface="Arial" pitchFamily="34" charset="0"/>
                </a:rPr>
                <a:t>O)</a:t>
              </a:r>
              <a:r>
                <a:rPr lang="en-US" baseline="-30000" dirty="0">
                  <a:latin typeface="Arial" pitchFamily="34" charset="0"/>
                  <a:cs typeface="Arial" pitchFamily="34" charset="0"/>
                </a:rPr>
                <a:t>4</a:t>
              </a:r>
              <a:r>
                <a:rPr lang="en-US" dirty="0">
                  <a:latin typeface="Arial" pitchFamily="34" charset="0"/>
                  <a:cs typeface="Arial" pitchFamily="34" charset="0"/>
                </a:rPr>
                <a:t> has the chemical name </a:t>
              </a:r>
              <a:r>
                <a:rPr lang="en-US" dirty="0" err="1">
                  <a:latin typeface="Arial" pitchFamily="34" charset="0"/>
                  <a:cs typeface="Arial" pitchFamily="34" charset="0"/>
                </a:rPr>
                <a:t>Tetraethylorthosilicate</a:t>
              </a:r>
              <a:r>
                <a:rPr lang="en-US" sz="1050" dirty="0">
                  <a:latin typeface="Arial" pitchFamily="34" charset="0"/>
                  <a:cs typeface="Arial" pitchFamily="34" charset="0"/>
                </a:rPr>
                <a:t> </a:t>
              </a:r>
              <a:endParaRPr lang="en-US" sz="2000" dirty="0">
                <a:latin typeface="Arial" pitchFamily="34" charset="0"/>
                <a:cs typeface="Arial" pitchFamily="34" charset="0"/>
              </a:endParaRPr>
            </a:p>
          </p:txBody>
        </p:sp>
      </p:grpSp>
      <p:sp>
        <p:nvSpPr>
          <p:cNvPr id="8" name="Title 7"/>
          <p:cNvSpPr>
            <a:spLocks noGrp="1"/>
          </p:cNvSpPr>
          <p:nvPr>
            <p:ph type="title"/>
          </p:nvPr>
        </p:nvSpPr>
        <p:spPr/>
        <p:txBody>
          <a:bodyPr rtlCol="0">
            <a:normAutofit fontScale="90000"/>
          </a:bodyPr>
          <a:lstStyle/>
          <a:p>
            <a:pPr eaLnBrk="1" fontAlgn="auto" hangingPunct="1">
              <a:spcAft>
                <a:spcPts val="0"/>
              </a:spcAft>
              <a:defRPr/>
            </a:pPr>
            <a:r>
              <a:rPr lang="en-US" b="1" i="1" dirty="0" smtClean="0">
                <a:latin typeface="Verdana" pitchFamily="34" charset="0"/>
              </a:rPr>
              <a:t>Silicon Oxide CVD Process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b="1" i="1" smtClean="0">
                <a:latin typeface="Verdana" pitchFamily="34" charset="0"/>
              </a:rPr>
              <a:t>MO-CVD</a:t>
            </a:r>
          </a:p>
        </p:txBody>
      </p:sp>
      <p:sp>
        <p:nvSpPr>
          <p:cNvPr id="26627" name="Content Placeholder 2"/>
          <p:cNvSpPr>
            <a:spLocks noGrp="1"/>
          </p:cNvSpPr>
          <p:nvPr>
            <p:ph idx="1"/>
          </p:nvPr>
        </p:nvSpPr>
        <p:spPr/>
        <p:txBody>
          <a:bodyPr/>
          <a:lstStyle/>
          <a:p>
            <a:pPr eaLnBrk="1" hangingPunct="1"/>
            <a:r>
              <a:rPr lang="en-US" smtClean="0">
                <a:latin typeface="Arial" charset="0"/>
                <a:cs typeface="Arial" charset="0"/>
              </a:rPr>
              <a:t>A technique for growing thin layers of compound semiconductors in which metal organic compounds, having the formula MR</a:t>
            </a:r>
            <a:r>
              <a:rPr lang="en-US" i="1" baseline="-25000" smtClean="0">
                <a:latin typeface="Arial" charset="0"/>
                <a:cs typeface="Arial" charset="0"/>
              </a:rPr>
              <a:t>x</a:t>
            </a:r>
            <a:r>
              <a:rPr lang="en-US" smtClean="0">
                <a:latin typeface="Arial" charset="0"/>
                <a:cs typeface="Arial" charset="0"/>
              </a:rPr>
              <a:t>, where M is a group III metal and R is an organic radical, are decomposed near the surface of a heated substrate wafer, in the presence of a hydride of a group V element. Abbreviated MOCVD.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title"/>
          </p:nvPr>
        </p:nvSpPr>
        <p:spPr>
          <a:noFill/>
        </p:spPr>
        <p:txBody>
          <a:bodyPr>
            <a:normAutofit fontScale="90000"/>
          </a:bodyPr>
          <a:lstStyle/>
          <a:p>
            <a:r>
              <a:rPr lang="en-US" sz="3600" smtClean="0">
                <a:ea typeface="ＭＳ Ｐゴシック" pitchFamily="-84" charset="-128"/>
              </a:rPr>
              <a:t>Physical vapor deposition (PVD): thermal evaporation</a:t>
            </a:r>
          </a:p>
        </p:txBody>
      </p:sp>
      <p:graphicFrame>
        <p:nvGraphicFramePr>
          <p:cNvPr id="23554" name="Object 2"/>
          <p:cNvGraphicFramePr>
            <a:graphicFrameLocks/>
          </p:cNvGraphicFramePr>
          <p:nvPr>
            <p:ph type="body" sz="half" idx="1"/>
          </p:nvPr>
        </p:nvGraphicFramePr>
        <p:xfrm>
          <a:off x="304800" y="2400300"/>
          <a:ext cx="5473700" cy="1282700"/>
        </p:xfrm>
        <a:graphic>
          <a:graphicData uri="http://schemas.openxmlformats.org/presentationml/2006/ole">
            <p:oleObj spid="_x0000_s2050" name="Document" r:id="rId4" imgW="5486400" imgH="1295400" progId="Word.Document.8">
              <p:embed/>
            </p:oleObj>
          </a:graphicData>
        </a:graphic>
      </p:graphicFrame>
      <p:graphicFrame>
        <p:nvGraphicFramePr>
          <p:cNvPr id="23555" name="Object 3"/>
          <p:cNvGraphicFramePr>
            <a:graphicFrameLocks/>
          </p:cNvGraphicFramePr>
          <p:nvPr/>
        </p:nvGraphicFramePr>
        <p:xfrm>
          <a:off x="304800" y="1600200"/>
          <a:ext cx="1676400" cy="546100"/>
        </p:xfrm>
        <a:graphic>
          <a:graphicData uri="http://schemas.openxmlformats.org/presentationml/2006/ole">
            <p:oleObj spid="_x0000_s2051" name="Document" r:id="rId5" imgW="1054100" imgH="342900" progId="Word.Document.8">
              <p:embed/>
            </p:oleObj>
          </a:graphicData>
        </a:graphic>
      </p:graphicFrame>
      <p:pic>
        <p:nvPicPr>
          <p:cNvPr id="23557" name="Picture 6"/>
          <p:cNvPicPr>
            <a:picLocks noChangeArrowheads="1"/>
          </p:cNvPicPr>
          <p:nvPr/>
        </p:nvPicPr>
        <p:blipFill>
          <a:blip r:embed="rId6" cstate="print"/>
          <a:srcRect/>
          <a:stretch>
            <a:fillRect/>
          </a:stretch>
        </p:blipFill>
        <p:spPr bwMode="auto">
          <a:xfrm>
            <a:off x="106363" y="3657600"/>
            <a:ext cx="5229225" cy="2667000"/>
          </a:xfrm>
          <a:prstGeom prst="rect">
            <a:avLst/>
          </a:prstGeom>
          <a:noFill/>
          <a:ln w="12700">
            <a:noFill/>
            <a:miter lim="800000"/>
            <a:headEnd/>
            <a:tailEnd/>
          </a:ln>
        </p:spPr>
      </p:pic>
      <p:sp>
        <p:nvSpPr>
          <p:cNvPr id="23558" name="Rectangle 7"/>
          <p:cNvSpPr>
            <a:spLocks noChangeArrowheads="1"/>
          </p:cNvSpPr>
          <p:nvPr/>
        </p:nvSpPr>
        <p:spPr bwMode="auto">
          <a:xfrm>
            <a:off x="2003425" y="5686425"/>
            <a:ext cx="282575" cy="333375"/>
          </a:xfrm>
          <a:prstGeom prst="rect">
            <a:avLst/>
          </a:prstGeom>
          <a:noFill/>
          <a:ln w="12700">
            <a:noFill/>
            <a:miter lim="800000"/>
            <a:headEnd/>
            <a:tailEnd/>
          </a:ln>
        </p:spPr>
        <p:txBody>
          <a:bodyPr wrap="none" lIns="90488" tIns="44450" rIns="90488" bIns="44450">
            <a:spAutoFit/>
          </a:bodyPr>
          <a:lstStyle/>
          <a:p>
            <a:r>
              <a:rPr lang="en-US" sz="1600" dirty="0"/>
              <a:t>6</a:t>
            </a:r>
          </a:p>
        </p:txBody>
      </p:sp>
      <p:sp>
        <p:nvSpPr>
          <p:cNvPr id="23559" name="Line 8"/>
          <p:cNvSpPr>
            <a:spLocks noChangeShapeType="1"/>
          </p:cNvSpPr>
          <p:nvPr/>
        </p:nvSpPr>
        <p:spPr bwMode="auto">
          <a:xfrm>
            <a:off x="1981200" y="5791200"/>
            <a:ext cx="228600" cy="152400"/>
          </a:xfrm>
          <a:prstGeom prst="line">
            <a:avLst/>
          </a:prstGeom>
          <a:noFill/>
          <a:ln w="12700">
            <a:solidFill>
              <a:schemeClr val="tx1"/>
            </a:solidFill>
            <a:round/>
            <a:headEnd/>
            <a:tailEnd/>
          </a:ln>
        </p:spPr>
        <p:txBody>
          <a:bodyPr/>
          <a:lstStyle/>
          <a:p>
            <a:endParaRPr lang="en-US"/>
          </a:p>
        </p:txBody>
      </p:sp>
      <p:sp>
        <p:nvSpPr>
          <p:cNvPr id="23560" name="Text Box 9"/>
          <p:cNvSpPr txBox="1">
            <a:spLocks noChangeArrowheads="1"/>
          </p:cNvSpPr>
          <p:nvPr/>
        </p:nvSpPr>
        <p:spPr bwMode="auto">
          <a:xfrm>
            <a:off x="2057400" y="1600200"/>
            <a:ext cx="4267200" cy="825500"/>
          </a:xfrm>
          <a:prstGeom prst="rect">
            <a:avLst/>
          </a:prstGeom>
          <a:noFill/>
          <a:ln w="12700">
            <a:noFill/>
            <a:miter lim="800000"/>
            <a:headEnd/>
            <a:tailEnd/>
          </a:ln>
        </p:spPr>
        <p:txBody>
          <a:bodyPr>
            <a:spAutoFit/>
          </a:bodyPr>
          <a:lstStyle/>
          <a:p>
            <a:r>
              <a:rPr lang="en-US" sz="1600" dirty="0">
                <a:solidFill>
                  <a:schemeClr val="tx1"/>
                </a:solidFill>
              </a:rPr>
              <a:t>The number of molecules</a:t>
            </a:r>
          </a:p>
          <a:p>
            <a:r>
              <a:rPr lang="en-US" sz="1600" dirty="0">
                <a:solidFill>
                  <a:schemeClr val="tx1"/>
                </a:solidFill>
              </a:rPr>
              <a:t> leaving a unit area of </a:t>
            </a:r>
            <a:r>
              <a:rPr lang="en-US" sz="1600" dirty="0" err="1">
                <a:solidFill>
                  <a:schemeClr val="tx1"/>
                </a:solidFill>
              </a:rPr>
              <a:t>evaporant</a:t>
            </a:r>
            <a:endParaRPr lang="en-US" sz="1600" dirty="0">
              <a:solidFill>
                <a:schemeClr val="tx1"/>
              </a:solidFill>
            </a:endParaRPr>
          </a:p>
          <a:p>
            <a:r>
              <a:rPr lang="en-US" sz="1600" dirty="0">
                <a:solidFill>
                  <a:schemeClr val="tx1"/>
                </a:solidFill>
              </a:rPr>
              <a:t> per second </a:t>
            </a:r>
          </a:p>
        </p:txBody>
      </p:sp>
      <p:pic>
        <p:nvPicPr>
          <p:cNvPr id="23561" name="Picture 15"/>
          <p:cNvPicPr>
            <a:picLocks noGrp="1" noChangeAspect="1" noChangeArrowheads="1"/>
          </p:cNvPicPr>
          <p:nvPr>
            <p:ph type="clipArt" sz="half" idx="2"/>
          </p:nvPr>
        </p:nvPicPr>
        <p:blipFill>
          <a:blip r:embed="rId7" cstate="print"/>
          <a:srcRect/>
          <a:stretch>
            <a:fillRect/>
          </a:stretch>
        </p:blipFill>
        <p:spPr>
          <a:xfrm>
            <a:off x="5300663" y="1323364"/>
            <a:ext cx="3843337" cy="5077436"/>
          </a:xfrm>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3200" b="1" dirty="0" smtClean="0">
                <a:latin typeface="Verdana" pitchFamily="34" charset="0"/>
              </a:rPr>
              <a:t>MO-CVD: </a:t>
            </a:r>
            <a:r>
              <a:rPr lang="en-US" sz="3200" b="1" dirty="0" err="1" smtClean="0">
                <a:latin typeface="Verdana" pitchFamily="34" charset="0"/>
              </a:rPr>
              <a:t>Trimethylgallium</a:t>
            </a:r>
            <a:r>
              <a:rPr lang="en-US" sz="3200" b="1" dirty="0" smtClean="0">
                <a:latin typeface="Verdana" pitchFamily="34" charset="0"/>
              </a:rPr>
              <a:t> (TMG) + Arsine (AsH</a:t>
            </a:r>
            <a:r>
              <a:rPr lang="en-US" sz="3200" b="1" baseline="-25000" dirty="0" smtClean="0">
                <a:latin typeface="Verdana" pitchFamily="34" charset="0"/>
              </a:rPr>
              <a:t>3</a:t>
            </a:r>
            <a:r>
              <a:rPr lang="en-US" sz="3200" b="1" dirty="0" smtClean="0">
                <a:latin typeface="Verdana" pitchFamily="34" charset="0"/>
              </a:rPr>
              <a:t>)=&gt; </a:t>
            </a:r>
            <a:r>
              <a:rPr lang="en-US" sz="3200" b="1" dirty="0" err="1" smtClean="0">
                <a:latin typeface="Verdana" pitchFamily="34" charset="0"/>
              </a:rPr>
              <a:t>GaAs</a:t>
            </a:r>
            <a:r>
              <a:rPr lang="en-US" sz="3200" b="1" dirty="0" smtClean="0">
                <a:latin typeface="Verdana" pitchFamily="34" charset="0"/>
              </a:rPr>
              <a:t> </a:t>
            </a:r>
          </a:p>
        </p:txBody>
      </p:sp>
      <p:sp>
        <p:nvSpPr>
          <p:cNvPr id="28675" name="TextBox 2"/>
          <p:cNvSpPr txBox="1">
            <a:spLocks noChangeArrowheads="1"/>
          </p:cNvSpPr>
          <p:nvPr/>
        </p:nvSpPr>
        <p:spPr bwMode="auto">
          <a:xfrm>
            <a:off x="228600" y="1676400"/>
            <a:ext cx="8763000" cy="4800600"/>
          </a:xfrm>
          <a:prstGeom prst="rect">
            <a:avLst/>
          </a:prstGeom>
          <a:noFill/>
          <a:ln w="9525">
            <a:noFill/>
            <a:miter lim="800000"/>
            <a:headEnd/>
            <a:tailEnd/>
          </a:ln>
        </p:spPr>
        <p:txBody>
          <a:bodyPr>
            <a:spAutoFit/>
          </a:bodyPr>
          <a:lstStyle/>
          <a:p>
            <a:r>
              <a:rPr lang="en-US">
                <a:latin typeface="Calibri" pitchFamily="34" charset="0"/>
              </a:rPr>
              <a:t>The various techniques of growing epitaxial layers from the vapor phase can be divided roughly into two categories depending on whether the species are transported physically or chemically from the source to the substrate. In the physical transport techniques (Physical Vapor Deposition - PVD), the compound to be grown or its constituents are evaporated and subsequently transported through the relevant reactor toward the substrate. In the chemical transport techniques (Chemical Vapor Deposition - CVD), volatile species containing the constituent elements of the layer to be grown are produced first in- or outside the reactor and transported as streams of vapor towards the reaction zone near the substrate. These gaseous species subsequently undergo chemical reactions or dissociate thermally to form the reactants which participate in the growth of the film. The practical demand to decrease the growth temperature generated an intensive development trend of CVD processes based on metal organic compounds, decomposing at lower temperatures. This process is referred to as Metal Organic Chemical Vapor Deposition (MOCVD) or Organometallic Vapor Phase Epitaxy. The classical example is the growth of GaAs from Trimethylgallium (TMG) and Arsine (AsH</a:t>
            </a:r>
            <a:r>
              <a:rPr lang="en-US" baseline="-25000">
                <a:latin typeface="Calibri" pitchFamily="34" charset="0"/>
              </a:rPr>
              <a:t>3</a:t>
            </a:r>
            <a:r>
              <a:rPr lang="en-US">
                <a:latin typeface="Calibri" pitchFamily="34" charset="0"/>
              </a:rPr>
              <a:t>). In our laboratory we apply this technique to grow GaN from TMG and Ammonia. However, this technique is based on a very precise control of the gas flow as can be estimated from the look into the gas mixing cabinet.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Planetary MOCVD reactor in an industrial setup (Photo courtesy of </a:t>
            </a:r>
            <a:r>
              <a:rPr lang="en-US" dirty="0" err="1" smtClean="0"/>
              <a:t>Aixtron</a:t>
            </a:r>
            <a:r>
              <a:rPr lang="en-US" dirty="0" smtClean="0"/>
              <a:t>) </a:t>
            </a:r>
          </a:p>
        </p:txBody>
      </p:sp>
      <p:pic>
        <p:nvPicPr>
          <p:cNvPr id="29700" name="Picture 2" descr="http://www.hlphys.jku.at/fkphys/epitaxy/mocvd_fig2.jpg"/>
          <p:cNvPicPr>
            <a:picLocks noGrp="1" noChangeAspect="1" noChangeArrowheads="1"/>
          </p:cNvPicPr>
          <p:nvPr>
            <p:ph type="pic" idx="1"/>
          </p:nvPr>
        </p:nvPicPr>
        <p:blipFill>
          <a:blip r:embed="rId2" cstate="print"/>
          <a:srcRect/>
          <a:stretch>
            <a:fillRect/>
          </a:stretch>
        </p:blipFill>
        <p:spPr>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p:txBody>
          <a:bodyPr/>
          <a:lstStyle/>
          <a:p>
            <a:pPr eaLnBrk="1" hangingPunct="1"/>
            <a:r>
              <a:rPr lang="en-US" i="1" smtClean="0">
                <a:latin typeface="Verdana" pitchFamily="34" charset="0"/>
              </a:rPr>
              <a:t>Metal Organic Vapor Phase Epitaxy MO-VPE</a:t>
            </a:r>
          </a:p>
        </p:txBody>
      </p:sp>
      <p:sp>
        <p:nvSpPr>
          <p:cNvPr id="6" name="Text Placeholder 5"/>
          <p:cNvSpPr>
            <a:spLocks noGrp="1"/>
          </p:cNvSpPr>
          <p:nvPr>
            <p:ph type="body" sz="half" idx="2"/>
          </p:nvPr>
        </p:nvSpPr>
        <p:spPr>
          <a:xfrm>
            <a:off x="457200" y="1435100"/>
            <a:ext cx="3200400" cy="4691063"/>
          </a:xfrm>
        </p:spPr>
        <p:txBody>
          <a:bodyPr rtlCol="0">
            <a:normAutofit lnSpcReduction="10000"/>
          </a:bodyPr>
          <a:lstStyle/>
          <a:p>
            <a:pPr eaLnBrk="1" fontAlgn="auto" hangingPunct="1">
              <a:spcAft>
                <a:spcPts val="0"/>
              </a:spcAft>
              <a:buFont typeface="Arial" pitchFamily="34" charset="0"/>
              <a:buNone/>
              <a:defRPr/>
            </a:pPr>
            <a:r>
              <a:rPr lang="en-US" b="1" dirty="0" smtClean="0">
                <a:latin typeface="Arial" pitchFamily="34" charset="0"/>
                <a:cs typeface="Arial" pitchFamily="34" charset="0"/>
              </a:rPr>
              <a:t>Metal organic vapor phase epitaxy</a:t>
            </a:r>
            <a:r>
              <a:rPr lang="en-US" dirty="0" smtClean="0">
                <a:latin typeface="Arial" pitchFamily="34" charset="0"/>
                <a:cs typeface="Arial" pitchFamily="34" charset="0"/>
              </a:rPr>
              <a:t> (MOVPE), also known as </a:t>
            </a:r>
            <a:r>
              <a:rPr lang="en-US" b="1" dirty="0" err="1" smtClean="0">
                <a:latin typeface="Arial" pitchFamily="34" charset="0"/>
                <a:cs typeface="Arial" pitchFamily="34" charset="0"/>
              </a:rPr>
              <a:t>organometallic</a:t>
            </a:r>
            <a:r>
              <a:rPr lang="en-US" b="1" dirty="0" smtClean="0">
                <a:latin typeface="Arial" pitchFamily="34" charset="0"/>
                <a:cs typeface="Arial" pitchFamily="34" charset="0"/>
              </a:rPr>
              <a:t> vapor phase epitaxy (OMVPE)</a:t>
            </a:r>
            <a:r>
              <a:rPr lang="en-US" dirty="0" smtClean="0">
                <a:latin typeface="Arial" pitchFamily="34" charset="0"/>
                <a:cs typeface="Arial" pitchFamily="34" charset="0"/>
              </a:rPr>
              <a:t> or </a:t>
            </a:r>
            <a:r>
              <a:rPr lang="en-US" b="1" dirty="0" smtClean="0">
                <a:latin typeface="Arial" pitchFamily="34" charset="0"/>
                <a:cs typeface="Arial" pitchFamily="34" charset="0"/>
              </a:rPr>
              <a:t>metal organic chemical vapor deposition (MOCVD)</a:t>
            </a:r>
            <a:r>
              <a:rPr lang="en-US" dirty="0" smtClean="0">
                <a:latin typeface="Arial" pitchFamily="34" charset="0"/>
                <a:cs typeface="Arial" pitchFamily="34" charset="0"/>
              </a:rPr>
              <a:t>, is a chemical </a:t>
            </a:r>
            <a:r>
              <a:rPr lang="en-US" dirty="0" err="1" smtClean="0">
                <a:latin typeface="Arial" pitchFamily="34" charset="0"/>
                <a:cs typeface="Arial" pitchFamily="34" charset="0"/>
              </a:rPr>
              <a:t>vapour</a:t>
            </a:r>
            <a:r>
              <a:rPr lang="en-US" dirty="0" smtClean="0">
                <a:latin typeface="Arial" pitchFamily="34" charset="0"/>
                <a:cs typeface="Arial" pitchFamily="34" charset="0"/>
              </a:rPr>
              <a:t> deposition method of epitaxial growth of materials, especially compound semiconductors, from the surface reaction of organic compounds or </a:t>
            </a:r>
            <a:r>
              <a:rPr lang="en-US" dirty="0" err="1" smtClean="0">
                <a:latin typeface="Arial" pitchFamily="34" charset="0"/>
                <a:cs typeface="Arial" pitchFamily="34" charset="0"/>
              </a:rPr>
              <a:t>metalorganics</a:t>
            </a:r>
            <a:r>
              <a:rPr lang="en-US" dirty="0" smtClean="0">
                <a:latin typeface="Arial" pitchFamily="34" charset="0"/>
                <a:cs typeface="Arial" pitchFamily="34" charset="0"/>
              </a:rPr>
              <a:t> and metal hydrides containing the required chemical elements. For example, indium </a:t>
            </a:r>
            <a:r>
              <a:rPr lang="en-US" dirty="0" err="1" smtClean="0">
                <a:latin typeface="Arial" pitchFamily="34" charset="0"/>
                <a:cs typeface="Arial" pitchFamily="34" charset="0"/>
              </a:rPr>
              <a:t>phosphide</a:t>
            </a:r>
            <a:r>
              <a:rPr lang="en-US" dirty="0" smtClean="0">
                <a:latin typeface="Arial" pitchFamily="34" charset="0"/>
                <a:cs typeface="Arial" pitchFamily="34" charset="0"/>
              </a:rPr>
              <a:t> could be grown in a reactor on a substrate by introducing </a:t>
            </a:r>
            <a:r>
              <a:rPr lang="en-US" dirty="0" err="1" smtClean="0">
                <a:latin typeface="Arial" pitchFamily="34" charset="0"/>
                <a:cs typeface="Arial" pitchFamily="34" charset="0"/>
              </a:rPr>
              <a:t>Trimethylindium</a:t>
            </a:r>
            <a:r>
              <a:rPr lang="en-US" dirty="0" smtClean="0">
                <a:latin typeface="Arial" pitchFamily="34" charset="0"/>
                <a:cs typeface="Arial" pitchFamily="34" charset="0"/>
              </a:rPr>
              <a:t> ((CH</a:t>
            </a:r>
            <a:r>
              <a:rPr lang="en-US" baseline="-25000" dirty="0" smtClean="0">
                <a:latin typeface="Arial" pitchFamily="34" charset="0"/>
                <a:cs typeface="Arial" pitchFamily="34" charset="0"/>
              </a:rPr>
              <a:t>3</a:t>
            </a:r>
            <a:r>
              <a:rPr lang="en-US" dirty="0" smtClean="0">
                <a:latin typeface="Arial" pitchFamily="34" charset="0"/>
                <a:cs typeface="Arial" pitchFamily="34" charset="0"/>
              </a:rPr>
              <a:t>)</a:t>
            </a:r>
            <a:r>
              <a:rPr lang="en-US" baseline="-25000" dirty="0" smtClean="0">
                <a:latin typeface="Arial" pitchFamily="34" charset="0"/>
                <a:cs typeface="Arial" pitchFamily="34" charset="0"/>
              </a:rPr>
              <a:t>3</a:t>
            </a:r>
            <a:r>
              <a:rPr lang="en-US" dirty="0" smtClean="0">
                <a:latin typeface="Arial" pitchFamily="34" charset="0"/>
                <a:cs typeface="Arial" pitchFamily="34" charset="0"/>
              </a:rPr>
              <a:t>In) and </a:t>
            </a:r>
            <a:r>
              <a:rPr lang="en-US" dirty="0" err="1" smtClean="0">
                <a:latin typeface="Arial" pitchFamily="34" charset="0"/>
                <a:cs typeface="Arial" pitchFamily="34" charset="0"/>
              </a:rPr>
              <a:t>phosphine</a:t>
            </a:r>
            <a:r>
              <a:rPr lang="en-US" dirty="0" smtClean="0">
                <a:latin typeface="Arial" pitchFamily="34" charset="0"/>
                <a:cs typeface="Arial" pitchFamily="34" charset="0"/>
              </a:rPr>
              <a:t> (PH</a:t>
            </a:r>
            <a:r>
              <a:rPr lang="en-US" baseline="-25000" dirty="0" smtClean="0">
                <a:latin typeface="Arial" pitchFamily="34" charset="0"/>
                <a:cs typeface="Arial" pitchFamily="34" charset="0"/>
              </a:rPr>
              <a:t>3</a:t>
            </a:r>
            <a:r>
              <a:rPr lang="en-US" dirty="0" smtClean="0">
                <a:latin typeface="Arial" pitchFamily="34" charset="0"/>
                <a:cs typeface="Arial" pitchFamily="34" charset="0"/>
              </a:rPr>
              <a:t>). Formation of the epitaxial layer occurs by final </a:t>
            </a:r>
            <a:r>
              <a:rPr lang="en-US" dirty="0" err="1" smtClean="0">
                <a:latin typeface="Arial" pitchFamily="34" charset="0"/>
                <a:cs typeface="Arial" pitchFamily="34" charset="0"/>
              </a:rPr>
              <a:t>pyrolysis</a:t>
            </a:r>
            <a:r>
              <a:rPr lang="en-US" dirty="0" smtClean="0">
                <a:latin typeface="Arial" pitchFamily="34" charset="0"/>
                <a:cs typeface="Arial" pitchFamily="34" charset="0"/>
              </a:rPr>
              <a:t> of the constituent chemicals at the substrate surface. In contrast to molecular beam epitaxy (MBE) the growth of crystals is by chemical reaction and not physical deposition.</a:t>
            </a:r>
          </a:p>
        </p:txBody>
      </p:sp>
      <p:pic>
        <p:nvPicPr>
          <p:cNvPr id="30724" name="Picture 2" descr="http://upload.wikimedia.org/wikipedia/commons/f/fc/MOCVDprocess.jpg"/>
          <p:cNvPicPr>
            <a:picLocks noGrp="1" noChangeAspect="1" noChangeArrowheads="1"/>
          </p:cNvPicPr>
          <p:nvPr>
            <p:ph idx="1"/>
          </p:nvPr>
        </p:nvPicPr>
        <p:blipFill>
          <a:blip r:embed="rId2" cstate="print"/>
          <a:srcRect/>
          <a:stretch>
            <a:fillRect/>
          </a:stretch>
        </p:blipFill>
        <p:spPr>
          <a:xfrm>
            <a:off x="3733800" y="1143000"/>
            <a:ext cx="5111750" cy="5111750"/>
          </a:xfr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b="1" i="1" smtClean="0">
                <a:latin typeface="Verdana" pitchFamily="34" charset="0"/>
              </a:rPr>
              <a:t>PE-CVD</a:t>
            </a:r>
          </a:p>
        </p:txBody>
      </p:sp>
      <p:sp>
        <p:nvSpPr>
          <p:cNvPr id="3" name="Content Placeholder 2"/>
          <p:cNvSpPr>
            <a:spLocks noGrp="1"/>
          </p:cNvSpPr>
          <p:nvPr>
            <p:ph idx="1"/>
          </p:nvPr>
        </p:nvSpPr>
        <p:spPr>
          <a:xfrm>
            <a:off x="457200" y="1676400"/>
            <a:ext cx="8305800" cy="4525963"/>
          </a:xfrm>
        </p:spPr>
        <p:txBody>
          <a:bodyPr rtlCol="0">
            <a:normAutofit fontScale="92500" lnSpcReduction="10000"/>
          </a:bodyPr>
          <a:lstStyle/>
          <a:p>
            <a:pPr eaLnBrk="1" fontAlgn="auto" hangingPunct="1">
              <a:spcAft>
                <a:spcPts val="0"/>
              </a:spcAft>
              <a:buFont typeface="Arial" pitchFamily="34" charset="0"/>
              <a:buNone/>
              <a:defRPr/>
            </a:pPr>
            <a:r>
              <a:rPr lang="en-US" b="1" dirty="0" smtClean="0">
                <a:latin typeface="Arial" pitchFamily="34" charset="0"/>
                <a:cs typeface="Arial" pitchFamily="34" charset="0"/>
              </a:rPr>
              <a:t>	Plasma-enhanced chemical vapor deposition</a:t>
            </a:r>
            <a:r>
              <a:rPr lang="en-US" dirty="0" smtClean="0">
                <a:latin typeface="Arial" pitchFamily="34" charset="0"/>
                <a:cs typeface="Arial" pitchFamily="34" charset="0"/>
              </a:rPr>
              <a:t> (</a:t>
            </a:r>
            <a:r>
              <a:rPr lang="en-US" b="1" dirty="0" smtClean="0">
                <a:latin typeface="Arial" pitchFamily="34" charset="0"/>
                <a:cs typeface="Arial" pitchFamily="34" charset="0"/>
              </a:rPr>
              <a:t>PECVD</a:t>
            </a:r>
            <a:r>
              <a:rPr lang="en-US" dirty="0" smtClean="0">
                <a:latin typeface="Arial" pitchFamily="34" charset="0"/>
                <a:cs typeface="Arial" pitchFamily="34" charset="0"/>
              </a:rPr>
              <a:t>) is a process used to deposit thin films from a gas state (vapor) to a solid state on a substrate. Chemical reactions are involved in the process, which occur after creation of a plasma of the reacting gases. The plasma is generally created by RF (AC) frequency or DC discharge between two electrodes, the space between which is filled with the reacting gases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3050"/>
            <a:ext cx="3008313" cy="641350"/>
          </a:xfrm>
        </p:spPr>
        <p:txBody>
          <a:bodyPr anchor="ctr"/>
          <a:lstStyle/>
          <a:p>
            <a:pPr eaLnBrk="1" hangingPunct="1"/>
            <a:r>
              <a:rPr lang="en-US" i="1" smtClean="0">
                <a:latin typeface="Verdana" pitchFamily="34" charset="0"/>
              </a:rPr>
              <a:t>PE-CVD Apparatus</a:t>
            </a:r>
          </a:p>
        </p:txBody>
      </p:sp>
      <p:pic>
        <p:nvPicPr>
          <p:cNvPr id="33795" name="Picture 2" descr="http://www.fy.chalmers.se/atom/research/nanotubes/images/thermal.jpg"/>
          <p:cNvPicPr>
            <a:picLocks noGrp="1" noChangeAspect="1" noChangeArrowheads="1"/>
          </p:cNvPicPr>
          <p:nvPr>
            <p:ph idx="1"/>
          </p:nvPr>
        </p:nvPicPr>
        <p:blipFill>
          <a:blip r:embed="rId2" cstate="print"/>
          <a:srcRect/>
          <a:stretch>
            <a:fillRect/>
          </a:stretch>
        </p:blipFill>
        <p:spPr>
          <a:xfrm>
            <a:off x="4114800" y="457200"/>
            <a:ext cx="4762500" cy="3352800"/>
          </a:xfrm>
          <a:noFill/>
        </p:spPr>
      </p:pic>
      <p:sp>
        <p:nvSpPr>
          <p:cNvPr id="5" name="Text Placeholder 4"/>
          <p:cNvSpPr>
            <a:spLocks noGrp="1"/>
          </p:cNvSpPr>
          <p:nvPr>
            <p:ph type="body" sz="half" idx="2"/>
          </p:nvPr>
        </p:nvSpPr>
        <p:spPr>
          <a:xfrm>
            <a:off x="457200" y="914400"/>
            <a:ext cx="3429000" cy="5638800"/>
          </a:xfrm>
        </p:spPr>
        <p:txBody>
          <a:bodyPr rtlCol="0">
            <a:normAutofit lnSpcReduction="10000"/>
          </a:bodyPr>
          <a:lstStyle/>
          <a:p>
            <a:pPr eaLnBrk="1" fontAlgn="auto" hangingPunct="1">
              <a:spcAft>
                <a:spcPts val="0"/>
              </a:spcAft>
              <a:buFont typeface="Arial" pitchFamily="34" charset="0"/>
              <a:buNone/>
              <a:defRPr/>
            </a:pPr>
            <a:r>
              <a:rPr lang="en-US" b="1" dirty="0" smtClean="0">
                <a:latin typeface="Arial" pitchFamily="34" charset="0"/>
                <a:cs typeface="Arial" pitchFamily="34" charset="0"/>
              </a:rPr>
              <a:t>Thermal - chemical vapor deposition</a:t>
            </a:r>
            <a:r>
              <a:rPr lang="en-US" dirty="0" smtClean="0">
                <a:latin typeface="Arial" pitchFamily="34" charset="0"/>
                <a:cs typeface="Arial" pitchFamily="34" charset="0"/>
              </a:rPr>
              <a:t> </a:t>
            </a:r>
          </a:p>
          <a:p>
            <a:pPr eaLnBrk="1" fontAlgn="auto" hangingPunct="1">
              <a:spcAft>
                <a:spcPts val="0"/>
              </a:spcAft>
              <a:buFont typeface="Arial" pitchFamily="34" charset="0"/>
              <a:buNone/>
              <a:defRPr/>
            </a:pPr>
            <a:r>
              <a:rPr lang="en-US" dirty="0" smtClean="0">
                <a:latin typeface="Arial" pitchFamily="34" charset="0"/>
                <a:cs typeface="Arial" pitchFamily="34" charset="0"/>
              </a:rPr>
              <a:t>A thermal-CVD system was built for carbon nanotubes production via gas phase or on substrate surface. The sketch of thermal-CVD system consists of quartz tube furnace which can operate till 1200 degree centigrade. The sketch of our equipment is shown in figure 1. Main advantages of a thermal-CVD are: the absolute ability for mass production of nanotubes material and the controllable growth of carbon nanotubes at a specific location on a substrate for incorporation in electronic device.</a:t>
            </a:r>
          </a:p>
          <a:p>
            <a:pPr eaLnBrk="1" fontAlgn="auto" hangingPunct="1">
              <a:spcAft>
                <a:spcPts val="0"/>
              </a:spcAft>
              <a:buFont typeface="Arial" pitchFamily="34" charset="0"/>
              <a:buNone/>
              <a:defRPr/>
            </a:pPr>
            <a:endParaRPr lang="en-US" dirty="0" smtClean="0">
              <a:latin typeface="Arial" pitchFamily="34" charset="0"/>
              <a:cs typeface="Arial" pitchFamily="34" charset="0"/>
            </a:endParaRPr>
          </a:p>
          <a:p>
            <a:pPr eaLnBrk="1" fontAlgn="auto" hangingPunct="1">
              <a:spcAft>
                <a:spcPts val="0"/>
              </a:spcAft>
              <a:buFont typeface="Arial" pitchFamily="34" charset="0"/>
              <a:buNone/>
              <a:defRPr/>
            </a:pPr>
            <a:r>
              <a:rPr lang="en-US" b="1" dirty="0" smtClean="0">
                <a:latin typeface="Arial" pitchFamily="34" charset="0"/>
                <a:cs typeface="Arial" pitchFamily="34" charset="0"/>
              </a:rPr>
              <a:t>Plasma Enhanced - chemical vapor deposition</a:t>
            </a:r>
            <a:r>
              <a:rPr lang="en-US" dirty="0" smtClean="0">
                <a:latin typeface="Arial" pitchFamily="34" charset="0"/>
                <a:cs typeface="Arial" pitchFamily="34" charset="0"/>
              </a:rPr>
              <a:t> </a:t>
            </a:r>
          </a:p>
          <a:p>
            <a:pPr eaLnBrk="1" fontAlgn="auto" hangingPunct="1">
              <a:spcAft>
                <a:spcPts val="0"/>
              </a:spcAft>
              <a:buFont typeface="Arial" pitchFamily="34" charset="0"/>
              <a:buNone/>
              <a:defRPr/>
            </a:pPr>
            <a:r>
              <a:rPr lang="en-US" dirty="0" smtClean="0">
                <a:latin typeface="Arial" pitchFamily="34" charset="0"/>
                <a:cs typeface="Arial" pitchFamily="34" charset="0"/>
              </a:rPr>
              <a:t>A controllable method for carbon nanotubes production is plasma enhanced-CVD. Such a system is often used to grow free standing vertically aligned MWCNT. The set-up which our laboratory is equipped with is a glow discharged type. Briefly, two electrodes are placed in a stainless-steel chamber. The grounded cathode plays the role of a substrate holder and </a:t>
            </a:r>
            <a:r>
              <a:rPr lang="en-US" dirty="0" err="1" smtClean="0">
                <a:latin typeface="Arial" pitchFamily="34" charset="0"/>
                <a:cs typeface="Arial" pitchFamily="34" charset="0"/>
              </a:rPr>
              <a:t>Ohmic</a:t>
            </a:r>
            <a:r>
              <a:rPr lang="en-US" dirty="0" smtClean="0">
                <a:latin typeface="Arial" pitchFamily="34" charset="0"/>
                <a:cs typeface="Arial" pitchFamily="34" charset="0"/>
              </a:rPr>
              <a:t> heater. On the anode is applied aprox.400V.</a:t>
            </a:r>
          </a:p>
        </p:txBody>
      </p:sp>
      <p:sp>
        <p:nvSpPr>
          <p:cNvPr id="6" name="TextBox 5"/>
          <p:cNvSpPr txBox="1"/>
          <p:nvPr/>
        </p:nvSpPr>
        <p:spPr>
          <a:xfrm>
            <a:off x="4572000" y="3886200"/>
            <a:ext cx="4267200" cy="2308324"/>
          </a:xfrm>
          <a:prstGeom prst="rect">
            <a:avLst/>
          </a:prstGeom>
          <a:noFill/>
        </p:spPr>
        <p:txBody>
          <a:bodyPr wrap="square" rtlCol="0">
            <a:spAutoFit/>
          </a:bodyPr>
          <a:lstStyle/>
          <a:p>
            <a:r>
              <a:rPr lang="en-US" b="1" dirty="0" smtClean="0"/>
              <a:t>Advantages:</a:t>
            </a:r>
          </a:p>
          <a:p>
            <a:pPr>
              <a:buFont typeface="Arial" pitchFamily="34" charset="0"/>
              <a:buChar char="•"/>
            </a:pPr>
            <a:r>
              <a:rPr lang="en-US" dirty="0" smtClean="0"/>
              <a:t> Significantly lower process temp. are possible than for CVD</a:t>
            </a:r>
          </a:p>
          <a:p>
            <a:pPr>
              <a:buFont typeface="Arial" pitchFamily="34" charset="0"/>
              <a:buChar char="•"/>
            </a:pPr>
            <a:r>
              <a:rPr lang="en-US" dirty="0" smtClean="0"/>
              <a:t>Precise coatings</a:t>
            </a:r>
          </a:p>
          <a:p>
            <a:r>
              <a:rPr lang="en-US" b="1" dirty="0" smtClean="0"/>
              <a:t>Disadvantages:</a:t>
            </a:r>
          </a:p>
          <a:p>
            <a:pPr>
              <a:buFont typeface="Arial" pitchFamily="34" charset="0"/>
              <a:buChar char="•"/>
            </a:pPr>
            <a:r>
              <a:rPr lang="en-US" dirty="0" smtClean="0"/>
              <a:t> Only limited suitability for bore holes, slots etc.</a:t>
            </a:r>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i="1" dirty="0" smtClean="0"/>
              <a:t>Low Pressure RF Plasma for PECVD of TiO2 on Plastics</a:t>
            </a:r>
            <a:endParaRPr lang="en-US" dirty="0" smtClean="0"/>
          </a:p>
        </p:txBody>
      </p:sp>
      <p:pic>
        <p:nvPicPr>
          <p:cNvPr id="34820" name="Picture 2" descr="http://www.ipe.ethz.ch/laboratories/ltr/research/pecvd.jpg?hires"/>
          <p:cNvPicPr>
            <a:picLocks noGrp="1" noChangeAspect="1" noChangeArrowheads="1"/>
          </p:cNvPicPr>
          <p:nvPr>
            <p:ph type="pic" idx="1"/>
          </p:nvPr>
        </p:nvPicPr>
        <p:blipFill>
          <a:blip r:embed="rId2" cstate="print"/>
          <a:srcRect t="102" b="102"/>
          <a:stretch>
            <a:fillRect/>
          </a:stretch>
        </p:blipFill>
        <p:spPr>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37"/>
          <p:cNvGraphicFramePr>
            <a:graphicFrameLocks/>
          </p:cNvGraphicFramePr>
          <p:nvPr/>
        </p:nvGraphicFramePr>
        <p:xfrm>
          <a:off x="381000" y="1447800"/>
          <a:ext cx="8305800" cy="4139883"/>
        </p:xfrm>
        <a:graphic>
          <a:graphicData uri="http://schemas.openxmlformats.org/drawingml/2006/table">
            <a:tbl>
              <a:tblPr/>
              <a:tblGrid>
                <a:gridCol w="1509713"/>
                <a:gridCol w="4076700"/>
                <a:gridCol w="2719387"/>
              </a:tblGrid>
              <a:tr h="665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CVD Coatings containing</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On to various substrates</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Properties</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8540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Chromium</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Solid solution alloys</a:t>
                      </a:r>
                      <a:br>
                        <a:rPr kumimoji="0" lang="en-US" sz="1600" b="0" i="0" u="none" strike="noStrike" cap="none" normalizeH="0" baseline="0" smtClean="0">
                          <a:ln>
                            <a:noFill/>
                          </a:ln>
                          <a:solidFill>
                            <a:schemeClr val="tx1"/>
                          </a:solidFill>
                          <a:effectLst/>
                          <a:latin typeface="Times New Roman" pitchFamily="18" charset="0"/>
                          <a:cs typeface="Times New Roman" pitchFamily="18" charset="0"/>
                        </a:rPr>
                      </a:b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(i) with Iron, Nickel and Cobalt</a:t>
                      </a:r>
                      <a:br>
                        <a:rPr kumimoji="0" lang="en-US" sz="1600" b="0" i="0" u="none" strike="noStrike" cap="none" normalizeH="0" baseline="0" smtClean="0">
                          <a:ln>
                            <a:noFill/>
                          </a:ln>
                          <a:solidFill>
                            <a:schemeClr val="tx1"/>
                          </a:solidFill>
                          <a:effectLst/>
                          <a:latin typeface="Times New Roman" pitchFamily="18" charset="0"/>
                          <a:cs typeface="Times New Roman" pitchFamily="18" charset="0"/>
                        </a:rPr>
                      </a:b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(ii) on Iron as carbides and nitrides </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(i) Corrosion / oxidation resistance</a:t>
                      </a:r>
                      <a:br>
                        <a:rPr kumimoji="0" lang="en-US" sz="1600" b="0" i="0" u="none" strike="noStrike" cap="none" normalizeH="0" baseline="0" smtClean="0">
                          <a:ln>
                            <a:noFill/>
                          </a:ln>
                          <a:solidFill>
                            <a:schemeClr val="tx1"/>
                          </a:solidFill>
                          <a:effectLst/>
                          <a:latin typeface="Times New Roman" pitchFamily="18" charset="0"/>
                          <a:cs typeface="Times New Roman" pitchFamily="18" charset="0"/>
                        </a:rPr>
                      </a:b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(ii) Wear / corrosion resistance </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4778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Aluminium</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As Aluminides with Iron, Cobalt and Nickel </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High temperature oxidation resistance </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2921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Boron</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As Borides with Iron, Cobalt and Nickel </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Wear / erosion resistance </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4778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Silicon</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As Silicides with Iron, Tungsten and Molybdenum </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High temperature oxidation resistance </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4778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Titanium</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As Carbides, nitrides and carbonitride on ferrous and non-ferrous alloys </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Wear resistance </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2905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Manganese</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Solid solution alloys on carbon steels </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Wear resistance </a:t>
                      </a:r>
                      <a:endParaRPr kumimoji="0" lang="en-US"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bl>
          </a:graphicData>
        </a:graphic>
      </p:graphicFrame>
      <p:sp>
        <p:nvSpPr>
          <p:cNvPr id="6" name="Rectangle 140"/>
          <p:cNvSpPr>
            <a:spLocks noChangeArrowheads="1"/>
          </p:cNvSpPr>
          <p:nvPr/>
        </p:nvSpPr>
        <p:spPr bwMode="auto">
          <a:xfrm>
            <a:off x="2590800" y="533400"/>
            <a:ext cx="4073525" cy="395287"/>
          </a:xfrm>
          <a:prstGeom prst="rect">
            <a:avLst/>
          </a:prstGeom>
          <a:solidFill>
            <a:srgbClr val="FFCC00">
              <a:alpha val="78000"/>
            </a:srgbClr>
          </a:solidFill>
          <a:ln w="28575">
            <a:solidFill>
              <a:schemeClr val="tx1"/>
            </a:solidFill>
            <a:miter lim="800000"/>
            <a:headEnd/>
            <a:tailEnd/>
          </a:ln>
          <a:effectLst/>
        </p:spPr>
        <p:txBody>
          <a:bodyPr wrap="none" anchor="ctr">
            <a:spAutoFit/>
          </a:bodyPr>
          <a:lstStyle/>
          <a:p>
            <a:r>
              <a:rPr lang="en-US" b="1"/>
              <a:t>CVD Coatings and their properties.</a:t>
            </a:r>
            <a:r>
              <a:rPr lang="en-US"/>
              <a: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body" idx="1"/>
          </p:nvPr>
        </p:nvSpPr>
        <p:spPr>
          <a:xfrm>
            <a:off x="457200" y="1066800"/>
            <a:ext cx="8229600" cy="4525963"/>
          </a:xfrm>
          <a:noFill/>
          <a:ln w="19050">
            <a:solidFill>
              <a:schemeClr val="tx1"/>
            </a:solidFill>
          </a:ln>
        </p:spPr>
        <p:txBody>
          <a:bodyPr/>
          <a:lstStyle/>
          <a:p>
            <a:pPr>
              <a:lnSpc>
                <a:spcPct val="80000"/>
              </a:lnSpc>
              <a:buFontTx/>
              <a:buNone/>
            </a:pPr>
            <a:r>
              <a:rPr lang="en-US" sz="2000" b="1" dirty="0">
                <a:solidFill>
                  <a:srgbClr val="000099"/>
                </a:solidFill>
              </a:rPr>
              <a:t>Advantages of CVD</a:t>
            </a:r>
            <a:endParaRPr lang="en-US" sz="2000" dirty="0">
              <a:solidFill>
                <a:srgbClr val="000099"/>
              </a:solidFill>
            </a:endParaRPr>
          </a:p>
          <a:p>
            <a:pPr>
              <a:lnSpc>
                <a:spcPct val="80000"/>
              </a:lnSpc>
            </a:pPr>
            <a:r>
              <a:rPr lang="en-US" sz="2000" dirty="0"/>
              <a:t>Can be used for a wide range of metals and ceramics</a:t>
            </a:r>
          </a:p>
          <a:p>
            <a:pPr>
              <a:lnSpc>
                <a:spcPct val="80000"/>
              </a:lnSpc>
            </a:pPr>
            <a:r>
              <a:rPr lang="en-US" sz="2000" dirty="0"/>
              <a:t>Can be used for coatings or freestanding structures</a:t>
            </a:r>
          </a:p>
          <a:p>
            <a:pPr>
              <a:lnSpc>
                <a:spcPct val="80000"/>
              </a:lnSpc>
            </a:pPr>
            <a:r>
              <a:rPr lang="en-US" sz="2000" dirty="0"/>
              <a:t>Fabricates net or near-net complex shapes</a:t>
            </a:r>
          </a:p>
          <a:p>
            <a:pPr>
              <a:lnSpc>
                <a:spcPct val="80000"/>
              </a:lnSpc>
            </a:pPr>
            <a:r>
              <a:rPr lang="en-US" sz="2000" dirty="0"/>
              <a:t>Is self-cleaning—extremely high purity deposits (&gt;99.995% purity)</a:t>
            </a:r>
          </a:p>
          <a:p>
            <a:pPr>
              <a:lnSpc>
                <a:spcPct val="80000"/>
              </a:lnSpc>
            </a:pPr>
            <a:r>
              <a:rPr lang="en-US" sz="2000" dirty="0"/>
              <a:t>Conforms homogeneously to contours of substrate surface</a:t>
            </a:r>
          </a:p>
          <a:p>
            <a:pPr>
              <a:lnSpc>
                <a:spcPct val="80000"/>
              </a:lnSpc>
            </a:pPr>
            <a:r>
              <a:rPr lang="en-US" sz="2000" dirty="0"/>
              <a:t>Has near-theoretical as-deposited density</a:t>
            </a:r>
          </a:p>
          <a:p>
            <a:pPr>
              <a:lnSpc>
                <a:spcPct val="80000"/>
              </a:lnSpc>
            </a:pPr>
            <a:r>
              <a:rPr lang="en-US" sz="2000" dirty="0"/>
              <a:t>Has controllable thickness and morphology</a:t>
            </a:r>
          </a:p>
          <a:p>
            <a:pPr>
              <a:lnSpc>
                <a:spcPct val="80000"/>
              </a:lnSpc>
            </a:pPr>
            <a:r>
              <a:rPr lang="en-US" sz="2000" dirty="0"/>
              <a:t>Forms alloys</a:t>
            </a:r>
          </a:p>
          <a:p>
            <a:pPr>
              <a:lnSpc>
                <a:spcPct val="80000"/>
              </a:lnSpc>
            </a:pPr>
            <a:r>
              <a:rPr lang="en-US" sz="2000" dirty="0"/>
              <a:t>Infiltrates fiber </a:t>
            </a:r>
            <a:r>
              <a:rPr lang="en-US" sz="2000" dirty="0" err="1"/>
              <a:t>preforms</a:t>
            </a:r>
            <a:r>
              <a:rPr lang="en-US" sz="2000" dirty="0"/>
              <a:t> and foam structures</a:t>
            </a:r>
          </a:p>
          <a:p>
            <a:pPr>
              <a:lnSpc>
                <a:spcPct val="80000"/>
              </a:lnSpc>
            </a:pPr>
            <a:r>
              <a:rPr lang="en-US" sz="2000" dirty="0"/>
              <a:t>Coats internal passages with high length-to-diameter ratios</a:t>
            </a:r>
          </a:p>
          <a:p>
            <a:pPr>
              <a:lnSpc>
                <a:spcPct val="80000"/>
              </a:lnSpc>
            </a:pPr>
            <a:r>
              <a:rPr lang="en-US" sz="2000" dirty="0"/>
              <a:t>Can simultaneously coat multiple components</a:t>
            </a:r>
          </a:p>
          <a:p>
            <a:pPr>
              <a:lnSpc>
                <a:spcPct val="80000"/>
              </a:lnSpc>
            </a:pPr>
            <a:r>
              <a:rPr lang="en-US" sz="2000" dirty="0"/>
              <a:t>Coats powders</a:t>
            </a:r>
          </a:p>
          <a:p>
            <a:pPr>
              <a:lnSpc>
                <a:spcPct val="80000"/>
              </a:lnSpc>
            </a:pPr>
            <a:endParaRPr lang="en-US" sz="20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body" idx="1"/>
          </p:nvPr>
        </p:nvSpPr>
        <p:spPr>
          <a:xfrm>
            <a:off x="381000" y="1066800"/>
            <a:ext cx="8534400" cy="4572000"/>
          </a:xfrm>
          <a:noFill/>
          <a:ln w="19050">
            <a:solidFill>
              <a:schemeClr val="tx1"/>
            </a:solidFill>
          </a:ln>
        </p:spPr>
        <p:txBody>
          <a:bodyPr/>
          <a:lstStyle/>
          <a:p>
            <a:pPr>
              <a:lnSpc>
                <a:spcPct val="80000"/>
              </a:lnSpc>
              <a:buFontTx/>
              <a:buNone/>
            </a:pPr>
            <a:r>
              <a:rPr lang="en-US" sz="2000" b="1" dirty="0"/>
              <a:t>Applications</a:t>
            </a:r>
          </a:p>
          <a:p>
            <a:pPr>
              <a:lnSpc>
                <a:spcPct val="80000"/>
              </a:lnSpc>
            </a:pPr>
            <a:r>
              <a:rPr lang="en-US" sz="2000" dirty="0"/>
              <a:t>CVD processes are used on a surprisingly wide range of industrial components, from aircraft and land gas turbine blades, timing chain pins for the automotive industry, radiant grills for gas cookers and items of chemical plant, to resist various attacks by carbon, oxygen and </a:t>
            </a:r>
            <a:r>
              <a:rPr lang="en-US" sz="2000" dirty="0" err="1"/>
              <a:t>sulphur</a:t>
            </a:r>
            <a:r>
              <a:rPr lang="en-US" sz="2000" dirty="0"/>
              <a:t>.</a:t>
            </a:r>
          </a:p>
          <a:p>
            <a:pPr>
              <a:lnSpc>
                <a:spcPct val="80000"/>
              </a:lnSpc>
            </a:pPr>
            <a:r>
              <a:rPr lang="en-US" sz="2000" dirty="0"/>
              <a:t>Some important applications are listed below.</a:t>
            </a:r>
          </a:p>
          <a:p>
            <a:pPr>
              <a:lnSpc>
                <a:spcPct val="80000"/>
              </a:lnSpc>
            </a:pPr>
            <a:r>
              <a:rPr lang="en-US" sz="2000" dirty="0"/>
              <a:t>Surface modification to prevent or promote adhesion </a:t>
            </a:r>
          </a:p>
          <a:p>
            <a:pPr>
              <a:lnSpc>
                <a:spcPct val="80000"/>
              </a:lnSpc>
            </a:pPr>
            <a:r>
              <a:rPr lang="en-US" sz="2000" dirty="0" err="1"/>
              <a:t>Photoresist</a:t>
            </a:r>
            <a:r>
              <a:rPr lang="en-US" sz="2000" dirty="0"/>
              <a:t> adhesion for semiconductor wafers </a:t>
            </a:r>
            <a:r>
              <a:rPr lang="en-US" sz="2000" dirty="0" err="1"/>
              <a:t>Silane</a:t>
            </a:r>
            <a:r>
              <a:rPr lang="en-US" sz="2000" dirty="0"/>
              <a:t>/substrate adhesion for microarrays (DNA, gene, protein, antibody, tissue) </a:t>
            </a:r>
          </a:p>
          <a:p>
            <a:pPr>
              <a:lnSpc>
                <a:spcPct val="80000"/>
              </a:lnSpc>
            </a:pPr>
            <a:r>
              <a:rPr lang="en-US" sz="2000" dirty="0"/>
              <a:t>MEMS coating to reduce </a:t>
            </a:r>
            <a:r>
              <a:rPr lang="en-US" sz="2000" dirty="0" err="1"/>
              <a:t>stiction</a:t>
            </a:r>
            <a:r>
              <a:rPr lang="en-US" sz="2000" dirty="0"/>
              <a:t> </a:t>
            </a:r>
            <a:r>
              <a:rPr lang="en-US" sz="2000" dirty="0" smtClean="0"/>
              <a:t>(static friction)</a:t>
            </a:r>
            <a:endParaRPr lang="en-US" sz="2000" dirty="0"/>
          </a:p>
          <a:p>
            <a:pPr>
              <a:lnSpc>
                <a:spcPct val="80000"/>
              </a:lnSpc>
            </a:pPr>
            <a:r>
              <a:rPr lang="en-US" sz="2000" dirty="0" err="1"/>
              <a:t>BioMEMS</a:t>
            </a:r>
            <a:r>
              <a:rPr lang="en-US" sz="2000" dirty="0"/>
              <a:t> and biosensor coating to reduce "drift" in device performance</a:t>
            </a:r>
          </a:p>
          <a:p>
            <a:pPr>
              <a:lnSpc>
                <a:spcPct val="80000"/>
              </a:lnSpc>
            </a:pPr>
            <a:r>
              <a:rPr lang="en-US" sz="2000" dirty="0"/>
              <a:t>Promote biocompatibility between natural and synthetic materials Copper capping Anti-corrosive coating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399782"/>
            <a:ext cx="8686800" cy="1077218"/>
          </a:xfrm>
          <a:prstGeom prst="rect">
            <a:avLst/>
          </a:prstGeom>
          <a:noFill/>
        </p:spPr>
        <p:txBody>
          <a:bodyPr wrap="square" rtlCol="0">
            <a:spAutoFit/>
          </a:bodyPr>
          <a:lstStyle/>
          <a:p>
            <a:pPr>
              <a:buFont typeface="Arial" pitchFamily="34" charset="0"/>
              <a:buChar char="•"/>
            </a:pPr>
            <a:r>
              <a:rPr lang="en-US" sz="1600" dirty="0" smtClean="0"/>
              <a:t> PVD uses mainly physical processes to produce reactant species in the gas phase and to deposit films</a:t>
            </a:r>
          </a:p>
          <a:p>
            <a:pPr>
              <a:buFont typeface="Arial" pitchFamily="34" charset="0"/>
              <a:buChar char="•"/>
            </a:pPr>
            <a:r>
              <a:rPr lang="en-US" sz="1600" dirty="0" smtClean="0"/>
              <a:t> In evaporation, source material is heated in high vacuum chamber (P&lt;10</a:t>
            </a:r>
            <a:r>
              <a:rPr lang="en-US" sz="1600" baseline="30000" dirty="0" smtClean="0"/>
              <a:t>-5</a:t>
            </a:r>
            <a:r>
              <a:rPr lang="en-US" sz="1600" dirty="0" smtClean="0"/>
              <a:t> </a:t>
            </a:r>
            <a:r>
              <a:rPr lang="en-US" sz="1600" dirty="0" err="1" smtClean="0"/>
              <a:t>torr</a:t>
            </a:r>
            <a:r>
              <a:rPr lang="en-US" sz="1600" dirty="0" smtClean="0"/>
              <a:t>)</a:t>
            </a:r>
          </a:p>
          <a:p>
            <a:pPr>
              <a:buFont typeface="Arial" pitchFamily="34" charset="0"/>
              <a:buChar char="•"/>
            </a:pPr>
            <a:r>
              <a:rPr lang="en-US" sz="1600" dirty="0" smtClean="0"/>
              <a:t> Mostly line of sight deposition since pressure is low</a:t>
            </a:r>
          </a:p>
          <a:p>
            <a:pPr>
              <a:buFont typeface="Arial" pitchFamily="34" charset="0"/>
              <a:buChar char="•"/>
            </a:pPr>
            <a:r>
              <a:rPr lang="en-US" sz="1600" dirty="0" smtClean="0"/>
              <a:t> Deposition rate is determined by emitted flux and by geometry of the target and wafer holder</a:t>
            </a:r>
            <a:endParaRPr lang="en-US" sz="1600" dirty="0"/>
          </a:p>
        </p:txBody>
      </p:sp>
      <p:grpSp>
        <p:nvGrpSpPr>
          <p:cNvPr id="2" name="Group 8"/>
          <p:cNvGrpSpPr/>
          <p:nvPr/>
        </p:nvGrpSpPr>
        <p:grpSpPr>
          <a:xfrm>
            <a:off x="497720" y="228600"/>
            <a:ext cx="7579480" cy="4957246"/>
            <a:chOff x="497720" y="228600"/>
            <a:chExt cx="7579480" cy="4957246"/>
          </a:xfrm>
        </p:grpSpPr>
        <p:pic>
          <p:nvPicPr>
            <p:cNvPr id="39937" name="Picture 1"/>
            <p:cNvPicPr>
              <a:picLocks noChangeAspect="1" noChangeArrowheads="1"/>
            </p:cNvPicPr>
            <p:nvPr/>
          </p:nvPicPr>
          <p:blipFill>
            <a:blip r:embed="rId2" cstate="print"/>
            <a:srcRect/>
            <a:stretch>
              <a:fillRect/>
            </a:stretch>
          </p:blipFill>
          <p:spPr bwMode="auto">
            <a:xfrm>
              <a:off x="838200" y="228600"/>
              <a:ext cx="7239000" cy="4728175"/>
            </a:xfrm>
            <a:prstGeom prst="rect">
              <a:avLst/>
            </a:prstGeom>
            <a:noFill/>
            <a:ln w="9525">
              <a:noFill/>
              <a:miter lim="800000"/>
              <a:headEnd/>
              <a:tailEnd/>
            </a:ln>
            <a:effectLst/>
          </p:spPr>
        </p:pic>
        <p:sp>
          <p:nvSpPr>
            <p:cNvPr id="7" name="TextBox 6"/>
            <p:cNvSpPr txBox="1"/>
            <p:nvPr/>
          </p:nvSpPr>
          <p:spPr>
            <a:xfrm>
              <a:off x="533400" y="1981200"/>
              <a:ext cx="2971800" cy="707886"/>
            </a:xfrm>
            <a:prstGeom prst="rect">
              <a:avLst/>
            </a:prstGeom>
            <a:solidFill>
              <a:schemeClr val="bg1"/>
            </a:solidFill>
          </p:spPr>
          <p:txBody>
            <a:bodyPr wrap="square" rtlCol="0">
              <a:spAutoFit/>
            </a:bodyPr>
            <a:lstStyle/>
            <a:p>
              <a:r>
                <a:rPr lang="en-US" sz="1000" dirty="0" smtClean="0"/>
                <a:t>Resistive evaporation source using (a) coil of refractory metal heater and a charge rod and (b) Standard thermal source including a dimpled boar in a resistive media</a:t>
              </a:r>
              <a:endParaRPr lang="en-US" sz="1000" dirty="0"/>
            </a:p>
          </p:txBody>
        </p:sp>
        <p:sp>
          <p:nvSpPr>
            <p:cNvPr id="8" name="TextBox 7"/>
            <p:cNvSpPr txBox="1"/>
            <p:nvPr/>
          </p:nvSpPr>
          <p:spPr>
            <a:xfrm>
              <a:off x="497720" y="4477960"/>
              <a:ext cx="3276600" cy="707886"/>
            </a:xfrm>
            <a:prstGeom prst="rect">
              <a:avLst/>
            </a:prstGeom>
            <a:solidFill>
              <a:schemeClr val="bg1"/>
            </a:solidFill>
          </p:spPr>
          <p:txBody>
            <a:bodyPr wrap="square" rtlCol="0">
              <a:spAutoFit/>
            </a:bodyPr>
            <a:lstStyle/>
            <a:p>
              <a:r>
                <a:rPr lang="en-US" sz="1000" dirty="0" smtClean="0"/>
                <a:t>Electron beam evaporative sources (a) low flux source using a hot wire electron and a thin movable rod and (b) 270</a:t>
              </a:r>
              <a:r>
                <a:rPr lang="en-US" sz="1000" baseline="30000" dirty="0" smtClean="0"/>
                <a:t>o</a:t>
              </a:r>
              <a:r>
                <a:rPr lang="en-US" sz="1000" dirty="0" smtClean="0"/>
                <a:t> source arc in which beam can raster across the surface of charge by a magnet</a:t>
              </a:r>
              <a:endParaRPr lang="en-US" sz="1000"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2"/>
          <p:cNvSpPr>
            <a:spLocks noGrp="1" noChangeArrowheads="1"/>
          </p:cNvSpPr>
          <p:nvPr>
            <p:ph type="title"/>
          </p:nvPr>
        </p:nvSpPr>
        <p:spPr>
          <a:xfrm>
            <a:off x="152400" y="304800"/>
            <a:ext cx="8534400" cy="1104900"/>
          </a:xfrm>
          <a:noFill/>
        </p:spPr>
        <p:txBody>
          <a:bodyPr>
            <a:normAutofit fontScale="90000"/>
          </a:bodyPr>
          <a:lstStyle/>
          <a:p>
            <a:r>
              <a:rPr lang="en-US" sz="3600" smtClean="0">
                <a:ea typeface="ＭＳ Ｐゴシック" pitchFamily="-84" charset="-128"/>
              </a:rPr>
              <a:t>Physical vapor deposition (PVD): thermal evaporation</a:t>
            </a:r>
          </a:p>
        </p:txBody>
      </p:sp>
      <p:pic>
        <p:nvPicPr>
          <p:cNvPr id="25607" name="Picture 3"/>
          <p:cNvPicPr>
            <a:picLocks noChangeArrowheads="1"/>
          </p:cNvPicPr>
          <p:nvPr/>
        </p:nvPicPr>
        <p:blipFill>
          <a:blip r:embed="rId3" cstate="print"/>
          <a:srcRect/>
          <a:stretch>
            <a:fillRect/>
          </a:stretch>
        </p:blipFill>
        <p:spPr bwMode="auto">
          <a:xfrm>
            <a:off x="5410200" y="1600200"/>
            <a:ext cx="3733800" cy="3657600"/>
          </a:xfrm>
          <a:prstGeom prst="rect">
            <a:avLst/>
          </a:prstGeom>
          <a:noFill/>
          <a:ln w="12700">
            <a:noFill/>
            <a:miter lim="800000"/>
            <a:headEnd/>
            <a:tailEnd/>
          </a:ln>
        </p:spPr>
      </p:pic>
      <p:sp>
        <p:nvSpPr>
          <p:cNvPr id="25610" name="Text Box 10"/>
          <p:cNvSpPr txBox="1">
            <a:spLocks noChangeArrowheads="1"/>
          </p:cNvSpPr>
          <p:nvPr/>
        </p:nvSpPr>
        <p:spPr bwMode="auto">
          <a:xfrm>
            <a:off x="0" y="2133600"/>
            <a:ext cx="5307013" cy="1739900"/>
          </a:xfrm>
          <a:prstGeom prst="rect">
            <a:avLst/>
          </a:prstGeom>
          <a:noFill/>
          <a:ln w="12700">
            <a:noFill/>
            <a:miter lim="800000"/>
            <a:headEnd/>
            <a:tailEnd/>
          </a:ln>
        </p:spPr>
        <p:txBody>
          <a:bodyPr wrap="none">
            <a:spAutoFit/>
          </a:bodyPr>
          <a:lstStyle/>
          <a:p>
            <a:r>
              <a:rPr lang="en-US" sz="1800">
                <a:solidFill>
                  <a:schemeClr val="tx1"/>
                </a:solidFill>
              </a:rPr>
              <a:t>This is the relation between vapor pressure of</a:t>
            </a:r>
          </a:p>
          <a:p>
            <a:r>
              <a:rPr lang="en-US" sz="1800">
                <a:solidFill>
                  <a:schemeClr val="tx1"/>
                </a:solidFill>
              </a:rPr>
              <a:t>the evaporant and the evaporation rate. If a high </a:t>
            </a:r>
          </a:p>
          <a:p>
            <a:r>
              <a:rPr lang="en-US" sz="1800">
                <a:solidFill>
                  <a:schemeClr val="tx1"/>
                </a:solidFill>
              </a:rPr>
              <a:t>vacuum is established, most molecules/atoms will reach</a:t>
            </a:r>
          </a:p>
          <a:p>
            <a:r>
              <a:rPr lang="en-US" sz="1800">
                <a:solidFill>
                  <a:schemeClr val="tx1"/>
                </a:solidFill>
              </a:rPr>
              <a:t>the substrate without intervening collisions. Atoms and</a:t>
            </a:r>
          </a:p>
          <a:p>
            <a:r>
              <a:rPr lang="en-US" sz="1800">
                <a:solidFill>
                  <a:schemeClr val="tx1"/>
                </a:solidFill>
              </a:rPr>
              <a:t>molecules flow through the orifice in a single straight </a:t>
            </a:r>
          </a:p>
          <a:p>
            <a:r>
              <a:rPr lang="en-US" sz="1800">
                <a:solidFill>
                  <a:schemeClr val="tx1"/>
                </a:solidFill>
              </a:rPr>
              <a:t>track,or we have free molecular flow : </a:t>
            </a:r>
          </a:p>
        </p:txBody>
      </p:sp>
      <p:sp>
        <p:nvSpPr>
          <p:cNvPr id="25611" name="Text Box 11"/>
          <p:cNvSpPr txBox="1">
            <a:spLocks noChangeArrowheads="1"/>
          </p:cNvSpPr>
          <p:nvPr/>
        </p:nvSpPr>
        <p:spPr bwMode="auto">
          <a:xfrm>
            <a:off x="0" y="4419600"/>
            <a:ext cx="4532313" cy="641350"/>
          </a:xfrm>
          <a:prstGeom prst="rect">
            <a:avLst/>
          </a:prstGeom>
          <a:noFill/>
          <a:ln w="12700">
            <a:noFill/>
            <a:miter lim="800000"/>
            <a:headEnd/>
            <a:tailEnd/>
          </a:ln>
        </p:spPr>
        <p:txBody>
          <a:bodyPr wrap="none">
            <a:spAutoFit/>
          </a:bodyPr>
          <a:lstStyle/>
          <a:p>
            <a:r>
              <a:rPr lang="en-US" sz="1800" dirty="0">
                <a:solidFill>
                  <a:schemeClr val="tx1"/>
                </a:solidFill>
              </a:rPr>
              <a:t>The fraction of particles scattered by collisions </a:t>
            </a:r>
          </a:p>
          <a:p>
            <a:r>
              <a:rPr lang="en-US" sz="1800" dirty="0">
                <a:solidFill>
                  <a:schemeClr val="tx1"/>
                </a:solidFill>
              </a:rPr>
              <a:t>with atoms of residual gas is proportional to: </a:t>
            </a:r>
          </a:p>
        </p:txBody>
      </p:sp>
      <p:sp>
        <p:nvSpPr>
          <p:cNvPr id="25612" name="Text Box 12"/>
          <p:cNvSpPr txBox="1">
            <a:spLocks noChangeArrowheads="1"/>
          </p:cNvSpPr>
          <p:nvPr/>
        </p:nvSpPr>
        <p:spPr bwMode="auto">
          <a:xfrm>
            <a:off x="0" y="5486400"/>
            <a:ext cx="5535105" cy="338554"/>
          </a:xfrm>
          <a:prstGeom prst="rect">
            <a:avLst/>
          </a:prstGeom>
          <a:noFill/>
          <a:ln w="12700">
            <a:noFill/>
            <a:miter lim="800000"/>
            <a:headEnd/>
            <a:tailEnd/>
          </a:ln>
        </p:spPr>
        <p:txBody>
          <a:bodyPr wrap="none">
            <a:spAutoFit/>
          </a:bodyPr>
          <a:lstStyle/>
          <a:p>
            <a:r>
              <a:rPr lang="en-US" sz="1600" b="1" dirty="0">
                <a:solidFill>
                  <a:schemeClr val="tx1"/>
                </a:solidFill>
              </a:rPr>
              <a:t>The source-to-wafer distance must be </a:t>
            </a:r>
            <a:r>
              <a:rPr lang="en-US" sz="1600" b="1" dirty="0" err="1">
                <a:solidFill>
                  <a:schemeClr val="tx1"/>
                </a:solidFill>
              </a:rPr>
              <a:t>smaler</a:t>
            </a:r>
            <a:r>
              <a:rPr lang="en-US" sz="1600" b="1" dirty="0">
                <a:solidFill>
                  <a:schemeClr val="tx1"/>
                </a:solidFill>
              </a:rPr>
              <a:t> </a:t>
            </a:r>
            <a:r>
              <a:rPr lang="en-US" sz="1600" b="1" dirty="0" smtClean="0">
                <a:solidFill>
                  <a:schemeClr val="tx1"/>
                </a:solidFill>
              </a:rPr>
              <a:t>(</a:t>
            </a:r>
            <a:r>
              <a:rPr lang="en-US" sz="1600" b="1" dirty="0" err="1">
                <a:solidFill>
                  <a:schemeClr val="tx1"/>
                </a:solidFill>
              </a:rPr>
              <a:t>e.g</a:t>
            </a:r>
            <a:r>
              <a:rPr lang="en-US" sz="1600" b="1" dirty="0">
                <a:solidFill>
                  <a:schemeClr val="tx1"/>
                </a:solidFill>
              </a:rPr>
              <a:t>, 25 to 70 cm)</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7145357</TotalTime>
  <Words>5157</Words>
  <Application>Microsoft Office PowerPoint</Application>
  <PresentationFormat>On-screen Show (4:3)</PresentationFormat>
  <Paragraphs>557</Paragraphs>
  <Slides>78</Slides>
  <Notes>15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78</vt:i4>
      </vt:variant>
    </vt:vector>
  </HeadingPairs>
  <TitlesOfParts>
    <vt:vector size="82" baseType="lpstr">
      <vt:lpstr>Office Theme</vt:lpstr>
      <vt:lpstr>Document</vt:lpstr>
      <vt:lpstr>Equation</vt:lpstr>
      <vt:lpstr>Photo Editor Photo</vt:lpstr>
      <vt:lpstr>Unit 4 – Coating from Vapor Phase</vt:lpstr>
      <vt:lpstr>Physical Vapour Deposition(PVD) Introduction 1.Physical vapour deposition (PVD) is fundamentally a vaporisation coating technique, involving transfer of material on an atomic level. It is an alternative process to electroplating 2.The process is similar to chemical vapour deposition (CVD) except that the raw materials/precursors, i.e. the material that is going to be deposited starts out in solid form, whereas in CVD, the precursors are introduced to the reaction chamber in the gaseous state. </vt:lpstr>
      <vt:lpstr>Slide 3</vt:lpstr>
      <vt:lpstr>Deposition This is the process of coating build up on the substrate surface. Depending on the actual process, some reactions between target materials and the reactive gases may also take place at the substrate surface simultaneously with the deposition process.   The component that is to be coated is placed in a vacuum chamber. The coating material is evaporated by intense heat from, for example, a tungsten filament.  An alternative method is to evaporate the coating material by a complex ion bombardment technique.  The coating is then formed by atoms of the coating material being deposited onto the surface of the component being treated.</vt:lpstr>
      <vt:lpstr>  Variants of PVD include, in order of increasing novelty:  Evaporative Deposition: In which the material to be deposited is heated to a high vapor pressure by electrically resistive heating in "high" vacuum. Electron Beam Physical Vapor Deposition: In which the material to be deposited is heated to a high vapor pressure by electron bombardment in "high" vacuum. Sputter Deposition: In which a glow plasma discharge (usually localized around the "target" by a magnet) bombards the material sputtering some away as a vapor. Cathodic Arc Deposition: In which a high power arc directed at the target material blasts away some into a vapor. Pulsed Laser Deposition: In which a high power laser ablates material from the target into a vapor. </vt:lpstr>
      <vt:lpstr>Physical vapor deposition (PVD)</vt:lpstr>
      <vt:lpstr>Physical vapor deposition (PVD): thermal evaporation</vt:lpstr>
      <vt:lpstr>Slide 8</vt:lpstr>
      <vt:lpstr>Physical vapor deposition (PVD): thermal evaporation</vt:lpstr>
      <vt:lpstr>Physical vapor deposition (PVD): thermal evaporation  </vt:lpstr>
      <vt:lpstr>Evaporation Step Coverage</vt:lpstr>
      <vt:lpstr>Thin Film Growth Modes</vt:lpstr>
      <vt:lpstr>Homogeneous Nucleation</vt:lpstr>
      <vt:lpstr>Heterogeneous Nucleation</vt:lpstr>
      <vt:lpstr>Heterogeneous Nucleation: Surface Diffusion</vt:lpstr>
      <vt:lpstr>Spherical Cap: General Trend</vt:lpstr>
      <vt:lpstr>Nucleation Rate-Contd.</vt:lpstr>
      <vt:lpstr>Sputter Deposition</vt:lpstr>
      <vt:lpstr>DC Sputter Deposition - Working Principle</vt:lpstr>
      <vt:lpstr>Slide 20</vt:lpstr>
      <vt:lpstr>Factors Affecting Sputtering Yield</vt:lpstr>
      <vt:lpstr>Effect of Substrate Bias</vt:lpstr>
      <vt:lpstr>Cylindrical and Planar Magnetron</vt:lpstr>
      <vt:lpstr>The main difference is that the power used in RF sputtering is AC, while that in DC sputtering is DC. Basically, during DC sputtering, the working gas will be ionized. As a result, many positive ions will be produced within the chamber and accumulate on the surface of target If the conductivity of target you sputtering is not very good. </vt:lpstr>
      <vt:lpstr>The use of DC in a plasma requires electrically conductive electrodes. If one or both of the electrodes are non-conductive, e.g. when the glow discharge is used for the deposition of dielectric films, where the electrodes become gradually covered with insulating material, the insulator would charge up and terminate the discharge. </vt:lpstr>
      <vt:lpstr>The use of an alternative current AC power source can alleviate this problem because positive charges accumulated during one half-cycle can be neutralized by electron bombardment during the next cycle. The frequencies generally used for these alternating voltages are typically in the radiofrequency (RF) range (1 kHz–103 MHz; with a most common value of 13.56 MHz</vt:lpstr>
      <vt:lpstr>RF Sputter Deposition</vt:lpstr>
      <vt:lpstr>Sputtering Contamination</vt:lpstr>
      <vt:lpstr>  Physical vapor deposition (PVD): sputtering </vt:lpstr>
      <vt:lpstr>Sputtered Film Characteristics</vt:lpstr>
      <vt:lpstr>Film Stresses</vt:lpstr>
      <vt:lpstr>Evaporation and  Sputtering: Comparison</vt:lpstr>
      <vt:lpstr>Physical vapor deposition (PVD): MBE, Laser Ablation</vt:lpstr>
      <vt:lpstr>Physical vapor deposition (PVD): Ion cluster plating</vt:lpstr>
      <vt:lpstr>Physical vapor deposition (PVD):Ion cluster plating and  ion plating</vt:lpstr>
      <vt:lpstr>Alloy Deposition</vt:lpstr>
      <vt:lpstr>Slide 37</vt:lpstr>
      <vt:lpstr>Slide 38</vt:lpstr>
      <vt:lpstr>Slide 39</vt:lpstr>
      <vt:lpstr>Slide 40</vt:lpstr>
      <vt:lpstr>Summary of Key Ideas</vt:lpstr>
      <vt:lpstr>CVD-Overview</vt:lpstr>
      <vt:lpstr>What is CVD Process?</vt:lpstr>
      <vt:lpstr>CVD Process Applications</vt:lpstr>
      <vt:lpstr>  Chemical vapor deposition (CVD): reaction mechanisms  </vt:lpstr>
      <vt:lpstr>Family of CVD Technologies</vt:lpstr>
      <vt:lpstr>Chemical Vapor Deposition</vt:lpstr>
      <vt:lpstr>Other Types of Chemical Vapor Deposition</vt:lpstr>
      <vt:lpstr>Chemical vapor deposition (CVD): reaction mechanisms</vt:lpstr>
      <vt:lpstr>Slide 50</vt:lpstr>
      <vt:lpstr>Basic CVD Concept</vt:lpstr>
      <vt:lpstr>CVD Reactions</vt:lpstr>
      <vt:lpstr>Chemical vapor deposition (CVD):  step coverage</vt:lpstr>
      <vt:lpstr>Chemical vapor deposition (CVD) : overview</vt:lpstr>
      <vt:lpstr>Chemical vapor deposition (CVD) : L-CVD</vt:lpstr>
      <vt:lpstr>Plasma Enhanced CVD</vt:lpstr>
      <vt:lpstr>Plasma Enhanced (PE)CVD</vt:lpstr>
      <vt:lpstr>Applications of CVD</vt:lpstr>
      <vt:lpstr>CVD Reactors</vt:lpstr>
      <vt:lpstr>Thermal CVD Reactor</vt:lpstr>
      <vt:lpstr>Chemical Vapor Deposition</vt:lpstr>
      <vt:lpstr>CVD Growth Model</vt:lpstr>
      <vt:lpstr>Comparison</vt:lpstr>
      <vt:lpstr>Silicon CVD ‘Epitaxy’</vt:lpstr>
      <vt:lpstr>Silicon Epitaxy Process</vt:lpstr>
      <vt:lpstr>Slide 66</vt:lpstr>
      <vt:lpstr>CVD Used in Semiconductors</vt:lpstr>
      <vt:lpstr>Silicon Oxide CVD Process</vt:lpstr>
      <vt:lpstr>MO-CVD</vt:lpstr>
      <vt:lpstr>MO-CVD: Trimethylgallium (TMG) + Arsine (AsH3)=&gt; GaAs </vt:lpstr>
      <vt:lpstr>Planetary MOCVD reactor in an industrial setup (Photo courtesy of Aixtron) </vt:lpstr>
      <vt:lpstr>Metal Organic Vapor Phase Epitaxy MO-VPE</vt:lpstr>
      <vt:lpstr>PE-CVD</vt:lpstr>
      <vt:lpstr>PE-CVD Apparatus</vt:lpstr>
      <vt:lpstr>Low Pressure RF Plasma for PECVD of TiO2 on Plastics</vt:lpstr>
      <vt:lpstr>Slide 76</vt:lpstr>
      <vt:lpstr>Slide 77</vt:lpstr>
      <vt:lpstr>Slide 78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 Coating from Vapor Phase</dc:title>
  <dc:creator>sujoychaudhury</dc:creator>
  <cp:lastModifiedBy>gauravavasthi</cp:lastModifiedBy>
  <cp:revision>129</cp:revision>
  <dcterms:created xsi:type="dcterms:W3CDTF">2014-01-21T10:42:27Z</dcterms:created>
  <dcterms:modified xsi:type="dcterms:W3CDTF">2019-08-02T08:38:47Z</dcterms:modified>
</cp:coreProperties>
</file>