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256" r:id="rId2"/>
    <p:sldId id="414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7" r:id="rId14"/>
    <p:sldId id="428" r:id="rId15"/>
    <p:sldId id="429" r:id="rId16"/>
    <p:sldId id="430" r:id="rId17"/>
    <p:sldId id="431" r:id="rId18"/>
    <p:sldId id="432" r:id="rId19"/>
    <p:sldId id="426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88" r:id="rId37"/>
    <p:sldId id="489" r:id="rId38"/>
    <p:sldId id="490" r:id="rId39"/>
    <p:sldId id="492" r:id="rId40"/>
    <p:sldId id="449" r:id="rId41"/>
    <p:sldId id="478" r:id="rId42"/>
    <p:sldId id="479" r:id="rId43"/>
    <p:sldId id="480" r:id="rId44"/>
    <p:sldId id="450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462" r:id="rId63"/>
    <p:sldId id="464" r:id="rId64"/>
    <p:sldId id="465" r:id="rId65"/>
    <p:sldId id="466" r:id="rId66"/>
    <p:sldId id="467" r:id="rId67"/>
    <p:sldId id="468" r:id="rId68"/>
    <p:sldId id="469" r:id="rId69"/>
    <p:sldId id="470" r:id="rId70"/>
    <p:sldId id="471" r:id="rId71"/>
    <p:sldId id="472" r:id="rId72"/>
    <p:sldId id="473" r:id="rId73"/>
    <p:sldId id="474" r:id="rId74"/>
    <p:sldId id="475" r:id="rId75"/>
    <p:sldId id="476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2CD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726" autoAdjust="0"/>
  </p:normalViewPr>
  <p:slideViewPr>
    <p:cSldViewPr>
      <p:cViewPr>
        <p:scale>
          <a:sx n="60" d="100"/>
          <a:sy n="60" d="100"/>
        </p:scale>
        <p:origin x="-14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CCDD38-5DBF-44E9-9EF7-A8B82159F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5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6B3BC-4A54-464E-BDC1-123A20E98C8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71262-F93B-4557-ACEC-85F01317C98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02206-99BC-4524-8C97-A930CA363F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7F02C-B6AA-48D3-95DE-7563D7B2FA9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2E295-4273-48E2-8B48-88E6DF56FC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75C2E-3EC4-452A-9E0B-CEEDDD2E0BE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6DC91-88B8-47CF-A9B0-E3442C3CF25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15C8A-E198-4DE6-B567-CE491FF8A6F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5FC6-EB86-40E7-883E-2E4A099081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C2B2B-6709-4E7B-83CB-AB45E65841B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1A90-D2E8-408F-9A4A-9CA3A98D0FB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EF76A-4F70-4372-830C-35E16A786CC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A7C1F-1991-4172-A30F-9BDDE1293B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3A182-0FD3-4F04-A42E-6B81395F45A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47B15-49C2-4572-AB74-E639B0CD95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2942B-3471-4A31-BB46-8B17B485E6D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81FC5-96F4-43FC-95A6-3925D57EEE5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34FC-7AFD-49B0-84C1-C695D63ED1B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4CE06-0518-4CAA-BD00-A943F90E9BE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7F252-EA54-4344-A5AE-BF4D6F12D1A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FB3B4-EC14-42AE-975B-16CF8C5AD66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730C-4648-4F4F-8503-332D3B00FC9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01618-E7FA-4422-BE9E-8709B25C93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54C73-D024-40D8-B84D-D8DF6A7C7F1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D0C09-6AF9-41B6-8406-FD237457640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41D72-6946-4434-851B-46856406B80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6587-4AA3-4C86-9E3A-3708E2BE328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382F9-7CE8-4FF9-A53C-18D36225C36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481CA-25E7-41D6-A78C-F625E5ED905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FB0AB-A22A-4D07-B8C1-844F391BF21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B634B-714D-4FD4-93C4-D605257E949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894D1-D102-462F-B45A-8AC3D05D14B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C0971-FD58-4A0F-8F69-A2CB2FA6DA9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6E93E-FA4C-45BF-B1BB-FD94F0D5182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3EB63-4BBF-4D68-AA57-0C09DF3D76B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D2E05-090E-43E4-807B-78F5D5B13C7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34960-4B1C-439F-8E34-464B3DBFED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6247E-4139-42A3-A1C4-1EA3195C690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C8644-C5B8-4F67-A505-9F665C137FC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37E3E-D335-449E-AFBD-0BEFABE2312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68F51-DE4E-4F4E-B0DD-7F718F921A6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4A98B-DF61-4D10-98D2-0517607CC13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B455E-DC5C-45DF-9066-CA48A1C1E90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D1733-EE4D-4795-87AF-9F6F79BCC70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15AD1-0CAB-4A6C-8D9A-8F715A9ABD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38459-EA0B-47F4-8828-3DA867C857D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9E84E-3E76-4582-9EA8-B401A56E87F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9F27F-D260-46AE-B1BB-B88D34D6C68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9C4E-D126-4948-9AA0-923ACE556C4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3B974-D324-4582-8746-A4A87346C0E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5079E-C457-4B99-AF39-57601C83890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B2249-E278-4BC8-8EDC-3516A555AC2C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01D91-F086-4306-9F82-AB5FD6F4E19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8145-DCAD-46C9-A736-A5ABC9BA092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88230-4E11-468C-90BC-D5B7D503B79F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7DBB8-3C31-47B2-924E-5A91EFBC4E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F8E08-C525-49AD-9580-08FDC038B7A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28CA6-2507-4C94-8A6D-FBE06F36CD6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72A88-30E5-4127-BF18-52054A73BCF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4E902-A243-45BC-993A-671F11FE411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B4FB3-F9D7-408B-B3BE-5B106C63F27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766D0-ED33-4D1B-AA8D-81AED551EA96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FE281-33EE-4E7C-B6E6-694E9DAA0B5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F0C40-0257-4416-89EE-7E1ACF7830D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5B94B-7DAB-4754-A5AA-584132C3EAE8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D147B-0F35-4A20-9736-269B48A29856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19B73-A639-4140-9791-D0ED6FE0417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2B632-1631-40B3-B47E-AFCEEFDE033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6DA4-78E1-4B15-B982-185D8FDF827C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7683D-6AD3-4870-A2DD-961A04CD1507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0849F-2761-44E5-B01D-E2389B3CFD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88281-E24D-49A1-83CC-37C48057AA3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E792-B51E-46AB-8EAE-FAE8886B57FD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19C9-FC7B-4F3E-9710-3CED9CC0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C9AA-6468-4CA9-AE37-2C9F57FC45C2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7053-21FF-40F1-A0B8-5DE2C916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29D1-F698-423B-811C-9373F1606F11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FAF5-8388-40EE-AA6E-98ABB66E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303E-9B46-4BF4-82CE-8677FF97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16D5-FAC1-42E0-B6DB-707A8442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6E7B-5D35-4F77-8AF7-9D35696B2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548E-3A2B-4214-8D72-2E86A4A2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35B3-F655-4046-A228-AEDF1DC7D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F078-021B-4CCC-ACB2-9F0B1513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201D-73B0-4CA4-9CD4-FE87691737F4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225E-1E83-48C6-B4E0-F47DD5CF6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0F94-BFBF-47C1-81E0-7128D1D72C3A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D9A-09A8-4DE5-89C2-58F953FB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810F-43B2-493C-AE9E-59E052526CB3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4889-5ADF-42EE-8C46-5BA7BDB8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06BF-86E4-4B85-BED1-5FDADEC399EC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D0F3-09C3-4A49-A791-98CF43E33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F784-0D0B-4839-B34C-884361D74A7F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1BE1-BD1F-42A3-AB25-2FFF678E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C186-D29A-491F-854E-4F2256B78D74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DC8B-8E75-48D4-A41A-8860379E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7BD6-4408-4717-B084-066295DFC43A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4AFD-FBF8-434F-AAEC-0B7CFCF72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25F7-D7D8-492A-8B78-E40C08087D2F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DAC2-7597-49C9-82D3-FDF50CF7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ECCC143-CF65-45E9-92DA-9788553CF79D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 Tandon                                           Principles of Ext Met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B1C931-C9EB-4B32-B664-FABCC286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gic_metal:Users:sgreen:Documents:Courses:CH1120_2006:chap%2014:scripts:rxn_progress.app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3.png"/><Relationship Id="rId4" Type="http://schemas.openxmlformats.org/officeDocument/2006/relationships/image" Target="../media/image50.png"/><Relationship Id="rId9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19200"/>
            <a:ext cx="9067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4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KINECTICS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4800600" y="2286000"/>
            <a:ext cx="3830638" cy="387985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90800"/>
            <a:ext cx="3810000" cy="213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reaction slows down with time because the concentration of the reactants decreases.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13716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82E32"/>
                </a:solidFill>
              </a:rPr>
              <a:t>C</a:t>
            </a:r>
            <a:r>
              <a:rPr lang="en-US" baseline="-25000" dirty="0">
                <a:solidFill>
                  <a:srgbClr val="C82E32"/>
                </a:solidFill>
              </a:rPr>
              <a:t>4</a:t>
            </a:r>
            <a:r>
              <a:rPr lang="en-US" dirty="0">
                <a:solidFill>
                  <a:srgbClr val="C82E32"/>
                </a:solidFill>
              </a:rPr>
              <a:t>H</a:t>
            </a:r>
            <a:r>
              <a:rPr lang="en-US" baseline="-25000" dirty="0">
                <a:solidFill>
                  <a:srgbClr val="C82E32"/>
                </a:solidFill>
              </a:rPr>
              <a:t>9</a:t>
            </a:r>
            <a:r>
              <a:rPr lang="en-US" dirty="0">
                <a:solidFill>
                  <a:srgbClr val="C82E32"/>
                </a:solidFill>
              </a:rPr>
              <a:t>Cl</a:t>
            </a:r>
            <a:r>
              <a:rPr lang="en-US" sz="2000" dirty="0">
                <a:solidFill>
                  <a:srgbClr val="C82E32"/>
                </a:solidFill>
              </a:rPr>
              <a:t>(</a:t>
            </a:r>
            <a:r>
              <a:rPr lang="en-US" sz="2000" i="1" dirty="0" err="1">
                <a:solidFill>
                  <a:srgbClr val="C82E32"/>
                </a:solidFill>
              </a:rPr>
              <a:t>aq</a:t>
            </a:r>
            <a:r>
              <a:rPr lang="en-US" sz="2000" dirty="0">
                <a:solidFill>
                  <a:srgbClr val="C82E32"/>
                </a:solidFill>
              </a:rPr>
              <a:t>)</a:t>
            </a:r>
            <a:r>
              <a:rPr lang="en-US" dirty="0">
                <a:solidFill>
                  <a:srgbClr val="C82E32"/>
                </a:solidFill>
              </a:rPr>
              <a:t> + H</a:t>
            </a:r>
            <a:r>
              <a:rPr lang="en-US" baseline="-25000" dirty="0">
                <a:solidFill>
                  <a:srgbClr val="C82E32"/>
                </a:solidFill>
              </a:rPr>
              <a:t>2</a:t>
            </a:r>
            <a:r>
              <a:rPr lang="en-US" dirty="0">
                <a:solidFill>
                  <a:srgbClr val="C82E32"/>
                </a:solidFill>
              </a:rPr>
              <a:t>O</a:t>
            </a:r>
            <a:r>
              <a:rPr lang="en-US" sz="2000" dirty="0">
                <a:solidFill>
                  <a:srgbClr val="C82E32"/>
                </a:solidFill>
              </a:rPr>
              <a:t>(</a:t>
            </a:r>
            <a:r>
              <a:rPr lang="en-US" sz="2000" i="1" dirty="0">
                <a:solidFill>
                  <a:srgbClr val="C82E32"/>
                </a:solidFill>
              </a:rPr>
              <a:t>l</a:t>
            </a:r>
            <a:r>
              <a:rPr lang="en-US" sz="2000" dirty="0">
                <a:solidFill>
                  <a:srgbClr val="C82E32"/>
                </a:solidFill>
              </a:rPr>
              <a:t>)</a:t>
            </a:r>
            <a:r>
              <a:rPr lang="en-US" baseline="-25000" dirty="0">
                <a:solidFill>
                  <a:srgbClr val="C82E32"/>
                </a:solidFill>
              </a:rPr>
              <a:t> </a:t>
            </a:r>
            <a:r>
              <a:rPr lang="en-US" dirty="0">
                <a:solidFill>
                  <a:srgbClr val="C82E32"/>
                </a:solidFill>
                <a:sym typeface="Symbol" pitchFamily="18" charset="2"/>
              </a:rPr>
              <a:t> C</a:t>
            </a:r>
            <a:r>
              <a:rPr lang="en-US" baseline="-25000" dirty="0">
                <a:solidFill>
                  <a:srgbClr val="C82E32"/>
                </a:solidFill>
                <a:sym typeface="Symbol" pitchFamily="18" charset="2"/>
              </a:rPr>
              <a:t>4</a:t>
            </a:r>
            <a:r>
              <a:rPr lang="en-US" dirty="0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baseline="-25000" dirty="0">
                <a:solidFill>
                  <a:srgbClr val="C82E32"/>
                </a:solidFill>
                <a:sym typeface="Symbol" pitchFamily="18" charset="2"/>
              </a:rPr>
              <a:t>9</a:t>
            </a:r>
            <a:r>
              <a:rPr lang="en-US" dirty="0">
                <a:solidFill>
                  <a:srgbClr val="C82E32"/>
                </a:solidFill>
                <a:sym typeface="Symbol" pitchFamily="18" charset="2"/>
              </a:rPr>
              <a:t>OH</a:t>
            </a:r>
            <a:r>
              <a:rPr lang="en-US" sz="2000" dirty="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 dirty="0" err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 dirty="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rgbClr val="C82E32"/>
                </a:solidFill>
                <a:sym typeface="Symbol" pitchFamily="18" charset="2"/>
              </a:rPr>
              <a:t> + </a:t>
            </a:r>
            <a:r>
              <a:rPr lang="en-US" dirty="0" err="1">
                <a:solidFill>
                  <a:srgbClr val="C82E32"/>
                </a:solidFill>
                <a:sym typeface="Symbol" pitchFamily="18" charset="2"/>
              </a:rPr>
              <a:t>HCl</a:t>
            </a:r>
            <a:r>
              <a:rPr lang="en-US" sz="2000" dirty="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 dirty="0" err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 dirty="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 dirty="0">
              <a:solidFill>
                <a:srgbClr val="C82E32"/>
              </a:solidFill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200" y="5257800"/>
            <a:ext cx="279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Reaction Rates and Stoichiometry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 eaLnBrk="1" hangingPunct="1"/>
            <a:r>
              <a:rPr lang="en-US" sz="2400" smtClean="0"/>
              <a:t>In this reaction, the ratio of C</a:t>
            </a:r>
            <a:r>
              <a:rPr lang="en-US" sz="2400" baseline="-25000" smtClean="0"/>
              <a:t>4</a:t>
            </a:r>
            <a:r>
              <a:rPr lang="en-US" sz="2400" smtClean="0"/>
              <a:t>H</a:t>
            </a:r>
            <a:r>
              <a:rPr lang="en-US" sz="2400" baseline="-25000" smtClean="0"/>
              <a:t>9</a:t>
            </a:r>
            <a:r>
              <a:rPr lang="en-US" sz="2400" smtClean="0"/>
              <a:t>Cl to C</a:t>
            </a:r>
            <a:r>
              <a:rPr lang="en-US" sz="2400" baseline="-25000" smtClean="0"/>
              <a:t>4</a:t>
            </a:r>
            <a:r>
              <a:rPr lang="en-US" sz="2400" smtClean="0"/>
              <a:t>H</a:t>
            </a:r>
            <a:r>
              <a:rPr lang="en-US" sz="2400" baseline="-25000" smtClean="0"/>
              <a:t>9</a:t>
            </a:r>
            <a:r>
              <a:rPr lang="en-US" sz="2400" smtClean="0"/>
              <a:t>OH is 1:1.</a:t>
            </a:r>
          </a:p>
          <a:p>
            <a:pPr eaLnBrk="1" hangingPunct="1"/>
            <a:r>
              <a:rPr lang="en-US" sz="2400" smtClean="0"/>
              <a:t>Thus, the rate of </a:t>
            </a:r>
            <a:r>
              <a:rPr lang="en-US" sz="2400" i="1" smtClean="0">
                <a:solidFill>
                  <a:srgbClr val="00197D"/>
                </a:solidFill>
              </a:rPr>
              <a:t>disappearance</a:t>
            </a:r>
            <a:r>
              <a:rPr lang="en-US" sz="2400" smtClean="0">
                <a:solidFill>
                  <a:srgbClr val="00197D"/>
                </a:solidFill>
              </a:rPr>
              <a:t> of C</a:t>
            </a:r>
            <a:r>
              <a:rPr lang="en-US" sz="2400" baseline="-25000" smtClean="0">
                <a:solidFill>
                  <a:srgbClr val="00197D"/>
                </a:solidFill>
              </a:rPr>
              <a:t>4</a:t>
            </a:r>
            <a:r>
              <a:rPr lang="en-US" sz="2400" smtClean="0">
                <a:solidFill>
                  <a:srgbClr val="00197D"/>
                </a:solidFill>
              </a:rPr>
              <a:t>H</a:t>
            </a:r>
            <a:r>
              <a:rPr lang="en-US" sz="2400" baseline="-25000" smtClean="0">
                <a:solidFill>
                  <a:srgbClr val="00197D"/>
                </a:solidFill>
              </a:rPr>
              <a:t>9</a:t>
            </a:r>
            <a:r>
              <a:rPr lang="en-US" sz="2400" smtClean="0">
                <a:solidFill>
                  <a:srgbClr val="00197D"/>
                </a:solidFill>
              </a:rPr>
              <a:t>Cl</a:t>
            </a:r>
            <a:r>
              <a:rPr lang="en-US" sz="2400" smtClean="0"/>
              <a:t> is the same as the rate of </a:t>
            </a:r>
            <a:r>
              <a:rPr lang="en-US" sz="2400" i="1" smtClean="0">
                <a:solidFill>
                  <a:srgbClr val="7BA600"/>
                </a:solidFill>
              </a:rPr>
              <a:t>appearance</a:t>
            </a:r>
            <a:r>
              <a:rPr lang="en-US" sz="2400" smtClean="0">
                <a:solidFill>
                  <a:srgbClr val="7BA600"/>
                </a:solidFill>
              </a:rPr>
              <a:t> of C</a:t>
            </a:r>
            <a:r>
              <a:rPr lang="en-US" sz="2400" baseline="-25000" smtClean="0">
                <a:solidFill>
                  <a:srgbClr val="7BA600"/>
                </a:solidFill>
              </a:rPr>
              <a:t>4</a:t>
            </a:r>
            <a:r>
              <a:rPr lang="en-US" sz="2400" smtClean="0">
                <a:solidFill>
                  <a:srgbClr val="7BA600"/>
                </a:solidFill>
              </a:rPr>
              <a:t>H</a:t>
            </a:r>
            <a:r>
              <a:rPr lang="en-US" sz="2400" baseline="-25000" smtClean="0">
                <a:solidFill>
                  <a:srgbClr val="7BA600"/>
                </a:solidFill>
              </a:rPr>
              <a:t>9</a:t>
            </a:r>
            <a:r>
              <a:rPr lang="en-US" sz="2400" smtClean="0">
                <a:solidFill>
                  <a:srgbClr val="7BA600"/>
                </a:solidFill>
              </a:rPr>
              <a:t>OH</a:t>
            </a:r>
            <a:r>
              <a:rPr lang="en-US" sz="2400" smtClean="0"/>
              <a:t>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197D"/>
                </a:solidFill>
              </a:rPr>
              <a:t>C</a:t>
            </a:r>
            <a:r>
              <a:rPr lang="en-US" baseline="-25000">
                <a:solidFill>
                  <a:srgbClr val="00197D"/>
                </a:solidFill>
              </a:rPr>
              <a:t>4</a:t>
            </a:r>
            <a:r>
              <a:rPr lang="en-US">
                <a:solidFill>
                  <a:srgbClr val="00197D"/>
                </a:solidFill>
              </a:rPr>
              <a:t>H</a:t>
            </a:r>
            <a:r>
              <a:rPr lang="en-US" baseline="-25000">
                <a:solidFill>
                  <a:srgbClr val="00197D"/>
                </a:solidFill>
              </a:rPr>
              <a:t>9</a:t>
            </a:r>
            <a:r>
              <a:rPr lang="en-US">
                <a:solidFill>
                  <a:srgbClr val="00197D"/>
                </a:solidFill>
              </a:rPr>
              <a:t>Cl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aq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H</a:t>
            </a:r>
            <a:r>
              <a:rPr lang="en-US" baseline="-25000">
                <a:solidFill>
                  <a:srgbClr val="C82E32"/>
                </a:solidFill>
              </a:rPr>
              <a:t>2</a:t>
            </a:r>
            <a:r>
              <a:rPr lang="en-US">
                <a:solidFill>
                  <a:srgbClr val="C82E32"/>
                </a:solidFill>
              </a:rPr>
              <a:t>O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l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 </a:t>
            </a:r>
            <a:r>
              <a:rPr lang="en-US">
                <a:solidFill>
                  <a:srgbClr val="7BA600"/>
                </a:solidFill>
                <a:sym typeface="Symbol" pitchFamily="18" charset="2"/>
              </a:rPr>
              <a:t>C</a:t>
            </a:r>
            <a:r>
              <a:rPr lang="en-US" baseline="-25000">
                <a:solidFill>
                  <a:srgbClr val="7BA600"/>
                </a:solidFill>
                <a:sym typeface="Symbol" pitchFamily="18" charset="2"/>
              </a:rPr>
              <a:t>4</a:t>
            </a:r>
            <a:r>
              <a:rPr lang="en-US">
                <a:solidFill>
                  <a:srgbClr val="7BA600"/>
                </a:solidFill>
                <a:sym typeface="Symbol" pitchFamily="18" charset="2"/>
              </a:rPr>
              <a:t>H</a:t>
            </a:r>
            <a:r>
              <a:rPr lang="en-US" baseline="-25000">
                <a:solidFill>
                  <a:srgbClr val="7BA600"/>
                </a:solidFill>
                <a:sym typeface="Symbol" pitchFamily="18" charset="2"/>
              </a:rPr>
              <a:t>9</a:t>
            </a:r>
            <a:r>
              <a:rPr lang="en-US">
                <a:solidFill>
                  <a:srgbClr val="7BA600"/>
                </a:solidFill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5486400"/>
            <a:ext cx="5143500" cy="822325"/>
            <a:chOff x="192" y="3576"/>
            <a:chExt cx="3240" cy="518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Rate =</a:t>
              </a:r>
            </a:p>
          </p:txBody>
        </p:sp>
        <p:grpSp>
          <p:nvGrpSpPr>
            <p:cNvPr id="22538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18"/>
              <a:chOff x="1344" y="3519"/>
              <a:chExt cx="1056" cy="518"/>
            </a:xfrm>
          </p:grpSpPr>
          <p:sp>
            <p:nvSpPr>
              <p:cNvPr id="22543" name="Rectangle 10"/>
              <p:cNvSpPr>
                <a:spLocks noChangeArrowheads="1"/>
              </p:cNvSpPr>
              <p:nvPr/>
            </p:nvSpPr>
            <p:spPr bwMode="auto">
              <a:xfrm>
                <a:off x="1383" y="3519"/>
                <a:ext cx="100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197D"/>
                    </a:solidFill>
                  </a:rPr>
                  <a:t>-</a:t>
                </a:r>
                <a:r>
                  <a:rPr lang="en-US" dirty="0">
                    <a:solidFill>
                      <a:srgbClr val="00197D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dirty="0">
                    <a:solidFill>
                      <a:srgbClr val="00197D"/>
                    </a:solidFill>
                  </a:rPr>
                  <a:t>[C</a:t>
                </a:r>
                <a:r>
                  <a:rPr lang="en-US" baseline="-25000" dirty="0">
                    <a:solidFill>
                      <a:srgbClr val="00197D"/>
                    </a:solidFill>
                  </a:rPr>
                  <a:t>4</a:t>
                </a:r>
                <a:r>
                  <a:rPr lang="en-US" dirty="0">
                    <a:solidFill>
                      <a:srgbClr val="00197D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00197D"/>
                    </a:solidFill>
                  </a:rPr>
                  <a:t>9</a:t>
                </a:r>
                <a:r>
                  <a:rPr lang="en-US" dirty="0">
                    <a:solidFill>
                      <a:srgbClr val="00197D"/>
                    </a:solidFill>
                  </a:rPr>
                  <a:t>Cl]</a:t>
                </a:r>
              </a:p>
              <a:p>
                <a:pPr algn="ctr"/>
                <a:r>
                  <a:rPr lang="en-US" dirty="0">
                    <a:solidFill>
                      <a:srgbClr val="00197D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i="1" dirty="0">
                    <a:solidFill>
                      <a:srgbClr val="00197D"/>
                    </a:solidFill>
                  </a:rPr>
                  <a:t>t</a:t>
                </a:r>
                <a:endParaRPr lang="en-US" dirty="0">
                  <a:solidFill>
                    <a:srgbClr val="00197D"/>
                  </a:solidFill>
                </a:endParaRPr>
              </a:p>
            </p:txBody>
          </p:sp>
          <p:sp>
            <p:nvSpPr>
              <p:cNvPr id="22544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18"/>
              <a:chOff x="2400" y="3754"/>
              <a:chExt cx="1104" cy="518"/>
            </a:xfrm>
          </p:grpSpPr>
          <p:sp>
            <p:nvSpPr>
              <p:cNvPr id="22541" name="Rectangle 14"/>
              <p:cNvSpPr>
                <a:spLocks noChangeArrowheads="1"/>
              </p:cNvSpPr>
              <p:nvPr/>
            </p:nvSpPr>
            <p:spPr bwMode="auto">
              <a:xfrm>
                <a:off x="2441" y="3754"/>
                <a:ext cx="104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7BA600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>
                    <a:solidFill>
                      <a:srgbClr val="7BA600"/>
                    </a:solidFill>
                  </a:rPr>
                  <a:t>[C</a:t>
                </a:r>
                <a:r>
                  <a:rPr lang="en-US" baseline="-25000">
                    <a:solidFill>
                      <a:srgbClr val="7BA600"/>
                    </a:solidFill>
                  </a:rPr>
                  <a:t>4</a:t>
                </a:r>
                <a:r>
                  <a:rPr lang="en-US">
                    <a:solidFill>
                      <a:srgbClr val="7BA600"/>
                    </a:solidFill>
                  </a:rPr>
                  <a:t>H</a:t>
                </a:r>
                <a:r>
                  <a:rPr lang="en-US" baseline="-25000">
                    <a:solidFill>
                      <a:srgbClr val="7BA600"/>
                    </a:solidFill>
                  </a:rPr>
                  <a:t>9</a:t>
                </a:r>
                <a:r>
                  <a:rPr lang="en-US">
                    <a:solidFill>
                      <a:srgbClr val="7BA600"/>
                    </a:solidFill>
                  </a:rPr>
                  <a:t>OH]</a:t>
                </a:r>
              </a:p>
              <a:p>
                <a:pPr algn="ctr"/>
                <a:r>
                  <a:rPr lang="en-US">
                    <a:solidFill>
                      <a:srgbClr val="7BA600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i="1">
                    <a:solidFill>
                      <a:srgbClr val="7BA600"/>
                    </a:solidFill>
                  </a:rPr>
                  <a:t>t</a:t>
                </a:r>
                <a:endParaRPr lang="en-US">
                  <a:solidFill>
                    <a:srgbClr val="7BA600"/>
                  </a:solidFill>
                </a:endParaRPr>
              </a:p>
            </p:txBody>
          </p:sp>
          <p:sp>
            <p:nvSpPr>
              <p:cNvPr id="22542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Reaction Rates and Stoichiometry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What if the ratio is </a:t>
            </a:r>
            <a:r>
              <a:rPr lang="en-US" i="1" smtClean="0"/>
              <a:t>not</a:t>
            </a:r>
            <a:r>
              <a:rPr lang="en-US" smtClean="0"/>
              <a:t> 1:1?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52663" y="2819400"/>
            <a:ext cx="442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 + I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 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  </a:t>
            </a:r>
            <a:r>
              <a:rPr lang="en-US" sz="2800">
                <a:solidFill>
                  <a:srgbClr val="C82E32"/>
                </a:solidFill>
              </a:rPr>
              <a:t>2 HI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2800">
                <a:solidFill>
                  <a:srgbClr val="C82E32"/>
                </a:solidFill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3406775"/>
            <a:ext cx="637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 Only 1/2 HI is made for each H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 used.</a:t>
            </a:r>
          </a:p>
        </p:txBody>
      </p:sp>
      <p:pic>
        <p:nvPicPr>
          <p:cNvPr id="2355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495800"/>
            <a:ext cx="558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35324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535364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Concentration and Rate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dirty="0" smtClean="0"/>
              <a:t>Each reaction has its own equation that gives its rate as a function of reactant concentrations.</a:t>
            </a:r>
          </a:p>
          <a:p>
            <a:pPr algn="just" eaLnBrk="1" hangingPunct="1">
              <a:buFontTx/>
              <a:buNone/>
            </a:pPr>
            <a:r>
              <a:rPr lang="en-US" sz="4800" dirty="0" smtClean="0">
                <a:sym typeface="Symbol" pitchFamily="18" charset="2"/>
              </a:rPr>
              <a:t> </a:t>
            </a:r>
            <a:r>
              <a:rPr lang="en-US" dirty="0" smtClean="0">
                <a:sym typeface="Symbol" pitchFamily="18" charset="2"/>
              </a:rPr>
              <a:t>this is called its </a:t>
            </a:r>
            <a:r>
              <a:rPr lang="en-US" sz="3600" b="1" dirty="0" smtClean="0">
                <a:solidFill>
                  <a:srgbClr val="00197D"/>
                </a:solidFill>
                <a:sym typeface="Symbol" pitchFamily="18" charset="2"/>
              </a:rPr>
              <a:t>Rate Law</a:t>
            </a:r>
          </a:p>
          <a:p>
            <a:pPr algn="just" eaLnBrk="1" hangingPunct="1">
              <a:buFontTx/>
              <a:buNone/>
            </a:pPr>
            <a:endParaRPr lang="en-US" sz="2800" dirty="0" smtClean="0"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ym typeface="Symbol" pitchFamily="18" charset="2"/>
              </a:rPr>
              <a:t>To determine the rate law we measure the rate at different starting concentrations.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Concentration and Rate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Compare Experiments 1 and 2:</a:t>
            </a:r>
            <a:br>
              <a:rPr lang="en-US" sz="2800" smtClean="0"/>
            </a:br>
            <a:r>
              <a:rPr lang="en-US" sz="2800" smtClean="0"/>
              <a:t>when [NH</a:t>
            </a:r>
            <a:r>
              <a:rPr lang="en-US" sz="2800" baseline="-25000" smtClean="0"/>
              <a:t>4</a:t>
            </a:r>
            <a:r>
              <a:rPr lang="en-US" sz="2800" baseline="30000" smtClean="0"/>
              <a:t>+</a:t>
            </a:r>
            <a:r>
              <a:rPr lang="en-US" sz="2800" smtClean="0"/>
              <a:t>] </a:t>
            </a:r>
            <a:r>
              <a:rPr lang="en-US" sz="2800" smtClean="0">
                <a:solidFill>
                  <a:srgbClr val="00197D"/>
                </a:solidFill>
              </a:rPr>
              <a:t>doubles</a:t>
            </a:r>
            <a:r>
              <a:rPr lang="en-US" sz="2800" smtClean="0"/>
              <a:t>, the initial rate </a:t>
            </a:r>
            <a:r>
              <a:rPr lang="en-US" sz="2800" smtClean="0">
                <a:solidFill>
                  <a:srgbClr val="00197D"/>
                </a:solidFill>
              </a:rPr>
              <a:t>doubles</a:t>
            </a:r>
            <a:r>
              <a:rPr lang="en-US" sz="2800" smtClean="0"/>
              <a:t>.</a:t>
            </a:r>
          </a:p>
        </p:txBody>
      </p:sp>
      <p:pic>
        <p:nvPicPr>
          <p:cNvPr id="25604" name="Picture 9" descr="14_T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65250" y="1447800"/>
            <a:ext cx="6416675" cy="2281238"/>
          </a:xfrm>
        </p:spPr>
      </p:pic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4038600"/>
            <a:ext cx="642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Concentration and Rate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Likewise, compare Experiments 5 and 6: </a:t>
            </a:r>
            <a:br>
              <a:rPr lang="en-US" sz="2800" smtClean="0"/>
            </a:br>
            <a:r>
              <a:rPr lang="en-US" sz="2800" smtClean="0"/>
              <a:t>when [NO</a:t>
            </a:r>
            <a:r>
              <a:rPr lang="en-US" sz="2800" baseline="-25000" smtClean="0"/>
              <a:t>2</a:t>
            </a:r>
            <a:r>
              <a:rPr lang="en-US" sz="4400" baseline="25000" smtClean="0">
                <a:cs typeface="Arial" charset="0"/>
              </a:rPr>
              <a:t>-</a:t>
            </a:r>
            <a:r>
              <a:rPr lang="en-US" sz="2800" smtClean="0"/>
              <a:t>] doubles, the initial rate doubles.</a:t>
            </a:r>
            <a:endParaRPr lang="en-US" sz="2800" smtClean="0">
              <a:solidFill>
                <a:schemeClr val="accent2"/>
              </a:solidFill>
            </a:endParaRPr>
          </a:p>
        </p:txBody>
      </p:sp>
      <p:pic>
        <p:nvPicPr>
          <p:cNvPr id="26628" name="Picture 4" descr="14_T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65250" y="1447800"/>
            <a:ext cx="6416675" cy="2281238"/>
          </a:xfrm>
        </p:spPr>
      </p:pic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4038600"/>
            <a:ext cx="642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Concentration and Rate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6802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This equation is called the </a:t>
            </a:r>
            <a:r>
              <a:rPr lang="en-US" sz="3200">
                <a:solidFill>
                  <a:srgbClr val="00197D"/>
                </a:solidFill>
              </a:rPr>
              <a:t>rate law</a:t>
            </a:r>
            <a:r>
              <a:rPr lang="en-US" sz="3200">
                <a:solidFill>
                  <a:srgbClr val="C82E32"/>
                </a:solidFill>
              </a:rPr>
              <a:t>, and </a:t>
            </a:r>
            <a:r>
              <a:rPr lang="en-US" sz="3200" i="1">
                <a:solidFill>
                  <a:srgbClr val="C82E32"/>
                </a:solidFill>
              </a:rPr>
              <a:t>k</a:t>
            </a:r>
            <a:r>
              <a:rPr lang="en-US" sz="3200">
                <a:solidFill>
                  <a:srgbClr val="C82E32"/>
                </a:solidFill>
              </a:rPr>
              <a:t> is the </a:t>
            </a:r>
            <a:r>
              <a:rPr lang="en-US" sz="3200">
                <a:solidFill>
                  <a:srgbClr val="00197D"/>
                </a:solidFill>
              </a:rPr>
              <a:t>rate constant</a:t>
            </a:r>
            <a:r>
              <a:rPr lang="en-US" sz="3200">
                <a:solidFill>
                  <a:srgbClr val="C82E32"/>
                </a:solidFill>
              </a:rPr>
              <a:t>.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5638800"/>
            <a:ext cx="642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33700"/>
            <a:ext cx="3771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447800"/>
            <a:ext cx="248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209800"/>
            <a:ext cx="2438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619500"/>
            <a:ext cx="485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Rate Laws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A rate law shows the relationship between the reaction rate and the concentrations of reactants.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dirty="0" smtClean="0"/>
              <a:t>For gas-phase reactants use 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instead of [A].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k is a constant that has a specific value for each reaction.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The value of k is determined experimentally.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i="1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i="1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“Constant” is relative here</a:t>
            </a:r>
            <a:r>
              <a:rPr lang="en-US" sz="2400" dirty="0" smtClean="0"/>
              <a:t>-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k is unique for each </a:t>
            </a:r>
            <a:r>
              <a:rPr lang="en-US" sz="2400" dirty="0" err="1" smtClean="0"/>
              <a:t>rxn</a:t>
            </a:r>
            <a:endParaRPr lang="en-US" sz="2400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k changes with Temp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700" y="3886200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Rate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Exponents tell the </a:t>
            </a:r>
            <a:r>
              <a:rPr lang="en-US" sz="2800" smtClean="0">
                <a:solidFill>
                  <a:srgbClr val="00197D"/>
                </a:solidFill>
              </a:rPr>
              <a:t>order</a:t>
            </a:r>
            <a:r>
              <a:rPr lang="en-US" sz="2800" smtClean="0"/>
              <a:t> of the reaction with respect to each reactant.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reaction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</a:t>
            </a:r>
            <a:r>
              <a:rPr lang="en-US" sz="2800" i="1" smtClean="0">
                <a:solidFill>
                  <a:srgbClr val="00197D"/>
                </a:solidFill>
              </a:rPr>
              <a:t>First-order</a:t>
            </a:r>
            <a:r>
              <a:rPr lang="en-US" sz="2800" smtClean="0"/>
              <a:t> in [NH</a:t>
            </a:r>
            <a:r>
              <a:rPr lang="en-US" sz="2800" baseline="-25000" smtClean="0"/>
              <a:t>4</a:t>
            </a:r>
            <a:r>
              <a:rPr lang="en-US" sz="2800" baseline="30000" smtClean="0"/>
              <a:t>+</a:t>
            </a:r>
            <a:r>
              <a:rPr lang="en-US" sz="2800" smtClean="0"/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</a:t>
            </a:r>
            <a:r>
              <a:rPr lang="en-US" sz="2800" i="1" smtClean="0">
                <a:solidFill>
                  <a:srgbClr val="00197D"/>
                </a:solidFill>
              </a:rPr>
              <a:t>First-order</a:t>
            </a:r>
            <a:r>
              <a:rPr lang="en-US" sz="2800" smtClean="0"/>
              <a:t> in [NO</a:t>
            </a:r>
            <a:r>
              <a:rPr lang="en-US" sz="2800" baseline="-25000" smtClean="0"/>
              <a:t>2</a:t>
            </a:r>
            <a:r>
              <a:rPr lang="en-US" sz="4000" baseline="30000" smtClean="0">
                <a:cs typeface="Arial" charset="0"/>
              </a:rPr>
              <a:t>−</a:t>
            </a:r>
            <a:r>
              <a:rPr lang="en-US" sz="2800" smtClean="0"/>
              <a:t>]</a:t>
            </a:r>
            <a:endParaRPr lang="en-US" sz="2800" smtClean="0">
              <a:solidFill>
                <a:srgbClr val="00006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smtClean="0">
                <a:solidFill>
                  <a:srgbClr val="00197D"/>
                </a:solidFill>
              </a:rPr>
              <a:t>overall reaction order</a:t>
            </a:r>
            <a:r>
              <a:rPr lang="en-US" sz="2800" smtClean="0"/>
              <a:t> can be found by adding the exponents on the reactants in the rate law.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reaction is </a:t>
            </a:r>
            <a:r>
              <a:rPr lang="en-US" sz="2800" i="1" smtClean="0">
                <a:solidFill>
                  <a:srgbClr val="00197D"/>
                </a:solidFill>
              </a:rPr>
              <a:t>second-order overall</a:t>
            </a:r>
            <a:r>
              <a:rPr lang="en-US" sz="2800" smtClean="0"/>
              <a:t>.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638800"/>
            <a:ext cx="407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Reaction Rates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To generalize, for the reaction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05000" y="1828800"/>
            <a:ext cx="4113213" cy="519113"/>
            <a:chOff x="1536" y="1984"/>
            <a:chExt cx="2591" cy="327"/>
          </a:xfrm>
        </p:grpSpPr>
        <p:sp>
          <p:nvSpPr>
            <p:cNvPr id="30727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C82E32"/>
                  </a:solidFill>
                </a:rPr>
                <a:t>a</a:t>
              </a:r>
              <a:r>
                <a:rPr lang="en-US" sz="2800">
                  <a:solidFill>
                    <a:srgbClr val="C82E32"/>
                  </a:solidFill>
                </a:rPr>
                <a:t>A + </a:t>
              </a:r>
              <a:r>
                <a:rPr lang="en-US" sz="2800" i="1">
                  <a:solidFill>
                    <a:srgbClr val="C82E32"/>
                  </a:solidFill>
                </a:rPr>
                <a:t>b</a:t>
              </a:r>
              <a:r>
                <a:rPr lang="en-US" sz="2800">
                  <a:solidFill>
                    <a:srgbClr val="C82E32"/>
                  </a:solidFill>
                </a:rPr>
                <a:t>B </a:t>
              </a:r>
            </a:p>
          </p:txBody>
        </p:sp>
        <p:sp>
          <p:nvSpPr>
            <p:cNvPr id="30728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solidFill>
                    <a:srgbClr val="C82E32"/>
                  </a:solidFill>
                </a:rPr>
                <a:t>c</a:t>
              </a:r>
              <a:r>
                <a:rPr lang="en-US" sz="2800" dirty="0" err="1">
                  <a:solidFill>
                    <a:srgbClr val="C82E32"/>
                  </a:solidFill>
                </a:rPr>
                <a:t>C</a:t>
              </a:r>
              <a:r>
                <a:rPr lang="en-US" sz="2800" dirty="0">
                  <a:solidFill>
                    <a:srgbClr val="C82E32"/>
                  </a:solidFill>
                </a:rPr>
                <a:t> + </a:t>
              </a:r>
              <a:r>
                <a:rPr lang="en-US" sz="2800" i="1" dirty="0" err="1">
                  <a:solidFill>
                    <a:srgbClr val="C82E32"/>
                  </a:solidFill>
                </a:rPr>
                <a:t>d</a:t>
              </a:r>
              <a:r>
                <a:rPr lang="en-US" sz="2800" dirty="0" err="1">
                  <a:solidFill>
                    <a:srgbClr val="C82E32"/>
                  </a:solidFill>
                </a:rPr>
                <a:t>D</a:t>
              </a:r>
              <a:endParaRPr lang="en-US" sz="2800" dirty="0">
                <a:solidFill>
                  <a:srgbClr val="C82E32"/>
                </a:solidFill>
              </a:endParaRPr>
            </a:p>
          </p:txBody>
        </p:sp>
      </p:grpSp>
      <p:sp>
        <p:nvSpPr>
          <p:cNvPr id="30725" name="Text Box 60"/>
          <p:cNvSpPr txBox="1">
            <a:spLocks noChangeArrowheads="1"/>
          </p:cNvSpPr>
          <p:nvPr/>
        </p:nvSpPr>
        <p:spPr bwMode="auto">
          <a:xfrm>
            <a:off x="5486400" y="2438400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Reactants (decrease)</a:t>
            </a: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457200" y="32004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Rate equation = -</a:t>
            </a:r>
            <a:r>
              <a:rPr lang="en-US" sz="2400" dirty="0" err="1">
                <a:solidFill>
                  <a:schemeClr val="accent2"/>
                </a:solidFill>
              </a:rPr>
              <a:t>dCA</a:t>
            </a: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 err="1">
                <a:solidFill>
                  <a:schemeClr val="accent2"/>
                </a:solidFill>
              </a:rPr>
              <a:t>dt</a:t>
            </a:r>
            <a:r>
              <a:rPr lang="en-US" sz="2400" dirty="0">
                <a:solidFill>
                  <a:schemeClr val="accent2"/>
                </a:solidFill>
              </a:rPr>
              <a:t> = k. (CA)^a*(CB)^b= -</a:t>
            </a:r>
            <a:r>
              <a:rPr lang="en-US" sz="2400" dirty="0" err="1">
                <a:solidFill>
                  <a:schemeClr val="accent2"/>
                </a:solidFill>
              </a:rPr>
              <a:t>dCB</a:t>
            </a: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 err="1">
                <a:solidFill>
                  <a:schemeClr val="accent2"/>
                </a:solidFill>
              </a:rPr>
              <a:t>dt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Where k is velocity or rate </a:t>
            </a:r>
            <a:r>
              <a:rPr lang="en-US" sz="2400" dirty="0" smtClean="0">
                <a:solidFill>
                  <a:schemeClr val="accent2"/>
                </a:solidFill>
              </a:rPr>
              <a:t>constant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181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The order of reaction is defined as sum of exponents of concentration terms ( </a:t>
            </a:r>
            <a:r>
              <a:rPr lang="en-US" sz="2400" b="1" dirty="0" err="1" smtClean="0">
                <a:solidFill>
                  <a:srgbClr val="FF0000"/>
                </a:solidFill>
              </a:rPr>
              <a:t>a+b</a:t>
            </a:r>
            <a:r>
              <a:rPr lang="en-US" sz="2400" b="1" dirty="0" smtClean="0">
                <a:solidFill>
                  <a:srgbClr val="FF0000"/>
                </a:solidFill>
              </a:rPr>
              <a:t>) in the rate equation.”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35200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 kinetics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Thermodynamic principles help us determine the direction in which a given reaction proceeds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But it cannot give information on rate at which reaction takes place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Reaction Kinetics studies the rate at which a chemical process occurs.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It also helps understand the factors that govern the rate of raction</a:t>
            </a:r>
          </a:p>
          <a:p>
            <a:pPr eaLnBrk="1" hangingPunct="1"/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It also sheds light on the </a:t>
            </a:r>
            <a:r>
              <a:rPr lang="en-US" sz="2400" smtClean="0">
                <a:solidFill>
                  <a:srgbClr val="00197D"/>
                </a:solidFill>
              </a:rPr>
              <a:t>reaction mechanism</a:t>
            </a:r>
            <a:r>
              <a:rPr lang="en-US" sz="2400" smtClean="0"/>
              <a:t> (exactly </a:t>
            </a:r>
            <a:r>
              <a:rPr lang="en-US" sz="2400" i="1" smtClean="0"/>
              <a:t>how</a:t>
            </a:r>
            <a:r>
              <a:rPr lang="en-US" sz="2400" smtClean="0"/>
              <a:t> the reaction occurs).</a:t>
            </a:r>
            <a:endParaRPr lang="en-US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Rate Laws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746125" y="1355725"/>
            <a:ext cx="546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Consider a simple 1st order rxn: A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</a:t>
            </a:r>
          </a:p>
        </p:txBody>
      </p:sp>
      <p:pic>
        <p:nvPicPr>
          <p:cNvPr id="3174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00250"/>
            <a:ext cx="2387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5"/>
          <p:cNvSpPr txBox="1">
            <a:spLocks noChangeArrowheads="1"/>
          </p:cNvSpPr>
          <p:nvPr/>
        </p:nvSpPr>
        <p:spPr bwMode="auto">
          <a:xfrm>
            <a:off x="685800" y="2667000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much A is left after time </a:t>
            </a:r>
            <a:r>
              <a:rPr lang="en-US" i="1"/>
              <a:t>t</a:t>
            </a:r>
            <a:r>
              <a:rPr lang="en-US"/>
              <a:t>?  Integrate:</a:t>
            </a:r>
          </a:p>
        </p:txBody>
      </p:sp>
      <p:sp>
        <p:nvSpPr>
          <p:cNvPr id="31751" name="Text Box 22"/>
          <p:cNvSpPr txBox="1">
            <a:spLocks noChangeArrowheads="1"/>
          </p:cNvSpPr>
          <p:nvPr/>
        </p:nvSpPr>
        <p:spPr bwMode="auto">
          <a:xfrm>
            <a:off x="3667125" y="2043113"/>
            <a:ext cx="204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82E32"/>
                </a:solidFill>
              </a:rPr>
              <a:t>Differential form:</a:t>
            </a:r>
            <a:endParaRPr lang="en-US" sz="2000"/>
          </a:p>
        </p:txBody>
      </p:sp>
      <p:pic>
        <p:nvPicPr>
          <p:cNvPr id="3175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1752600"/>
            <a:ext cx="2451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257800"/>
            <a:ext cx="3225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038600"/>
            <a:ext cx="2235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403600"/>
            <a:ext cx="281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5029200" y="4191000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Applying boundary limits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{ln [A] } 0 to t  = - k ( t-0)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17"/>
          <p:cNvSpPr>
            <a:spLocks noChangeArrowheads="1"/>
          </p:cNvSpPr>
          <p:nvPr/>
        </p:nvSpPr>
        <p:spPr bwMode="auto">
          <a:xfrm>
            <a:off x="4419600" y="3733800"/>
            <a:ext cx="3733800" cy="1295400"/>
          </a:xfrm>
          <a:prstGeom prst="ellipse">
            <a:avLst/>
          </a:prstGeom>
          <a:solidFill>
            <a:srgbClr val="FFD2DD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DA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Rate Laws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integrated form of first order rate law: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838200" y="3200400"/>
            <a:ext cx="501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Can be rearranged to give:</a:t>
            </a:r>
            <a:endParaRPr lang="en-US" sz="3600">
              <a:solidFill>
                <a:srgbClr val="C82E32"/>
              </a:solidFill>
            </a:endParaRP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1066800" y="5027613"/>
            <a:ext cx="7467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[A]</a:t>
            </a:r>
            <a:r>
              <a:rPr lang="en-US" sz="2800" baseline="-25000">
                <a:solidFill>
                  <a:srgbClr val="C82E32"/>
                </a:solidFill>
              </a:rPr>
              <a:t>0</a:t>
            </a:r>
            <a:r>
              <a:rPr lang="en-US" sz="2800">
                <a:solidFill>
                  <a:srgbClr val="C82E32"/>
                </a:solidFill>
              </a:rPr>
              <a:t> is the initial concentration of A (</a:t>
            </a:r>
            <a:r>
              <a:rPr lang="en-US" sz="2800" i="1">
                <a:solidFill>
                  <a:srgbClr val="C82E32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=0).</a:t>
            </a:r>
          </a:p>
          <a:p>
            <a:r>
              <a:rPr lang="en-US" sz="2800">
                <a:solidFill>
                  <a:srgbClr val="C82E32"/>
                </a:solidFill>
              </a:rPr>
              <a:t>[A]</a:t>
            </a:r>
            <a:r>
              <a:rPr lang="en-US" sz="2800" i="1" baseline="-25000">
                <a:solidFill>
                  <a:srgbClr val="C82E32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 is the concentration of A at some time, </a:t>
            </a:r>
            <a:r>
              <a:rPr lang="en-US" sz="2800" i="1">
                <a:solidFill>
                  <a:srgbClr val="C82E32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, during the course of the reaction.</a:t>
            </a:r>
          </a:p>
        </p:txBody>
      </p:sp>
      <p:pic>
        <p:nvPicPr>
          <p:cNvPr id="3277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2133600"/>
            <a:ext cx="279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4076700"/>
            <a:ext cx="314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Or    At/Ao = e^ ( -kt)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27604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entr" presetSubtype="1527616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1" grpId="0" autoUpdateAnimBg="0"/>
      <p:bldP spid="1433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Rate Laws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Manipulating this equation produces… 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" y="5257800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…which is in the form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429000" y="5257800"/>
            <a:ext cx="2532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197D"/>
                </a:solidFill>
              </a:rPr>
              <a:t>y</a:t>
            </a:r>
            <a:r>
              <a:rPr lang="en-US" sz="3200">
                <a:solidFill>
                  <a:srgbClr val="00197D"/>
                </a:solidFill>
              </a:rPr>
              <a:t>    = </a:t>
            </a:r>
            <a:r>
              <a:rPr lang="en-US" sz="3200" i="1">
                <a:solidFill>
                  <a:srgbClr val="00197D"/>
                </a:solidFill>
              </a:rPr>
              <a:t>mx</a:t>
            </a:r>
            <a:r>
              <a:rPr lang="en-US" sz="3200">
                <a:solidFill>
                  <a:srgbClr val="00197D"/>
                </a:solidFill>
              </a:rPr>
              <a:t> +  </a:t>
            </a:r>
            <a:r>
              <a:rPr lang="en-US" sz="3200" i="1">
                <a:solidFill>
                  <a:srgbClr val="00197D"/>
                </a:solidFill>
              </a:rPr>
              <a:t>b</a:t>
            </a:r>
          </a:p>
        </p:txBody>
      </p:sp>
      <p:pic>
        <p:nvPicPr>
          <p:cNvPr id="3379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14600"/>
            <a:ext cx="2336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733800"/>
            <a:ext cx="3810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5100" y="4610100"/>
            <a:ext cx="3733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27508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entr" presetSubtype="1527523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utoUpdateAnimBg="0"/>
      <p:bldP spid="2971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First-Order Processes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505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a reaction is first-order, a plot of </a:t>
            </a:r>
            <a:r>
              <a:rPr lang="en-US" sz="2400" dirty="0" smtClean="0">
                <a:solidFill>
                  <a:srgbClr val="00197D"/>
                </a:solidFill>
              </a:rPr>
              <a:t>ln [A]</a:t>
            </a:r>
            <a:r>
              <a:rPr lang="en-US" sz="2400" i="1" baseline="-25000" dirty="0" smtClean="0">
                <a:solidFill>
                  <a:srgbClr val="00197D"/>
                </a:solidFill>
              </a:rPr>
              <a:t>t</a:t>
            </a:r>
            <a:r>
              <a:rPr lang="en-US" sz="2400" dirty="0" smtClean="0">
                <a:solidFill>
                  <a:srgbClr val="00197D"/>
                </a:solidFill>
              </a:rPr>
              <a:t> vs. </a:t>
            </a:r>
            <a:r>
              <a:rPr lang="en-US" sz="2400" i="1" dirty="0" smtClean="0">
                <a:solidFill>
                  <a:srgbClr val="00197D"/>
                </a:solidFill>
              </a:rPr>
              <a:t>t</a:t>
            </a:r>
            <a:r>
              <a:rPr lang="en-US" sz="2400" dirty="0" smtClean="0"/>
              <a:t> will yield a straight line with a slope of </a:t>
            </a:r>
            <a:r>
              <a:rPr lang="en-US" sz="2400" dirty="0" smtClean="0">
                <a:solidFill>
                  <a:srgbClr val="00197D"/>
                </a:solidFill>
              </a:rPr>
              <a:t>-</a:t>
            </a:r>
            <a:r>
              <a:rPr lang="en-US" sz="2400" i="1" dirty="0" smtClean="0">
                <a:solidFill>
                  <a:srgbClr val="00197D"/>
                </a:solidFill>
              </a:rPr>
              <a:t>k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From the graph, </a:t>
            </a:r>
            <a:r>
              <a:rPr lang="en-US" sz="2400" dirty="0" err="1" smtClean="0"/>
              <a:t>rxn</a:t>
            </a:r>
            <a:r>
              <a:rPr lang="en-US" sz="2400" dirty="0" smtClean="0"/>
              <a:t> order is determined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Also reaction rate is proportional to a single concentration term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</a:t>
            </a:r>
            <a:r>
              <a:rPr lang="en-US" sz="2400" dirty="0" err="1" smtClean="0"/>
              <a:t>rxn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4483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46125" y="4789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solidFill>
                <a:srgbClr val="C82E3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First-Order Processes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447800"/>
            <a:ext cx="45720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Consider the process in which methyl isonitrile is converted to acetonitrile.</a:t>
            </a:r>
          </a:p>
        </p:txBody>
      </p:sp>
      <p:pic>
        <p:nvPicPr>
          <p:cNvPr id="35844" name="Picture 5" descr="1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03"/>
          <a:stretch>
            <a:fillRect/>
          </a:stretch>
        </p:blipFill>
        <p:spPr>
          <a:xfrm>
            <a:off x="914400" y="1981200"/>
            <a:ext cx="2057400" cy="3962400"/>
          </a:xfrm>
        </p:spPr>
      </p:pic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3200400" y="3048000"/>
            <a:ext cx="4665663" cy="579438"/>
            <a:chOff x="2570" y="2665"/>
            <a:chExt cx="2939" cy="365"/>
          </a:xfrm>
        </p:grpSpPr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2570" y="2665"/>
              <a:ext cx="9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CH</a:t>
              </a:r>
              <a:r>
                <a:rPr 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sz="3200">
                  <a:solidFill>
                    <a:srgbClr val="C82E32"/>
                  </a:solidFill>
                </a:rPr>
                <a:t>NC</a:t>
              </a:r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4560" y="2665"/>
              <a:ext cx="9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CH</a:t>
              </a:r>
              <a:r>
                <a:rPr 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sz="3200">
                  <a:solidFill>
                    <a:srgbClr val="C82E32"/>
                  </a:solidFill>
                </a:rPr>
                <a:t>CN</a:t>
              </a: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3696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4343400" y="3962400"/>
            <a:ext cx="3675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197D"/>
                </a:solidFill>
              </a:rPr>
              <a:t>How do we know this is a first order rxn?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First-Order Processes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38100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This data was collected for this reaction at 198.9</a:t>
            </a:r>
            <a:r>
              <a:rPr lang="en-US" sz="2800" smtClean="0">
                <a:cs typeface="Arial" charset="0"/>
                <a:sym typeface="Symbol" pitchFamily="18" charset="2"/>
              </a:rPr>
              <a:t>°</a:t>
            </a:r>
            <a:r>
              <a:rPr lang="en-US" sz="2800" smtClean="0">
                <a:sym typeface="Symbol" pitchFamily="18" charset="2"/>
              </a:rPr>
              <a:t>C.</a:t>
            </a:r>
            <a:endParaRPr lang="en-US" sz="2800" smtClean="0"/>
          </a:p>
        </p:txBody>
      </p:sp>
      <p:pic>
        <p:nvPicPr>
          <p:cNvPr id="36868" name="Picture 5" descr="14_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1186"/>
          <a:stretch>
            <a:fillRect/>
          </a:stretch>
        </p:blipFill>
        <p:spPr>
          <a:xfrm>
            <a:off x="4648200" y="2271713"/>
            <a:ext cx="3810000" cy="3138487"/>
          </a:xfrm>
        </p:spPr>
      </p:pic>
      <p:grpSp>
        <p:nvGrpSpPr>
          <p:cNvPr id="36869" name="Group 6"/>
          <p:cNvGrpSpPr>
            <a:grpSpLocks/>
          </p:cNvGrpSpPr>
          <p:nvPr/>
        </p:nvGrpSpPr>
        <p:grpSpPr bwMode="auto">
          <a:xfrm>
            <a:off x="2214563" y="1524000"/>
            <a:ext cx="4665662" cy="579438"/>
            <a:chOff x="2570" y="2665"/>
            <a:chExt cx="2939" cy="365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570" y="2665"/>
              <a:ext cx="9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CH</a:t>
              </a:r>
              <a:r>
                <a:rPr 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sz="3200">
                  <a:solidFill>
                    <a:srgbClr val="C82E32"/>
                  </a:solidFill>
                </a:rPr>
                <a:t>NC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4560" y="2665"/>
              <a:ext cx="9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CH</a:t>
              </a:r>
              <a:r>
                <a:rPr 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sz="3200">
                  <a:solidFill>
                    <a:srgbClr val="C82E32"/>
                  </a:solidFill>
                </a:rPr>
                <a:t>CN</a:t>
              </a: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3696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69925" y="4027488"/>
            <a:ext cx="3444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197D"/>
                </a:solidFill>
              </a:rPr>
              <a:t>Does </a:t>
            </a:r>
          </a:p>
          <a:p>
            <a:r>
              <a:rPr lang="en-US" sz="2800">
                <a:solidFill>
                  <a:srgbClr val="00197D"/>
                </a:solidFill>
              </a:rPr>
              <a:t>rate=k[CH</a:t>
            </a:r>
            <a:r>
              <a:rPr lang="en-US" sz="2800" baseline="-25000">
                <a:solidFill>
                  <a:srgbClr val="00197D"/>
                </a:solidFill>
              </a:rPr>
              <a:t>3</a:t>
            </a:r>
            <a:r>
              <a:rPr lang="en-US" sz="2800">
                <a:solidFill>
                  <a:srgbClr val="00197D"/>
                </a:solidFill>
              </a:rPr>
              <a:t>NC] </a:t>
            </a:r>
          </a:p>
          <a:p>
            <a:r>
              <a:rPr lang="en-US" sz="2800">
                <a:solidFill>
                  <a:srgbClr val="00197D"/>
                </a:solidFill>
              </a:rPr>
              <a:t>for all time intervals?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First-Order Processes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When </a:t>
            </a:r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sz="2800" i="1" dirty="0" smtClean="0"/>
              <a:t>P</a:t>
            </a:r>
            <a:r>
              <a:rPr lang="en-US" sz="2800" dirty="0" smtClean="0"/>
              <a:t> is plotted as a function of time, a straight line results.</a:t>
            </a:r>
          </a:p>
          <a:p>
            <a:pPr lvl="1" eaLnBrk="1" hangingPunct="1"/>
            <a:r>
              <a:rPr lang="en-US" sz="2400" dirty="0" smtClean="0"/>
              <a:t>The process is first-order.</a:t>
            </a:r>
          </a:p>
          <a:p>
            <a:pPr lvl="1" eaLnBrk="1" hangingPunct="1"/>
            <a:r>
              <a:rPr lang="en-US" sz="2400" i="1" dirty="0" smtClean="0"/>
              <a:t>k</a:t>
            </a:r>
            <a:r>
              <a:rPr lang="en-US" sz="2400" dirty="0" smtClean="0"/>
              <a:t> is the negative slope:  5.1 </a:t>
            </a:r>
            <a:r>
              <a:rPr lang="en-US" sz="2400" dirty="0" smtClean="0">
                <a:sym typeface="Symbol" pitchFamily="18" charset="2"/>
              </a:rPr>
              <a:t> 10</a:t>
            </a:r>
            <a:r>
              <a:rPr lang="en-US" sz="2400" baseline="30000" dirty="0" smtClean="0">
                <a:sym typeface="Symbol" pitchFamily="18" charset="2"/>
              </a:rPr>
              <a:t>-5</a:t>
            </a:r>
            <a:r>
              <a:rPr lang="en-US" sz="2400" dirty="0" smtClean="0">
                <a:sym typeface="Symbol" pitchFamily="18" charset="2"/>
              </a:rPr>
              <a:t> s</a:t>
            </a:r>
            <a:r>
              <a:rPr lang="en-US" sz="2400" baseline="30000" dirty="0" smtClean="0">
                <a:cs typeface="Arial" charset="0"/>
                <a:sym typeface="Symbol" pitchFamily="18" charset="2"/>
              </a:rPr>
              <a:t>-</a:t>
            </a:r>
            <a:r>
              <a:rPr lang="en-US" sz="2400" baseline="30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.</a:t>
            </a:r>
            <a:endParaRPr lang="en-US" sz="2400" dirty="0" smtClean="0"/>
          </a:p>
        </p:txBody>
      </p:sp>
      <p:pic>
        <p:nvPicPr>
          <p:cNvPr id="37892" name="Picture 5" descr="14_07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5428"/>
          <a:stretch>
            <a:fillRect/>
          </a:stretch>
        </p:blipFill>
        <p:spPr>
          <a:xfrm>
            <a:off x="1001713" y="1371600"/>
            <a:ext cx="7138987" cy="2744788"/>
          </a:xfrm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4178300"/>
            <a:ext cx="3492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127500"/>
            <a:ext cx="2463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smtClean="0"/>
              <a:t>Second-Order Processes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pPr eaLnBrk="1" hangingPunct="1"/>
            <a:r>
              <a:rPr lang="en-US" sz="2400" smtClean="0"/>
              <a:t>Sum of exponents of concentration terms is TWO	</a:t>
            </a:r>
          </a:p>
          <a:p>
            <a:pPr eaLnBrk="1" hangingPunct="1"/>
            <a:r>
              <a:rPr lang="en-US" sz="2400" smtClean="0"/>
              <a:t>Similarly, integrating the rate law for a process that is second-order in reactant A: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" y="5848350"/>
            <a:ext cx="193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82E32"/>
                </a:solidFill>
              </a:rPr>
              <a:t>also in the form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971800" y="5516563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197D"/>
                </a:solidFill>
              </a:rPr>
              <a:t>y</a:t>
            </a:r>
            <a:r>
              <a:rPr lang="en-US" sz="3200">
                <a:solidFill>
                  <a:srgbClr val="00197D"/>
                </a:solidFill>
              </a:rPr>
              <a:t>   =  mx + </a:t>
            </a:r>
            <a:r>
              <a:rPr lang="en-US" sz="3200" i="1">
                <a:solidFill>
                  <a:srgbClr val="00197D"/>
                </a:solidFill>
              </a:rPr>
              <a:t>b</a:t>
            </a:r>
            <a:endParaRPr lang="en-US" sz="3200" i="1">
              <a:solidFill>
                <a:schemeClr val="accent2"/>
              </a:solidFill>
            </a:endParaRPr>
          </a:p>
        </p:txBody>
      </p:sp>
      <p:pic>
        <p:nvPicPr>
          <p:cNvPr id="3891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2286000"/>
            <a:ext cx="3797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1800" y="4508500"/>
            <a:ext cx="3022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16"/>
          <p:cNvSpPr txBox="1">
            <a:spLocks noChangeArrowheads="1"/>
          </p:cNvSpPr>
          <p:nvPr/>
        </p:nvSpPr>
        <p:spPr bwMode="auto">
          <a:xfrm>
            <a:off x="457200" y="5497513"/>
            <a:ext cx="249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Rearrange, integrate:  </a:t>
            </a:r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5562600" y="26670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 + B &gt; C + D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-</a:t>
            </a:r>
            <a:r>
              <a:rPr lang="en-US" b="1" dirty="0" err="1">
                <a:solidFill>
                  <a:schemeClr val="accent2"/>
                </a:solidFill>
              </a:rPr>
              <a:t>dCa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b="1" dirty="0" err="1">
                <a:solidFill>
                  <a:schemeClr val="accent2"/>
                </a:solidFill>
              </a:rPr>
              <a:t>dt</a:t>
            </a:r>
            <a:r>
              <a:rPr lang="en-US" b="1" dirty="0">
                <a:solidFill>
                  <a:schemeClr val="accent2"/>
                </a:solidFill>
              </a:rPr>
              <a:t> = -</a:t>
            </a:r>
            <a:r>
              <a:rPr lang="en-US" b="1" dirty="0" err="1">
                <a:solidFill>
                  <a:schemeClr val="accent2"/>
                </a:solidFill>
              </a:rPr>
              <a:t>dCb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b="1" dirty="0" err="1">
                <a:solidFill>
                  <a:schemeClr val="accent2"/>
                </a:solidFill>
              </a:rPr>
              <a:t>dt</a:t>
            </a:r>
            <a:r>
              <a:rPr lang="en-US" b="1" dirty="0">
                <a:solidFill>
                  <a:schemeClr val="accent2"/>
                </a:solidFill>
              </a:rPr>
              <a:t>=</a:t>
            </a:r>
            <a:r>
              <a:rPr lang="en-US" b="1" dirty="0" err="1">
                <a:solidFill>
                  <a:schemeClr val="accent2"/>
                </a:solidFill>
              </a:rPr>
              <a:t>kCa</a:t>
            </a:r>
            <a:r>
              <a:rPr lang="en-US" b="1" dirty="0">
                <a:solidFill>
                  <a:schemeClr val="accent2"/>
                </a:solidFill>
              </a:rPr>
              <a:t>*</a:t>
            </a:r>
            <a:r>
              <a:rPr lang="en-US" b="1" dirty="0" err="1">
                <a:solidFill>
                  <a:schemeClr val="accent2"/>
                </a:solidFill>
              </a:rPr>
              <a:t>Cb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685800" y="32766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 integrating  d[A]/ [A]^2  = k </a:t>
            </a:r>
            <a:r>
              <a:rPr lang="en-US" b="1" dirty="0" err="1">
                <a:solidFill>
                  <a:schemeClr val="accent2"/>
                </a:solidFill>
              </a:rPr>
              <a:t>dt</a:t>
            </a:r>
            <a:r>
              <a:rPr lang="en-US" b="1" dirty="0">
                <a:solidFill>
                  <a:schemeClr val="accent2"/>
                </a:solidFill>
              </a:rPr>
              <a:t>  and putting boundary limits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We get    </a:t>
            </a:r>
            <a:r>
              <a:rPr lang="en-US" b="1" dirty="0" smtClean="0">
                <a:solidFill>
                  <a:schemeClr val="accent2"/>
                </a:solidFill>
              </a:rPr>
              <a:t>{ 1</a:t>
            </a:r>
            <a:r>
              <a:rPr lang="en-US" b="1" dirty="0">
                <a:solidFill>
                  <a:schemeClr val="accent2"/>
                </a:solidFill>
              </a:rPr>
              <a:t>/ [A</a:t>
            </a:r>
            <a:r>
              <a:rPr lang="en-US" b="1" dirty="0" smtClean="0">
                <a:solidFill>
                  <a:schemeClr val="accent2"/>
                </a:solidFill>
              </a:rPr>
              <a:t>] </a:t>
            </a:r>
            <a:r>
              <a:rPr lang="en-US" b="1" dirty="0">
                <a:solidFill>
                  <a:schemeClr val="accent2"/>
                </a:solidFill>
              </a:rPr>
              <a:t>} 0 to t  =  k (t-0)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27168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entr" presetSubtype="1527178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utoUpdateAnimBg="0"/>
      <p:bldP spid="3482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So if a process is second-order in A, a plot of </a:t>
            </a:r>
            <a:r>
              <a:rPr lang="en-US" smtClean="0">
                <a:solidFill>
                  <a:srgbClr val="00197D"/>
                </a:solidFill>
              </a:rPr>
              <a:t>1/[A] vs. </a:t>
            </a:r>
            <a:r>
              <a:rPr lang="en-US" i="1" smtClean="0">
                <a:solidFill>
                  <a:srgbClr val="00197D"/>
                </a:solidFill>
              </a:rPr>
              <a:t>t</a:t>
            </a:r>
            <a:r>
              <a:rPr lang="en-US" i="1" smtClean="0"/>
              <a:t> </a:t>
            </a:r>
            <a:r>
              <a:rPr lang="en-US" smtClean="0"/>
              <a:t>will yield a straight line with a slope of </a:t>
            </a:r>
            <a:r>
              <a:rPr lang="en-US" i="1" smtClean="0">
                <a:solidFill>
                  <a:srgbClr val="00197D"/>
                </a:solidFill>
              </a:rPr>
              <a:t>k</a:t>
            </a:r>
            <a:r>
              <a:rPr lang="en-US" smtClean="0"/>
              <a:t>.</a:t>
            </a:r>
          </a:p>
        </p:txBody>
      </p:sp>
      <p:pic>
        <p:nvPicPr>
          <p:cNvPr id="399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8800"/>
            <a:ext cx="3632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rxn order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52400" y="12954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The decomposition of 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 at 300</a:t>
            </a:r>
            <a:r>
              <a:rPr lang="en-US" sz="2800">
                <a:solidFill>
                  <a:srgbClr val="C82E32"/>
                </a:solidFill>
                <a:cs typeface="Arial" charset="0"/>
                <a:sym typeface="Symbol" pitchFamily="18" charset="2"/>
              </a:rPr>
              <a:t>°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C is described by the equation</a:t>
            </a:r>
            <a:endParaRPr lang="en-US" sz="2800">
              <a:solidFill>
                <a:srgbClr val="C82E32"/>
              </a:solidFill>
            </a:endParaRP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2362200" y="2133600"/>
            <a:ext cx="6127750" cy="519113"/>
            <a:chOff x="1050" y="1617"/>
            <a:chExt cx="3860" cy="327"/>
          </a:xfrm>
        </p:grpSpPr>
        <p:sp>
          <p:nvSpPr>
            <p:cNvPr id="40989" name="Rectangle 5"/>
            <p:cNvSpPr>
              <a:spLocks noChangeArrowheads="1"/>
            </p:cNvSpPr>
            <p:nvPr/>
          </p:nvSpPr>
          <p:spPr bwMode="auto">
            <a:xfrm>
              <a:off x="1050" y="1617"/>
              <a:ext cx="8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C82E32"/>
                  </a:solidFill>
                </a:rPr>
                <a:t>NO</a:t>
              </a:r>
              <a:r>
                <a:rPr 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sz="2800">
                  <a:solidFill>
                    <a:srgbClr val="C82E32"/>
                  </a:solidFill>
                </a:rPr>
                <a:t> </a:t>
              </a:r>
              <a:r>
                <a:rPr lang="en-US">
                  <a:solidFill>
                    <a:srgbClr val="C82E32"/>
                  </a:solidFill>
                </a:rPr>
                <a:t>(</a:t>
              </a:r>
              <a:r>
                <a:rPr lang="en-US" i="1">
                  <a:solidFill>
                    <a:srgbClr val="C82E32"/>
                  </a:solidFill>
                </a:rPr>
                <a:t>g</a:t>
              </a:r>
              <a:r>
                <a:rPr lang="en-US">
                  <a:solidFill>
                    <a:srgbClr val="C82E32"/>
                  </a:solidFill>
                </a:rPr>
                <a:t>)</a:t>
              </a:r>
              <a:endParaRPr lang="en-US" sz="2800">
                <a:solidFill>
                  <a:srgbClr val="C82E32"/>
                </a:solidFill>
              </a:endParaRPr>
            </a:p>
          </p:txBody>
        </p:sp>
        <p:sp>
          <p:nvSpPr>
            <p:cNvPr id="40990" name="Line 6"/>
            <p:cNvSpPr>
              <a:spLocks noChangeShapeType="1"/>
            </p:cNvSpPr>
            <p:nvPr/>
          </p:nvSpPr>
          <p:spPr bwMode="auto">
            <a:xfrm>
              <a:off x="2112" y="1781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Rectangle 7"/>
            <p:cNvSpPr>
              <a:spLocks noChangeArrowheads="1"/>
            </p:cNvSpPr>
            <p:nvPr/>
          </p:nvSpPr>
          <p:spPr bwMode="auto">
            <a:xfrm>
              <a:off x="2976" y="1617"/>
              <a:ext cx="19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C82E32"/>
                  </a:solidFill>
                </a:rPr>
                <a:t>NO </a:t>
              </a:r>
              <a:r>
                <a:rPr lang="en-US">
                  <a:solidFill>
                    <a:srgbClr val="C82E32"/>
                  </a:solidFill>
                </a:rPr>
                <a:t>(</a:t>
              </a:r>
              <a:r>
                <a:rPr lang="en-US" i="1">
                  <a:solidFill>
                    <a:srgbClr val="C82E32"/>
                  </a:solidFill>
                </a:rPr>
                <a:t>g</a:t>
              </a:r>
              <a:r>
                <a:rPr lang="en-US">
                  <a:solidFill>
                    <a:srgbClr val="C82E32"/>
                  </a:solidFill>
                </a:rPr>
                <a:t>)</a:t>
              </a:r>
              <a:r>
                <a:rPr lang="en-US" sz="2800">
                  <a:solidFill>
                    <a:srgbClr val="C82E32"/>
                  </a:solidFill>
                </a:rPr>
                <a:t> + 1/2 O</a:t>
              </a:r>
              <a:r>
                <a:rPr 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sz="2800">
                  <a:solidFill>
                    <a:srgbClr val="C82E32"/>
                  </a:solidFill>
                </a:rPr>
                <a:t> </a:t>
              </a:r>
              <a:r>
                <a:rPr lang="en-US">
                  <a:solidFill>
                    <a:srgbClr val="C82E32"/>
                  </a:solidFill>
                </a:rPr>
                <a:t>(</a:t>
              </a:r>
              <a:r>
                <a:rPr lang="en-US" i="1">
                  <a:solidFill>
                    <a:srgbClr val="C82E32"/>
                  </a:solidFill>
                </a:rPr>
                <a:t>g</a:t>
              </a:r>
              <a:r>
                <a:rPr lang="en-US">
                  <a:solidFill>
                    <a:srgbClr val="C82E32"/>
                  </a:solidFill>
                </a:rPr>
                <a:t>)</a:t>
              </a:r>
              <a:endParaRPr lang="en-US" sz="2800">
                <a:solidFill>
                  <a:srgbClr val="C82E32"/>
                </a:solidFill>
              </a:endParaRPr>
            </a:p>
          </p:txBody>
        </p:sp>
      </p:grp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152400" y="2743200"/>
            <a:ext cx="3643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and yields these data:</a:t>
            </a:r>
          </a:p>
        </p:txBody>
      </p:sp>
      <p:graphicFrame>
        <p:nvGraphicFramePr>
          <p:cNvPr id="36987" name="Group 123"/>
          <p:cNvGraphicFramePr>
            <a:graphicFrameLocks noGrp="1"/>
          </p:cNvGraphicFramePr>
          <p:nvPr>
            <p:ph type="tbl" idx="1"/>
          </p:nvPr>
        </p:nvGraphicFramePr>
        <p:xfrm>
          <a:off x="3048000" y="3505200"/>
          <a:ext cx="3124200" cy="2743200"/>
        </p:xfrm>
        <a:graphic>
          <a:graphicData uri="http://schemas.openxmlformats.org/drawingml/2006/table">
            <a:tbl>
              <a:tblPr/>
              <a:tblGrid>
                <a:gridCol w="1562100"/>
                <a:gridCol w="15621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 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Outline: Kinetics</a:t>
            </a:r>
          </a:p>
        </p:txBody>
      </p:sp>
      <p:graphicFrame>
        <p:nvGraphicFramePr>
          <p:cNvPr id="5162" name="Group 42"/>
          <p:cNvGraphicFramePr>
            <a:graphicFrameLocks noGrp="1"/>
          </p:cNvGraphicFramePr>
          <p:nvPr/>
        </p:nvGraphicFramePr>
        <p:xfrm>
          <a:off x="533400" y="1397000"/>
          <a:ext cx="8305800" cy="4158298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Reaction Rates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How we measure rates.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How the rate depends on amounts of reactants.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How to calc amount left or time to reach a given amount.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Half-life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How long it takes to react 50% of reactants.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Arrhenius Equation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How rate constant changes with 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Mechanisms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Link between rate and molecular scale processes.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2954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r"/>
            <a:r>
              <a:rPr lang="en-US" sz="2800">
                <a:solidFill>
                  <a:srgbClr val="C82E32"/>
                </a:solidFill>
              </a:rPr>
              <a:t>Graphing ln [NO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] vs</a:t>
            </a:r>
            <a:r>
              <a:rPr lang="en-US" sz="2800" i="1">
                <a:solidFill>
                  <a:srgbClr val="C82E32"/>
                </a:solidFill>
              </a:rPr>
              <a:t>.</a:t>
            </a:r>
            <a:r>
              <a:rPr lang="en-US" sz="2800">
                <a:solidFill>
                  <a:srgbClr val="C82E32"/>
                </a:solidFill>
              </a:rPr>
              <a:t> </a:t>
            </a:r>
            <a:r>
              <a:rPr lang="en-US" sz="2800" i="1">
                <a:solidFill>
                  <a:srgbClr val="C82E32"/>
                </a:solidFill>
              </a:rPr>
              <a:t>t </a:t>
            </a:r>
            <a:r>
              <a:rPr lang="en-US" sz="2800">
                <a:solidFill>
                  <a:srgbClr val="C82E32"/>
                </a:solidFill>
              </a:rPr>
              <a:t>yields:</a:t>
            </a:r>
          </a:p>
        </p:txBody>
      </p:sp>
      <p:graphicFrame>
        <p:nvGraphicFramePr>
          <p:cNvPr id="37975" name="Group 87"/>
          <p:cNvGraphicFramePr>
            <a:graphicFrameLocks noGrp="1"/>
          </p:cNvGraphicFramePr>
          <p:nvPr>
            <p:ph type="tbl" idx="1"/>
          </p:nvPr>
        </p:nvGraphicFramePr>
        <p:xfrm>
          <a:off x="152400" y="3810000"/>
          <a:ext cx="4419600" cy="2743200"/>
        </p:xfrm>
        <a:graphic>
          <a:graphicData uri="http://schemas.openxmlformats.org/drawingml/2006/table">
            <a:tbl>
              <a:tblPr/>
              <a:tblGrid>
                <a:gridCol w="1425575"/>
                <a:gridCol w="1497013"/>
                <a:gridCol w="149701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 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ln [NO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-4.610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-4.845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-5.038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-5.337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-5.573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17" name="Picture 81" descr="14_08a"/>
          <p:cNvPicPr>
            <a:picLocks noChangeAspect="1" noChangeArrowheads="1"/>
          </p:cNvPicPr>
          <p:nvPr/>
        </p:nvPicPr>
        <p:blipFill>
          <a:blip r:embed="rId3"/>
          <a:srcRect b="14040"/>
          <a:stretch>
            <a:fillRect/>
          </a:stretch>
        </p:blipFill>
        <p:spPr bwMode="auto">
          <a:xfrm>
            <a:off x="5181600" y="1371600"/>
            <a:ext cx="3505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152400" y="2286000"/>
            <a:ext cx="4765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The plot is </a:t>
            </a:r>
            <a:r>
              <a:rPr lang="en-US" sz="2800" i="1">
                <a:solidFill>
                  <a:srgbClr val="C82E32"/>
                </a:solidFill>
              </a:rPr>
              <a:t>not</a:t>
            </a:r>
            <a:r>
              <a:rPr lang="en-US" sz="2800">
                <a:solidFill>
                  <a:srgbClr val="C82E32"/>
                </a:solidFill>
              </a:rPr>
              <a:t> a straight line, so the process is </a:t>
            </a:r>
            <a:r>
              <a:rPr lang="en-US" sz="2800" i="1">
                <a:solidFill>
                  <a:srgbClr val="C82E32"/>
                </a:solidFill>
              </a:rPr>
              <a:t>not</a:t>
            </a:r>
            <a:r>
              <a:rPr lang="en-US" sz="2800">
                <a:solidFill>
                  <a:srgbClr val="C82E32"/>
                </a:solidFill>
              </a:rPr>
              <a:t> first-order in [A].</a:t>
            </a:r>
          </a:p>
        </p:txBody>
      </p:sp>
      <p:sp>
        <p:nvSpPr>
          <p:cNvPr id="42019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rxn order</a:t>
            </a:r>
          </a:p>
        </p:txBody>
      </p:sp>
      <p:pic>
        <p:nvPicPr>
          <p:cNvPr id="42020" name="Picture 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181600"/>
            <a:ext cx="3492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1" name="Text Box 92"/>
          <p:cNvSpPr txBox="1">
            <a:spLocks noChangeArrowheads="1"/>
          </p:cNvSpPr>
          <p:nvPr/>
        </p:nvSpPr>
        <p:spPr bwMode="auto">
          <a:xfrm>
            <a:off x="5165725" y="47085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Does not fit: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Processes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419600" y="1295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/>
            <a:r>
              <a:rPr lang="en-US" sz="2800">
                <a:solidFill>
                  <a:srgbClr val="C82E32"/>
                </a:solidFill>
              </a:rPr>
              <a:t>A graph of 1/[NO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] vs. </a:t>
            </a:r>
            <a:r>
              <a:rPr lang="en-US" sz="2800" i="1">
                <a:solidFill>
                  <a:srgbClr val="C82E32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 gives this plot.</a:t>
            </a:r>
          </a:p>
        </p:txBody>
      </p:sp>
      <p:graphicFrame>
        <p:nvGraphicFramePr>
          <p:cNvPr id="38948" name="Group 36"/>
          <p:cNvGraphicFramePr>
            <a:graphicFrameLocks noGrp="1"/>
          </p:cNvGraphicFramePr>
          <p:nvPr>
            <p:ph type="tbl" idx="1"/>
          </p:nvPr>
        </p:nvGraphicFramePr>
        <p:xfrm>
          <a:off x="228600" y="3886200"/>
          <a:ext cx="4724400" cy="2743200"/>
        </p:xfrm>
        <a:graphic>
          <a:graphicData uri="http://schemas.openxmlformats.org/drawingml/2006/table">
            <a:tbl>
              <a:tblPr/>
              <a:tblGrid>
                <a:gridCol w="1549400"/>
                <a:gridCol w="1574800"/>
                <a:gridCol w="1600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 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1/[NO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42" name="Picture 35" descr="14_08b"/>
          <p:cNvPicPr>
            <a:picLocks noChangeAspect="1" noChangeArrowheads="1"/>
          </p:cNvPicPr>
          <p:nvPr/>
        </p:nvPicPr>
        <p:blipFill>
          <a:blip r:embed="rId3"/>
          <a:srcRect b="12959"/>
          <a:stretch>
            <a:fillRect/>
          </a:stretch>
        </p:blipFill>
        <p:spPr bwMode="auto">
          <a:xfrm>
            <a:off x="685800" y="1295400"/>
            <a:ext cx="2971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3" name="Rectangle 37"/>
          <p:cNvSpPr>
            <a:spLocks noChangeArrowheads="1"/>
          </p:cNvSpPr>
          <p:nvPr/>
        </p:nvSpPr>
        <p:spPr bwMode="auto">
          <a:xfrm>
            <a:off x="5334000" y="3276600"/>
            <a:ext cx="3505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buFontTx/>
              <a:buChar char="•"/>
            </a:pPr>
            <a:endParaRPr lang="en-US" sz="2800">
              <a:solidFill>
                <a:srgbClr val="C82E32"/>
              </a:solidFill>
            </a:endParaRPr>
          </a:p>
          <a:p>
            <a:pPr marL="338138" indent="-338138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This </a:t>
            </a:r>
            <a:r>
              <a:rPr lang="en-US" sz="2800" i="1">
                <a:solidFill>
                  <a:srgbClr val="C82E32"/>
                </a:solidFill>
              </a:rPr>
              <a:t>is</a:t>
            </a:r>
            <a:r>
              <a:rPr lang="en-US" sz="2800">
                <a:solidFill>
                  <a:srgbClr val="C82E32"/>
                </a:solidFill>
              </a:rPr>
              <a:t> a straight line. Therefore, the process is second-order in [NO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].</a:t>
            </a:r>
          </a:p>
          <a:p>
            <a:pPr marL="338138" indent="-338138"/>
            <a:endParaRPr lang="en-US"/>
          </a:p>
        </p:txBody>
      </p:sp>
      <p:pic>
        <p:nvPicPr>
          <p:cNvPr id="43044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29622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Half-Life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Half-life is defined as the time required for one-half of a reactant to react.</a:t>
            </a:r>
          </a:p>
          <a:p>
            <a:pPr eaLnBrk="1" hangingPunct="1"/>
            <a:r>
              <a:rPr lang="en-US" sz="2800" smtClean="0"/>
              <a:t>Because [A] at </a:t>
            </a:r>
            <a:r>
              <a:rPr lang="en-US" sz="2800" i="1" smtClean="0"/>
              <a:t>t</a:t>
            </a:r>
            <a:r>
              <a:rPr lang="en-US" sz="2800" baseline="-25000" smtClean="0"/>
              <a:t>1/2</a:t>
            </a:r>
            <a:r>
              <a:rPr lang="en-US" sz="2800" smtClean="0"/>
              <a:t> is one-half of the original [A], 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[A]</a:t>
            </a:r>
            <a:r>
              <a:rPr lang="en-US" sz="2800" i="1" baseline="-25000" smtClean="0"/>
              <a:t>t</a:t>
            </a:r>
            <a:r>
              <a:rPr lang="en-US" sz="2800" smtClean="0"/>
              <a:t> = 0.5 [A]</a:t>
            </a:r>
            <a:r>
              <a:rPr lang="en-US" sz="2800" baseline="-25000" smtClean="0"/>
              <a:t>0</a:t>
            </a:r>
            <a:r>
              <a:rPr lang="en-US" sz="2800" smtClean="0"/>
              <a:t>.</a:t>
            </a:r>
          </a:p>
        </p:txBody>
      </p:sp>
      <p:pic>
        <p:nvPicPr>
          <p:cNvPr id="44036" name="Picture 5" descr="14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080"/>
          <a:stretch>
            <a:fillRect/>
          </a:stretch>
        </p:blipFill>
        <p:spPr>
          <a:xfrm>
            <a:off x="174625" y="1371600"/>
            <a:ext cx="4168775" cy="36560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3"/>
          <p:cNvSpPr>
            <a:spLocks noChangeArrowheads="1"/>
          </p:cNvSpPr>
          <p:nvPr/>
        </p:nvSpPr>
        <p:spPr bwMode="auto">
          <a:xfrm>
            <a:off x="4876800" y="3810000"/>
            <a:ext cx="3048000" cy="1524000"/>
          </a:xfrm>
          <a:prstGeom prst="ellipse">
            <a:avLst/>
          </a:prstGeom>
          <a:solidFill>
            <a:srgbClr val="FFD2DD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DA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Half-Life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For a first-order process, set [A]</a:t>
            </a:r>
            <a:r>
              <a:rPr lang="en-US" sz="2800" baseline="-25000" smtClean="0"/>
              <a:t>t</a:t>
            </a:r>
            <a:r>
              <a:rPr lang="en-US" sz="2800" smtClean="0"/>
              <a:t>=0.5 [A]</a:t>
            </a:r>
            <a:r>
              <a:rPr lang="en-US" sz="2800" baseline="-25000" smtClean="0"/>
              <a:t>0 </a:t>
            </a:r>
            <a:r>
              <a:rPr lang="en-US" sz="2800" smtClean="0"/>
              <a:t>in integrated rate equation:</a:t>
            </a:r>
            <a:r>
              <a:rPr lang="en-US" sz="2800" baseline="-25000" smtClean="0"/>
              <a:t> 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419600" y="5791200"/>
            <a:ext cx="3891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2E32"/>
                </a:solidFill>
              </a:rPr>
              <a:t>NOTE:  For a first-order process, the half-life does not depend on [A]</a:t>
            </a:r>
            <a:r>
              <a:rPr lang="en-US" baseline="-25000" dirty="0">
                <a:solidFill>
                  <a:srgbClr val="C82E32"/>
                </a:solidFill>
              </a:rPr>
              <a:t>0</a:t>
            </a:r>
            <a:r>
              <a:rPr lang="en-US" dirty="0">
                <a:solidFill>
                  <a:srgbClr val="C82E3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506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3009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429000"/>
            <a:ext cx="2476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14800"/>
            <a:ext cx="1752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5"/>
          <p:cNvPicPr>
            <a:picLocks noChangeAspect="1" noChangeArrowheads="1"/>
          </p:cNvPicPr>
          <p:nvPr/>
        </p:nvPicPr>
        <p:blipFill>
          <a:blip r:embed="rId6"/>
          <a:srcRect r="36736" b="33595"/>
          <a:stretch>
            <a:fillRect/>
          </a:stretch>
        </p:blipFill>
        <p:spPr bwMode="auto">
          <a:xfrm>
            <a:off x="990600" y="5791200"/>
            <a:ext cx="236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838200" y="4038600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ln 0.5 = - k t </a:t>
            </a:r>
            <a:r>
              <a:rPr lang="en-US" sz="2800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½</a:t>
            </a:r>
            <a:endParaRPr lang="en-U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½ = - k t </a:t>
            </a:r>
            <a:r>
              <a:rPr lang="en-US" sz="2800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½</a:t>
            </a:r>
            <a:endParaRPr lang="en-U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–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= - k t </a:t>
            </a:r>
            <a:r>
              <a:rPr lang="en-US" sz="2800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½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724400" y="24384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Substituting value of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  <a:p>
            <a:endParaRPr lang="en-U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 – 0.693 = - k t </a:t>
            </a:r>
            <a:r>
              <a:rPr lang="en-US" sz="2400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1/2</a:t>
            </a:r>
            <a:endParaRPr lang="en-US" sz="2400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743200" y="3733800"/>
            <a:ext cx="2743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17438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45"/>
          <p:cNvSpPr>
            <a:spLocks noChangeArrowheads="1"/>
          </p:cNvSpPr>
          <p:nvPr/>
        </p:nvSpPr>
        <p:spPr bwMode="auto">
          <a:xfrm>
            <a:off x="5029200" y="3352800"/>
            <a:ext cx="3048000" cy="1524000"/>
          </a:xfrm>
          <a:prstGeom prst="ellipse">
            <a:avLst/>
          </a:prstGeom>
          <a:solidFill>
            <a:srgbClr val="FFD2DD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DA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Half-Life- 2nd order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71600"/>
            <a:ext cx="5410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For a second-order process, set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[A]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=0.5 [A]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in 2nd order equation.</a:t>
            </a:r>
          </a:p>
        </p:txBody>
      </p:sp>
      <p:pic>
        <p:nvPicPr>
          <p:cNvPr id="4608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51100"/>
            <a:ext cx="3556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46500"/>
            <a:ext cx="2997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41900"/>
            <a:ext cx="2984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581400"/>
            <a:ext cx="1828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Outline: Kinetics</a:t>
            </a:r>
          </a:p>
        </p:txBody>
      </p:sp>
      <p:graphicFrame>
        <p:nvGraphicFramePr>
          <p:cNvPr id="145532" name="Group 124"/>
          <p:cNvGraphicFramePr>
            <a:graphicFrameLocks noGrp="1"/>
          </p:cNvGraphicFramePr>
          <p:nvPr/>
        </p:nvGraphicFramePr>
        <p:xfrm>
          <a:off x="152400" y="1397000"/>
          <a:ext cx="8686800" cy="3784601"/>
        </p:xfrm>
        <a:graphic>
          <a:graphicData uri="http://schemas.openxmlformats.org/drawingml/2006/table">
            <a:tbl>
              <a:tblPr/>
              <a:tblGrid>
                <a:gridCol w="1143000"/>
                <a:gridCol w="2243138"/>
                <a:gridCol w="2576512"/>
                <a:gridCol w="27241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97D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First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Second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Second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complicated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Half-life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complicated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7134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11400"/>
            <a:ext cx="2501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Picture 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86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209800"/>
            <a:ext cx="2120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900" y="2895600"/>
            <a:ext cx="201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8" name="Picture 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895600"/>
            <a:ext cx="2374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9" name="Picture 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19100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Picture 1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114800"/>
            <a:ext cx="1752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Molecularity</a:t>
            </a:r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381000" y="838200"/>
            <a:ext cx="838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/>
              <a:t>Elementary reactions are classified according to their molecularity. 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The number of reacting species, which are involved in simultaneous collision to bring about a chemical reaction is called the molecularity of the reaction.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 In a unimolecular reaction, a single molecule shakes itself apart or its atoms into a new arrangement.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/>
            <a:r>
              <a:rPr lang="en-US" sz="2400" dirty="0"/>
              <a:t>Example 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Decomposition of NH</a:t>
            </a:r>
            <a:r>
              <a:rPr lang="en-US" sz="2400" baseline="-25000" dirty="0"/>
              <a:t>4</a:t>
            </a:r>
            <a:r>
              <a:rPr lang="en-US" sz="2400" dirty="0"/>
              <a:t>NO</a:t>
            </a:r>
            <a:r>
              <a:rPr lang="en-US" sz="2400" baseline="-25000" dirty="0"/>
              <a:t>2</a:t>
            </a:r>
            <a:r>
              <a:rPr lang="en-US" sz="2400" dirty="0"/>
              <a:t> to N</a:t>
            </a:r>
            <a:r>
              <a:rPr lang="en-US" sz="2400" baseline="-25000" dirty="0"/>
              <a:t>2</a:t>
            </a:r>
            <a:r>
              <a:rPr lang="en-US" sz="2400" dirty="0"/>
              <a:t> and 2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638800"/>
            <a:ext cx="419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Molecularity</a:t>
            </a:r>
          </a:p>
        </p:txBody>
      </p:sp>
      <p:sp>
        <p:nvSpPr>
          <p:cNvPr id="49155" name="TextBox 12"/>
          <p:cNvSpPr txBox="1">
            <a:spLocks noChangeArrowheads="1"/>
          </p:cNvSpPr>
          <p:nvPr/>
        </p:nvSpPr>
        <p:spPr bwMode="auto">
          <a:xfrm>
            <a:off x="533400" y="636588"/>
            <a:ext cx="8001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/>
              <a:t>Bimolecular reactions involve the collision of pair of molecules. 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Bimolecular reactions are common.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/>
            <a:r>
              <a:rPr lang="en-US" sz="2400" dirty="0"/>
              <a:t>Example :</a:t>
            </a:r>
          </a:p>
          <a:p>
            <a:pPr algn="just"/>
            <a:r>
              <a:rPr lang="en-US" sz="2400" dirty="0"/>
              <a:t>Oxidation of nitric oxide by ozone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Molecularity differs from order of a reaction.</a:t>
            </a:r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 Molecularity is defined for elementary reactions where as order corresponds to the overall reaction. </a:t>
            </a:r>
          </a:p>
          <a:p>
            <a:pPr algn="just"/>
            <a:endParaRPr lang="en-US" sz="2400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52813"/>
            <a:ext cx="39624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Molecularity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33400" y="990600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/>
              <a:t>The overall reaction might involve one elementary reaction or it might involve a sequence of elementary reactions (a sequence of elementary reactions denotes a complex reaction).</a:t>
            </a:r>
          </a:p>
          <a:p>
            <a:pPr algn="just">
              <a:buFont typeface="Arial" charset="0"/>
              <a:buChar char="•"/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If a reaction exhibits second order kinetics, it is not necessary that the mechanism of the reaction involves bimolecular collision. </a:t>
            </a:r>
          </a:p>
          <a:p>
            <a:pPr algn="just">
              <a:buFont typeface="Arial" charset="0"/>
              <a:buChar char="•"/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en-US" sz="2400" dirty="0"/>
          </a:p>
          <a:p>
            <a:pPr algn="just">
              <a:buFont typeface="Arial" charset="0"/>
              <a:buChar char="•"/>
            </a:pPr>
            <a:r>
              <a:rPr lang="en-US" sz="2400" dirty="0"/>
              <a:t>The reaction might involve a sequence of steps, where the molecularity of one step might be different from another step.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4180014"/>
              </p:ext>
            </p:extLst>
          </p:nvPr>
        </p:nvGraphicFramePr>
        <p:xfrm>
          <a:off x="7881" y="15767"/>
          <a:ext cx="9136118" cy="686882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5775"/>
                <a:gridCol w="4209089"/>
                <a:gridCol w="4481254"/>
              </a:tblGrid>
              <a:tr h="3426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Order of reaction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Molecularity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 anchor="ctr"/>
                </a:tc>
              </a:tr>
              <a:tr h="534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experimentally determined quantity.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theoretical concept.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810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obtained from the rate for the over-all reaction.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calculated on the basis of rate determining step in the proposed reaction mechanism.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534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may have whole number, zero and even fractional value.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always a whole number and never zero or fraction.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810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cannot be obtained from balanced or stoichometric equation.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can be obtained from balanced equation of single reaction of known mechanism.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1086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does not give any information about the reaction mechanism; through it can give some suggestion.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reveals some fundamental facts about the reaction mechanism.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1086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equal to the sum of the exponents of the molar concentration of the reactants in the rate equation.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is equal to the minimum number of species taking part in a single rate-determining step of chemical reaction.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  <a:tr h="1638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 magnitude can change, when the condition of the reaction are altered. Thus, when one reactant is taken in large excess, the resultant order of reaction is different.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represents rate-determining step only and it undergoes no change, when the conditions of the reactions are altered.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36656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Factors That Affect Reaction Rates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077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Concentration of Reactants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000" dirty="0" smtClean="0"/>
              <a:t>As the concentration of reactants increases, so does the likelihood that reactant molecules will collide.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Temperature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000" dirty="0" smtClean="0"/>
              <a:t>At higher temperatures, reactant molecules have more kinetic energy, move faster, and collide more often and with greater energy.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Catalysts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000" dirty="0" smtClean="0"/>
              <a:t>Speed up reaction by  </a:t>
            </a:r>
            <a:br>
              <a:rPr lang="en-US" sz="2000" dirty="0" smtClean="0"/>
            </a:br>
            <a:r>
              <a:rPr lang="en-US" sz="2000" dirty="0" smtClean="0"/>
              <a:t>changing mechanism.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4" name="Picture 4" descr="1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1510"/>
          <a:stretch>
            <a:fillRect/>
          </a:stretch>
        </p:blipFill>
        <p:spPr>
          <a:xfrm>
            <a:off x="5029200" y="4191000"/>
            <a:ext cx="3665538" cy="22812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550059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96880" presetClass="entr" presetSubtype="15500596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96880" presetClass="entr" presetSubtype="1550059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96880" presetClass="entr" presetSubtype="15500596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96880" presetClass="entr" presetSubtype="1550059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96880" presetClass="entr" presetSubtype="15500596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Temperature and Rate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05400" y="1981200"/>
            <a:ext cx="4038600" cy="2438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Generally, as temperature increases, so does the reaction rate.</a:t>
            </a:r>
          </a:p>
          <a:p>
            <a:pPr eaLnBrk="1" hangingPunct="1"/>
            <a:r>
              <a:rPr lang="en-US" sz="2400" dirty="0" smtClean="0"/>
              <a:t>This is because </a:t>
            </a:r>
            <a:r>
              <a:rPr lang="en-US" sz="2400" i="1" dirty="0" smtClean="0"/>
              <a:t>k</a:t>
            </a:r>
            <a:r>
              <a:rPr lang="en-US" sz="2400" dirty="0" smtClean="0"/>
              <a:t> is temperature dependent</a:t>
            </a:r>
            <a:r>
              <a:rPr lang="en-US" sz="2800" dirty="0" smtClean="0"/>
              <a:t>.</a:t>
            </a:r>
          </a:p>
        </p:txBody>
      </p:sp>
      <p:pic>
        <p:nvPicPr>
          <p:cNvPr id="52228" name="Picture 7" descr="14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5400"/>
          <a:stretch>
            <a:fillRect/>
          </a:stretch>
        </p:blipFill>
        <p:spPr>
          <a:xfrm>
            <a:off x="304800" y="990600"/>
            <a:ext cx="4572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Reaction kinetics</a:t>
            </a:r>
          </a:p>
        </p:txBody>
      </p:sp>
      <p:sp>
        <p:nvSpPr>
          <p:cNvPr id="53251" name="TextBox 10"/>
          <p:cNvSpPr txBox="1">
            <a:spLocks noChangeArrowheads="1"/>
          </p:cNvSpPr>
          <p:nvPr/>
        </p:nvSpPr>
        <p:spPr bwMode="auto">
          <a:xfrm>
            <a:off x="381000" y="762000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Reactions close to Equilibrium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/>
              <a:t>For reaction far from equilibrium ( free energy difference between reactants and products negative ) , rate depends on concentration of reactants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In such situation backward reaction is unimportant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For a reaction close to equilibrium , rate depends on both forward &amp; backward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r>
              <a:rPr lang="en-US" sz="2400"/>
              <a:t>For example , If the reaction A = B is close to eqbm.</a:t>
            </a:r>
          </a:p>
          <a:p>
            <a:r>
              <a:rPr lang="en-US" sz="2400"/>
              <a:t> </a:t>
            </a:r>
          </a:p>
          <a:p>
            <a:r>
              <a:rPr lang="en-US" sz="2400"/>
              <a:t>Then Vf= KfC(A) &amp;  Vb=KbC(B)  , Kf &amp; Kb –rate constants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Reaction kinetics</a:t>
            </a:r>
          </a:p>
        </p:txBody>
      </p:sp>
      <p:sp>
        <p:nvSpPr>
          <p:cNvPr id="54275" name="TextBox 10"/>
          <p:cNvSpPr txBox="1">
            <a:spLocks noChangeArrowheads="1"/>
          </p:cNvSpPr>
          <p:nvPr/>
        </p:nvSpPr>
        <p:spPr bwMode="auto">
          <a:xfrm>
            <a:off x="381000" y="762000"/>
            <a:ext cx="838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Vf &amp; Vb are forward &amp; backward velocities</a:t>
            </a:r>
          </a:p>
          <a:p>
            <a:endParaRPr lang="en-US" sz="2400"/>
          </a:p>
          <a:p>
            <a:r>
              <a:rPr lang="en-US" sz="2400"/>
              <a:t>So at equilibrium  Vf=Vb</a:t>
            </a:r>
          </a:p>
          <a:p>
            <a:endParaRPr lang="en-US" sz="2400"/>
          </a:p>
          <a:p>
            <a:r>
              <a:rPr lang="en-US" sz="2400"/>
              <a:t>kf/kb = C(B)/C(A) = K ( equilibrium constant)</a:t>
            </a:r>
          </a:p>
          <a:p>
            <a:endParaRPr lang="en-US" sz="2400"/>
          </a:p>
          <a:p>
            <a:r>
              <a:rPr lang="en-US" sz="2400"/>
              <a:t>Overall rate for ‘A’ consumption </a:t>
            </a:r>
          </a:p>
          <a:p>
            <a:endParaRPr lang="en-US" sz="2400"/>
          </a:p>
          <a:p>
            <a:r>
              <a:rPr lang="en-US" sz="2400"/>
              <a:t>-dC(A)/dt = Vf-Vb  = kf( CA-CB/K)</a:t>
            </a:r>
          </a:p>
          <a:p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Effect of Concentration on Reaction Rate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400"/>
              <a:t>Reaction A + B &gt; C+D</a:t>
            </a:r>
          </a:p>
          <a:p>
            <a:endParaRPr lang="en-US" sz="2400"/>
          </a:p>
          <a:p>
            <a:r>
              <a:rPr lang="en-US" sz="2400"/>
              <a:t>As we know Vf= kf[A]*[B] &amp;  Vb=kb[C]*[D]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Reaction kinetics</a:t>
            </a:r>
          </a:p>
        </p:txBody>
      </p:sp>
      <p:sp>
        <p:nvSpPr>
          <p:cNvPr id="55299" name="TextBox 10"/>
          <p:cNvSpPr txBox="1">
            <a:spLocks noChangeArrowheads="1"/>
          </p:cNvSpPr>
          <p:nvPr/>
        </p:nvSpPr>
        <p:spPr bwMode="auto">
          <a:xfrm>
            <a:off x="381000" y="762000"/>
            <a:ext cx="838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At equilibrium  Vf = Vb</a:t>
            </a:r>
          </a:p>
          <a:p>
            <a:endParaRPr lang="en-US" sz="2400"/>
          </a:p>
          <a:p>
            <a:r>
              <a:rPr lang="en-US" sz="2400"/>
              <a:t>K = kf /kb = [C]*[D] / [A]*[B]</a:t>
            </a:r>
          </a:p>
          <a:p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Effect of temperature on Reaction Rate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As per Arrhenius Equation for rate constant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ln kf= -Ea/RT +constant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Ln kb =Ea1/ RT =constant  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k ( rate constant ) = A e^ ( -Ea/RT)   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Ea = activation energy a molecule acquires to react with other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Collision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3429000"/>
          </a:xfrm>
        </p:spPr>
        <p:txBody>
          <a:bodyPr/>
          <a:lstStyle/>
          <a:p>
            <a:pPr algn="just" eaLnBrk="1" hangingPunct="1"/>
            <a:r>
              <a:rPr lang="en-US" sz="2600" dirty="0" smtClean="0"/>
              <a:t>In a chemical reaction, bonds are broken and new bonds are formed.</a:t>
            </a:r>
          </a:p>
          <a:p>
            <a:pPr algn="just" eaLnBrk="1" hangingPunct="1"/>
            <a:r>
              <a:rPr lang="en-US" sz="2600" dirty="0" smtClean="0"/>
              <a:t>Molecules can only react if they collide with each other</a:t>
            </a:r>
            <a:r>
              <a:rPr lang="en-US" sz="2600" dirty="0" smtClean="0"/>
              <a:t>.</a:t>
            </a:r>
          </a:p>
          <a:p>
            <a:pPr algn="just" eaLnBrk="1" hangingPunct="1"/>
            <a:r>
              <a:rPr lang="en-US" sz="2600" dirty="0" smtClean="0"/>
              <a:t>Furthermore, molecules must collide with the correct </a:t>
            </a:r>
            <a:r>
              <a:rPr lang="en-US" sz="2600" dirty="0" smtClean="0">
                <a:solidFill>
                  <a:srgbClr val="00197D"/>
                </a:solidFill>
              </a:rPr>
              <a:t>orientation</a:t>
            </a:r>
            <a:r>
              <a:rPr lang="en-US" sz="2600" dirty="0" smtClean="0"/>
              <a:t> and with enough </a:t>
            </a:r>
            <a:r>
              <a:rPr lang="en-US" sz="2600" dirty="0" smtClean="0">
                <a:solidFill>
                  <a:srgbClr val="00197D"/>
                </a:solidFill>
              </a:rPr>
              <a:t>energy</a:t>
            </a:r>
            <a:r>
              <a:rPr lang="en-US" sz="2600" dirty="0" smtClean="0"/>
              <a:t> to cause bond breakage and formation.</a:t>
            </a:r>
            <a:endParaRPr lang="en-US" sz="2600" dirty="0" smtClean="0"/>
          </a:p>
        </p:txBody>
      </p:sp>
      <p:pic>
        <p:nvPicPr>
          <p:cNvPr id="4" name="Picture 8" descr="14_13ab"/>
          <p:cNvPicPr>
            <a:picLocks noChangeAspect="1" noChangeArrowheads="1"/>
          </p:cNvPicPr>
          <p:nvPr/>
        </p:nvPicPr>
        <p:blipFill>
          <a:blip r:embed="rId3"/>
          <a:srcRect b="61552"/>
          <a:stretch>
            <a:fillRect/>
          </a:stretch>
        </p:blipFill>
        <p:spPr>
          <a:xfrm>
            <a:off x="533400" y="4876800"/>
            <a:ext cx="7991475" cy="1470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Activation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 smtClean="0"/>
              <a:t>In other words, there is a minimum amount of energy required for reaction:  the </a:t>
            </a:r>
            <a:r>
              <a:rPr lang="en-US" sz="2400" smtClean="0">
                <a:solidFill>
                  <a:srgbClr val="00197D"/>
                </a:solidFill>
              </a:rPr>
              <a:t>activation energy</a:t>
            </a:r>
            <a:r>
              <a:rPr lang="en-US" sz="2400" smtClean="0"/>
              <a:t>, </a:t>
            </a:r>
            <a:r>
              <a:rPr lang="en-US" sz="2400" i="1" smtClean="0"/>
              <a:t>E</a:t>
            </a:r>
            <a:r>
              <a:rPr lang="en-US" sz="2400" i="1" baseline="-25000" smtClean="0"/>
              <a:t>a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Just as a ball cannot get over a hill if it does not roll up the hill with enough energy, a reaction cannot occur unless the molecules possess sufficient energy to get over the activation energy barrier.</a:t>
            </a:r>
          </a:p>
        </p:txBody>
      </p:sp>
      <p:pic>
        <p:nvPicPr>
          <p:cNvPr id="58372" name="Picture 7" descr="14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773"/>
          <a:stretch>
            <a:fillRect/>
          </a:stretch>
        </p:blipFill>
        <p:spPr>
          <a:xfrm>
            <a:off x="914400" y="4067175"/>
            <a:ext cx="6172200" cy="26352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Reaction Coordinate Diagrams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5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It is helpful to visualize energy changes throughout a process on a </a:t>
            </a:r>
            <a:r>
              <a:rPr lang="en-US" sz="2800" smtClean="0">
                <a:solidFill>
                  <a:srgbClr val="00197D"/>
                </a:solidFill>
              </a:rPr>
              <a:t>reaction coordinate diagram</a:t>
            </a:r>
            <a:r>
              <a:rPr lang="en-US" sz="2800" smtClean="0"/>
              <a:t> like this one for the rearrangement of methyl isonitrile.</a:t>
            </a:r>
          </a:p>
        </p:txBody>
      </p:sp>
      <p:pic>
        <p:nvPicPr>
          <p:cNvPr id="59396" name="Picture 5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600"/>
          <a:stretch>
            <a:fillRect/>
          </a:stretch>
        </p:blipFill>
        <p:spPr>
          <a:xfrm>
            <a:off x="3657600" y="1449388"/>
            <a:ext cx="5257800" cy="3932237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Reaction Coordinate Diagrams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41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It shows the energy of the reactants and products (and, therefore,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smtClean="0"/>
              <a:t>E</a:t>
            </a:r>
            <a:r>
              <a:rPr lang="en-US" sz="280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high point on the diagram is the </a:t>
            </a:r>
            <a:r>
              <a:rPr lang="en-US" sz="2800" smtClean="0">
                <a:solidFill>
                  <a:srgbClr val="00197D"/>
                </a:solidFill>
              </a:rPr>
              <a:t>transition state</a:t>
            </a:r>
            <a:r>
              <a:rPr lang="en-US" sz="2800" smtClean="0"/>
              <a:t>.</a:t>
            </a:r>
          </a:p>
        </p:txBody>
      </p:sp>
      <p:pic>
        <p:nvPicPr>
          <p:cNvPr id="60420" name="Picture 4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600"/>
          <a:stretch>
            <a:fillRect/>
          </a:stretch>
        </p:blipFill>
        <p:spPr>
          <a:xfrm>
            <a:off x="4572000" y="1150938"/>
            <a:ext cx="3962400" cy="2963862"/>
          </a:xfrm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191000"/>
            <a:ext cx="8153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The species present at the transition state is called the </a:t>
            </a:r>
            <a:r>
              <a:rPr lang="en-US" sz="2800">
                <a:solidFill>
                  <a:srgbClr val="00197D"/>
                </a:solidFill>
              </a:rPr>
              <a:t>activated complex</a:t>
            </a:r>
            <a:r>
              <a:rPr lang="en-US" sz="2800">
                <a:solidFill>
                  <a:srgbClr val="C82E32"/>
                </a:solidFill>
              </a:rPr>
              <a:t>.</a:t>
            </a:r>
          </a:p>
          <a:p>
            <a:pPr marL="338138" indent="-338138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The energy gap between the reactants and the activated complex is the activation energy barrier.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Maxwell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Boltzmann Distributions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sz="2800" smtClean="0"/>
              <a:t>Temperature is defined as a measure of the average kinetic energy of the molecules in a sample.</a:t>
            </a:r>
          </a:p>
        </p:txBody>
      </p:sp>
      <p:pic>
        <p:nvPicPr>
          <p:cNvPr id="61444" name="Picture 5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1816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At any temperature there is a wide distribution of kinetic energies.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Maxwell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Boltzmann Distributions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As the temperature increases, the curve flattens and broadens.</a:t>
            </a:r>
          </a:p>
          <a:p>
            <a:pPr eaLnBrk="1" hangingPunct="1"/>
            <a:r>
              <a:rPr lang="en-US" sz="2800" smtClean="0"/>
              <a:t>Thus at higher temperatures, a larger population of molecules has higher energy.</a:t>
            </a:r>
          </a:p>
        </p:txBody>
      </p:sp>
      <p:pic>
        <p:nvPicPr>
          <p:cNvPr id="62468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dirty="0" smtClean="0"/>
              <a:t>	Rates of reactions can be determined by monitoring the change in concentration of either reactants or products as a function of time. 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chemeClr val="accent2"/>
                </a:solidFill>
              </a:rPr>
              <a:t>[A] </a:t>
            </a:r>
            <a:r>
              <a:rPr lang="en-US" sz="2800" b="1" dirty="0" err="1" smtClean="0">
                <a:solidFill>
                  <a:schemeClr val="accent2"/>
                </a:solidFill>
              </a:rPr>
              <a:t>vs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chemeClr val="accent2"/>
                </a:solidFill>
              </a:rPr>
              <a:t>t </a:t>
            </a:r>
          </a:p>
        </p:txBody>
      </p:sp>
      <p:pic>
        <p:nvPicPr>
          <p:cNvPr id="16388" name="Picture 6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1562"/>
          <a:stretch>
            <a:fillRect/>
          </a:stretch>
        </p:blipFill>
        <p:spPr>
          <a:xfrm>
            <a:off x="2895600" y="1524000"/>
            <a:ext cx="4305300" cy="2282825"/>
          </a:xfrm>
        </p:spPr>
      </p:pic>
      <p:sp>
        <p:nvSpPr>
          <p:cNvPr id="16389" name="AutoShape 9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457200" y="2514600"/>
            <a:ext cx="16764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Rxn</a:t>
            </a:r>
            <a:r>
              <a:rPr lang="en-US" dirty="0"/>
              <a:t> Movie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Maxwell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Boltzmann Distributions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38300"/>
            <a:ext cx="8001000" cy="1943100"/>
          </a:xfrm>
        </p:spPr>
        <p:txBody>
          <a:bodyPr/>
          <a:lstStyle/>
          <a:p>
            <a:pPr eaLnBrk="1" hangingPunct="1"/>
            <a:r>
              <a:rPr lang="en-US" sz="2800" smtClean="0"/>
              <a:t>If the dotted line represents the activation energy, as the temperature increases, so does the fraction of molecules that can overcome the activation energy barrier.</a:t>
            </a:r>
          </a:p>
        </p:txBody>
      </p:sp>
      <p:pic>
        <p:nvPicPr>
          <p:cNvPr id="63492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228600" y="3657600"/>
            <a:ext cx="5029200" cy="2860675"/>
          </a:xfrm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86400" y="3733800"/>
            <a:ext cx="327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As a result, the reaction rate increases.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Maxwell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Boltzmann Distributions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524000"/>
            <a:ext cx="8763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This fraction of molecules can be found through the expression: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R</a:t>
            </a:r>
            <a:r>
              <a:rPr lang="en-US" sz="2400" dirty="0" smtClean="0"/>
              <a:t> is the gas constant and </a:t>
            </a:r>
            <a:r>
              <a:rPr lang="en-US" sz="2400" i="1" dirty="0" smtClean="0"/>
              <a:t>T</a:t>
            </a:r>
            <a:r>
              <a:rPr lang="en-US" sz="2400" dirty="0" smtClean="0"/>
              <a:t> is the temperature in Kelvin .</a:t>
            </a:r>
          </a:p>
        </p:txBody>
      </p:sp>
      <p:pic>
        <p:nvPicPr>
          <p:cNvPr id="64516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680"/>
          <a:stretch>
            <a:fillRect/>
          </a:stretch>
        </p:blipFill>
        <p:spPr>
          <a:xfrm>
            <a:off x="2209800" y="4191000"/>
            <a:ext cx="4688710" cy="2667000"/>
          </a:xfrm>
        </p:spPr>
      </p:pic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86000"/>
            <a:ext cx="2596376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Arrhenius Equation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Svante</a:t>
            </a:r>
            <a:r>
              <a:rPr lang="en-US" dirty="0" smtClean="0"/>
              <a:t> Arrhenius developed a mathematical relationship between </a:t>
            </a:r>
            <a:r>
              <a:rPr lang="en-US" i="1" dirty="0" smtClean="0">
                <a:solidFill>
                  <a:srgbClr val="00197D"/>
                </a:solidFill>
              </a:rPr>
              <a:t>k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197D"/>
                </a:solidFill>
              </a:rPr>
              <a:t>E</a:t>
            </a:r>
            <a:r>
              <a:rPr lang="en-US" i="1" baseline="-25000" dirty="0" smtClean="0">
                <a:solidFill>
                  <a:srgbClr val="00197D"/>
                </a:solidFill>
              </a:rPr>
              <a:t>a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where </a:t>
            </a:r>
            <a:r>
              <a:rPr lang="en-US" i="1" dirty="0" smtClean="0">
                <a:solidFill>
                  <a:srgbClr val="00197D"/>
                </a:solidFill>
              </a:rPr>
              <a:t>A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197D"/>
                </a:solidFill>
              </a:rPr>
              <a:t>frequency factor</a:t>
            </a:r>
            <a:r>
              <a:rPr lang="en-US" dirty="0" smtClean="0"/>
              <a:t>, a number that represents the likelihood that collisions would occur with the proper orientation for reaction.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2943922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Arrhenius Equation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38862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Taking the natural logarithm of both sides, the equation becomes</a:t>
            </a:r>
          </a:p>
          <a:p>
            <a:pPr algn="ctr" eaLnBrk="1" hangingPunct="1">
              <a:buFontTx/>
              <a:buNone/>
            </a:pPr>
            <a:endParaRPr lang="en-US" sz="2800" i="1" smtClean="0"/>
          </a:p>
          <a:p>
            <a:pPr eaLnBrk="1" hangingPunct="1"/>
            <a:endParaRPr lang="en-US" sz="2800" smtClean="0"/>
          </a:p>
        </p:txBody>
      </p:sp>
      <p:pic>
        <p:nvPicPr>
          <p:cNvPr id="66564" name="Picture 5" descr="14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5437"/>
          <a:stretch>
            <a:fillRect/>
          </a:stretch>
        </p:blipFill>
        <p:spPr>
          <a:xfrm>
            <a:off x="0" y="1752600"/>
            <a:ext cx="4572000" cy="2647950"/>
          </a:xfrm>
        </p:spPr>
      </p:pic>
      <p:grpSp>
        <p:nvGrpSpPr>
          <p:cNvPr id="66565" name="Group 9"/>
          <p:cNvGrpSpPr>
            <a:grpSpLocks/>
          </p:cNvGrpSpPr>
          <p:nvPr/>
        </p:nvGrpSpPr>
        <p:grpSpPr bwMode="auto">
          <a:xfrm>
            <a:off x="6465888" y="3352800"/>
            <a:ext cx="762000" cy="946150"/>
            <a:chOff x="1653" y="2968"/>
            <a:chExt cx="480" cy="596"/>
          </a:xfrm>
        </p:grpSpPr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1688" y="2968"/>
              <a:ext cx="41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sz="2800" i="1">
                  <a:solidFill>
                    <a:srgbClr val="C82E32"/>
                  </a:solidFill>
                </a:rPr>
                <a:t>RT</a:t>
              </a:r>
            </a:p>
          </p:txBody>
        </p:sp>
        <p:sp>
          <p:nvSpPr>
            <p:cNvPr id="66570" name="Line 8"/>
            <p:cNvSpPr>
              <a:spLocks noChangeShapeType="1"/>
            </p:cNvSpPr>
            <p:nvPr/>
          </p:nvSpPr>
          <p:spPr bwMode="auto">
            <a:xfrm>
              <a:off x="1653" y="3264"/>
              <a:ext cx="480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334000" y="4433888"/>
            <a:ext cx="223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197D"/>
                </a:solidFill>
              </a:rPr>
              <a:t>y</a:t>
            </a:r>
            <a:r>
              <a:rPr lang="en-US" sz="2800">
                <a:solidFill>
                  <a:srgbClr val="00197D"/>
                </a:solidFill>
              </a:rPr>
              <a:t>   =   </a:t>
            </a:r>
            <a:r>
              <a:rPr lang="en-US" sz="2800" i="1">
                <a:solidFill>
                  <a:srgbClr val="00197D"/>
                </a:solidFill>
              </a:rPr>
              <a:t>mx</a:t>
            </a:r>
            <a:r>
              <a:rPr lang="en-US" sz="2800">
                <a:solidFill>
                  <a:srgbClr val="00197D"/>
                </a:solidFill>
              </a:rPr>
              <a:t> +</a:t>
            </a:r>
            <a:r>
              <a:rPr lang="en-US" sz="2800" i="1">
                <a:solidFill>
                  <a:srgbClr val="00197D"/>
                </a:solidFill>
              </a:rPr>
              <a:t> b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000" y="4951413"/>
            <a:ext cx="7623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When </a:t>
            </a:r>
            <a:r>
              <a:rPr lang="en-US" sz="2800" i="1">
                <a:solidFill>
                  <a:srgbClr val="00197D"/>
                </a:solidFill>
              </a:rPr>
              <a:t>k</a:t>
            </a:r>
            <a:r>
              <a:rPr lang="en-US" sz="2800">
                <a:solidFill>
                  <a:srgbClr val="C82E32"/>
                </a:solidFill>
              </a:rPr>
              <a:t> is determined experimentally at several temperatures,</a:t>
            </a:r>
            <a:r>
              <a:rPr lang="en-US" sz="2800">
                <a:solidFill>
                  <a:srgbClr val="00197D"/>
                </a:solidFill>
              </a:rPr>
              <a:t> </a:t>
            </a:r>
            <a:r>
              <a:rPr lang="en-US" sz="2800" i="1">
                <a:solidFill>
                  <a:srgbClr val="00197D"/>
                </a:solidFill>
              </a:rPr>
              <a:t>E</a:t>
            </a:r>
            <a:r>
              <a:rPr lang="en-US" sz="2800" i="1" baseline="-25000">
                <a:solidFill>
                  <a:srgbClr val="00197D"/>
                </a:solidFill>
              </a:rPr>
              <a:t>a</a:t>
            </a:r>
            <a:r>
              <a:rPr lang="en-US" sz="2800" i="1">
                <a:solidFill>
                  <a:srgbClr val="C82E32"/>
                </a:solidFill>
              </a:rPr>
              <a:t> </a:t>
            </a:r>
            <a:r>
              <a:rPr lang="en-US" sz="2800">
                <a:solidFill>
                  <a:srgbClr val="C82E32"/>
                </a:solidFill>
              </a:rPr>
              <a:t>can be calculated from the slope of a plot of </a:t>
            </a:r>
            <a:r>
              <a:rPr lang="en-US" sz="2800">
                <a:solidFill>
                  <a:srgbClr val="00197D"/>
                </a:solidFill>
              </a:rPr>
              <a:t>ln </a:t>
            </a:r>
            <a:r>
              <a:rPr lang="en-US" sz="2800" i="1">
                <a:solidFill>
                  <a:srgbClr val="00197D"/>
                </a:solidFill>
              </a:rPr>
              <a:t>k</a:t>
            </a:r>
            <a:r>
              <a:rPr lang="en-US" sz="2800">
                <a:solidFill>
                  <a:srgbClr val="00197D"/>
                </a:solidFill>
              </a:rPr>
              <a:t> vs. 1/</a:t>
            </a:r>
            <a:r>
              <a:rPr lang="en-US" sz="2800" i="1">
                <a:solidFill>
                  <a:srgbClr val="00197D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.</a:t>
            </a:r>
          </a:p>
        </p:txBody>
      </p:sp>
      <p:pic>
        <p:nvPicPr>
          <p:cNvPr id="6656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78200"/>
            <a:ext cx="4191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Outline: Kinetics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/>
        </p:nvGraphicFramePr>
        <p:xfrm>
          <a:off x="152400" y="1397000"/>
          <a:ext cx="8686800" cy="5156201"/>
        </p:xfrm>
        <a:graphic>
          <a:graphicData uri="http://schemas.openxmlformats.org/drawingml/2006/table">
            <a:tbl>
              <a:tblPr/>
              <a:tblGrid>
                <a:gridCol w="1143000"/>
                <a:gridCol w="2243138"/>
                <a:gridCol w="2576512"/>
                <a:gridCol w="27241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97D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First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Second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Second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complicated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Half-life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complicated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k(T)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61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11400"/>
            <a:ext cx="2501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8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86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9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209800"/>
            <a:ext cx="2120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0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900" y="2895600"/>
            <a:ext cx="201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1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895600"/>
            <a:ext cx="2374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2" name="Picture 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19100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3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3100" y="5486400"/>
            <a:ext cx="3035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4" name="Picture 4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28775" y="4246563"/>
            <a:ext cx="1571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Theory of Absolute reaction rate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It is proposed by H </a:t>
            </a:r>
            <a:r>
              <a:rPr lang="en-US" sz="2400" dirty="0" err="1" smtClean="0"/>
              <a:t>Eyring</a:t>
            </a:r>
            <a:r>
              <a:rPr lang="en-US" sz="2400" dirty="0" smtClean="0"/>
              <a:t> which assumes  that :</a:t>
            </a:r>
          </a:p>
          <a:p>
            <a:pPr algn="just" eaLnBrk="1" hangingPunct="1">
              <a:buFontTx/>
              <a:buNone/>
            </a:pPr>
            <a:r>
              <a:rPr lang="en-US" sz="2400" dirty="0" smtClean="0"/>
              <a:t>	</a:t>
            </a:r>
          </a:p>
          <a:p>
            <a:pPr algn="just" eaLnBrk="1" hangingPunct="1">
              <a:buFontTx/>
              <a:buNone/>
            </a:pPr>
            <a:r>
              <a:rPr lang="en-US" sz="2400" dirty="0" smtClean="0"/>
              <a:t>		-when two reactants come together with sufficient 	energy to react  , they form an activated complex 	which breaks up </a:t>
            </a:r>
            <a:r>
              <a:rPr lang="en-US" sz="2400" dirty="0" err="1" smtClean="0"/>
              <a:t>immidiately</a:t>
            </a:r>
            <a:r>
              <a:rPr lang="en-US" sz="2400" dirty="0" smtClean="0"/>
              <a:t> to give products</a:t>
            </a:r>
          </a:p>
          <a:p>
            <a:pPr algn="just" eaLnBrk="1" hangingPunct="1">
              <a:buFontTx/>
              <a:buNone/>
            </a:pPr>
            <a:endParaRPr lang="en-US" sz="2400" dirty="0" smtClean="0"/>
          </a:p>
          <a:p>
            <a:pPr algn="just" eaLnBrk="1" hangingPunct="1">
              <a:buFontTx/>
              <a:buNone/>
            </a:pPr>
            <a:r>
              <a:rPr lang="en-US" sz="2400" dirty="0" smtClean="0"/>
              <a:t>		i.e.  Reactants &gt;&gt; Activated complex &gt;&gt; Products</a:t>
            </a:r>
          </a:p>
          <a:p>
            <a:pPr algn="just" eaLnBrk="1" hangingPunct="1">
              <a:buFontTx/>
              <a:buNone/>
            </a:pPr>
            <a:endParaRPr lang="en-US" sz="2400" dirty="0" smtClean="0"/>
          </a:p>
          <a:p>
            <a:pPr algn="just" eaLnBrk="1" hangingPunct="1"/>
            <a:r>
              <a:rPr lang="en-US" sz="2400" dirty="0" smtClean="0"/>
              <a:t>As per figure , there is change in potential energy during formation of products from reactants 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n-US" sz="2400" dirty="0" smtClean="0"/>
              <a:t>Ea is additional energy which reactant molecules </a:t>
            </a:r>
            <a:r>
              <a:rPr lang="en-US" sz="2400" dirty="0" smtClean="0"/>
              <a:t>must  acquire to form activated complex.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>
              <a:buFontTx/>
              <a:buNone/>
            </a:pPr>
            <a:endParaRPr lang="en-US" sz="2400" dirty="0" smtClean="0"/>
          </a:p>
          <a:p>
            <a:pPr algn="just" eaLnBrk="1" hangingPunct="1">
              <a:buFontTx/>
              <a:buNone/>
            </a:pPr>
            <a:r>
              <a:rPr lang="en-US" sz="2400" dirty="0" smtClean="0"/>
              <a:t>  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Theory of Absolute reaction rate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1371600"/>
          <a:ext cx="6781800" cy="4343400"/>
        </p:xfrm>
        <a:graphic>
          <a:graphicData uri="http://schemas.openxmlformats.org/presentationml/2006/ole">
            <p:oleObj spid="_x0000_s1033" name="Worksheet" r:id="rId4" imgW="5346253" imgH="3441090" progId="Excel.Sheet.12">
              <p:embed/>
            </p:oleObj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Theory of Absolute reaction rate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Ea </a:t>
            </a:r>
            <a:r>
              <a:rPr lang="en-US" sz="2400" dirty="0" smtClean="0"/>
              <a:t>of reactants come from kinetic &amp; </a:t>
            </a:r>
            <a:r>
              <a:rPr lang="en-US" sz="2400" dirty="0" err="1" smtClean="0"/>
              <a:t>vibrational</a:t>
            </a:r>
            <a:r>
              <a:rPr lang="en-US" sz="2400" dirty="0" smtClean="0"/>
              <a:t> energies of colliding molecules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n-US" sz="2400" dirty="0" smtClean="0"/>
              <a:t>It is assumed that activated complex ( even with short life) is in equilibrium thermodynamically with reactants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n-US" sz="2400" dirty="0" smtClean="0"/>
              <a:t>So the rate of chemical reaction is the number of activated complex decomposing into products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n-US" sz="2400" dirty="0" smtClean="0"/>
              <a:t>The decomposition rate of activated complex is </a:t>
            </a:r>
            <a:r>
              <a:rPr lang="en-US" sz="2400" dirty="0" smtClean="0"/>
              <a:t> independent of nature of reaction or complex.</a:t>
            </a:r>
          </a:p>
          <a:p>
            <a:pPr algn="just" eaLnBrk="1" hangingPunct="1"/>
            <a:endParaRPr lang="en-US" sz="2400" dirty="0" smtClean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Theory of Absolute reaction rate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sz="2400" dirty="0" smtClean="0"/>
          </a:p>
          <a:p>
            <a:pPr algn="just" eaLnBrk="1" hangingPunct="1"/>
            <a:r>
              <a:rPr lang="en-US" sz="2400" dirty="0" smtClean="0"/>
              <a:t>As per the fig , free energy of activation &amp; delta E  is considered as free energy change of the reaction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Significance of Activation energy  </a:t>
            </a:r>
          </a:p>
          <a:p>
            <a:pPr algn="just" eaLnBrk="1" hangingPunct="1"/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 reaction for which driving force is large ( delta G large &amp; negative) can still occur at a slow rate if it has large activation energy   </a:t>
            </a:r>
          </a:p>
          <a:p>
            <a:pPr algn="just"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chemeClr val="tx2"/>
                </a:solidFill>
              </a:rPr>
              <a:t>The reaction rate becomes faster with increase in temperature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Reaction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Homogeneous Reactions</a:t>
            </a:r>
          </a:p>
          <a:p>
            <a:pPr algn="just" eaLnBrk="1" hangingPunct="1"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just" eaLnBrk="1" hangingPunct="1"/>
            <a:r>
              <a:rPr lang="en-US" sz="2400" dirty="0" smtClean="0"/>
              <a:t>These reactions take place in a single phase </a:t>
            </a:r>
            <a:r>
              <a:rPr lang="en-US" sz="2400" dirty="0" err="1" smtClean="0"/>
              <a:t>ie</a:t>
            </a:r>
            <a:r>
              <a:rPr lang="en-US" sz="2400" dirty="0" smtClean="0"/>
              <a:t> gaseous , liquid or solid i.e. reactions between molecules in or liquid solution 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Heterogeneous Reactions</a:t>
            </a:r>
          </a:p>
          <a:p>
            <a:pPr algn="just" eaLnBrk="1" hangingPunct="1"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chemeClr val="tx2"/>
                </a:solidFill>
              </a:rPr>
              <a:t>It involves more than one phase – </a:t>
            </a:r>
            <a:r>
              <a:rPr lang="en-US" sz="2400" dirty="0" err="1" smtClean="0">
                <a:solidFill>
                  <a:schemeClr val="tx2"/>
                </a:solidFill>
              </a:rPr>
              <a:t>characterised</a:t>
            </a:r>
            <a:r>
              <a:rPr lang="en-US" sz="2400" dirty="0" smtClean="0">
                <a:solidFill>
                  <a:schemeClr val="tx2"/>
                </a:solidFill>
              </a:rPr>
              <a:t> by presence of interface </a:t>
            </a:r>
          </a:p>
          <a:p>
            <a:pPr algn="just"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en-US" sz="2400" dirty="0" err="1" smtClean="0">
                <a:solidFill>
                  <a:schemeClr val="tx2"/>
                </a:solidFill>
              </a:rPr>
              <a:t>Sulphide</a:t>
            </a:r>
            <a:r>
              <a:rPr lang="en-US" sz="2400" dirty="0" smtClean="0">
                <a:solidFill>
                  <a:schemeClr val="tx2"/>
                </a:solidFill>
              </a:rPr>
              <a:t> roasting – gas &amp; solid reaction </a:t>
            </a:r>
          </a:p>
          <a:p>
            <a:pPr algn="just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In this reaction, the concentration of butyl chloride, </a:t>
            </a:r>
            <a:r>
              <a:rPr lang="en-US" sz="2800" b="1" smtClean="0">
                <a:solidFill>
                  <a:srgbClr val="00197D"/>
                </a:solidFill>
              </a:rPr>
              <a:t>C</a:t>
            </a:r>
            <a:r>
              <a:rPr lang="en-US" sz="2800" b="1" baseline="-25000" smtClean="0">
                <a:solidFill>
                  <a:srgbClr val="00197D"/>
                </a:solidFill>
              </a:rPr>
              <a:t>4</a:t>
            </a:r>
            <a:r>
              <a:rPr lang="en-US" sz="2800" b="1" smtClean="0">
                <a:solidFill>
                  <a:srgbClr val="00197D"/>
                </a:solidFill>
              </a:rPr>
              <a:t>H</a:t>
            </a:r>
            <a:r>
              <a:rPr lang="en-US" sz="2800" b="1" baseline="-25000" smtClean="0">
                <a:solidFill>
                  <a:srgbClr val="00197D"/>
                </a:solidFill>
              </a:rPr>
              <a:t>9</a:t>
            </a:r>
            <a:r>
              <a:rPr lang="en-US" sz="2800" b="1" smtClean="0">
                <a:solidFill>
                  <a:srgbClr val="00197D"/>
                </a:solidFill>
              </a:rPr>
              <a:t>Cl</a:t>
            </a:r>
            <a:r>
              <a:rPr lang="en-US" sz="2800" smtClean="0"/>
              <a:t>, was measured at various times, </a:t>
            </a:r>
            <a:r>
              <a:rPr lang="en-US" sz="2800" b="1" smtClean="0">
                <a:solidFill>
                  <a:srgbClr val="00197D"/>
                </a:solidFill>
              </a:rPr>
              <a:t>t</a:t>
            </a:r>
            <a:r>
              <a:rPr lang="en-US" sz="2800" smtClean="0"/>
              <a:t>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197D"/>
                </a:solidFill>
              </a:rPr>
              <a:t>C</a:t>
            </a:r>
            <a:r>
              <a:rPr lang="en-US" b="1" baseline="-25000">
                <a:solidFill>
                  <a:srgbClr val="00197D"/>
                </a:solidFill>
              </a:rPr>
              <a:t>4</a:t>
            </a:r>
            <a:r>
              <a:rPr lang="en-US" b="1">
                <a:solidFill>
                  <a:srgbClr val="00197D"/>
                </a:solidFill>
              </a:rPr>
              <a:t>H</a:t>
            </a:r>
            <a:r>
              <a:rPr lang="en-US" b="1" baseline="-25000">
                <a:solidFill>
                  <a:srgbClr val="00197D"/>
                </a:solidFill>
              </a:rPr>
              <a:t>9</a:t>
            </a:r>
            <a:r>
              <a:rPr lang="en-US" b="1">
                <a:solidFill>
                  <a:srgbClr val="00197D"/>
                </a:solidFill>
              </a:rPr>
              <a:t>Cl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aq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H</a:t>
            </a:r>
            <a:r>
              <a:rPr lang="en-US" baseline="-25000">
                <a:solidFill>
                  <a:srgbClr val="C82E32"/>
                </a:solidFill>
              </a:rPr>
              <a:t>2</a:t>
            </a:r>
            <a:r>
              <a:rPr lang="en-US">
                <a:solidFill>
                  <a:srgbClr val="C82E32"/>
                </a:solidFill>
              </a:rPr>
              <a:t>O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l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 C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4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9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>
              <a:solidFill>
                <a:srgbClr val="C82E32"/>
              </a:solidFill>
            </a:endParaRPr>
          </a:p>
        </p:txBody>
      </p:sp>
      <p:pic>
        <p:nvPicPr>
          <p:cNvPr id="17413" name="Picture 7" descr="14_T0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7875" y="1981200"/>
            <a:ext cx="3625850" cy="4114800"/>
          </a:xfrm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722563" y="1828800"/>
            <a:ext cx="1697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197D"/>
                </a:solidFill>
              </a:rPr>
              <a:t>[C</a:t>
            </a:r>
            <a:r>
              <a:rPr lang="en-US" b="1" baseline="-25000">
                <a:solidFill>
                  <a:srgbClr val="00197D"/>
                </a:solidFill>
              </a:rPr>
              <a:t>4</a:t>
            </a:r>
            <a:r>
              <a:rPr lang="en-US" b="1">
                <a:solidFill>
                  <a:srgbClr val="00197D"/>
                </a:solidFill>
              </a:rPr>
              <a:t>H</a:t>
            </a:r>
            <a:r>
              <a:rPr lang="en-US" b="1" baseline="-25000">
                <a:solidFill>
                  <a:srgbClr val="00197D"/>
                </a:solidFill>
              </a:rPr>
              <a:t>9</a:t>
            </a:r>
            <a:r>
              <a:rPr lang="en-US" b="1">
                <a:solidFill>
                  <a:srgbClr val="00197D"/>
                </a:solidFill>
              </a:rPr>
              <a:t>Cl]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Reaction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smtClean="0"/>
              <a:t> Between two immiscible fluids – slag / metal reactions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Between solid &amp; liquid phase – leaching 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Between solid / solid – carbothermic / metallothermic      ( TiO2 /Al) reduction of oxide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Between liquid &amp; gas – distillation 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These reactions take place at interface between phases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Reaction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smtClean="0"/>
              <a:t> Reacting species to be transported to the interface and product species carried away from it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In solid , such mass transfer is through ‘Diffusion’ which involves movement of atoms along the concentration gradient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In fluids , each element moves in the direction of flow      ( laminar flow)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In case of turbulent flow , elements may move at right angle to direction of flow due to eddies generated 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Mechanisms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sequence of events that describes the actual process by which reactants become products is called the </a:t>
            </a:r>
            <a:r>
              <a:rPr lang="en-US" dirty="0" smtClean="0">
                <a:solidFill>
                  <a:srgbClr val="00197D"/>
                </a:solidFill>
              </a:rPr>
              <a:t>reaction mechanism</a:t>
            </a:r>
            <a:r>
              <a:rPr lang="en-US" dirty="0" smtClean="0"/>
              <a:t>.</a:t>
            </a:r>
          </a:p>
          <a:p>
            <a:pPr algn="just" eaLnBrk="1" hangingPunct="1"/>
            <a:r>
              <a:rPr lang="en-US" dirty="0"/>
              <a:t>Reactions may occur all at once or through several discrete steps.</a:t>
            </a:r>
          </a:p>
          <a:p>
            <a:pPr algn="just" eaLnBrk="1" hangingPunct="1"/>
            <a:r>
              <a:rPr lang="en-US" dirty="0"/>
              <a:t>Each of these processes is known as an </a:t>
            </a:r>
            <a:r>
              <a:rPr lang="en-US" dirty="0">
                <a:solidFill>
                  <a:srgbClr val="00197D"/>
                </a:solidFill>
              </a:rPr>
              <a:t>elementary reaction</a:t>
            </a:r>
            <a:r>
              <a:rPr lang="en-US" dirty="0"/>
              <a:t> or </a:t>
            </a:r>
            <a:r>
              <a:rPr lang="en-US" dirty="0">
                <a:solidFill>
                  <a:srgbClr val="00197D"/>
                </a:solidFill>
              </a:rPr>
              <a:t>elementary process</a:t>
            </a:r>
            <a:r>
              <a:rPr lang="en-US" dirty="0"/>
              <a:t>.</a:t>
            </a:r>
          </a:p>
          <a:p>
            <a:pPr algn="just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Mechanisms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10000"/>
            <a:ext cx="7772400" cy="129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smtClean="0"/>
              <a:t>	The </a:t>
            </a:r>
            <a:r>
              <a:rPr lang="en-US" sz="2400" smtClean="0">
                <a:solidFill>
                  <a:srgbClr val="00197D"/>
                </a:solidFill>
              </a:rPr>
              <a:t>molecularity</a:t>
            </a:r>
            <a:r>
              <a:rPr lang="en-US" sz="2400" smtClean="0"/>
              <a:t> of a process tells how many molecules are involved in the process.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smtClean="0"/>
          </a:p>
          <a:p>
            <a:pPr marL="457200" indent="-4572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The rate law for an elementary step is written directly from that step.</a:t>
            </a:r>
          </a:p>
        </p:txBody>
      </p:sp>
      <p:pic>
        <p:nvPicPr>
          <p:cNvPr id="76804" name="Picture 5" descr="14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8880" b="5595"/>
          <a:stretch>
            <a:fillRect/>
          </a:stretch>
        </p:blipFill>
        <p:spPr>
          <a:xfrm>
            <a:off x="1219200" y="1371600"/>
            <a:ext cx="6705600" cy="2057400"/>
          </a:xfr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Multistep Mechanisms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In a multistep process, one of the steps will be slower than all others.</a:t>
            </a:r>
          </a:p>
          <a:p>
            <a:pPr eaLnBrk="1" hangingPunct="1"/>
            <a:r>
              <a:rPr lang="en-US" sz="2800" smtClean="0"/>
              <a:t>The overall reaction cannot occur faster than this slowest, </a:t>
            </a:r>
            <a:r>
              <a:rPr lang="en-US" sz="2800" smtClean="0">
                <a:solidFill>
                  <a:srgbClr val="00197D"/>
                </a:solidFill>
              </a:rPr>
              <a:t>rate-determining step</a:t>
            </a:r>
            <a:r>
              <a:rPr lang="en-US" sz="2800" smtClean="0"/>
              <a:t>.</a:t>
            </a:r>
          </a:p>
        </p:txBody>
      </p:sp>
      <p:pic>
        <p:nvPicPr>
          <p:cNvPr id="77828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23029"/>
          <a:stretch>
            <a:fillRect/>
          </a:stretch>
        </p:blipFill>
        <p:spPr>
          <a:xfrm>
            <a:off x="727075" y="4038600"/>
            <a:ext cx="7688263" cy="18272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 Initial Step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505200"/>
          </a:xfrm>
        </p:spPr>
        <p:txBody>
          <a:bodyPr/>
          <a:lstStyle/>
          <a:p>
            <a:pPr eaLnBrk="1" hangingPunct="1"/>
            <a:r>
              <a:rPr lang="en-US" sz="2800" smtClean="0"/>
              <a:t>The rate law for this reaction is found experimentally to be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Rate = </a:t>
            </a:r>
            <a:r>
              <a:rPr lang="en-US" sz="2800" i="1" smtClean="0"/>
              <a:t>k</a:t>
            </a:r>
            <a:r>
              <a:rPr lang="en-US" sz="2800" smtClean="0"/>
              <a:t> [NO</a:t>
            </a:r>
            <a:r>
              <a:rPr lang="en-US" sz="2800" baseline="-25000" smtClean="0"/>
              <a:t>2</a:t>
            </a:r>
            <a:r>
              <a:rPr lang="en-US" sz="2800" smtClean="0"/>
              <a:t>]</a:t>
            </a:r>
            <a:r>
              <a:rPr lang="en-US" sz="2800" baseline="30000" smtClean="0"/>
              <a:t>2</a:t>
            </a:r>
            <a:endParaRPr lang="en-US" sz="2800" smtClean="0"/>
          </a:p>
          <a:p>
            <a:pPr eaLnBrk="1" hangingPunct="1"/>
            <a:r>
              <a:rPr lang="en-US" sz="2800" smtClean="0"/>
              <a:t>CO is necessary for this reaction to occur, but the </a:t>
            </a:r>
            <a:r>
              <a:rPr lang="en-US" sz="2800" i="1" smtClean="0"/>
              <a:t>rate</a:t>
            </a:r>
            <a:r>
              <a:rPr lang="en-US" sz="2800" smtClean="0"/>
              <a:t> of the reaction does not depend on its concentration.</a:t>
            </a:r>
          </a:p>
          <a:p>
            <a:pPr eaLnBrk="1" hangingPunct="1"/>
            <a:r>
              <a:rPr lang="en-US" sz="2800" smtClean="0"/>
              <a:t>This suggests the reaction occurs in two steps.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292225" y="1614488"/>
            <a:ext cx="654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NO</a:t>
            </a:r>
            <a:r>
              <a:rPr lang="en-US" sz="2800" baseline="-25000">
                <a:solidFill>
                  <a:srgbClr val="C82E32"/>
                </a:solidFill>
              </a:rPr>
              <a:t>2</a:t>
            </a:r>
            <a:r>
              <a:rPr lang="en-US" sz="28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2800">
                <a:solidFill>
                  <a:srgbClr val="C82E32"/>
                </a:solidFill>
              </a:rPr>
              <a:t> + CO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2800">
                <a:solidFill>
                  <a:srgbClr val="C82E32"/>
                </a:solidFill>
              </a:rPr>
              <a:t> 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 NO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 + CO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 sz="2800">
              <a:solidFill>
                <a:srgbClr val="C82E3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 Initial Step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3429000"/>
          </a:xfrm>
        </p:spPr>
        <p:txBody>
          <a:bodyPr/>
          <a:lstStyle/>
          <a:p>
            <a:pPr eaLnBrk="1" hangingPunct="1"/>
            <a:r>
              <a:rPr lang="en-US" sz="2400" smtClean="0"/>
              <a:t>A proposed mechanism for this reaction is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Step 1:  NO</a:t>
            </a:r>
            <a:r>
              <a:rPr lang="en-US" sz="2400" baseline="-25000" smtClean="0"/>
              <a:t>2</a:t>
            </a:r>
            <a:r>
              <a:rPr lang="en-US" sz="2400" smtClean="0"/>
              <a:t> + NO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 NO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+ NO   (slow)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Step 2:  NO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+ CO  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+ CO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(fast)</a:t>
            </a:r>
          </a:p>
          <a:p>
            <a:pPr eaLnBrk="1" hangingPunct="1"/>
            <a:r>
              <a:rPr lang="en-US" sz="2400" smtClean="0"/>
              <a:t>The NO</a:t>
            </a:r>
            <a:r>
              <a:rPr lang="en-US" sz="2400" baseline="-25000" smtClean="0"/>
              <a:t>3</a:t>
            </a:r>
            <a:r>
              <a:rPr lang="en-US" sz="2400" smtClean="0"/>
              <a:t> intermediate is consumed in the second step.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As CO is not involved in the slow, rate-determining step, it does not appear in the rate law.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79876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53549" b="23077"/>
          <a:stretch>
            <a:fillRect/>
          </a:stretch>
        </p:blipFill>
        <p:spPr>
          <a:xfrm>
            <a:off x="533400" y="5105400"/>
            <a:ext cx="2981325" cy="1524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rate law for this reaction is found (experimentally) to be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Because termolecular (= trimolecular) processes are rare, this rate law suggests a two-step mechanism.</a:t>
            </a: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695700"/>
            <a:ext cx="414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1651000"/>
            <a:ext cx="6578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A proposed mechanism is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3400" y="4191000"/>
            <a:ext cx="8174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Step 1 is an </a:t>
            </a:r>
            <a:r>
              <a:rPr lang="en-US" sz="2800" i="1">
                <a:solidFill>
                  <a:schemeClr val="accent2"/>
                </a:solidFill>
              </a:rPr>
              <a:t>equilibrium</a:t>
            </a:r>
            <a:r>
              <a:rPr lang="en-US" sz="2800">
                <a:solidFill>
                  <a:srgbClr val="C82E32"/>
                </a:solidFill>
              </a:rPr>
              <a:t>- </a:t>
            </a:r>
          </a:p>
          <a:p>
            <a:r>
              <a:rPr lang="en-US" sz="2800">
                <a:solidFill>
                  <a:srgbClr val="C82E32"/>
                </a:solidFill>
              </a:rPr>
              <a:t>	it includes the forward </a:t>
            </a:r>
            <a:r>
              <a:rPr lang="en-US" sz="2800" i="1">
                <a:solidFill>
                  <a:srgbClr val="C82E32"/>
                </a:solidFill>
              </a:rPr>
              <a:t>and </a:t>
            </a:r>
            <a:r>
              <a:rPr lang="en-US" sz="2800">
                <a:solidFill>
                  <a:srgbClr val="C82E32"/>
                </a:solidFill>
              </a:rPr>
              <a:t>reverse reactions.</a:t>
            </a:r>
          </a:p>
        </p:txBody>
      </p:sp>
      <p:pic>
        <p:nvPicPr>
          <p:cNvPr id="8192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51200"/>
            <a:ext cx="86121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077413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The rate of the overall reaction depends upon the rate of the slow step.</a:t>
            </a:r>
          </a:p>
          <a:p>
            <a:pPr eaLnBrk="1" hangingPunct="1"/>
            <a:r>
              <a:rPr lang="en-US" dirty="0" smtClean="0"/>
              <a:t>The rate law for that step would be</a:t>
            </a:r>
          </a:p>
          <a:p>
            <a:pPr eaLnBrk="1" hangingPunct="1"/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But how can we find [NOBr</a:t>
            </a:r>
            <a:r>
              <a:rPr lang="en-US" baseline="-25000" dirty="0" smtClean="0"/>
              <a:t>2</a:t>
            </a:r>
            <a:r>
              <a:rPr lang="en-US" dirty="0" smtClean="0"/>
              <a:t>]?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62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6223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394200"/>
            <a:ext cx="5105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057400"/>
            <a:ext cx="4625975" cy="2740025"/>
          </a:xfrm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038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The </a:t>
            </a:r>
            <a:r>
              <a:rPr lang="en-US" sz="2800" b="1" smtClean="0">
                <a:solidFill>
                  <a:srgbClr val="00197D"/>
                </a:solidFill>
              </a:rPr>
              <a:t>average rate </a:t>
            </a:r>
            <a:r>
              <a:rPr lang="en-US" sz="2800" smtClean="0"/>
              <a:t>of the reaction over each interval is the change in concentration divided by the change in time: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</a:t>
            </a:r>
            <a:r>
              <a:rPr lang="en-US" sz="2000" smtClean="0"/>
              <a:t>dC/dt ( C –conc. of one of substances )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4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9</a:t>
            </a:r>
            <a:r>
              <a:rPr lang="en-US">
                <a:solidFill>
                  <a:srgbClr val="C82E32"/>
                </a:solidFill>
              </a:rPr>
              <a:t>Cl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aq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H</a:t>
            </a:r>
            <a:r>
              <a:rPr lang="en-US" baseline="-25000">
                <a:solidFill>
                  <a:srgbClr val="C82E32"/>
                </a:solidFill>
              </a:rPr>
              <a:t>2</a:t>
            </a:r>
            <a:r>
              <a:rPr lang="en-US">
                <a:solidFill>
                  <a:srgbClr val="C82E32"/>
                </a:solidFill>
              </a:rPr>
              <a:t>O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l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 C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4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9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2952750" y="1919288"/>
            <a:ext cx="2152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197D"/>
                </a:solidFill>
              </a:rPr>
              <a:t>Average Rate, M/s</a:t>
            </a:r>
            <a:endParaRPr lang="en-US" sz="2000" b="1">
              <a:solidFill>
                <a:srgbClr val="00197D"/>
              </a:solidFill>
            </a:endParaRP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64100"/>
            <a:ext cx="39751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816600"/>
            <a:ext cx="7442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NOBr</a:t>
            </a:r>
            <a:r>
              <a:rPr lang="en-US" baseline="-25000" dirty="0" smtClean="0"/>
              <a:t>2</a:t>
            </a:r>
            <a:r>
              <a:rPr lang="en-US" dirty="0" smtClean="0"/>
              <a:t> can react two ways:</a:t>
            </a:r>
          </a:p>
          <a:p>
            <a:pPr lvl="1" eaLnBrk="1" hangingPunct="1"/>
            <a:r>
              <a:rPr lang="en-US" dirty="0" smtClean="0"/>
              <a:t>With NO to form </a:t>
            </a:r>
            <a:r>
              <a:rPr lang="en-US" dirty="0" err="1" smtClean="0"/>
              <a:t>NOBr</a:t>
            </a:r>
            <a:endParaRPr lang="en-US" dirty="0" smtClean="0"/>
          </a:p>
          <a:p>
            <a:pPr lvl="1" eaLnBrk="1" hangingPunct="1"/>
            <a:r>
              <a:rPr lang="en-US" dirty="0" smtClean="0"/>
              <a:t>By decomposition to reform NO and Br</a:t>
            </a:r>
            <a:r>
              <a:rPr lang="en-US" baseline="-25000" dirty="0" smtClean="0"/>
              <a:t>2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/>
              <a:t>The reactants and products of the first step are in equilibrium with each other.</a:t>
            </a:r>
          </a:p>
          <a:p>
            <a:pPr eaLnBrk="1" hangingPunct="1"/>
            <a:r>
              <a:rPr lang="en-US" dirty="0" smtClean="0"/>
              <a:t>Therefore,</a:t>
            </a:r>
          </a:p>
          <a:p>
            <a:pPr algn="ctr" eaLnBrk="1" hangingPunct="1">
              <a:buFontTx/>
              <a:buNone/>
            </a:pPr>
            <a:r>
              <a:rPr lang="en-US" dirty="0" err="1" smtClean="0"/>
              <a:t>Rate</a:t>
            </a:r>
            <a:r>
              <a:rPr lang="en-US" i="1" baseline="-25000" dirty="0" err="1" smtClean="0"/>
              <a:t>f</a:t>
            </a:r>
            <a:r>
              <a:rPr lang="en-US" dirty="0" smtClean="0"/>
              <a:t> = Rate</a:t>
            </a:r>
            <a:r>
              <a:rPr lang="en-US" i="1" baseline="-25000" dirty="0" smtClean="0"/>
              <a:t>r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62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6223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Because Rate</a:t>
            </a:r>
            <a:r>
              <a:rPr lang="en-US" sz="2800" i="1" baseline="-25000" smtClean="0"/>
              <a:t>f</a:t>
            </a:r>
            <a:r>
              <a:rPr lang="en-US" sz="2800" smtClean="0"/>
              <a:t> = Rate</a:t>
            </a:r>
            <a:r>
              <a:rPr lang="en-US" sz="2800" i="1" baseline="-25000" smtClean="0"/>
              <a:t>r </a:t>
            </a:r>
            <a:r>
              <a:rPr lang="en-US" sz="2800" smtClean="0"/>
              <a:t>,</a:t>
            </a:r>
          </a:p>
          <a:p>
            <a:pPr algn="ctr" eaLnBrk="1" hangingPunct="1">
              <a:buFontTx/>
              <a:buNone/>
            </a:pPr>
            <a:r>
              <a:rPr lang="en-US" sz="2800" i="1" smtClean="0"/>
              <a:t>k</a:t>
            </a:r>
            <a:r>
              <a:rPr lang="en-US" sz="2800" baseline="-25000" smtClean="0"/>
              <a:t>1</a:t>
            </a:r>
            <a:r>
              <a:rPr lang="en-US" sz="2800" smtClean="0"/>
              <a:t> [NO] [Br</a:t>
            </a:r>
            <a:r>
              <a:rPr lang="en-US" sz="2800" baseline="-25000" smtClean="0"/>
              <a:t>2</a:t>
            </a:r>
            <a:r>
              <a:rPr lang="en-US" sz="2800" smtClean="0"/>
              <a:t>] = </a:t>
            </a:r>
            <a:r>
              <a:rPr lang="en-US" sz="2800" i="1" smtClean="0"/>
              <a:t>k</a:t>
            </a:r>
            <a:r>
              <a:rPr lang="en-US" sz="2800" baseline="-25000" smtClean="0">
                <a:cs typeface="Arial" charset="0"/>
              </a:rPr>
              <a:t>−</a:t>
            </a:r>
            <a:r>
              <a:rPr lang="en-US" sz="2800" baseline="-25000" smtClean="0"/>
              <a:t>1</a:t>
            </a:r>
            <a:r>
              <a:rPr lang="en-US" sz="2800" smtClean="0"/>
              <a:t> [NOBr</a:t>
            </a:r>
            <a:r>
              <a:rPr lang="en-US" sz="2800" baseline="-25000" smtClean="0"/>
              <a:t>2</a:t>
            </a:r>
            <a:r>
              <a:rPr lang="en-US" sz="2800" smtClean="0"/>
              <a:t>]</a:t>
            </a:r>
          </a:p>
          <a:p>
            <a:pPr algn="ctr"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Solving for [NOBr</a:t>
            </a:r>
            <a:r>
              <a:rPr lang="en-US" sz="2800" baseline="-25000" smtClean="0"/>
              <a:t>2</a:t>
            </a:r>
            <a:r>
              <a:rPr lang="en-US" sz="2800" smtClean="0"/>
              <a:t>] gives us</a:t>
            </a:r>
          </a:p>
          <a:p>
            <a:pPr algn="ctr" eaLnBrk="1" hangingPunct="1">
              <a:buFontTx/>
              <a:buNone/>
            </a:pPr>
            <a:endParaRPr lang="en-US" sz="28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51088" y="4997450"/>
            <a:ext cx="4440237" cy="946150"/>
            <a:chOff x="1159" y="3217"/>
            <a:chExt cx="2797" cy="596"/>
          </a:xfrm>
        </p:grpSpPr>
        <p:grpSp>
          <p:nvGrpSpPr>
            <p:cNvPr id="84999" name="Group 6"/>
            <p:cNvGrpSpPr>
              <a:grpSpLocks/>
            </p:cNvGrpSpPr>
            <p:nvPr/>
          </p:nvGrpSpPr>
          <p:grpSpPr bwMode="auto">
            <a:xfrm>
              <a:off x="1159" y="3217"/>
              <a:ext cx="432" cy="596"/>
              <a:chOff x="1159" y="3217"/>
              <a:chExt cx="432" cy="596"/>
            </a:xfrm>
          </p:grpSpPr>
          <p:sp>
            <p:nvSpPr>
              <p:cNvPr id="85001" name="Rectangle 4"/>
              <p:cNvSpPr>
                <a:spLocks noChangeArrowheads="1"/>
              </p:cNvSpPr>
              <p:nvPr/>
            </p:nvSpPr>
            <p:spPr bwMode="auto">
              <a:xfrm>
                <a:off x="1188" y="3217"/>
                <a:ext cx="39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C82E32"/>
                    </a:solidFill>
                  </a:rPr>
                  <a:t>k</a:t>
                </a:r>
                <a:r>
                  <a:rPr lang="en-US" sz="2800" baseline="-25000">
                    <a:solidFill>
                      <a:srgbClr val="C82E32"/>
                    </a:solidFill>
                  </a:rPr>
                  <a:t>1</a:t>
                </a:r>
                <a:endParaRPr lang="en-US" sz="2800">
                  <a:solidFill>
                    <a:srgbClr val="C82E32"/>
                  </a:solidFill>
                </a:endParaRPr>
              </a:p>
              <a:p>
                <a:pPr algn="ctr"/>
                <a:r>
                  <a:rPr lang="en-US" sz="2800" i="1">
                    <a:solidFill>
                      <a:srgbClr val="C82E32"/>
                    </a:solidFill>
                  </a:rPr>
                  <a:t>k</a:t>
                </a:r>
                <a:r>
                  <a:rPr lang="en-US" sz="2800" baseline="-25000">
                    <a:solidFill>
                      <a:srgbClr val="C82E32"/>
                    </a:solidFill>
                    <a:cs typeface="Arial" charset="0"/>
                  </a:rPr>
                  <a:t>−</a:t>
                </a:r>
                <a:r>
                  <a:rPr lang="en-US" sz="2800" baseline="-25000">
                    <a:solidFill>
                      <a:srgbClr val="C82E32"/>
                    </a:solidFill>
                  </a:rPr>
                  <a:t>1</a:t>
                </a:r>
                <a:endParaRPr lang="en-US" sz="28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85002" name="Line 5"/>
              <p:cNvSpPr>
                <a:spLocks noChangeShapeType="1"/>
              </p:cNvSpPr>
              <p:nvPr/>
            </p:nvSpPr>
            <p:spPr bwMode="auto">
              <a:xfrm>
                <a:off x="1159" y="3545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1584" y="3333"/>
              <a:ext cx="2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[NO] [Br</a:t>
              </a:r>
              <a:r>
                <a:rPr 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sz="3200">
                  <a:solidFill>
                    <a:srgbClr val="C82E32"/>
                  </a:solidFill>
                </a:rPr>
                <a:t>] = [NOBr</a:t>
              </a:r>
              <a:r>
                <a:rPr 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sz="3200">
                  <a:solidFill>
                    <a:srgbClr val="C82E32"/>
                  </a:solidFill>
                </a:rPr>
                <a:t>]</a:t>
              </a:r>
            </a:p>
          </p:txBody>
        </p:sp>
      </p:grpSp>
      <p:pic>
        <p:nvPicPr>
          <p:cNvPr id="849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562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752600"/>
            <a:ext cx="6223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Initial Step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Substituting this expression for [NOBr</a:t>
            </a:r>
            <a:r>
              <a:rPr lang="en-US" baseline="-25000" smtClean="0"/>
              <a:t>2</a:t>
            </a:r>
            <a:r>
              <a:rPr lang="en-US" smtClean="0"/>
              <a:t>] in the rate law for the rate-determining step gives</a:t>
            </a:r>
          </a:p>
        </p:txBody>
      </p:sp>
      <p:pic>
        <p:nvPicPr>
          <p:cNvPr id="860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20800"/>
            <a:ext cx="562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854200"/>
            <a:ext cx="6223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721100"/>
            <a:ext cx="5765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105400"/>
            <a:ext cx="3911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Catalysts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Catalysts increase the rate of a reaction by decreasing the activation energy of the reaction.</a:t>
            </a:r>
          </a:p>
          <a:p>
            <a:pPr algn="just" eaLnBrk="1" hangingPunct="1"/>
            <a:r>
              <a:rPr lang="en-US" sz="2800" dirty="0" smtClean="0"/>
              <a:t>Catalysts change the mechanism by which the process occurs.</a:t>
            </a:r>
          </a:p>
        </p:txBody>
      </p:sp>
      <p:pic>
        <p:nvPicPr>
          <p:cNvPr id="87044" name="Picture 7" descr="14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861"/>
          <a:stretch>
            <a:fillRect/>
          </a:stretch>
        </p:blipFill>
        <p:spPr>
          <a:xfrm>
            <a:off x="2667000" y="3810000"/>
            <a:ext cx="4267200" cy="2692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14_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539"/>
          <a:stretch>
            <a:fillRect/>
          </a:stretch>
        </p:blipFill>
        <p:spPr>
          <a:xfrm>
            <a:off x="3657600" y="2057400"/>
            <a:ext cx="5334000" cy="3325813"/>
          </a:xfrm>
        </p:spPr>
      </p:pic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Catalysts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3124200" cy="2895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dirty="0" smtClean="0"/>
              <a:t>One way a catalyst can speed up a reaction is by holding the reactants together and helping bonds to break.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371600"/>
            <a:ext cx="3810000" cy="3733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Enzymes are catalysts in biological systems.</a:t>
            </a:r>
          </a:p>
          <a:p>
            <a:pPr eaLnBrk="1" hangingPunct="1"/>
            <a:r>
              <a:rPr lang="en-US" sz="2600" dirty="0" smtClean="0"/>
              <a:t>The substrate fits into the active site of the enzyme much like a key fits into a lock.</a:t>
            </a:r>
          </a:p>
        </p:txBody>
      </p:sp>
      <p:pic>
        <p:nvPicPr>
          <p:cNvPr id="89092" name="Picture 6" descr="14_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4559"/>
          <a:stretch>
            <a:fillRect/>
          </a:stretch>
        </p:blipFill>
        <p:spPr>
          <a:xfrm>
            <a:off x="1066800" y="1905000"/>
            <a:ext cx="3136900" cy="2568575"/>
          </a:xfrm>
        </p:spPr>
      </p:pic>
      <p:pic>
        <p:nvPicPr>
          <p:cNvPr id="89093" name="Picture 7" descr="14_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b="7906"/>
          <a:stretch>
            <a:fillRect/>
          </a:stretch>
        </p:blipFill>
        <p:spPr>
          <a:xfrm>
            <a:off x="533400" y="4724400"/>
            <a:ext cx="4716463" cy="18303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880" presetClass="entr" presetSubtype="1092509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96880" presetClass="entr" presetSubtype="1092509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590800"/>
            <a:ext cx="3886200" cy="3657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Note that the average rate decreases as the reaction proceeds.</a:t>
            </a:r>
          </a:p>
          <a:p>
            <a:pPr eaLnBrk="1" hangingPunct="1"/>
            <a:r>
              <a:rPr lang="en-US" sz="2400" dirty="0" smtClean="0"/>
              <a:t>This is because as the reaction goes forward, there are fewer collisions between reactant molecules.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600200" y="15240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4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9</a:t>
            </a:r>
            <a:r>
              <a:rPr lang="en-US">
                <a:solidFill>
                  <a:srgbClr val="C82E32"/>
                </a:solidFill>
              </a:rPr>
              <a:t>Cl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aq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H</a:t>
            </a:r>
            <a:r>
              <a:rPr lang="en-US" baseline="-25000">
                <a:solidFill>
                  <a:srgbClr val="C82E32"/>
                </a:solidFill>
              </a:rPr>
              <a:t>2</a:t>
            </a:r>
            <a:r>
              <a:rPr lang="en-US">
                <a:solidFill>
                  <a:srgbClr val="C82E32"/>
                </a:solidFill>
              </a:rPr>
              <a:t>O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l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 C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4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9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>
              <a:solidFill>
                <a:srgbClr val="C82E32"/>
              </a:solidFill>
            </a:endParaRPr>
          </a:p>
        </p:txBody>
      </p:sp>
      <p:pic>
        <p:nvPicPr>
          <p:cNvPr id="19461" name="Picture 13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971800"/>
            <a:ext cx="4625975" cy="2740025"/>
          </a:xfrm>
        </p:spPr>
      </p:pic>
      <p:sp>
        <p:nvSpPr>
          <p:cNvPr id="19462" name="Oval 14"/>
          <p:cNvSpPr>
            <a:spLocks noChangeArrowheads="1"/>
          </p:cNvSpPr>
          <p:nvPr/>
        </p:nvSpPr>
        <p:spPr bwMode="auto">
          <a:xfrm>
            <a:off x="3048000" y="2209800"/>
            <a:ext cx="1600200" cy="25908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plot of concentration vs. time for this reaction yields a curve like this.</a:t>
            </a:r>
          </a:p>
          <a:p>
            <a:pPr eaLnBrk="1" hangingPunct="1"/>
            <a:r>
              <a:rPr lang="en-US" sz="2400" smtClean="0"/>
              <a:t>The slope of a line tangent to the curve at any point is the instantaneous rate at that time.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4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9</a:t>
            </a:r>
            <a:r>
              <a:rPr lang="en-US">
                <a:solidFill>
                  <a:srgbClr val="C82E32"/>
                </a:solidFill>
              </a:rPr>
              <a:t>Cl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aq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H</a:t>
            </a:r>
            <a:r>
              <a:rPr lang="en-US" baseline="-25000">
                <a:solidFill>
                  <a:srgbClr val="C82E32"/>
                </a:solidFill>
              </a:rPr>
              <a:t>2</a:t>
            </a:r>
            <a:r>
              <a:rPr lang="en-US">
                <a:solidFill>
                  <a:srgbClr val="C82E32"/>
                </a:solidFill>
              </a:rPr>
              <a:t>O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l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 C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4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9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  <a:endParaRPr lang="en-US">
              <a:solidFill>
                <a:srgbClr val="C82E32"/>
              </a:solidFill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200" y="5257800"/>
            <a:ext cx="279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3163</Words>
  <Application>Microsoft Office PowerPoint</Application>
  <PresentationFormat>On-screen Show (4:3)</PresentationFormat>
  <Paragraphs>598</Paragraphs>
  <Slides>75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Default Design</vt:lpstr>
      <vt:lpstr>Worksheet</vt:lpstr>
      <vt:lpstr>Slide 1</vt:lpstr>
      <vt:lpstr>Reaction kinetics</vt:lpstr>
      <vt:lpstr>Outline: Kinetics</vt:lpstr>
      <vt:lpstr>Factors That Affect Reaction Rates</vt:lpstr>
      <vt:lpstr>Reaction Rates</vt:lpstr>
      <vt:lpstr>Reaction Rates </vt:lpstr>
      <vt:lpstr>Reaction Rates </vt:lpstr>
      <vt:lpstr>Reaction Rates </vt:lpstr>
      <vt:lpstr>Reaction Rates </vt:lpstr>
      <vt:lpstr>Reaction Rates </vt:lpstr>
      <vt:lpstr>Reaction Rates and Stoichiometry </vt:lpstr>
      <vt:lpstr>Reaction Rates and Stoichiometry</vt:lpstr>
      <vt:lpstr>Concentration and Rate</vt:lpstr>
      <vt:lpstr>Concentration and Rate</vt:lpstr>
      <vt:lpstr>Concentration and Rate</vt:lpstr>
      <vt:lpstr>Concentration and Rate</vt:lpstr>
      <vt:lpstr>Rate Laws</vt:lpstr>
      <vt:lpstr>Rate Laws</vt:lpstr>
      <vt:lpstr>Reaction Rates </vt:lpstr>
      <vt:lpstr>Integrated Rate Laws</vt:lpstr>
      <vt:lpstr>Integrated Rate Laws</vt:lpstr>
      <vt:lpstr>Integrated Rate Laws</vt:lpstr>
      <vt:lpstr>First-Order Processes</vt:lpstr>
      <vt:lpstr>First-Order Processes</vt:lpstr>
      <vt:lpstr>First-Order Processes</vt:lpstr>
      <vt:lpstr>First-Order Processes</vt:lpstr>
      <vt:lpstr>Second-Order Processes</vt:lpstr>
      <vt:lpstr>Second-Order Processes</vt:lpstr>
      <vt:lpstr>Determining rxn order</vt:lpstr>
      <vt:lpstr>Determining rxn order</vt:lpstr>
      <vt:lpstr>Second-Order Processes</vt:lpstr>
      <vt:lpstr>Half-Life</vt:lpstr>
      <vt:lpstr>Half-Life</vt:lpstr>
      <vt:lpstr>Half-Life- 2nd order</vt:lpstr>
      <vt:lpstr>Outline: Kinetics</vt:lpstr>
      <vt:lpstr>Molecularity</vt:lpstr>
      <vt:lpstr>Molecularity</vt:lpstr>
      <vt:lpstr>Molecularity</vt:lpstr>
      <vt:lpstr>Slide 39</vt:lpstr>
      <vt:lpstr>Temperature and Rate</vt:lpstr>
      <vt:lpstr>Reaction kinetics</vt:lpstr>
      <vt:lpstr>Reaction kinetics</vt:lpstr>
      <vt:lpstr>Reaction kinetics</vt:lpstr>
      <vt:lpstr>The Collision Model</vt:lpstr>
      <vt:lpstr>Activation Energy</vt:lpstr>
      <vt:lpstr>Reaction Coordinate Diagrams</vt:lpstr>
      <vt:lpstr>Reaction Coordinate Diagrams</vt:lpstr>
      <vt:lpstr>Maxwell–Boltzmann Distributions</vt:lpstr>
      <vt:lpstr>Maxwell–Boltzmann Distributions</vt:lpstr>
      <vt:lpstr>Maxwell–Boltzmann Distributions</vt:lpstr>
      <vt:lpstr>Maxwell–Boltzmann Distributions</vt:lpstr>
      <vt:lpstr>Arrhenius Equation</vt:lpstr>
      <vt:lpstr>Arrhenius Equation</vt:lpstr>
      <vt:lpstr>Outline: Kinetics</vt:lpstr>
      <vt:lpstr>Theory of Absolute reaction rate</vt:lpstr>
      <vt:lpstr>Theory of Absolute reaction rate</vt:lpstr>
      <vt:lpstr>Theory of Absolute reaction rate</vt:lpstr>
      <vt:lpstr>Theory of Absolute reaction rate</vt:lpstr>
      <vt:lpstr>Types of Reaction</vt:lpstr>
      <vt:lpstr>Types of Reaction</vt:lpstr>
      <vt:lpstr>Types of Reaction</vt:lpstr>
      <vt:lpstr>Reaction Mechanisms</vt:lpstr>
      <vt:lpstr>Reaction Mechanisms</vt:lpstr>
      <vt:lpstr>Multistep Mechanisms</vt:lpstr>
      <vt:lpstr>Slow Initial Step</vt:lpstr>
      <vt:lpstr>Slow Initial Step</vt:lpstr>
      <vt:lpstr>Fast Initial Step</vt:lpstr>
      <vt:lpstr>Fast Initial Step</vt:lpstr>
      <vt:lpstr>Fast Initial Step</vt:lpstr>
      <vt:lpstr>Fast Initial Step</vt:lpstr>
      <vt:lpstr>Fast Initial Step</vt:lpstr>
      <vt:lpstr>Fast Initial Step</vt:lpstr>
      <vt:lpstr>Catalysts</vt:lpstr>
      <vt:lpstr>Catalysts</vt:lpstr>
      <vt:lpstr>Enzymes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standon</dc:creator>
  <cp:lastModifiedBy>niralibijlani</cp:lastModifiedBy>
  <cp:revision>737</cp:revision>
  <dcterms:created xsi:type="dcterms:W3CDTF">2010-06-30T04:38:57Z</dcterms:created>
  <dcterms:modified xsi:type="dcterms:W3CDTF">2017-05-05T10:52:31Z</dcterms:modified>
</cp:coreProperties>
</file>