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4" r:id="rId22"/>
    <p:sldId id="305" r:id="rId23"/>
    <p:sldId id="306" r:id="rId24"/>
    <p:sldId id="307" r:id="rId25"/>
    <p:sldId id="276" r:id="rId26"/>
    <p:sldId id="281" r:id="rId27"/>
    <p:sldId id="282" r:id="rId28"/>
    <p:sldId id="283" r:id="rId29"/>
    <p:sldId id="277" r:id="rId30"/>
    <p:sldId id="278" r:id="rId31"/>
    <p:sldId id="279" r:id="rId32"/>
    <p:sldId id="280" r:id="rId33"/>
    <p:sldId id="296" r:id="rId34"/>
    <p:sldId id="313" r:id="rId35"/>
    <p:sldId id="314" r:id="rId36"/>
    <p:sldId id="285" r:id="rId37"/>
    <p:sldId id="287" r:id="rId38"/>
    <p:sldId id="308" r:id="rId39"/>
    <p:sldId id="309" r:id="rId40"/>
    <p:sldId id="310" r:id="rId41"/>
    <p:sldId id="288" r:id="rId42"/>
    <p:sldId id="289" r:id="rId43"/>
    <p:sldId id="290" r:id="rId44"/>
    <p:sldId id="291" r:id="rId45"/>
    <p:sldId id="292" r:id="rId46"/>
    <p:sldId id="293" r:id="rId47"/>
    <p:sldId id="294" r:id="rId48"/>
    <p:sldId id="295" r:id="rId49"/>
    <p:sldId id="297" r:id="rId50"/>
    <p:sldId id="298" r:id="rId51"/>
    <p:sldId id="299" r:id="rId52"/>
    <p:sldId id="303" r:id="rId53"/>
    <p:sldId id="300" r:id="rId54"/>
    <p:sldId id="301" r:id="rId55"/>
    <p:sldId id="302" r:id="rId56"/>
    <p:sldId id="30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077" autoAdjust="0"/>
    <p:restoredTop sz="94660"/>
  </p:normalViewPr>
  <p:slideViewPr>
    <p:cSldViewPr>
      <p:cViewPr>
        <p:scale>
          <a:sx n="70" d="100"/>
          <a:sy n="70" d="100"/>
        </p:scale>
        <p:origin x="-1110"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CB9F49-7364-4B76-B2FA-DC3542B409FD}" type="datetimeFigureOut">
              <a:rPr lang="en-US" smtClean="0"/>
              <a:pPr/>
              <a:t>9/5/2018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C1F771-A108-4620-946E-C0CB71443A0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288E1D-09B7-4AAC-8F68-59310B984E43}"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62BECB-D45A-4669-B6AD-C3B90869E675}"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w="9525"/>
        </p:spPr>
        <p:txBody>
          <a:bodyPr/>
          <a:lstStyle/>
          <a:p>
            <a:endParaRPr lang="en-US" smtClean="0">
              <a:latin typeface="Times" pitchFamily="-84" charset="0"/>
              <a:ea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w="9525"/>
        </p:spPr>
        <p:txBody>
          <a:bodyPr/>
          <a:lstStyle/>
          <a:p>
            <a:endParaRPr lang="en-US" smtClean="0">
              <a:latin typeface="Times" pitchFamily="-84" charset="0"/>
              <a:ea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w="9525"/>
        </p:spPr>
        <p:txBody>
          <a:bodyPr/>
          <a:lstStyle/>
          <a:p>
            <a:endParaRPr lang="en-US" smtClean="0">
              <a:latin typeface="Times" pitchFamily="-84" charset="0"/>
              <a:ea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8E5479-DDCB-467E-9374-F69D52C0A972}" type="datetimeFigureOut">
              <a:rPr lang="en-US" smtClean="0"/>
              <a:pPr/>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D71B5-18C6-4430-99DB-71A7E5DF601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E5479-DDCB-467E-9374-F69D52C0A972}" type="datetimeFigureOut">
              <a:rPr lang="en-US" smtClean="0"/>
              <a:pPr/>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D71B5-18C6-4430-99DB-71A7E5DF60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E5479-DDCB-467E-9374-F69D52C0A972}" type="datetimeFigureOut">
              <a:rPr lang="en-US" smtClean="0"/>
              <a:pPr/>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D71B5-18C6-4430-99DB-71A7E5DF601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676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53000" y="1676400"/>
            <a:ext cx="3810000" cy="4114800"/>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E5479-DDCB-467E-9374-F69D52C0A972}" type="datetimeFigureOut">
              <a:rPr lang="en-US" smtClean="0"/>
              <a:pPr/>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D71B5-18C6-4430-99DB-71A7E5DF601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8E5479-DDCB-467E-9374-F69D52C0A972}" type="datetimeFigureOut">
              <a:rPr lang="en-US" smtClean="0"/>
              <a:pPr/>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D71B5-18C6-4430-99DB-71A7E5DF601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8E5479-DDCB-467E-9374-F69D52C0A972}" type="datetimeFigureOut">
              <a:rPr lang="en-US" smtClean="0"/>
              <a:pPr/>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D71B5-18C6-4430-99DB-71A7E5DF601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8E5479-DDCB-467E-9374-F69D52C0A972}" type="datetimeFigureOut">
              <a:rPr lang="en-US" smtClean="0"/>
              <a:pPr/>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6D71B5-18C6-4430-99DB-71A7E5DF601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8E5479-DDCB-467E-9374-F69D52C0A972}" type="datetimeFigureOut">
              <a:rPr lang="en-US" smtClean="0"/>
              <a:pPr/>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6D71B5-18C6-4430-99DB-71A7E5DF601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E5479-DDCB-467E-9374-F69D52C0A972}" type="datetimeFigureOut">
              <a:rPr lang="en-US" smtClean="0"/>
              <a:pPr/>
              <a:t>9/5/2018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6D71B5-18C6-4430-99DB-71A7E5DF60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8E5479-DDCB-467E-9374-F69D52C0A972}" type="datetimeFigureOut">
              <a:rPr lang="en-US" smtClean="0"/>
              <a:pPr/>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D71B5-18C6-4430-99DB-71A7E5DF601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8E5479-DDCB-467E-9374-F69D52C0A972}" type="datetimeFigureOut">
              <a:rPr lang="en-US" smtClean="0"/>
              <a:pPr/>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D71B5-18C6-4430-99DB-71A7E5DF601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E5479-DDCB-467E-9374-F69D52C0A972}" type="datetimeFigureOut">
              <a:rPr lang="en-US" smtClean="0"/>
              <a:pPr/>
              <a:t>9/5/2018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D71B5-18C6-4430-99DB-71A7E5DF60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google.com/imgres?imgurl=http://www.dinendecor.com/catalog/5025.jpg&amp;imgrefurl=http://www.dinendecor.com/servlet/the-685/BAROQUE-92-dsh-Piece-SILVER-PLATED/Detail&amp;usg=__zFM5d104V2FEf7dIvKt0Paxgd4g=&amp;h=300&amp;w=300&amp;sz=19&amp;hl=en&amp;start=69&amp;sig2=Zt9kMVc7qu78-l0tRj_-fA&amp;zoom=1&amp;tbnid=pp8ppvTmQIM6XM:&amp;tbnh=136&amp;tbnw=131&amp;ei=zHr8TPr8MIuosAPmqbH3DQ&amp;prev=/images?q=silver+electroplated+spoon&amp;um=1&amp;hl=en&amp;sa=N&amp;biw=1166&amp;bih=602&amp;tbs=isch:10,2121&amp;um=1&amp;itbs=1&amp;iact=hc&amp;vpx=434&amp;vpy=213&amp;dur=86&amp;hovh=225&amp;hovw=225&amp;tx=125&amp;ty=137&amp;oei=dXr8TIbiEoOesQPE_Oz3DQ&amp;esq=3&amp;page=5&amp;ndsp=18&amp;ved=1t:429,r:14,s:69&amp;biw=1166&amp;bih=602" TargetMode="Externa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dirty="0" smtClean="0"/>
              <a:t>Unit 3 – Metallic Coating</a:t>
            </a:r>
            <a:endParaRPr lang="en-US" dirty="0"/>
          </a:p>
        </p:txBody>
      </p:sp>
      <p:sp>
        <p:nvSpPr>
          <p:cNvPr id="3" name="Subtitle 2"/>
          <p:cNvSpPr>
            <a:spLocks noGrp="1"/>
          </p:cNvSpPr>
          <p:nvPr>
            <p:ph type="subTitle" idx="1"/>
          </p:nvPr>
        </p:nvSpPr>
        <p:spPr>
          <a:xfrm>
            <a:off x="228600" y="1905000"/>
            <a:ext cx="8915400" cy="1371600"/>
          </a:xfrm>
        </p:spPr>
        <p:txBody>
          <a:bodyPr>
            <a:normAutofit/>
          </a:bodyPr>
          <a:lstStyle/>
          <a:p>
            <a:pPr algn="l"/>
            <a:r>
              <a:rPr lang="en-US" sz="2800" dirty="0">
                <a:solidFill>
                  <a:schemeClr val="tx1"/>
                </a:solidFill>
              </a:rPr>
              <a:t>Surface pretreatments, Hot </a:t>
            </a:r>
            <a:r>
              <a:rPr lang="en-US" sz="2800" dirty="0" smtClean="0">
                <a:solidFill>
                  <a:schemeClr val="tx1"/>
                </a:solidFill>
              </a:rPr>
              <a:t>dipping</a:t>
            </a:r>
            <a:r>
              <a:rPr lang="en-US" sz="2800" dirty="0">
                <a:solidFill>
                  <a:schemeClr val="tx1"/>
                </a:solidFill>
              </a:rPr>
              <a:t>, </a:t>
            </a:r>
            <a:r>
              <a:rPr lang="en-US" sz="2800" dirty="0" smtClean="0">
                <a:solidFill>
                  <a:schemeClr val="tx1"/>
                </a:solidFill>
              </a:rPr>
              <a:t>Galvanizing</a:t>
            </a:r>
            <a:r>
              <a:rPr lang="en-US" sz="2800" dirty="0">
                <a:solidFill>
                  <a:schemeClr val="tx1"/>
                </a:solidFill>
              </a:rPr>
              <a:t>, Electrolytic and </a:t>
            </a:r>
            <a:r>
              <a:rPr lang="en-US" sz="2800" dirty="0" err="1">
                <a:solidFill>
                  <a:schemeClr val="tx1"/>
                </a:solidFill>
              </a:rPr>
              <a:t>Electroless</a:t>
            </a:r>
            <a:r>
              <a:rPr lang="en-US" sz="2800" dirty="0">
                <a:solidFill>
                  <a:schemeClr val="tx1"/>
                </a:solidFill>
              </a:rPr>
              <a:t> plating of important metals and alloys, testing/evaluation of surface properties</a:t>
            </a:r>
            <a:r>
              <a:rPr lang="en-US" sz="2800" dirty="0" smtClean="0">
                <a:solidFill>
                  <a:schemeClr val="tx1"/>
                </a:solidFill>
              </a:rPr>
              <a:t>.</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6172200"/>
          </a:xfrm>
        </p:spPr>
        <p:txBody>
          <a:bodyPr>
            <a:normAutofit fontScale="70000" lnSpcReduction="20000"/>
          </a:bodyPr>
          <a:lstStyle/>
          <a:p>
            <a:r>
              <a:rPr lang="en-US" dirty="0" smtClean="0"/>
              <a:t>Two accumulators or looping towers are sued to separate three section and ensure continuity of the process from entry to exit. </a:t>
            </a:r>
          </a:p>
          <a:p>
            <a:r>
              <a:rPr lang="en-US" dirty="0" smtClean="0"/>
              <a:t>Entry section</a:t>
            </a:r>
          </a:p>
          <a:p>
            <a:pPr lvl="1"/>
            <a:r>
              <a:rPr lang="en-US" dirty="0" smtClean="0"/>
              <a:t>Steel coils are mounted on a pay-off </a:t>
            </a:r>
            <a:r>
              <a:rPr lang="en-US" dirty="0" err="1" smtClean="0"/>
              <a:t>decoiler</a:t>
            </a:r>
            <a:r>
              <a:rPr lang="en-US" dirty="0" smtClean="0"/>
              <a:t>. In continuous process, head of the </a:t>
            </a:r>
            <a:r>
              <a:rPr lang="en-US" dirty="0" err="1" smtClean="0"/>
              <a:t>decoiler</a:t>
            </a:r>
            <a:r>
              <a:rPr lang="en-US" dirty="0" smtClean="0"/>
              <a:t> is welded to the tail of the coil in process</a:t>
            </a:r>
          </a:p>
          <a:p>
            <a:pPr lvl="1"/>
            <a:r>
              <a:rPr lang="en-US" dirty="0" smtClean="0"/>
              <a:t>After cold reduction, residual film of lubricating oil must be removed before annealing to ensure that coating adheres perfectly to the steel substrate. Oil film is removed in an alkaline degreasing tank or sometimes burnt off by open flame burners in the preheating zone of the annealing section</a:t>
            </a:r>
          </a:p>
          <a:p>
            <a:r>
              <a:rPr lang="en-US" dirty="0" smtClean="0"/>
              <a:t>Central section:</a:t>
            </a:r>
          </a:p>
          <a:p>
            <a:pPr lvl="1"/>
            <a:r>
              <a:rPr lang="en-US" dirty="0" smtClean="0"/>
              <a:t>During annealing, severely cold reduced microstructure will </a:t>
            </a:r>
            <a:r>
              <a:rPr lang="en-US" dirty="0" err="1" smtClean="0"/>
              <a:t>recrystallize</a:t>
            </a:r>
            <a:endParaRPr lang="en-US" dirty="0" smtClean="0"/>
          </a:p>
          <a:p>
            <a:pPr lvl="2"/>
            <a:r>
              <a:rPr lang="en-US" dirty="0" smtClean="0"/>
              <a:t>Preheating</a:t>
            </a:r>
          </a:p>
          <a:p>
            <a:pPr lvl="2"/>
            <a:r>
              <a:rPr lang="en-US" dirty="0" smtClean="0"/>
              <a:t>Holding</a:t>
            </a:r>
          </a:p>
          <a:p>
            <a:pPr lvl="2"/>
            <a:r>
              <a:rPr lang="en-US" dirty="0" smtClean="0"/>
              <a:t>Controlled cooling</a:t>
            </a:r>
          </a:p>
          <a:p>
            <a:pPr lvl="1"/>
            <a:r>
              <a:rPr lang="en-US" dirty="0" smtClean="0"/>
              <a:t>Inside annealing zone, steel is prevent from oxidation by using a hydrogen-nitrogen mixture and burners are usually radiant type to avoid flame contact with the surface. </a:t>
            </a:r>
          </a:p>
          <a:p>
            <a:pPr lvl="1"/>
            <a:r>
              <a:rPr lang="en-US" dirty="0" smtClean="0"/>
              <a:t>Annealing time is managed to meet desired properties</a:t>
            </a:r>
          </a:p>
          <a:p>
            <a:pPr lvl="1"/>
            <a:r>
              <a:rPr lang="en-US" dirty="0" smtClean="0"/>
              <a:t>At  the end of cooling zone, steel is cooled down to appropriate temp. with respect to the molten metal temp. </a:t>
            </a:r>
          </a:p>
        </p:txBody>
      </p:sp>
      <p:sp>
        <p:nvSpPr>
          <p:cNvPr id="4" name="Title 1"/>
          <p:cNvSpPr>
            <a:spLocks noGrp="1"/>
          </p:cNvSpPr>
          <p:nvPr>
            <p:ph type="title"/>
          </p:nvPr>
        </p:nvSpPr>
        <p:spPr>
          <a:xfrm>
            <a:off x="457200" y="76200"/>
            <a:ext cx="8229600" cy="563562"/>
          </a:xfrm>
        </p:spPr>
        <p:txBody>
          <a:bodyPr>
            <a:normAutofit fontScale="90000"/>
          </a:bodyPr>
          <a:lstStyle/>
          <a:p>
            <a:r>
              <a:rPr lang="en-US" dirty="0" smtClean="0"/>
              <a:t>Hot Dip Coating Process – Contd.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333999"/>
          </a:xfrm>
        </p:spPr>
        <p:txBody>
          <a:bodyPr>
            <a:normAutofit fontScale="85000" lnSpcReduction="20000"/>
          </a:bodyPr>
          <a:lstStyle/>
          <a:p>
            <a:r>
              <a:rPr lang="en-US" dirty="0" smtClean="0"/>
              <a:t>Metallic coating application</a:t>
            </a:r>
          </a:p>
          <a:p>
            <a:pPr lvl="1"/>
            <a:r>
              <a:rPr lang="en-US" dirty="0" smtClean="0"/>
              <a:t>Once the steel strip has reached the required temperature, it is immersed in a bath of molten metal. When the strip leaves the bath, it is coated with thick layer of molten layer.</a:t>
            </a:r>
          </a:p>
          <a:p>
            <a:pPr lvl="1"/>
            <a:r>
              <a:rPr lang="en-US" dirty="0" smtClean="0"/>
              <a:t>A set of air or nitrogen knives, located above the bath adjusts coating weight. </a:t>
            </a:r>
          </a:p>
          <a:p>
            <a:r>
              <a:rPr lang="en-US" dirty="0" smtClean="0"/>
              <a:t>Exit section</a:t>
            </a:r>
          </a:p>
          <a:p>
            <a:pPr lvl="1"/>
            <a:r>
              <a:rPr lang="en-US" dirty="0" smtClean="0"/>
              <a:t>Hot dip coating lines are equipped</a:t>
            </a:r>
          </a:p>
          <a:p>
            <a:pPr lvl="1">
              <a:buNone/>
            </a:pPr>
            <a:r>
              <a:rPr lang="en-US" dirty="0" smtClean="0"/>
              <a:t>  with a tension </a:t>
            </a:r>
            <a:r>
              <a:rPr lang="en-US" dirty="0" err="1" smtClean="0"/>
              <a:t>leveller</a:t>
            </a:r>
            <a:r>
              <a:rPr lang="en-US" dirty="0" smtClean="0"/>
              <a:t> and/or </a:t>
            </a:r>
          </a:p>
          <a:p>
            <a:pPr lvl="1">
              <a:buNone/>
            </a:pPr>
            <a:r>
              <a:rPr lang="en-US" dirty="0" smtClean="0"/>
              <a:t>temper mills to ensure good surface</a:t>
            </a:r>
          </a:p>
          <a:p>
            <a:pPr lvl="1">
              <a:buNone/>
            </a:pPr>
            <a:r>
              <a:rPr lang="en-US" dirty="0" smtClean="0"/>
              <a:t>Finish. A trimmer may be included, if </a:t>
            </a:r>
          </a:p>
          <a:p>
            <a:pPr lvl="1">
              <a:buNone/>
            </a:pPr>
            <a:r>
              <a:rPr lang="en-US" dirty="0" smtClean="0"/>
              <a:t>Needed.</a:t>
            </a:r>
          </a:p>
          <a:p>
            <a:pPr lvl="1">
              <a:buNone/>
            </a:pPr>
            <a:r>
              <a:rPr lang="en-US" dirty="0" smtClean="0"/>
              <a:t>Oil may be applied before the strip is coiled</a:t>
            </a:r>
            <a:endParaRPr lang="en-US" dirty="0"/>
          </a:p>
        </p:txBody>
      </p:sp>
      <p:sp>
        <p:nvSpPr>
          <p:cNvPr id="4" name="Title 1"/>
          <p:cNvSpPr>
            <a:spLocks noGrp="1"/>
          </p:cNvSpPr>
          <p:nvPr>
            <p:ph type="title"/>
          </p:nvPr>
        </p:nvSpPr>
        <p:spPr>
          <a:xfrm>
            <a:off x="457200" y="274638"/>
            <a:ext cx="8229600" cy="563562"/>
          </a:xfrm>
        </p:spPr>
        <p:txBody>
          <a:bodyPr>
            <a:normAutofit fontScale="90000"/>
          </a:bodyPr>
          <a:lstStyle/>
          <a:p>
            <a:r>
              <a:rPr lang="en-US" dirty="0" smtClean="0"/>
              <a:t>Hot Dip Coating Process – Contd.</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6267676" y="3429000"/>
            <a:ext cx="2876324"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Electrogalvanizing</a:t>
            </a:r>
            <a:r>
              <a:rPr lang="en-US" dirty="0" smtClean="0"/>
              <a:t> Process</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152400" y="1295400"/>
            <a:ext cx="8847138" cy="1695450"/>
          </a:xfrm>
          <a:prstGeom prst="rect">
            <a:avLst/>
          </a:prstGeom>
          <a:noFill/>
          <a:ln w="9525">
            <a:noFill/>
            <a:miter lim="800000"/>
            <a:headEnd/>
            <a:tailEnd/>
          </a:ln>
          <a:effectLst/>
        </p:spPr>
      </p:pic>
      <p:sp>
        <p:nvSpPr>
          <p:cNvPr id="5" name="TextBox 4"/>
          <p:cNvSpPr txBox="1"/>
          <p:nvPr/>
        </p:nvSpPr>
        <p:spPr>
          <a:xfrm>
            <a:off x="0" y="3276600"/>
            <a:ext cx="8686800" cy="2031325"/>
          </a:xfrm>
          <a:prstGeom prst="rect">
            <a:avLst/>
          </a:prstGeom>
          <a:noFill/>
        </p:spPr>
        <p:txBody>
          <a:bodyPr wrap="square" rtlCol="0">
            <a:spAutoFit/>
          </a:bodyPr>
          <a:lstStyle/>
          <a:p>
            <a:pPr>
              <a:buFont typeface="Arial" pitchFamily="34" charset="0"/>
              <a:buChar char="•"/>
            </a:pPr>
            <a:r>
              <a:rPr lang="en-US" dirty="0" smtClean="0"/>
              <a:t> </a:t>
            </a:r>
            <a:r>
              <a:rPr lang="en-US" dirty="0" err="1" smtClean="0"/>
              <a:t>Electrogalvanized</a:t>
            </a:r>
            <a:r>
              <a:rPr lang="en-US" dirty="0" smtClean="0"/>
              <a:t> coatings are applied continuously to steel strip by passing the substrate through an electroplating bath</a:t>
            </a:r>
          </a:p>
          <a:p>
            <a:pPr>
              <a:buFont typeface="Arial" pitchFamily="34" charset="0"/>
              <a:buChar char="•"/>
            </a:pPr>
            <a:r>
              <a:rPr lang="en-US" dirty="0" smtClean="0"/>
              <a:t> Two accumulators are used as buffers when the entry or exit section is stopped</a:t>
            </a:r>
          </a:p>
          <a:p>
            <a:pPr>
              <a:buFont typeface="Arial" pitchFamily="34" charset="0"/>
              <a:buChar char="•"/>
            </a:pPr>
            <a:r>
              <a:rPr lang="en-US" dirty="0" smtClean="0"/>
              <a:t> Layout of a continuous </a:t>
            </a:r>
            <a:r>
              <a:rPr lang="en-US" dirty="0" err="1" smtClean="0"/>
              <a:t>electrogalvanizing</a:t>
            </a:r>
            <a:r>
              <a:rPr lang="en-US" dirty="0" smtClean="0"/>
              <a:t> line consists of:</a:t>
            </a:r>
          </a:p>
          <a:p>
            <a:pPr lvl="1">
              <a:buFont typeface="Arial" pitchFamily="34" charset="0"/>
              <a:buChar char="•"/>
            </a:pPr>
            <a:r>
              <a:rPr lang="en-US" dirty="0" smtClean="0"/>
              <a:t> Entry</a:t>
            </a:r>
          </a:p>
          <a:p>
            <a:pPr lvl="1">
              <a:buFont typeface="Arial" pitchFamily="34" charset="0"/>
              <a:buChar char="•"/>
            </a:pPr>
            <a:r>
              <a:rPr lang="en-US" dirty="0" smtClean="0"/>
              <a:t> Central section (surface preparation and coating)</a:t>
            </a:r>
          </a:p>
          <a:p>
            <a:pPr lvl="1">
              <a:buFont typeface="Arial" pitchFamily="34" charset="0"/>
              <a:buChar char="•"/>
            </a:pPr>
            <a:r>
              <a:rPr lang="en-US" dirty="0" smtClean="0"/>
              <a:t> Exit</a:t>
            </a:r>
            <a:endParaRPr lang="en-US" dirty="0"/>
          </a:p>
        </p:txBody>
      </p:sp>
      <p:sp>
        <p:nvSpPr>
          <p:cNvPr id="6" name="TextBox 5"/>
          <p:cNvSpPr txBox="1"/>
          <p:nvPr/>
        </p:nvSpPr>
        <p:spPr>
          <a:xfrm>
            <a:off x="304800" y="5297269"/>
            <a:ext cx="8610600" cy="1477328"/>
          </a:xfrm>
          <a:prstGeom prst="rect">
            <a:avLst/>
          </a:prstGeom>
          <a:noFill/>
        </p:spPr>
        <p:txBody>
          <a:bodyPr wrap="square" rtlCol="0">
            <a:spAutoFit/>
          </a:bodyPr>
          <a:lstStyle/>
          <a:p>
            <a:r>
              <a:rPr lang="en-US" b="1" u="sng" dirty="0" smtClean="0"/>
              <a:t>Entry</a:t>
            </a:r>
          </a:p>
          <a:p>
            <a:pPr>
              <a:buFont typeface="Arial" pitchFamily="34" charset="0"/>
              <a:buChar char="•"/>
            </a:pPr>
            <a:r>
              <a:rPr lang="en-US" dirty="0" smtClean="0"/>
              <a:t> Steel coils are mounted on a </a:t>
            </a:r>
            <a:r>
              <a:rPr lang="en-US" dirty="0" err="1" smtClean="0"/>
              <a:t>decoiler</a:t>
            </a:r>
            <a:r>
              <a:rPr lang="en-US" dirty="0" smtClean="0"/>
              <a:t> and incoming coil is welded to the tail of coil being processed.</a:t>
            </a:r>
          </a:p>
          <a:p>
            <a:pPr>
              <a:buFont typeface="Arial" pitchFamily="34" charset="0"/>
              <a:buChar char="•"/>
            </a:pPr>
            <a:r>
              <a:rPr lang="en-US" dirty="0" smtClean="0"/>
              <a:t> Coils come either from the batch annealing or continuous annealing line.</a:t>
            </a:r>
          </a:p>
          <a:p>
            <a:pPr>
              <a:buFont typeface="Arial" pitchFamily="34" charset="0"/>
              <a:buChar char="•"/>
            </a:pPr>
            <a:r>
              <a:rPr lang="en-US" dirty="0" smtClean="0"/>
              <a:t> Coils are processed on a </a:t>
            </a:r>
            <a:r>
              <a:rPr lang="en-US" dirty="0" err="1" smtClean="0"/>
              <a:t>skinpass</a:t>
            </a:r>
            <a:r>
              <a:rPr lang="en-US" smtClean="0"/>
              <a:t> line</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err="1" smtClean="0"/>
              <a:t>Electrogalvanizing</a:t>
            </a:r>
            <a:r>
              <a:rPr lang="en-US" dirty="0" smtClean="0"/>
              <a:t> Process – Contd. </a:t>
            </a:r>
            <a:endParaRPr lang="en-US" dirty="0"/>
          </a:p>
        </p:txBody>
      </p:sp>
      <p:sp>
        <p:nvSpPr>
          <p:cNvPr id="3" name="Content Placeholder 2"/>
          <p:cNvSpPr>
            <a:spLocks noGrp="1"/>
          </p:cNvSpPr>
          <p:nvPr>
            <p:ph idx="1"/>
          </p:nvPr>
        </p:nvSpPr>
        <p:spPr>
          <a:xfrm>
            <a:off x="457200" y="762000"/>
            <a:ext cx="8229600" cy="6019800"/>
          </a:xfrm>
        </p:spPr>
        <p:txBody>
          <a:bodyPr>
            <a:normAutofit fontScale="62500" lnSpcReduction="20000"/>
          </a:bodyPr>
          <a:lstStyle/>
          <a:p>
            <a:pPr>
              <a:buNone/>
            </a:pPr>
            <a:r>
              <a:rPr lang="en-US" b="1" u="sng" dirty="0" smtClean="0"/>
              <a:t>Central Section</a:t>
            </a:r>
          </a:p>
          <a:p>
            <a:r>
              <a:rPr lang="en-US" dirty="0" smtClean="0"/>
              <a:t>Surface preparation: Oil film is removed in hot electrolytic alkaline degreasing tank; followed by dip-pickled in a bath of </a:t>
            </a:r>
            <a:r>
              <a:rPr lang="en-US" dirty="0" err="1" smtClean="0"/>
              <a:t>HCl</a:t>
            </a:r>
            <a:r>
              <a:rPr lang="en-US" dirty="0" smtClean="0"/>
              <a:t> or H</a:t>
            </a:r>
            <a:r>
              <a:rPr lang="en-US" baseline="-25000" dirty="0" smtClean="0"/>
              <a:t>2</a:t>
            </a:r>
            <a:r>
              <a:rPr lang="en-US" dirty="0" smtClean="0"/>
              <a:t>SO</a:t>
            </a:r>
            <a:r>
              <a:rPr lang="en-US" baseline="-25000" dirty="0" smtClean="0"/>
              <a:t>4</a:t>
            </a:r>
            <a:r>
              <a:rPr lang="en-US" dirty="0" smtClean="0"/>
              <a:t> acid and rinsed again. </a:t>
            </a:r>
          </a:p>
          <a:p>
            <a:r>
              <a:rPr lang="en-US" dirty="0" smtClean="0"/>
              <a:t>Electroplating cells: Steel strip is passed through several electrolytic cells successively. In each cell, electric current flows through a Zn solution from an anode to a cathode; Conductor roll is in contact with the steel strip. </a:t>
            </a:r>
          </a:p>
          <a:p>
            <a:pPr lvl="1"/>
            <a:r>
              <a:rPr lang="en-US" sz="3200" dirty="0" smtClean="0"/>
              <a:t> Anodes: 1) soluble (made of Zn slabs, requiring replacement as they are consumed) and 2) insoluble (made of lead or lead alloys or </a:t>
            </a:r>
            <a:r>
              <a:rPr lang="en-US" sz="3200" dirty="0" err="1" smtClean="0"/>
              <a:t>platinized</a:t>
            </a:r>
            <a:r>
              <a:rPr lang="en-US" sz="3200" dirty="0" smtClean="0"/>
              <a:t> Ti; requires continuous replenishment of Zn in the electroplating solution by adding ZnSO</a:t>
            </a:r>
            <a:r>
              <a:rPr lang="en-US" sz="3200" baseline="-25000" dirty="0" smtClean="0"/>
              <a:t>4</a:t>
            </a:r>
            <a:r>
              <a:rPr lang="en-US" sz="3200" dirty="0" smtClean="0"/>
              <a:t>. ZnCl2 solution is used with soluble anode; ZnSO</a:t>
            </a:r>
            <a:r>
              <a:rPr lang="en-US" sz="3200" baseline="-25000" dirty="0" smtClean="0"/>
              <a:t>4</a:t>
            </a:r>
            <a:r>
              <a:rPr lang="en-US" sz="3200" dirty="0" smtClean="0"/>
              <a:t> can be used with either soluble or insoluble anodes</a:t>
            </a:r>
          </a:p>
          <a:p>
            <a:pPr lvl="1"/>
            <a:r>
              <a:rPr lang="en-US" sz="3200" dirty="0" smtClean="0"/>
              <a:t>Electroplating cell can be vertical/horizontal or radial. Each cell will transfer Zn on to the coil till the desired thickness is achieved.</a:t>
            </a:r>
          </a:p>
          <a:p>
            <a:r>
              <a:rPr lang="en-US" dirty="0" smtClean="0"/>
              <a:t>Rinsing: After </a:t>
            </a:r>
            <a:r>
              <a:rPr lang="en-US" dirty="0" err="1" smtClean="0"/>
              <a:t>electrogalvanzing</a:t>
            </a:r>
            <a:r>
              <a:rPr lang="en-US" dirty="0" smtClean="0"/>
              <a:t>, strip is rinsed in several stages and the last rinsing tank consists of de-ionized water. Final stage is air drying</a:t>
            </a:r>
          </a:p>
          <a:p>
            <a:r>
              <a:rPr lang="en-US" dirty="0" smtClean="0"/>
              <a:t>Additional surface treatments such as </a:t>
            </a:r>
            <a:r>
              <a:rPr lang="en-US" dirty="0" err="1" smtClean="0"/>
              <a:t>phosphating</a:t>
            </a:r>
            <a:r>
              <a:rPr lang="en-US" dirty="0" smtClean="0"/>
              <a:t>, chemical </a:t>
            </a:r>
            <a:r>
              <a:rPr lang="en-US" dirty="0" err="1" smtClean="0"/>
              <a:t>passivation</a:t>
            </a:r>
            <a:r>
              <a:rPr lang="en-US" dirty="0" smtClean="0"/>
              <a:t> or powder painting, </a:t>
            </a:r>
            <a:r>
              <a:rPr lang="en-US" dirty="0" err="1" smtClean="0"/>
              <a:t>orgainic</a:t>
            </a:r>
            <a:r>
              <a:rPr lang="en-US" dirty="0" smtClean="0"/>
              <a:t> coating may be applied (if needed). </a:t>
            </a:r>
          </a:p>
          <a:p>
            <a:pPr>
              <a:buNone/>
            </a:pPr>
            <a:endParaRPr lang="en-US" dirty="0" smtClean="0"/>
          </a:p>
          <a:p>
            <a:pPr>
              <a:buNone/>
            </a:pPr>
            <a:r>
              <a:rPr lang="en-US" b="1" u="sng" dirty="0" smtClean="0"/>
              <a:t>Exit section</a:t>
            </a:r>
            <a:r>
              <a:rPr lang="en-US" dirty="0" smtClean="0"/>
              <a:t>: Oiling and side trimmer may be carried out (if needed) and strip gets coiled</a:t>
            </a:r>
            <a:endParaRPr lang="en-US" b="1" u="sng"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dirty="0" smtClean="0"/>
              <a:t>Galvanized Coating Defects</a:t>
            </a:r>
            <a:endParaRPr lang="en-US" dirty="0"/>
          </a:p>
        </p:txBody>
      </p:sp>
      <p:sp>
        <p:nvSpPr>
          <p:cNvPr id="3" name="Content Placeholder 2"/>
          <p:cNvSpPr>
            <a:spLocks noGrp="1"/>
          </p:cNvSpPr>
          <p:nvPr>
            <p:ph idx="1"/>
          </p:nvPr>
        </p:nvSpPr>
        <p:spPr>
          <a:xfrm>
            <a:off x="457200" y="762000"/>
            <a:ext cx="8229600" cy="6096000"/>
          </a:xfrm>
        </p:spPr>
        <p:txBody>
          <a:bodyPr>
            <a:normAutofit fontScale="62500" lnSpcReduction="20000"/>
          </a:bodyPr>
          <a:lstStyle/>
          <a:p>
            <a:r>
              <a:rPr lang="en-US" dirty="0" smtClean="0"/>
              <a:t>Factors affecting hot dip galvanized coatings</a:t>
            </a:r>
          </a:p>
          <a:p>
            <a:pPr lvl="1"/>
            <a:r>
              <a:rPr lang="en-US" dirty="0" smtClean="0"/>
              <a:t>Size and shape of the work piece</a:t>
            </a:r>
          </a:p>
          <a:p>
            <a:pPr lvl="2"/>
            <a:r>
              <a:rPr lang="en-US" dirty="0" smtClean="0"/>
              <a:t>Zn freezes at 420</a:t>
            </a:r>
            <a:r>
              <a:rPr lang="en-US" baseline="30000" dirty="0" smtClean="0"/>
              <a:t>o</a:t>
            </a:r>
            <a:r>
              <a:rPr lang="en-US" dirty="0" smtClean="0"/>
              <a:t>C and Zn bath is maintained at ~450</a:t>
            </a:r>
            <a:r>
              <a:rPr lang="en-US" baseline="30000" dirty="0" smtClean="0"/>
              <a:t>o</a:t>
            </a:r>
            <a:r>
              <a:rPr lang="en-US" dirty="0" smtClean="0"/>
              <a:t>C; So, there is very little superheat in molten Zn as steel is withdrawn from the bath. Thicker sections will retain their heat longer and promote better drainage of molten Zn from their surface than thinner section. Angle at which steel can be withdrawn will influence the drainage characteristics. One-dimensional items that are short enough to dip vertically will produce smoother and more uniform coatings than 2D or 3D items.</a:t>
            </a:r>
          </a:p>
          <a:p>
            <a:pPr lvl="1"/>
            <a:r>
              <a:rPr lang="en-US" dirty="0" smtClean="0"/>
              <a:t>Steel chemistry</a:t>
            </a:r>
          </a:p>
          <a:p>
            <a:pPr lvl="2"/>
            <a:r>
              <a:rPr lang="en-US" dirty="0" smtClean="0"/>
              <a:t>Rate at which molten Zn reacts with steel to form galvanized coating depends on composition. Pure iron has very poor reaction rate. High Si levels (&gt;0.2%) may result in dull or matt gray or blotchy appearance. High P </a:t>
            </a:r>
            <a:r>
              <a:rPr lang="en-US" dirty="0" err="1" smtClean="0"/>
              <a:t>leveles</a:t>
            </a:r>
            <a:r>
              <a:rPr lang="en-US" dirty="0" smtClean="0"/>
              <a:t> can give rise to dark gray or brown coating that are prone to </a:t>
            </a:r>
            <a:r>
              <a:rPr lang="en-US" dirty="0" err="1" smtClean="0"/>
              <a:t>delamination</a:t>
            </a:r>
            <a:endParaRPr lang="en-US" dirty="0" smtClean="0"/>
          </a:p>
          <a:p>
            <a:pPr lvl="1"/>
            <a:r>
              <a:rPr lang="en-US" dirty="0" smtClean="0"/>
              <a:t>Surface condition</a:t>
            </a:r>
          </a:p>
          <a:p>
            <a:pPr lvl="2"/>
            <a:r>
              <a:rPr lang="en-US" dirty="0" smtClean="0"/>
              <a:t>Rougher surface have higher area and thus generate thicker galvanized coating</a:t>
            </a:r>
          </a:p>
          <a:p>
            <a:pPr lvl="2"/>
            <a:r>
              <a:rPr lang="en-US" dirty="0" smtClean="0"/>
              <a:t>Hot rolled sections produce 30-50% thicker coating than cold rolled surface</a:t>
            </a:r>
          </a:p>
          <a:p>
            <a:pPr lvl="2"/>
            <a:r>
              <a:rPr lang="en-US" dirty="0" smtClean="0"/>
              <a:t>Galvanized coating follows the surface profile of surface defects such as pitting. </a:t>
            </a:r>
          </a:p>
          <a:p>
            <a:pPr lvl="1"/>
            <a:r>
              <a:rPr lang="en-US" dirty="0" smtClean="0"/>
              <a:t>Design</a:t>
            </a:r>
          </a:p>
          <a:p>
            <a:pPr lvl="2"/>
            <a:r>
              <a:rPr lang="en-US" dirty="0" smtClean="0"/>
              <a:t>Inaccessible surfaces will not be galvanized, unless pre-treatment chemicals can penetrate to all surfaces. </a:t>
            </a:r>
          </a:p>
          <a:p>
            <a:pPr lvl="2"/>
            <a:r>
              <a:rPr lang="en-US" dirty="0" smtClean="0"/>
              <a:t>If molten Zn can not completely drain from the sample, Zn puddles will freeze in pockets and cause problems. </a:t>
            </a:r>
          </a:p>
          <a:p>
            <a:pPr lvl="2"/>
            <a:r>
              <a:rPr lang="en-US" dirty="0" smtClean="0"/>
              <a:t>Items need to be suspended during galvanizing. Eliminating touch marks from wire improves coating quality</a:t>
            </a:r>
          </a:p>
          <a:p>
            <a:pPr lvl="2"/>
            <a:r>
              <a:rPr lang="en-US" dirty="0" smtClean="0"/>
              <a:t>Dimension of the item must be such that it allows adequate withdrawal angles. Double dipping of the item will frequently produce a better quality than single dipping.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Galvanized Coating Defects – Contd.</a:t>
            </a:r>
            <a:endParaRPr lang="en-US" dirty="0"/>
          </a:p>
        </p:txBody>
      </p:sp>
      <p:sp>
        <p:nvSpPr>
          <p:cNvPr id="3" name="Content Placeholder 2"/>
          <p:cNvSpPr>
            <a:spLocks noGrp="1"/>
          </p:cNvSpPr>
          <p:nvPr>
            <p:ph idx="1"/>
          </p:nvPr>
        </p:nvSpPr>
        <p:spPr>
          <a:xfrm>
            <a:off x="533400" y="914400"/>
            <a:ext cx="8229600" cy="5943600"/>
          </a:xfrm>
        </p:spPr>
        <p:txBody>
          <a:bodyPr>
            <a:noAutofit/>
          </a:bodyPr>
          <a:lstStyle/>
          <a:p>
            <a:pPr marL="342900" lvl="1" indent="-342900">
              <a:buFont typeface="Arial" pitchFamily="34" charset="0"/>
              <a:buChar char="•"/>
            </a:pPr>
            <a:r>
              <a:rPr lang="en-US" sz="1800" dirty="0" smtClean="0"/>
              <a:t>Metallurgy of the galvanizing process </a:t>
            </a:r>
          </a:p>
          <a:p>
            <a:pPr lvl="1"/>
            <a:r>
              <a:rPr lang="en-US" sz="1800" dirty="0" smtClean="0"/>
              <a:t>Prior to galvanizing, steel is chemically pre-treated by immersing the item in zinc ammonium chloride (ZAC) </a:t>
            </a:r>
            <a:r>
              <a:rPr lang="en-US" sz="1800" dirty="0" err="1" smtClean="0"/>
              <a:t>preflux</a:t>
            </a:r>
            <a:r>
              <a:rPr lang="en-US" sz="1800" dirty="0" smtClean="0"/>
              <a:t> solution. This results in the formation of thin film of ZAC crystal on steel surface</a:t>
            </a:r>
          </a:p>
          <a:p>
            <a:pPr lvl="1"/>
            <a:r>
              <a:rPr lang="en-US" sz="1800" dirty="0" smtClean="0"/>
              <a:t>When steel is immersed in molten Zn, ZAC gets oxidized to form ZnCl</a:t>
            </a:r>
            <a:r>
              <a:rPr lang="en-US" sz="1800" baseline="-25000" dirty="0" smtClean="0"/>
              <a:t>2</a:t>
            </a:r>
            <a:r>
              <a:rPr lang="en-US" sz="1800" dirty="0" smtClean="0"/>
              <a:t> and </a:t>
            </a:r>
            <a:r>
              <a:rPr lang="en-US" sz="1800" dirty="0" err="1" smtClean="0"/>
              <a:t>ZnO</a:t>
            </a:r>
            <a:r>
              <a:rPr lang="en-US" sz="1800" dirty="0" smtClean="0"/>
              <a:t>, which are lighter than Zn and it floats. This is called Zn ash.</a:t>
            </a:r>
          </a:p>
          <a:p>
            <a:pPr lvl="1"/>
            <a:r>
              <a:rPr lang="en-US" sz="1800" dirty="0" smtClean="0"/>
              <a:t>Zn bath becomes saturated with Fe in solution (typically ~250 parts of Fe </a:t>
            </a:r>
            <a:r>
              <a:rPr lang="en-US" sz="1800" dirty="0" err="1" smtClean="0"/>
              <a:t>ppm</a:t>
            </a:r>
            <a:r>
              <a:rPr lang="en-US" sz="1800" dirty="0" smtClean="0"/>
              <a:t> at temp. Overtime, Zn-Fe crystals settles to the bottom of the bath and forms dross, which must be periodically removed with special equipment. </a:t>
            </a:r>
          </a:p>
          <a:p>
            <a:pPr lvl="1"/>
            <a:r>
              <a:rPr lang="en-US" sz="1800" dirty="0" smtClean="0"/>
              <a:t>Molten Zn surface is always oxidizing and stay floated. </a:t>
            </a:r>
          </a:p>
          <a:p>
            <a:pPr lvl="1"/>
            <a:r>
              <a:rPr lang="en-US" sz="1800" dirty="0" smtClean="0"/>
              <a:t> Presence of ash and dross may have following effects:</a:t>
            </a:r>
          </a:p>
          <a:p>
            <a:pPr lvl="2"/>
            <a:r>
              <a:rPr lang="en-US" sz="1800" dirty="0" smtClean="0"/>
              <a:t>If item comes in contact with dross layer, it can form rough, lumpy deposit</a:t>
            </a:r>
          </a:p>
          <a:p>
            <a:pPr lvl="2"/>
            <a:r>
              <a:rPr lang="en-US" sz="1800" dirty="0" smtClean="0"/>
              <a:t>Ash may stick to the surface of Inaccessible area of items </a:t>
            </a:r>
          </a:p>
          <a:p>
            <a:pPr lvl="2"/>
            <a:r>
              <a:rPr lang="en-US" sz="1800" dirty="0" smtClean="0"/>
              <a:t>If the rate of withdrawal varies or stops during withdrawal, oxide lines may appear causing variations in the shiny appearance of the coating</a:t>
            </a:r>
          </a:p>
          <a:p>
            <a:pPr lvl="2"/>
            <a:r>
              <a:rPr lang="en-US" sz="1800" dirty="0" smtClean="0"/>
              <a:t>Dross crystals may be trapped in the galvanized coating, resulting in gritty appearance</a:t>
            </a:r>
            <a:endParaRPr lang="en-US" sz="1800" dirty="0"/>
          </a:p>
        </p:txBody>
      </p:sp>
      <p:pic>
        <p:nvPicPr>
          <p:cNvPr id="2050" name="Picture 2"/>
          <p:cNvPicPr>
            <a:picLocks noChangeAspect="1" noChangeArrowheads="1"/>
          </p:cNvPicPr>
          <p:nvPr/>
        </p:nvPicPr>
        <p:blipFill>
          <a:blip r:embed="rId2" cstate="print"/>
          <a:srcRect/>
          <a:stretch>
            <a:fillRect/>
          </a:stretch>
        </p:blipFill>
        <p:spPr bwMode="auto">
          <a:xfrm>
            <a:off x="3124200" y="6024886"/>
            <a:ext cx="1200150" cy="833114"/>
          </a:xfrm>
          <a:prstGeom prst="rect">
            <a:avLst/>
          </a:prstGeom>
          <a:noFill/>
          <a:ln w="9525">
            <a:noFill/>
            <a:miter lim="800000"/>
            <a:headEnd/>
            <a:tailEnd/>
          </a:ln>
        </p:spPr>
      </p:pic>
      <p:sp>
        <p:nvSpPr>
          <p:cNvPr id="5" name="TextBox 4"/>
          <p:cNvSpPr txBox="1"/>
          <p:nvPr/>
        </p:nvSpPr>
        <p:spPr>
          <a:xfrm>
            <a:off x="1524000" y="6488668"/>
            <a:ext cx="1497013" cy="369332"/>
          </a:xfrm>
          <a:prstGeom prst="rect">
            <a:avLst/>
          </a:prstGeom>
          <a:noFill/>
        </p:spPr>
        <p:txBody>
          <a:bodyPr wrap="none" rtlCol="0">
            <a:spAutoFit/>
          </a:bodyPr>
          <a:lstStyle/>
          <a:p>
            <a:r>
              <a:rPr lang="en-US" dirty="0" smtClean="0"/>
              <a:t>Dross dimples</a:t>
            </a:r>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4800600" y="6057900"/>
            <a:ext cx="1434662" cy="800100"/>
          </a:xfrm>
          <a:prstGeom prst="rect">
            <a:avLst/>
          </a:prstGeom>
          <a:noFill/>
          <a:ln w="9525">
            <a:noFill/>
            <a:miter lim="800000"/>
            <a:headEnd/>
            <a:tailEnd/>
          </a:ln>
        </p:spPr>
      </p:pic>
      <p:sp>
        <p:nvSpPr>
          <p:cNvPr id="7" name="TextBox 6"/>
          <p:cNvSpPr txBox="1"/>
          <p:nvPr/>
        </p:nvSpPr>
        <p:spPr>
          <a:xfrm>
            <a:off x="6477001" y="6010870"/>
            <a:ext cx="2667000" cy="923330"/>
          </a:xfrm>
          <a:prstGeom prst="rect">
            <a:avLst/>
          </a:prstGeom>
          <a:noFill/>
        </p:spPr>
        <p:txBody>
          <a:bodyPr wrap="square" rtlCol="0">
            <a:spAutoFit/>
          </a:bodyPr>
          <a:lstStyle/>
          <a:p>
            <a:r>
              <a:rPr lang="en-US" dirty="0" smtClean="0"/>
              <a:t>White rust formed for being left wet after galvanizing</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Galvanized Coating Defects – Contd.</a:t>
            </a:r>
            <a:endParaRPr lang="en-US" dirty="0"/>
          </a:p>
        </p:txBody>
      </p:sp>
      <p:sp>
        <p:nvSpPr>
          <p:cNvPr id="3" name="Content Placeholder 2"/>
          <p:cNvSpPr>
            <a:spLocks noGrp="1"/>
          </p:cNvSpPr>
          <p:nvPr>
            <p:ph idx="1"/>
          </p:nvPr>
        </p:nvSpPr>
        <p:spPr>
          <a:xfrm>
            <a:off x="457200" y="990600"/>
            <a:ext cx="8229600" cy="5562600"/>
          </a:xfrm>
        </p:spPr>
        <p:txBody>
          <a:bodyPr>
            <a:normAutofit fontScale="85000" lnSpcReduction="20000"/>
          </a:bodyPr>
          <a:lstStyle/>
          <a:p>
            <a:r>
              <a:rPr lang="en-US" dirty="0" smtClean="0"/>
              <a:t>Steel defects</a:t>
            </a:r>
          </a:p>
          <a:p>
            <a:pPr lvl="1"/>
            <a:r>
              <a:rPr lang="en-US" dirty="0" smtClean="0"/>
              <a:t>Galvanized coating does not cover up the defect but may highlight the surface flaw.</a:t>
            </a:r>
          </a:p>
          <a:p>
            <a:pPr lvl="1"/>
            <a:r>
              <a:rPr lang="en-US" dirty="0" smtClean="0"/>
              <a:t>Surface roughness plays an important role; rougher surface reacts vigorously than smoother surface. Abrasive blasting is a way to increase coating thickness for heavy duty applications</a:t>
            </a:r>
          </a:p>
          <a:p>
            <a:pPr lvl="1"/>
            <a:r>
              <a:rPr lang="en-US" dirty="0" smtClean="0"/>
              <a:t>Hot dip galvanized coating tends to be thicker at edges because crystal in alloy layer have more room to grow. So, rolling defects get highlighted by coating</a:t>
            </a:r>
          </a:p>
          <a:p>
            <a:pPr lvl="1"/>
            <a:r>
              <a:rPr lang="en-US" dirty="0" smtClean="0"/>
              <a:t>Small particles or silvers of steel can be rolled into the steel surface. Zn will react faster with loosely attached silvers resulting in pimply appearance</a:t>
            </a:r>
          </a:p>
          <a:p>
            <a:pPr lvl="1"/>
            <a:r>
              <a:rPr lang="en-US" dirty="0" smtClean="0"/>
              <a:t>Cold working may result in stress lines and galvanizing show it up as striations</a:t>
            </a:r>
          </a:p>
          <a:p>
            <a:pPr lvl="1"/>
            <a:r>
              <a:rPr lang="en-US" dirty="0" smtClean="0"/>
              <a:t>Galvanizing weld can degrade the aesthetic look due to thicker and thinner section and difference in chemistry</a:t>
            </a:r>
          </a:p>
          <a:p>
            <a:pPr lvl="1"/>
            <a:endParaRPr lang="en-US" dirty="0" smtClean="0"/>
          </a:p>
          <a:p>
            <a:pPr lvl="1"/>
            <a:endParaRPr lang="en-US" dirty="0" smtClean="0"/>
          </a:p>
          <a:p>
            <a:pPr lvl="1"/>
            <a:endParaRPr lang="en-US" dirty="0" smtClean="0"/>
          </a:p>
          <a:p>
            <a:pPr lvl="1"/>
            <a:endParaRPr lang="en-US" dirty="0" smtClean="0"/>
          </a:p>
          <a:p>
            <a:pPr lvl="1">
              <a:buNone/>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229600" cy="5791200"/>
          </a:xfrm>
        </p:spPr>
        <p:txBody>
          <a:bodyPr>
            <a:normAutofit fontScale="62500" lnSpcReduction="20000"/>
          </a:bodyPr>
          <a:lstStyle/>
          <a:p>
            <a:r>
              <a:rPr lang="en-US" dirty="0" err="1" smtClean="0"/>
              <a:t>Embrittlement</a:t>
            </a:r>
            <a:endParaRPr lang="en-US" dirty="0" smtClean="0"/>
          </a:p>
          <a:p>
            <a:pPr lvl="1"/>
            <a:r>
              <a:rPr lang="en-US" dirty="0" smtClean="0"/>
              <a:t> Rarely encountered with structural grade steels; However, high-strength grades or inappropriate fabrication techniques can lead to </a:t>
            </a:r>
            <a:r>
              <a:rPr lang="en-US" dirty="0" err="1" smtClean="0"/>
              <a:t>embrittlement</a:t>
            </a:r>
            <a:r>
              <a:rPr lang="en-US" dirty="0" smtClean="0"/>
              <a:t> problems with galvanized steel</a:t>
            </a:r>
          </a:p>
          <a:p>
            <a:pPr lvl="1"/>
            <a:r>
              <a:rPr lang="en-US" dirty="0" smtClean="0"/>
              <a:t>Three types of </a:t>
            </a:r>
            <a:r>
              <a:rPr lang="en-US" dirty="0" err="1" smtClean="0"/>
              <a:t>embrittlement</a:t>
            </a:r>
            <a:r>
              <a:rPr lang="en-US" dirty="0" smtClean="0"/>
              <a:t> in hot dip galvanizing process</a:t>
            </a:r>
          </a:p>
          <a:p>
            <a:pPr lvl="2"/>
            <a:r>
              <a:rPr lang="en-US" dirty="0" smtClean="0"/>
              <a:t>Hydrogen </a:t>
            </a:r>
            <a:r>
              <a:rPr lang="en-US" dirty="0" err="1" smtClean="0"/>
              <a:t>embrittlement</a:t>
            </a:r>
            <a:endParaRPr lang="en-US" dirty="0" smtClean="0"/>
          </a:p>
          <a:p>
            <a:pPr lvl="3"/>
            <a:r>
              <a:rPr lang="en-US" dirty="0" smtClean="0"/>
              <a:t>Steel with YS&gt; 800 </a:t>
            </a:r>
            <a:r>
              <a:rPr lang="en-US" dirty="0" err="1" smtClean="0"/>
              <a:t>Mpa</a:t>
            </a:r>
            <a:r>
              <a:rPr lang="en-US" dirty="0" smtClean="0"/>
              <a:t> are susceptible to hydrogen </a:t>
            </a:r>
            <a:r>
              <a:rPr lang="en-US" dirty="0" err="1" smtClean="0"/>
              <a:t>emrbittlement</a:t>
            </a:r>
            <a:endParaRPr lang="en-US" dirty="0" smtClean="0"/>
          </a:p>
          <a:p>
            <a:pPr lvl="3"/>
            <a:r>
              <a:rPr lang="en-US" dirty="0" smtClean="0"/>
              <a:t>H atoms from acid pickling process penetrates along grain </a:t>
            </a:r>
            <a:r>
              <a:rPr lang="en-US" dirty="0" err="1" smtClean="0"/>
              <a:t>boundries</a:t>
            </a:r>
            <a:r>
              <a:rPr lang="en-US" dirty="0" smtClean="0"/>
              <a:t> can cause brittle fractures. Pre and Post galvanizing treatments are available to eliminate the risk of hydrogen </a:t>
            </a:r>
            <a:r>
              <a:rPr lang="en-US" dirty="0" err="1" smtClean="0"/>
              <a:t>embrittlement</a:t>
            </a:r>
            <a:endParaRPr lang="en-US" dirty="0" smtClean="0"/>
          </a:p>
          <a:p>
            <a:pPr lvl="2"/>
            <a:r>
              <a:rPr lang="en-US" dirty="0" smtClean="0"/>
              <a:t>Strain-age </a:t>
            </a:r>
            <a:r>
              <a:rPr lang="en-US" dirty="0" err="1" smtClean="0"/>
              <a:t>embrittlement</a:t>
            </a:r>
            <a:endParaRPr lang="en-US" dirty="0" smtClean="0"/>
          </a:p>
          <a:p>
            <a:pPr lvl="3"/>
            <a:r>
              <a:rPr lang="en-US" dirty="0" smtClean="0"/>
              <a:t>Caused by excessive cold working of steel prior to galvanizing, bending </a:t>
            </a:r>
            <a:r>
              <a:rPr lang="en-US" dirty="0" err="1" smtClean="0"/>
              <a:t>seel</a:t>
            </a:r>
            <a:r>
              <a:rPr lang="en-US" dirty="0" smtClean="0"/>
              <a:t> through tight radius, re-bending already cold worked steel, hole punching through thick sections</a:t>
            </a:r>
          </a:p>
          <a:p>
            <a:pPr lvl="3"/>
            <a:r>
              <a:rPr lang="en-US" dirty="0" smtClean="0"/>
              <a:t>Heat from the galvanizing process accelerates </a:t>
            </a:r>
            <a:r>
              <a:rPr lang="en-US" dirty="0" err="1" smtClean="0"/>
              <a:t>embrittlement</a:t>
            </a:r>
            <a:endParaRPr lang="en-US" dirty="0" smtClean="0"/>
          </a:p>
          <a:p>
            <a:pPr lvl="2"/>
            <a:r>
              <a:rPr lang="en-US" dirty="0" smtClean="0"/>
              <a:t>Liquid metal </a:t>
            </a:r>
            <a:r>
              <a:rPr lang="en-US" dirty="0" err="1" smtClean="0"/>
              <a:t>embrittlement</a:t>
            </a:r>
            <a:endParaRPr lang="en-US" dirty="0" smtClean="0"/>
          </a:p>
          <a:p>
            <a:pPr lvl="3"/>
            <a:r>
              <a:rPr lang="en-US" dirty="0" smtClean="0"/>
              <a:t>Molten Zn penetrates grain boundaries of steels and may fracture under load. </a:t>
            </a:r>
          </a:p>
          <a:p>
            <a:pPr lvl="3"/>
            <a:r>
              <a:rPr lang="en-US" dirty="0" smtClean="0"/>
              <a:t>Some grades of stainless steels and mild steels are susceptible to liquid metal </a:t>
            </a:r>
            <a:r>
              <a:rPr lang="en-US" dirty="0" err="1" smtClean="0"/>
              <a:t>embrittlement</a:t>
            </a:r>
            <a:endParaRPr lang="en-US" dirty="0" smtClean="0"/>
          </a:p>
          <a:p>
            <a:pPr lvl="3"/>
            <a:r>
              <a:rPr lang="en-US" dirty="0" smtClean="0"/>
              <a:t>If stainless steel component is required, mechanical attachments after galvanizing is strongly recommended . </a:t>
            </a:r>
          </a:p>
          <a:p>
            <a:r>
              <a:rPr lang="en-US" dirty="0" smtClean="0"/>
              <a:t>Distortion</a:t>
            </a:r>
          </a:p>
          <a:p>
            <a:pPr lvl="1"/>
            <a:r>
              <a:rPr lang="en-US" dirty="0" smtClean="0"/>
              <a:t>Three major reasons for distortion during galvanizing:</a:t>
            </a:r>
          </a:p>
          <a:p>
            <a:pPr lvl="2"/>
            <a:r>
              <a:rPr lang="en-US" dirty="0" smtClean="0"/>
              <a:t>Thickness and shape of the section being galvanized. Thin plates are more prone to distortion due to differential heating and cooling of sections</a:t>
            </a:r>
          </a:p>
          <a:p>
            <a:pPr lvl="2"/>
            <a:r>
              <a:rPr lang="en-US" dirty="0" smtClean="0"/>
              <a:t>Design of the fabrication with respect to location of welds, symmetry, and fabrication stresses present prior to galvanizing</a:t>
            </a:r>
          </a:p>
          <a:p>
            <a:pPr lvl="2"/>
            <a:r>
              <a:rPr lang="en-US" dirty="0" smtClean="0"/>
              <a:t>The way the work is handled during galvanizing</a:t>
            </a:r>
          </a:p>
          <a:p>
            <a:pPr lvl="2">
              <a:buNone/>
            </a:pPr>
            <a:endParaRPr lang="en-US" dirty="0" smtClean="0"/>
          </a:p>
          <a:p>
            <a:pPr lvl="2"/>
            <a:endParaRPr lang="en-US" dirty="0"/>
          </a:p>
        </p:txBody>
      </p:sp>
      <p:sp>
        <p:nvSpPr>
          <p:cNvPr id="4" name="Title 1"/>
          <p:cNvSpPr>
            <a:spLocks noGrp="1"/>
          </p:cNvSpPr>
          <p:nvPr>
            <p:ph type="title"/>
          </p:nvPr>
        </p:nvSpPr>
        <p:spPr>
          <a:xfrm>
            <a:off x="457200" y="274638"/>
            <a:ext cx="8229600" cy="411162"/>
          </a:xfrm>
        </p:spPr>
        <p:txBody>
          <a:bodyPr>
            <a:normAutofit fontScale="90000"/>
          </a:bodyPr>
          <a:lstStyle/>
          <a:p>
            <a:r>
              <a:rPr lang="en-US" dirty="0" smtClean="0"/>
              <a:t>Galvanized Coating Defects – Contd.</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7315200" y="1709737"/>
            <a:ext cx="838200" cy="576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943600"/>
          </a:xfrm>
        </p:spPr>
        <p:txBody>
          <a:bodyPr>
            <a:normAutofit fontScale="92500" lnSpcReduction="20000"/>
          </a:bodyPr>
          <a:lstStyle/>
          <a:p>
            <a:r>
              <a:rPr lang="en-US" sz="2200" dirty="0" smtClean="0"/>
              <a:t>Blowouts and Bleeding</a:t>
            </a:r>
          </a:p>
          <a:p>
            <a:pPr lvl="1"/>
            <a:r>
              <a:rPr lang="en-US" sz="2200" dirty="0" smtClean="0"/>
              <a:t>Molten Zn is about 30</a:t>
            </a:r>
            <a:r>
              <a:rPr lang="en-US" sz="2200" baseline="30000" dirty="0" smtClean="0"/>
              <a:t>o</a:t>
            </a:r>
            <a:r>
              <a:rPr lang="en-US" sz="2200" dirty="0" smtClean="0"/>
              <a:t>C above its melting point, at which viscosity of the molten metal limits its ability to penetrate small cavities and crevices, and gaps less than 1 mm in width may not allow penetration by the molten Zn</a:t>
            </a:r>
          </a:p>
          <a:p>
            <a:pPr lvl="1"/>
            <a:r>
              <a:rPr lang="en-US" sz="2200" dirty="0" smtClean="0"/>
              <a:t>When the item enters the galvanizing bath, any moisture trapped in crevices will rapidly boil and eject steam, resulting in blowouts because it will limit reaction of Zn with steel. </a:t>
            </a:r>
          </a:p>
          <a:p>
            <a:pPr lvl="1"/>
            <a:r>
              <a:rPr lang="en-US" sz="2200" dirty="0" smtClean="0"/>
              <a:t>In unsealed overlapped surfaces, bleeding will occur. This is commonly referred as acid staining. Stains are caused by flux residues that have been desiccated by the heat of the galvanizing process, rehydrating from the contact with moisture from atmosphere. </a:t>
            </a:r>
          </a:p>
          <a:p>
            <a:r>
              <a:rPr lang="en-US" sz="2600" dirty="0" smtClean="0"/>
              <a:t>Flaking</a:t>
            </a:r>
          </a:p>
          <a:p>
            <a:pPr lvl="1"/>
            <a:r>
              <a:rPr lang="en-US" sz="2200" dirty="0" smtClean="0"/>
              <a:t>Flaking of galvanized coating occurs on reactive steels, which produce thick coating (300-500</a:t>
            </a:r>
            <a:r>
              <a:rPr lang="en-US" sz="2200" dirty="0" smtClean="0">
                <a:latin typeface="Symbol" pitchFamily="18" charset="2"/>
              </a:rPr>
              <a:t>m</a:t>
            </a:r>
            <a:r>
              <a:rPr lang="en-US" sz="2200" dirty="0" smtClean="0"/>
              <a:t>m). These coatings are inflexible and differential expansion or contraction may cause flaking. In addition, impact or point pressure due to mishandling can cause localized flaking. </a:t>
            </a:r>
          </a:p>
          <a:p>
            <a:pPr lvl="1"/>
            <a:r>
              <a:rPr lang="en-US" sz="2200" dirty="0" smtClean="0"/>
              <a:t>Flaking may be minimized by quick cooling of the item as it exits the galvanizing bath. In addition, careful design is required to ensure entry and exit of the item from the bath. </a:t>
            </a:r>
          </a:p>
          <a:p>
            <a:pPr lvl="2"/>
            <a:endParaRPr lang="en-US" sz="1800" dirty="0" smtClean="0"/>
          </a:p>
          <a:p>
            <a:pPr lvl="1"/>
            <a:endParaRPr lang="en-US" sz="2200" dirty="0" smtClean="0"/>
          </a:p>
          <a:p>
            <a:pPr lvl="1"/>
            <a:endParaRPr lang="en-US" sz="2200" dirty="0"/>
          </a:p>
        </p:txBody>
      </p:sp>
      <p:sp>
        <p:nvSpPr>
          <p:cNvPr id="4" name="Title 1"/>
          <p:cNvSpPr>
            <a:spLocks noGrp="1"/>
          </p:cNvSpPr>
          <p:nvPr>
            <p:ph type="title"/>
          </p:nvPr>
        </p:nvSpPr>
        <p:spPr>
          <a:xfrm>
            <a:off x="457200" y="274638"/>
            <a:ext cx="8229600" cy="487362"/>
          </a:xfrm>
        </p:spPr>
        <p:txBody>
          <a:bodyPr>
            <a:normAutofit fontScale="90000"/>
          </a:bodyPr>
          <a:lstStyle/>
          <a:p>
            <a:r>
              <a:rPr lang="en-US" dirty="0" smtClean="0"/>
              <a:t>Galvanized Coating Defects – Contd.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5867400"/>
          </a:xfrm>
        </p:spPr>
        <p:txBody>
          <a:bodyPr>
            <a:normAutofit fontScale="70000" lnSpcReduction="20000"/>
          </a:bodyPr>
          <a:lstStyle/>
          <a:p>
            <a:r>
              <a:rPr lang="en-US" dirty="0" smtClean="0"/>
              <a:t>White Rust</a:t>
            </a:r>
          </a:p>
          <a:p>
            <a:pPr lvl="1"/>
            <a:r>
              <a:rPr lang="en-US" dirty="0" smtClean="0"/>
              <a:t>Zn coating depends on the development of inert complex carbonate oxide films for its excellent atmospheric corrosion resistance. </a:t>
            </a:r>
          </a:p>
          <a:p>
            <a:pPr lvl="1"/>
            <a:r>
              <a:rPr lang="en-US" dirty="0" smtClean="0"/>
              <a:t>When freshly galvanized steel is exposed to pure water, Zn will react with water to form zinc hydroxide (white deposit). If Zn surface remains wet, water will continue to react with Zn and can severely damage the coating</a:t>
            </a:r>
          </a:p>
          <a:p>
            <a:pPr lvl="1"/>
            <a:r>
              <a:rPr lang="en-US" dirty="0" smtClean="0"/>
              <a:t>Most galvanizers post-treat items with a chromate solution during the quenching process, which provides short term passive film on the Zn surface. </a:t>
            </a:r>
          </a:p>
          <a:p>
            <a:pPr lvl="1"/>
            <a:r>
              <a:rPr lang="en-US" dirty="0" smtClean="0"/>
              <a:t>Exposure to sea water will also rapidly promote white rust. It is recommended to wash down with fresh water after each salt water immersion</a:t>
            </a:r>
          </a:p>
          <a:p>
            <a:pPr lvl="1"/>
            <a:r>
              <a:rPr lang="en-US" dirty="0" err="1" smtClean="0"/>
              <a:t>Pinholing</a:t>
            </a:r>
            <a:endParaRPr lang="en-US" dirty="0" smtClean="0"/>
          </a:p>
          <a:p>
            <a:pPr lvl="2"/>
            <a:r>
              <a:rPr lang="en-US" dirty="0" smtClean="0"/>
              <a:t>Welded beams and heavier sections assembles by arc welding may show small pinholes along weld bead. Pinholes form due slag particles being fused to the weld surface. </a:t>
            </a:r>
          </a:p>
          <a:p>
            <a:pPr lvl="1"/>
            <a:r>
              <a:rPr lang="en-US" dirty="0" err="1" smtClean="0"/>
              <a:t>Puddling</a:t>
            </a:r>
            <a:r>
              <a:rPr lang="en-US" dirty="0" smtClean="0"/>
              <a:t>, dross, and splatter</a:t>
            </a:r>
          </a:p>
          <a:p>
            <a:pPr lvl="2"/>
            <a:r>
              <a:rPr lang="en-US" dirty="0" err="1" smtClean="0"/>
              <a:t>Puddling</a:t>
            </a:r>
            <a:r>
              <a:rPr lang="en-US" dirty="0" smtClean="0"/>
              <a:t> is caused by poor drainage, dross caught in an item and splatter from the Zn bath ending up in or on the galvanized surface. </a:t>
            </a:r>
          </a:p>
          <a:p>
            <a:pPr lvl="2"/>
            <a:r>
              <a:rPr lang="en-US" dirty="0" smtClean="0"/>
              <a:t>Removal of dross is possible during inspection process and </a:t>
            </a:r>
            <a:r>
              <a:rPr lang="en-US" dirty="0" err="1" smtClean="0"/>
              <a:t>puddling</a:t>
            </a:r>
            <a:r>
              <a:rPr lang="en-US" dirty="0" smtClean="0"/>
              <a:t> can be eliminated by proper design. </a:t>
            </a:r>
          </a:p>
          <a:p>
            <a:pPr lvl="2"/>
            <a:endParaRPr lang="en-US" dirty="0"/>
          </a:p>
        </p:txBody>
      </p:sp>
      <p:sp>
        <p:nvSpPr>
          <p:cNvPr id="4" name="Title 1"/>
          <p:cNvSpPr>
            <a:spLocks noGrp="1"/>
          </p:cNvSpPr>
          <p:nvPr>
            <p:ph type="title"/>
          </p:nvPr>
        </p:nvSpPr>
        <p:spPr>
          <a:xfrm>
            <a:off x="457200" y="274638"/>
            <a:ext cx="8229600" cy="563562"/>
          </a:xfrm>
        </p:spPr>
        <p:txBody>
          <a:bodyPr>
            <a:normAutofit fontScale="90000"/>
          </a:bodyPr>
          <a:lstStyle/>
          <a:p>
            <a:r>
              <a:rPr lang="en-US" dirty="0" smtClean="0"/>
              <a:t>Galvanized Coating Defects – Contd.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Introduction – Metallic Coating</a:t>
            </a:r>
            <a:endParaRPr lang="en-US" dirty="0"/>
          </a:p>
        </p:txBody>
      </p:sp>
      <p:sp>
        <p:nvSpPr>
          <p:cNvPr id="3" name="Content Placeholder 2"/>
          <p:cNvSpPr>
            <a:spLocks noGrp="1"/>
          </p:cNvSpPr>
          <p:nvPr>
            <p:ph idx="1"/>
          </p:nvPr>
        </p:nvSpPr>
        <p:spPr>
          <a:xfrm>
            <a:off x="0" y="1143000"/>
            <a:ext cx="8686800" cy="4525963"/>
          </a:xfrm>
        </p:spPr>
        <p:txBody>
          <a:bodyPr>
            <a:normAutofit fontScale="62500" lnSpcReduction="20000"/>
          </a:bodyPr>
          <a:lstStyle/>
          <a:p>
            <a:r>
              <a:rPr lang="en-US" dirty="0" smtClean="0"/>
              <a:t>Metallic coating can be applied on metals and non-metals</a:t>
            </a:r>
          </a:p>
          <a:p>
            <a:r>
              <a:rPr lang="en-US" dirty="0" smtClean="0"/>
              <a:t>Methods</a:t>
            </a:r>
          </a:p>
          <a:p>
            <a:pPr lvl="1"/>
            <a:r>
              <a:rPr lang="en-US" dirty="0" smtClean="0"/>
              <a:t>Electroforming</a:t>
            </a:r>
          </a:p>
          <a:p>
            <a:pPr lvl="2"/>
            <a:r>
              <a:rPr lang="en-US" dirty="0" smtClean="0"/>
              <a:t>Hot Dipping</a:t>
            </a:r>
          </a:p>
          <a:p>
            <a:pPr lvl="2"/>
            <a:r>
              <a:rPr lang="en-US" dirty="0" err="1" smtClean="0"/>
              <a:t>Electroless</a:t>
            </a:r>
            <a:r>
              <a:rPr lang="en-US" dirty="0" smtClean="0"/>
              <a:t> plating</a:t>
            </a:r>
          </a:p>
          <a:p>
            <a:pPr lvl="2"/>
            <a:r>
              <a:rPr lang="en-US" dirty="0" smtClean="0"/>
              <a:t>Metal spraying (wire spraying, powder spraying)</a:t>
            </a:r>
          </a:p>
          <a:p>
            <a:pPr lvl="2"/>
            <a:r>
              <a:rPr lang="en-US" dirty="0" smtClean="0"/>
              <a:t>Vacuum </a:t>
            </a:r>
            <a:r>
              <a:rPr lang="en-US" dirty="0" err="1" smtClean="0"/>
              <a:t>metallizing</a:t>
            </a:r>
            <a:r>
              <a:rPr lang="en-US" dirty="0" smtClean="0"/>
              <a:t> </a:t>
            </a:r>
          </a:p>
          <a:p>
            <a:pPr lvl="2"/>
            <a:r>
              <a:rPr lang="en-US" dirty="0" smtClean="0"/>
              <a:t>High velocity oxygen fuel spraying (HVOF)</a:t>
            </a:r>
          </a:p>
          <a:p>
            <a:pPr lvl="1"/>
            <a:r>
              <a:rPr lang="en-US" dirty="0" smtClean="0"/>
              <a:t>Galvanizing</a:t>
            </a:r>
          </a:p>
          <a:p>
            <a:pPr lvl="2"/>
            <a:r>
              <a:rPr lang="en-US" dirty="0" smtClean="0"/>
              <a:t>Hot dip galvanizing</a:t>
            </a:r>
          </a:p>
          <a:p>
            <a:pPr lvl="2"/>
            <a:r>
              <a:rPr lang="en-US" dirty="0" smtClean="0"/>
              <a:t>Flow galvanizing</a:t>
            </a:r>
          </a:p>
          <a:p>
            <a:pPr lvl="2"/>
            <a:r>
              <a:rPr lang="en-US" dirty="0" err="1" smtClean="0"/>
              <a:t>Sherardizing</a:t>
            </a:r>
            <a:r>
              <a:rPr lang="en-US" dirty="0" smtClean="0"/>
              <a:t> (vapor phase)</a:t>
            </a:r>
          </a:p>
          <a:p>
            <a:pPr lvl="2"/>
            <a:r>
              <a:rPr lang="en-US" dirty="0" smtClean="0"/>
              <a:t> Electroplating galvanizing</a:t>
            </a:r>
          </a:p>
          <a:p>
            <a:pPr lvl="2"/>
            <a:r>
              <a:rPr lang="en-US" dirty="0" smtClean="0"/>
              <a:t>Cold dip galvanizing</a:t>
            </a:r>
          </a:p>
          <a:p>
            <a:pPr lvl="1"/>
            <a:r>
              <a:rPr lang="en-US" dirty="0" smtClean="0"/>
              <a:t>Electroplating (Zn, Ni, Au, Cr, </a:t>
            </a:r>
            <a:r>
              <a:rPr lang="en-US" dirty="0" err="1" smtClean="0"/>
              <a:t>Sn</a:t>
            </a:r>
            <a:r>
              <a:rPr lang="en-US" dirty="0" smtClean="0"/>
              <a:t>, Ni-Co alloy plating)</a:t>
            </a:r>
          </a:p>
          <a:p>
            <a:pPr lvl="2"/>
            <a:r>
              <a:rPr lang="en-US" dirty="0" smtClean="0"/>
              <a:t>Barrel plating</a:t>
            </a:r>
          </a:p>
          <a:p>
            <a:pPr lvl="2"/>
            <a:r>
              <a:rPr lang="en-US" dirty="0" smtClean="0"/>
              <a:t>Rack plating</a:t>
            </a:r>
          </a:p>
          <a:p>
            <a:pPr lvl="2"/>
            <a:r>
              <a:rPr lang="en-US" dirty="0" smtClean="0"/>
              <a:t>Strip plating</a:t>
            </a:r>
          </a:p>
          <a:p>
            <a:pPr lvl="2"/>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Conclusion</a:t>
            </a:r>
            <a:endParaRPr lang="en-US" dirty="0"/>
          </a:p>
        </p:txBody>
      </p:sp>
      <p:sp>
        <p:nvSpPr>
          <p:cNvPr id="3" name="Content Placeholder 2"/>
          <p:cNvSpPr>
            <a:spLocks noGrp="1"/>
          </p:cNvSpPr>
          <p:nvPr>
            <p:ph idx="1"/>
          </p:nvPr>
        </p:nvSpPr>
        <p:spPr>
          <a:xfrm>
            <a:off x="609600" y="838200"/>
            <a:ext cx="8229600" cy="4525963"/>
          </a:xfrm>
        </p:spPr>
        <p:txBody>
          <a:bodyPr/>
          <a:lstStyle/>
          <a:p>
            <a:r>
              <a:rPr lang="en-US" dirty="0" smtClean="0"/>
              <a:t>Except blowouts and bleeding and where galvanized coating is missing, most defects have no effect on the durability of coating. Some of these defects may enhance life because they help in deposition of Zn or residues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8229600" cy="1143000"/>
          </a:xfrm>
        </p:spPr>
        <p:txBody>
          <a:bodyPr>
            <a:normAutofit fontScale="90000"/>
          </a:bodyPr>
          <a:lstStyle/>
          <a:p>
            <a:r>
              <a:rPr lang="en-US" dirty="0" smtClean="0"/>
              <a:t>Electrolytic and </a:t>
            </a:r>
            <a:r>
              <a:rPr lang="en-US" dirty="0" err="1" smtClean="0"/>
              <a:t>Electroless</a:t>
            </a:r>
            <a:r>
              <a:rPr lang="en-US" dirty="0" smtClean="0"/>
              <a:t> Processes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What is Electroplating?</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85000" lnSpcReduction="20000"/>
          </a:bodyPr>
          <a:lstStyle/>
          <a:p>
            <a:pPr marL="438912" indent="-320040" eaLnBrk="1" fontAlgn="auto" hangingPunct="1">
              <a:spcBef>
                <a:spcPts val="0"/>
              </a:spcBef>
              <a:spcAft>
                <a:spcPts val="0"/>
              </a:spcAft>
              <a:buFont typeface="Wingdings 2"/>
              <a:buChar char=""/>
              <a:defRPr/>
            </a:pPr>
            <a:r>
              <a:rPr lang="en-US" dirty="0" smtClean="0"/>
              <a:t>An electrochemical process where metal ions are transferred from a solution and are deposited as a thin layer onto surface of a cathode.</a:t>
            </a:r>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Char char=""/>
              <a:defRPr/>
            </a:pPr>
            <a:r>
              <a:rPr lang="en-US" dirty="0" smtClean="0"/>
              <a:t>The setup is composed DC circuit with an anode and a cathode sitting in a bath of solution that has the metal ions necessary for coating or plating </a:t>
            </a:r>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Char char=""/>
              <a:defRPr/>
            </a:pPr>
            <a:r>
              <a:rPr lang="en-US" dirty="0" smtClean="0"/>
              <a:t>Electroplating can enhance;</a:t>
            </a:r>
          </a:p>
          <a:p>
            <a:pPr marL="731520" lvl="1" indent="-274320" eaLnBrk="1" fontAlgn="auto" hangingPunct="1">
              <a:spcAft>
                <a:spcPts val="0"/>
              </a:spcAft>
              <a:buFont typeface="Wingdings"/>
              <a:buChar char=""/>
              <a:defRPr/>
            </a:pPr>
            <a:r>
              <a:rPr lang="en-US" dirty="0" smtClean="0"/>
              <a:t>Chemical properties---increase corrosion resistance</a:t>
            </a:r>
          </a:p>
          <a:p>
            <a:pPr marL="731520" lvl="1" indent="-274320" eaLnBrk="1" fontAlgn="auto" hangingPunct="1">
              <a:spcAft>
                <a:spcPts val="0"/>
              </a:spcAft>
              <a:buFont typeface="Wingdings"/>
              <a:buChar char=""/>
              <a:defRPr/>
            </a:pPr>
            <a:r>
              <a:rPr lang="en-US" dirty="0" smtClean="0"/>
              <a:t>Physical properties---increase thickness of part</a:t>
            </a:r>
          </a:p>
          <a:p>
            <a:pPr marL="731520" lvl="1" indent="-274320" eaLnBrk="1" fontAlgn="auto" hangingPunct="1">
              <a:spcAft>
                <a:spcPts val="0"/>
              </a:spcAft>
              <a:buFont typeface="Wingdings"/>
              <a:buChar char=""/>
              <a:defRPr/>
            </a:pPr>
            <a:r>
              <a:rPr lang="en-US" dirty="0" smtClean="0"/>
              <a:t>Mechanical properties---increase tensile strength &amp; hardness  </a:t>
            </a:r>
          </a:p>
          <a:p>
            <a:pPr marL="731520" lvl="1" indent="-274320" eaLnBrk="1" fontAlgn="auto" hangingPunct="1">
              <a:spcAft>
                <a:spcPts val="0"/>
              </a:spcAft>
              <a:buFont typeface="Wingdings"/>
              <a:buChar char=""/>
              <a:defRPr/>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History</a:t>
            </a:r>
            <a:endParaRPr lang="en-US" dirty="0">
              <a:solidFill>
                <a:schemeClr val="accent1">
                  <a:satMod val="150000"/>
                </a:schemeClr>
              </a:solidFill>
            </a:endParaRPr>
          </a:p>
        </p:txBody>
      </p:sp>
      <p:sp>
        <p:nvSpPr>
          <p:cNvPr id="3" name="Content Placeholder 2"/>
          <p:cNvSpPr>
            <a:spLocks noGrp="1"/>
          </p:cNvSpPr>
          <p:nvPr>
            <p:ph idx="1"/>
          </p:nvPr>
        </p:nvSpPr>
        <p:spPr>
          <a:xfrm>
            <a:off x="457200" y="1774825"/>
            <a:ext cx="4191000" cy="4625975"/>
          </a:xfrm>
        </p:spPr>
        <p:txBody>
          <a:bodyPr rtlCol="0">
            <a:normAutofit fontScale="85000" lnSpcReduction="10000"/>
          </a:bodyPr>
          <a:lstStyle/>
          <a:p>
            <a:pPr marL="438912" indent="-320040" eaLnBrk="1" fontAlgn="auto" hangingPunct="1">
              <a:spcBef>
                <a:spcPts val="0"/>
              </a:spcBef>
              <a:spcAft>
                <a:spcPts val="0"/>
              </a:spcAft>
              <a:buFont typeface="Wingdings 2"/>
              <a:buChar char=""/>
              <a:defRPr/>
            </a:pPr>
            <a:r>
              <a:rPr lang="en-US" dirty="0" smtClean="0"/>
              <a:t>In 1800 Alessandro Volta created the “voltaic pile”  </a:t>
            </a:r>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Char char=""/>
              <a:defRPr/>
            </a:pPr>
            <a:r>
              <a:rPr lang="en-US" dirty="0" smtClean="0"/>
              <a:t>Was the first galvanic cell  able to produce a stead flow of electrical current</a:t>
            </a:r>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Char char=""/>
              <a:defRPr/>
            </a:pPr>
            <a:r>
              <a:rPr lang="en-US" dirty="0" smtClean="0"/>
              <a:t>Stack of copper and zinc discs separated by cloth soaked in saline solution (electrolyte)</a:t>
            </a:r>
          </a:p>
        </p:txBody>
      </p:sp>
      <p:pic>
        <p:nvPicPr>
          <p:cNvPr id="10244" name="Picture 3" descr="550px-Voltaic_pile.svg.png"/>
          <p:cNvPicPr>
            <a:picLocks noChangeAspect="1"/>
          </p:cNvPicPr>
          <p:nvPr/>
        </p:nvPicPr>
        <p:blipFill>
          <a:blip r:embed="rId3" cstate="print"/>
          <a:srcRect/>
          <a:stretch>
            <a:fillRect/>
          </a:stretch>
        </p:blipFill>
        <p:spPr bwMode="auto">
          <a:xfrm>
            <a:off x="4648200" y="2743200"/>
            <a:ext cx="4376738" cy="3581400"/>
          </a:xfrm>
          <a:prstGeom prst="rect">
            <a:avLst/>
          </a:prstGeom>
          <a:noFill/>
          <a:ln w="9525">
            <a:noFill/>
            <a:miter lim="800000"/>
            <a:headEnd/>
            <a:tailEnd/>
          </a:ln>
        </p:spPr>
      </p:pic>
      <p:pic>
        <p:nvPicPr>
          <p:cNvPr id="10245" name="Picture 4" descr="volta2.jpg"/>
          <p:cNvPicPr>
            <a:picLocks noChangeAspect="1"/>
          </p:cNvPicPr>
          <p:nvPr/>
        </p:nvPicPr>
        <p:blipFill>
          <a:blip r:embed="rId4" cstate="print"/>
          <a:srcRect/>
          <a:stretch>
            <a:fillRect/>
          </a:stretch>
        </p:blipFill>
        <p:spPr bwMode="auto">
          <a:xfrm>
            <a:off x="5486400" y="228600"/>
            <a:ext cx="2743200" cy="2438400"/>
          </a:xfrm>
          <a:prstGeom prst="rect">
            <a:avLst/>
          </a:prstGeom>
          <a:noFill/>
          <a:ln w="9525">
            <a:noFill/>
            <a:miter lim="800000"/>
            <a:headEnd/>
            <a:tailEnd/>
          </a:ln>
        </p:spPr>
      </p:pic>
      <p:sp>
        <p:nvSpPr>
          <p:cNvPr id="10246" name="TextBox 5"/>
          <p:cNvSpPr txBox="1">
            <a:spLocks noChangeArrowheads="1"/>
          </p:cNvSpPr>
          <p:nvPr/>
        </p:nvSpPr>
        <p:spPr bwMode="auto">
          <a:xfrm>
            <a:off x="5486400" y="2362200"/>
            <a:ext cx="2667000" cy="276225"/>
          </a:xfrm>
          <a:prstGeom prst="rect">
            <a:avLst/>
          </a:prstGeom>
          <a:noFill/>
          <a:ln w="9525">
            <a:noFill/>
            <a:miter lim="800000"/>
            <a:headEnd/>
            <a:tailEnd/>
          </a:ln>
        </p:spPr>
        <p:txBody>
          <a:bodyPr>
            <a:spAutoFit/>
          </a:bodyPr>
          <a:lstStyle/>
          <a:p>
            <a:pPr algn="r"/>
            <a:r>
              <a:rPr lang="en-US" sz="1200">
                <a:solidFill>
                  <a:schemeClr val="bg1"/>
                </a:solidFill>
                <a:latin typeface="Corbel" pitchFamily="34" charset="0"/>
              </a:rPr>
              <a:t>Wikipedia.org</a:t>
            </a:r>
          </a:p>
        </p:txBody>
      </p:sp>
      <p:sp>
        <p:nvSpPr>
          <p:cNvPr id="10247" name="TextBox 6"/>
          <p:cNvSpPr txBox="1">
            <a:spLocks noChangeArrowheads="1"/>
          </p:cNvSpPr>
          <p:nvPr/>
        </p:nvSpPr>
        <p:spPr bwMode="auto">
          <a:xfrm>
            <a:off x="4953000" y="5667375"/>
            <a:ext cx="2667000" cy="276225"/>
          </a:xfrm>
          <a:prstGeom prst="rect">
            <a:avLst/>
          </a:prstGeom>
          <a:noFill/>
          <a:ln w="9525">
            <a:noFill/>
            <a:miter lim="800000"/>
            <a:headEnd/>
            <a:tailEnd/>
          </a:ln>
        </p:spPr>
        <p:txBody>
          <a:bodyPr>
            <a:spAutoFit/>
          </a:bodyPr>
          <a:lstStyle/>
          <a:p>
            <a:pPr algn="r"/>
            <a:r>
              <a:rPr lang="en-US" sz="1200">
                <a:solidFill>
                  <a:schemeClr val="bg1"/>
                </a:solidFill>
                <a:latin typeface="Corbel" pitchFamily="34" charset="0"/>
              </a:rPr>
              <a:t>Wikipedia.org</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1">
                    <a:satMod val="150000"/>
                  </a:schemeClr>
                </a:solidFill>
              </a:rPr>
              <a:t>History</a:t>
            </a:r>
            <a:endParaRPr lang="en-US" dirty="0">
              <a:solidFill>
                <a:schemeClr val="accent1">
                  <a:satMod val="150000"/>
                </a:schemeClr>
              </a:solidFill>
            </a:endParaRPr>
          </a:p>
        </p:txBody>
      </p:sp>
      <p:sp>
        <p:nvSpPr>
          <p:cNvPr id="3" name="Content Placeholder 2"/>
          <p:cNvSpPr>
            <a:spLocks noGrp="1"/>
          </p:cNvSpPr>
          <p:nvPr>
            <p:ph idx="1"/>
          </p:nvPr>
        </p:nvSpPr>
        <p:spPr>
          <a:xfrm>
            <a:off x="457200" y="1676400"/>
            <a:ext cx="6019800" cy="4876800"/>
          </a:xfrm>
        </p:spPr>
        <p:txBody>
          <a:bodyPr rtlCol="0">
            <a:normAutofit fontScale="70000" lnSpcReduction="20000"/>
          </a:bodyPr>
          <a:lstStyle/>
          <a:p>
            <a:pPr marL="438912" indent="-320040" eaLnBrk="1" fontAlgn="auto" hangingPunct="1">
              <a:spcBef>
                <a:spcPts val="0"/>
              </a:spcBef>
              <a:spcAft>
                <a:spcPts val="0"/>
              </a:spcAft>
              <a:buFont typeface="Wingdings 2"/>
              <a:buChar char=""/>
              <a:defRPr/>
            </a:pPr>
            <a:r>
              <a:rPr lang="en-US" dirty="0" smtClean="0"/>
              <a:t>Scientists  now able to apply constant current electricity to their experiments</a:t>
            </a:r>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Char char=""/>
              <a:defRPr/>
            </a:pPr>
            <a:r>
              <a:rPr lang="en-US" dirty="0" smtClean="0"/>
              <a:t>In 1805, Italian chemist Luigi </a:t>
            </a:r>
            <a:r>
              <a:rPr lang="en-US" dirty="0" err="1" smtClean="0"/>
              <a:t>Brugnatelli</a:t>
            </a:r>
            <a:r>
              <a:rPr lang="en-US" dirty="0" smtClean="0"/>
              <a:t>, successfully electroplated silver medals with gold</a:t>
            </a:r>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Char char=""/>
              <a:defRPr/>
            </a:pPr>
            <a:r>
              <a:rPr lang="en-US" dirty="0" err="1" smtClean="0"/>
              <a:t>Brugnatelli's</a:t>
            </a:r>
            <a:r>
              <a:rPr lang="en-US" dirty="0" smtClean="0"/>
              <a:t> inventions were kept secret by the French Academy of Sciences and did not become used in general industry until English and Russian scientists independently discovered technique 35 years later</a:t>
            </a:r>
          </a:p>
          <a:p>
            <a:pPr marL="438912" indent="-320040" eaLnBrk="1" fontAlgn="auto" hangingPunct="1">
              <a:spcBef>
                <a:spcPts val="0"/>
              </a:spcBef>
              <a:spcAft>
                <a:spcPts val="0"/>
              </a:spcAft>
              <a:buFont typeface="Wingdings 2"/>
              <a:buChar char=""/>
              <a:defRPr/>
            </a:pPr>
            <a:endParaRPr lang="en-US" dirty="0" smtClean="0"/>
          </a:p>
          <a:p>
            <a:pPr marL="438912" indent="-320040" eaLnBrk="1" fontAlgn="auto" hangingPunct="1">
              <a:spcBef>
                <a:spcPts val="0"/>
              </a:spcBef>
              <a:spcAft>
                <a:spcPts val="0"/>
              </a:spcAft>
              <a:buFont typeface="Wingdings 2"/>
              <a:buChar char=""/>
              <a:defRPr/>
            </a:pPr>
            <a:r>
              <a:rPr lang="en-US" dirty="0" smtClean="0"/>
              <a:t>1940 first patent for electroplating awarded, and soon factories in England were mass producing silver plated items, including teapots, brushes and  utensils</a:t>
            </a:r>
          </a:p>
        </p:txBody>
      </p:sp>
      <p:pic>
        <p:nvPicPr>
          <p:cNvPr id="11268" name="Picture 3" descr="400px-Luigi_Brugnatelli.jpg"/>
          <p:cNvPicPr>
            <a:picLocks noChangeAspect="1"/>
          </p:cNvPicPr>
          <p:nvPr/>
        </p:nvPicPr>
        <p:blipFill>
          <a:blip r:embed="rId3" cstate="print"/>
          <a:srcRect/>
          <a:stretch>
            <a:fillRect/>
          </a:stretch>
        </p:blipFill>
        <p:spPr bwMode="auto">
          <a:xfrm>
            <a:off x="6400800" y="1600200"/>
            <a:ext cx="2438400" cy="2309813"/>
          </a:xfrm>
          <a:prstGeom prst="rect">
            <a:avLst/>
          </a:prstGeom>
          <a:noFill/>
          <a:ln w="9525">
            <a:noFill/>
            <a:miter lim="800000"/>
            <a:headEnd/>
            <a:tailEnd/>
          </a:ln>
        </p:spPr>
      </p:pic>
      <p:pic>
        <p:nvPicPr>
          <p:cNvPr id="11269" name="Picture 5" descr="5025.jpg"/>
          <p:cNvPicPr>
            <a:picLocks noChangeAspect="1"/>
          </p:cNvPicPr>
          <p:nvPr/>
        </p:nvPicPr>
        <p:blipFill>
          <a:blip r:embed="rId4" cstate="print"/>
          <a:srcRect/>
          <a:stretch>
            <a:fillRect/>
          </a:stretch>
        </p:blipFill>
        <p:spPr bwMode="auto">
          <a:xfrm>
            <a:off x="6400800" y="3962400"/>
            <a:ext cx="2438400" cy="2438400"/>
          </a:xfrm>
          <a:prstGeom prst="rect">
            <a:avLst/>
          </a:prstGeom>
          <a:noFill/>
          <a:ln w="9525">
            <a:noFill/>
            <a:miter lim="800000"/>
            <a:headEnd/>
            <a:tailEnd/>
          </a:ln>
        </p:spPr>
      </p:pic>
      <p:sp>
        <p:nvSpPr>
          <p:cNvPr id="11270" name="TextBox 6"/>
          <p:cNvSpPr txBox="1">
            <a:spLocks noChangeArrowheads="1"/>
          </p:cNvSpPr>
          <p:nvPr/>
        </p:nvSpPr>
        <p:spPr bwMode="auto">
          <a:xfrm>
            <a:off x="6934200" y="3657600"/>
            <a:ext cx="1263650" cy="276225"/>
          </a:xfrm>
          <a:prstGeom prst="rect">
            <a:avLst/>
          </a:prstGeom>
          <a:noFill/>
          <a:ln w="9525">
            <a:noFill/>
            <a:miter lim="800000"/>
            <a:headEnd/>
            <a:tailEnd/>
          </a:ln>
        </p:spPr>
        <p:txBody>
          <a:bodyPr wrap="none">
            <a:spAutoFit/>
          </a:bodyPr>
          <a:lstStyle/>
          <a:p>
            <a:r>
              <a:rPr lang="en-US" sz="1200">
                <a:latin typeface="Corbel" pitchFamily="34" charset="0"/>
              </a:rPr>
              <a:t>Wikienergia.com</a:t>
            </a:r>
          </a:p>
        </p:txBody>
      </p:sp>
      <p:sp>
        <p:nvSpPr>
          <p:cNvPr id="11271" name="TextBox 7"/>
          <p:cNvSpPr txBox="1">
            <a:spLocks noChangeArrowheads="1"/>
          </p:cNvSpPr>
          <p:nvPr/>
        </p:nvSpPr>
        <p:spPr bwMode="auto">
          <a:xfrm>
            <a:off x="6781800" y="6324600"/>
            <a:ext cx="1614488" cy="276225"/>
          </a:xfrm>
          <a:prstGeom prst="rect">
            <a:avLst/>
          </a:prstGeom>
          <a:noFill/>
          <a:ln w="9525">
            <a:noFill/>
            <a:miter lim="800000"/>
            <a:headEnd/>
            <a:tailEnd/>
          </a:ln>
        </p:spPr>
        <p:txBody>
          <a:bodyPr wrap="none">
            <a:spAutoFit/>
          </a:bodyPr>
          <a:lstStyle/>
          <a:p>
            <a:r>
              <a:rPr lang="en-US" sz="1200" dirty="0">
                <a:latin typeface="Corbel" pitchFamily="34" charset="0"/>
                <a:hlinkClick r:id="rId5"/>
              </a:rPr>
              <a:t>www.dinendecor.com/</a:t>
            </a:r>
            <a:endParaRPr lang="en-US" sz="1200" dirty="0">
              <a:latin typeface="Corbe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411162"/>
          </a:xfrm>
        </p:spPr>
        <p:txBody>
          <a:bodyPr>
            <a:normAutofit fontScale="90000"/>
          </a:bodyPr>
          <a:lstStyle/>
          <a:p>
            <a:r>
              <a:rPr lang="en-US" sz="2400" dirty="0" smtClean="0"/>
              <a:t>Electrolytic (Electro-Chemical) Plating – Working Principle</a:t>
            </a:r>
            <a:endParaRPr lang="en-US" sz="2400" dirty="0"/>
          </a:p>
        </p:txBody>
      </p:sp>
      <p:sp>
        <p:nvSpPr>
          <p:cNvPr id="3" name="Content Placeholder 2"/>
          <p:cNvSpPr>
            <a:spLocks noGrp="1"/>
          </p:cNvSpPr>
          <p:nvPr>
            <p:ph idx="1"/>
          </p:nvPr>
        </p:nvSpPr>
        <p:spPr>
          <a:xfrm>
            <a:off x="457200" y="762000"/>
            <a:ext cx="8229600" cy="4525963"/>
          </a:xfrm>
        </p:spPr>
        <p:txBody>
          <a:bodyPr>
            <a:normAutofit/>
          </a:bodyPr>
          <a:lstStyle/>
          <a:p>
            <a:r>
              <a:rPr lang="en-US" sz="2000" dirty="0" smtClean="0"/>
              <a:t>Metal ions in an electrolyte solution are deposited onto a cathode (work piece to be coated) and anode is generally made of metal being plated; so it serves as a source of coating metal. </a:t>
            </a:r>
          </a:p>
          <a:p>
            <a:r>
              <a:rPr lang="en-US" sz="2000" dirty="0" smtClean="0"/>
              <a:t>Direct current from an external power source is passed through electrolyte solution.</a:t>
            </a:r>
          </a:p>
          <a:p>
            <a:r>
              <a:rPr lang="en-US" sz="2000" dirty="0" smtClean="0"/>
              <a:t>Electrolyte is an aqueous solution of acids, bases or salts. Electrolyte conducts electric current by the movement of plate metal ions in solution. </a:t>
            </a:r>
          </a:p>
          <a:p>
            <a:r>
              <a:rPr lang="en-US" sz="2000" dirty="0" smtClean="0"/>
              <a:t>For optimum results, parts must be chemically cleaned.</a:t>
            </a:r>
          </a:p>
          <a:p>
            <a:r>
              <a:rPr lang="en-US" sz="2000" dirty="0" smtClean="0"/>
              <a:t>Working principle is based on </a:t>
            </a:r>
            <a:r>
              <a:rPr lang="en-US" sz="2000" dirty="0" err="1" smtClean="0"/>
              <a:t>Farady’s</a:t>
            </a:r>
            <a:r>
              <a:rPr lang="en-US" sz="2000" dirty="0" smtClean="0"/>
              <a:t> law</a:t>
            </a:r>
          </a:p>
          <a:p>
            <a:pPr lvl="1"/>
            <a:r>
              <a:rPr lang="en-US" sz="1600" dirty="0" smtClean="0"/>
              <a:t>Mass of substance liberated in electrolysis        I (current passed through the cell)</a:t>
            </a:r>
          </a:p>
          <a:p>
            <a:pPr lvl="1"/>
            <a:r>
              <a:rPr lang="en-US" sz="1600" dirty="0" smtClean="0"/>
              <a:t>Mass of material liberated         electrochemical equivalent  (mass of element in </a:t>
            </a:r>
            <a:r>
              <a:rPr lang="en-US" sz="1600" dirty="0" err="1" smtClean="0"/>
              <a:t>gms</a:t>
            </a:r>
            <a:r>
              <a:rPr lang="en-US" sz="1600" dirty="0" smtClean="0"/>
              <a:t> transported by 1 coulomb of electricity. </a:t>
            </a:r>
          </a:p>
          <a:p>
            <a:pPr lvl="1">
              <a:buNone/>
            </a:pPr>
            <a:r>
              <a:rPr lang="en-US" sz="1600" dirty="0" smtClean="0"/>
              <a:t>	V = Kit ;            V = Vol. of metal plated, t = time , K = constant depending on electrochemical equivalent and density of electrolyte</a:t>
            </a:r>
          </a:p>
          <a:p>
            <a:pPr lvl="1">
              <a:buNone/>
            </a:pPr>
            <a:endParaRPr lang="en-US" sz="1600" dirty="0" smtClean="0"/>
          </a:p>
          <a:p>
            <a:endParaRPr lang="en-US" sz="2000" dirty="0"/>
          </a:p>
        </p:txBody>
      </p:sp>
      <p:graphicFrame>
        <p:nvGraphicFramePr>
          <p:cNvPr id="6" name="Object 5"/>
          <p:cNvGraphicFramePr>
            <a:graphicFrameLocks noChangeAspect="1"/>
          </p:cNvGraphicFramePr>
          <p:nvPr/>
        </p:nvGraphicFramePr>
        <p:xfrm>
          <a:off x="4791891" y="3810000"/>
          <a:ext cx="313509" cy="304800"/>
        </p:xfrm>
        <a:graphic>
          <a:graphicData uri="http://schemas.openxmlformats.org/presentationml/2006/ole">
            <p:oleObj spid="_x0000_s1027" name="Equation" r:id="rId3" imgW="152280" imgH="126720" progId="Equation.3">
              <p:embed/>
            </p:oleObj>
          </a:graphicData>
        </a:graphic>
      </p:graphicFrame>
      <p:graphicFrame>
        <p:nvGraphicFramePr>
          <p:cNvPr id="1028" name="Object 4"/>
          <p:cNvGraphicFramePr>
            <a:graphicFrameLocks noChangeAspect="1"/>
          </p:cNvGraphicFramePr>
          <p:nvPr/>
        </p:nvGraphicFramePr>
        <p:xfrm>
          <a:off x="3505200" y="4114800"/>
          <a:ext cx="312737" cy="304800"/>
        </p:xfrm>
        <a:graphic>
          <a:graphicData uri="http://schemas.openxmlformats.org/presentationml/2006/ole">
            <p:oleObj spid="_x0000_s1028" name="Equation" r:id="rId4" imgW="152280" imgH="126720" progId="Equation.3">
              <p:embed/>
            </p:oleObj>
          </a:graphicData>
        </a:graphic>
      </p:graphicFrame>
      <p:pic>
        <p:nvPicPr>
          <p:cNvPr id="1029" name="Picture 5"/>
          <p:cNvPicPr>
            <a:picLocks noChangeAspect="1" noChangeArrowheads="1"/>
          </p:cNvPicPr>
          <p:nvPr/>
        </p:nvPicPr>
        <p:blipFill>
          <a:blip r:embed="rId5" cstate="print"/>
          <a:srcRect/>
          <a:stretch>
            <a:fillRect/>
          </a:stretch>
        </p:blipFill>
        <p:spPr bwMode="auto">
          <a:xfrm>
            <a:off x="6324600" y="5181600"/>
            <a:ext cx="1056371" cy="1343025"/>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7375259" y="5181600"/>
            <a:ext cx="1768741" cy="1447800"/>
          </a:xfrm>
          <a:prstGeom prst="rect">
            <a:avLst/>
          </a:prstGeom>
          <a:noFill/>
          <a:ln w="9525">
            <a:noFill/>
            <a:miter lim="800000"/>
            <a:headEnd/>
            <a:tailEnd/>
          </a:ln>
        </p:spPr>
      </p:pic>
      <p:sp>
        <p:nvSpPr>
          <p:cNvPr id="10" name="TextBox 9"/>
          <p:cNvSpPr txBox="1"/>
          <p:nvPr/>
        </p:nvSpPr>
        <p:spPr>
          <a:xfrm>
            <a:off x="381000" y="5334000"/>
            <a:ext cx="4730654" cy="646331"/>
          </a:xfrm>
          <a:prstGeom prst="rect">
            <a:avLst/>
          </a:prstGeom>
          <a:noFill/>
        </p:spPr>
        <p:txBody>
          <a:bodyPr wrap="none" rtlCol="0">
            <a:spAutoFit/>
          </a:bodyPr>
          <a:lstStyle/>
          <a:p>
            <a:r>
              <a:rPr lang="en-US" dirty="0" smtClean="0"/>
              <a:t>Anode reaction (can be either inert or sacrificial)</a:t>
            </a:r>
          </a:p>
          <a:p>
            <a:r>
              <a:rPr lang="en-US" dirty="0" err="1" smtClean="0"/>
              <a:t>M→M</a:t>
            </a:r>
            <a:r>
              <a:rPr lang="en-US" baseline="30000" dirty="0" err="1" smtClean="0"/>
              <a:t>n</a:t>
            </a:r>
            <a:r>
              <a:rPr lang="en-US" baseline="30000" dirty="0" smtClean="0"/>
              <a:t>+</a:t>
            </a:r>
            <a:r>
              <a:rPr lang="en-US" dirty="0" smtClean="0"/>
              <a:t> + ne</a:t>
            </a:r>
            <a:r>
              <a:rPr lang="en-US" baseline="30000" dirty="0" smtClean="0"/>
              <a:t>-</a:t>
            </a:r>
            <a:endParaRPr lang="en-US" baseline="30000" dirty="0"/>
          </a:p>
        </p:txBody>
      </p:sp>
      <p:sp>
        <p:nvSpPr>
          <p:cNvPr id="11" name="TextBox 10"/>
          <p:cNvSpPr txBox="1"/>
          <p:nvPr/>
        </p:nvSpPr>
        <p:spPr>
          <a:xfrm>
            <a:off x="355125" y="6019800"/>
            <a:ext cx="1854675" cy="646331"/>
          </a:xfrm>
          <a:prstGeom prst="rect">
            <a:avLst/>
          </a:prstGeom>
          <a:noFill/>
        </p:spPr>
        <p:txBody>
          <a:bodyPr wrap="none" rtlCol="0">
            <a:spAutoFit/>
          </a:bodyPr>
          <a:lstStyle/>
          <a:p>
            <a:r>
              <a:rPr lang="en-US" dirty="0" smtClean="0"/>
              <a:t>Cathode reaction</a:t>
            </a:r>
          </a:p>
          <a:p>
            <a:r>
              <a:rPr lang="en-US" dirty="0" err="1" smtClean="0"/>
              <a:t>M</a:t>
            </a:r>
            <a:r>
              <a:rPr lang="en-US" baseline="30000" dirty="0" err="1" smtClean="0"/>
              <a:t>n</a:t>
            </a:r>
            <a:r>
              <a:rPr lang="en-US" baseline="30000" dirty="0" smtClean="0"/>
              <a:t>+</a:t>
            </a:r>
            <a:r>
              <a:rPr lang="en-US" dirty="0" smtClean="0"/>
              <a:t> + ne</a:t>
            </a:r>
            <a:r>
              <a:rPr lang="en-US" baseline="30000" dirty="0" smtClean="0"/>
              <a:t>-</a:t>
            </a:r>
            <a:r>
              <a:rPr lang="en-US" dirty="0" smtClean="0"/>
              <a:t>→</a:t>
            </a:r>
            <a:r>
              <a:rPr lang="en-US" baseline="30000" dirty="0" smtClean="0"/>
              <a:t> </a:t>
            </a:r>
            <a:r>
              <a:rPr lang="en-US" dirty="0" smtClean="0"/>
              <a:t>M</a:t>
            </a:r>
            <a:endParaRPr lang="en-US" baseline="30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2800" dirty="0" smtClean="0"/>
              <a:t>Process </a:t>
            </a:r>
            <a:r>
              <a:rPr lang="en-US" sz="2800" dirty="0" err="1" smtClean="0"/>
              <a:t>Flowsheet</a:t>
            </a:r>
            <a:r>
              <a:rPr lang="en-US" sz="2800" dirty="0" smtClean="0"/>
              <a:t> of a Typical Electroplating Process</a:t>
            </a:r>
            <a:endParaRPr lang="en-US" sz="2800" dirty="0"/>
          </a:p>
        </p:txBody>
      </p:sp>
      <p:pic>
        <p:nvPicPr>
          <p:cNvPr id="34818" name="Picture 2"/>
          <p:cNvPicPr>
            <a:picLocks noChangeAspect="1" noChangeArrowheads="1"/>
          </p:cNvPicPr>
          <p:nvPr/>
        </p:nvPicPr>
        <p:blipFill>
          <a:blip r:embed="rId2" cstate="print"/>
          <a:srcRect/>
          <a:stretch>
            <a:fillRect/>
          </a:stretch>
        </p:blipFill>
        <p:spPr bwMode="auto">
          <a:xfrm>
            <a:off x="575902" y="762000"/>
            <a:ext cx="6967898"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639762"/>
          </a:xfrm>
        </p:spPr>
        <p:txBody>
          <a:bodyPr>
            <a:normAutofit fontScale="90000"/>
          </a:bodyPr>
          <a:lstStyle/>
          <a:p>
            <a:r>
              <a:rPr lang="en-US" dirty="0" smtClean="0"/>
              <a:t>Current Source</a:t>
            </a:r>
            <a:endParaRPr lang="en-US" dirty="0"/>
          </a:p>
        </p:txBody>
      </p:sp>
      <p:sp>
        <p:nvSpPr>
          <p:cNvPr id="3" name="Content Placeholder 2"/>
          <p:cNvSpPr>
            <a:spLocks noGrp="1"/>
          </p:cNvSpPr>
          <p:nvPr>
            <p:ph idx="1"/>
          </p:nvPr>
        </p:nvSpPr>
        <p:spPr>
          <a:xfrm>
            <a:off x="457200" y="838200"/>
            <a:ext cx="8229600" cy="5791200"/>
          </a:xfrm>
        </p:spPr>
        <p:txBody>
          <a:bodyPr>
            <a:normAutofit fontScale="70000" lnSpcReduction="20000"/>
          </a:bodyPr>
          <a:lstStyle/>
          <a:p>
            <a:r>
              <a:rPr lang="en-US" dirty="0" smtClean="0"/>
              <a:t>Direct Current </a:t>
            </a:r>
            <a:r>
              <a:rPr lang="en-US" dirty="0" err="1" smtClean="0"/>
              <a:t>Electrodepositon</a:t>
            </a:r>
            <a:r>
              <a:rPr lang="en-US" dirty="0" smtClean="0"/>
              <a:t> </a:t>
            </a:r>
          </a:p>
          <a:p>
            <a:pPr lvl="1"/>
            <a:r>
              <a:rPr lang="en-US" dirty="0" smtClean="0"/>
              <a:t>Battery or rectifier (which currents AC to DC) provides necessary current</a:t>
            </a:r>
          </a:p>
          <a:p>
            <a:pPr lvl="1"/>
            <a:r>
              <a:rPr lang="en-US" dirty="0" smtClean="0"/>
              <a:t>Geometrical shape and contour affect coating thickness. In general, parts with sharp corners tend to have thicker coating on outside and thinner ones in the recessed areas. This is because DC current flows densely to sharp edges than to less accessible recessed areas. </a:t>
            </a:r>
          </a:p>
          <a:p>
            <a:pPr lvl="1"/>
            <a:r>
              <a:rPr lang="en-US" dirty="0" smtClean="0"/>
              <a:t>Judicial placement of anodes and modification of current density are required to overcome thickness irregularities</a:t>
            </a:r>
          </a:p>
          <a:p>
            <a:r>
              <a:rPr lang="en-US" dirty="0" smtClean="0"/>
              <a:t>Pulse plating</a:t>
            </a:r>
          </a:p>
          <a:p>
            <a:pPr lvl="1"/>
            <a:r>
              <a:rPr lang="en-US" dirty="0" smtClean="0"/>
              <a:t>Pulsed current can be </a:t>
            </a:r>
            <a:r>
              <a:rPr lang="en-US" dirty="0" err="1" smtClean="0"/>
              <a:t>unipolar</a:t>
            </a:r>
            <a:r>
              <a:rPr lang="en-US" dirty="0" smtClean="0"/>
              <a:t> or bipolar. Pulses can be superimposed on a DC feed. </a:t>
            </a:r>
          </a:p>
          <a:p>
            <a:pPr lvl="1"/>
            <a:r>
              <a:rPr lang="en-US" dirty="0" smtClean="0"/>
              <a:t>Metal deposition occurs in </a:t>
            </a:r>
            <a:r>
              <a:rPr lang="en-US" dirty="0" err="1" smtClean="0"/>
              <a:t>cathodic</a:t>
            </a:r>
            <a:r>
              <a:rPr lang="en-US" dirty="0" smtClean="0"/>
              <a:t> pulse period, with a limited amount of metal being </a:t>
            </a:r>
            <a:r>
              <a:rPr lang="en-US" dirty="0" err="1" smtClean="0"/>
              <a:t>redissolved</a:t>
            </a:r>
            <a:r>
              <a:rPr lang="en-US" dirty="0" smtClean="0"/>
              <a:t> in the anodic period.  Repeated deposition and partial </a:t>
            </a:r>
            <a:r>
              <a:rPr lang="en-US" dirty="0" err="1" smtClean="0"/>
              <a:t>redissolution</a:t>
            </a:r>
            <a:r>
              <a:rPr lang="en-US" dirty="0" smtClean="0"/>
              <a:t> may improve the morphology and physical properties of the deposit. </a:t>
            </a:r>
          </a:p>
          <a:p>
            <a:r>
              <a:rPr lang="en-US" dirty="0" smtClean="0"/>
              <a:t>Lased-Induced Metal Deposition</a:t>
            </a:r>
          </a:p>
          <a:p>
            <a:pPr lvl="1"/>
            <a:r>
              <a:rPr lang="en-US" dirty="0" smtClean="0"/>
              <a:t>A focused laser beam is used to accelerate the deposition process. Experiments have shown that deposition rate can be increased by 1000 times by passing focused laser beam through a hole in the anode through electrolyte on the cathode surface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en-US" dirty="0" smtClean="0"/>
              <a:t>Electrolyte </a:t>
            </a:r>
            <a:endParaRPr lang="en-US" dirty="0"/>
          </a:p>
        </p:txBody>
      </p:sp>
      <p:sp>
        <p:nvSpPr>
          <p:cNvPr id="3" name="Content Placeholder 2"/>
          <p:cNvSpPr>
            <a:spLocks noGrp="1"/>
          </p:cNvSpPr>
          <p:nvPr>
            <p:ph idx="1"/>
          </p:nvPr>
        </p:nvSpPr>
        <p:spPr>
          <a:xfrm>
            <a:off x="381000" y="762000"/>
            <a:ext cx="8763000" cy="6400800"/>
          </a:xfrm>
        </p:spPr>
        <p:txBody>
          <a:bodyPr>
            <a:normAutofit fontScale="62500" lnSpcReduction="20000"/>
          </a:bodyPr>
          <a:lstStyle/>
          <a:p>
            <a:r>
              <a:rPr lang="en-US" dirty="0" smtClean="0"/>
              <a:t>Types of electrolytes: Water solution of acids, bases, and metal salts, certain pure liquid, molten salts, and sometime gases may act as electrolyte at high temp. and pressure.</a:t>
            </a:r>
          </a:p>
          <a:p>
            <a:r>
              <a:rPr lang="en-US" dirty="0" smtClean="0"/>
              <a:t>In addition to metal salts, electrolytes contain some additives to increase electrical conductivity, increase bath stability, activating surface (surfactants or wetting agents), improving leveling or metal distribution, optimizing chemical, physical properties of the coating. </a:t>
            </a:r>
          </a:p>
          <a:p>
            <a:r>
              <a:rPr lang="en-US" dirty="0" smtClean="0"/>
              <a:t>Properties of electrolyte</a:t>
            </a:r>
          </a:p>
          <a:p>
            <a:pPr lvl="1"/>
            <a:r>
              <a:rPr lang="en-US" dirty="0" smtClean="0"/>
              <a:t>Electrical conductance: Inorganic or organic salts, acids, or alkalis can be used to increase conductivity. Conductivity of an electrolyte is a function of the degree of dissociation, mobility of individual ions, temperature and viscosity, and electrolyte composition. </a:t>
            </a:r>
          </a:p>
          <a:p>
            <a:pPr lvl="1"/>
            <a:r>
              <a:rPr lang="en-US" dirty="0" smtClean="0"/>
              <a:t>Covering power: It describes the extent to which an electrolyte can cover the entire surface of </a:t>
            </a:r>
            <a:r>
              <a:rPr lang="en-US" dirty="0" err="1" smtClean="0"/>
              <a:t>workpiece</a:t>
            </a:r>
            <a:r>
              <a:rPr lang="en-US" dirty="0" smtClean="0"/>
              <a:t> with reasonable thickness. Covering power is influenced by nature of substrate surface, electrolyte composition, temperature, viscosity, and current density</a:t>
            </a:r>
          </a:p>
          <a:p>
            <a:r>
              <a:rPr lang="en-US" dirty="0" err="1" smtClean="0"/>
              <a:t>Macrothrowing</a:t>
            </a:r>
            <a:r>
              <a:rPr lang="en-US" dirty="0" smtClean="0"/>
              <a:t> power</a:t>
            </a:r>
          </a:p>
          <a:p>
            <a:pPr lvl="1"/>
            <a:r>
              <a:rPr lang="en-US" dirty="0" smtClean="0"/>
              <a:t>It predicts the ability of an electrolyte to lay down plating of uniform thickness</a:t>
            </a:r>
          </a:p>
          <a:p>
            <a:pPr lvl="1"/>
            <a:r>
              <a:rPr lang="en-US" dirty="0" smtClean="0"/>
              <a:t>A good covering power is a prerequisite for good </a:t>
            </a:r>
            <a:r>
              <a:rPr lang="en-US" dirty="0" err="1" smtClean="0"/>
              <a:t>macrothrowing</a:t>
            </a:r>
            <a:r>
              <a:rPr lang="en-US" dirty="0" smtClean="0"/>
              <a:t> power. </a:t>
            </a:r>
          </a:p>
          <a:p>
            <a:pPr lvl="1"/>
            <a:r>
              <a:rPr lang="en-US" dirty="0" smtClean="0"/>
              <a:t>Other factors affecting </a:t>
            </a:r>
            <a:r>
              <a:rPr lang="en-US" dirty="0" err="1" smtClean="0"/>
              <a:t>macrothrowing</a:t>
            </a:r>
            <a:r>
              <a:rPr lang="en-US" dirty="0" smtClean="0"/>
              <a:t> power are: current distribution, current density, electrolyte conductance, electrolyte composition, electrolyte agitation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Methods of Electroplating</a:t>
            </a:r>
            <a:endParaRPr lang="en-US" dirty="0"/>
          </a:p>
        </p:txBody>
      </p:sp>
      <p:sp>
        <p:nvSpPr>
          <p:cNvPr id="3" name="Content Placeholder 2"/>
          <p:cNvSpPr>
            <a:spLocks noGrp="1"/>
          </p:cNvSpPr>
          <p:nvPr>
            <p:ph idx="1"/>
          </p:nvPr>
        </p:nvSpPr>
        <p:spPr>
          <a:xfrm>
            <a:off x="457200" y="914400"/>
            <a:ext cx="8229600" cy="5943600"/>
          </a:xfrm>
        </p:spPr>
        <p:txBody>
          <a:bodyPr>
            <a:normAutofit fontScale="62500" lnSpcReduction="20000"/>
          </a:bodyPr>
          <a:lstStyle/>
          <a:p>
            <a:r>
              <a:rPr lang="en-US" dirty="0" smtClean="0"/>
              <a:t>Selection of electroplating equipment depends upon </a:t>
            </a:r>
            <a:r>
              <a:rPr lang="en-US" dirty="0" err="1" smtClean="0"/>
              <a:t>workpiece</a:t>
            </a:r>
            <a:r>
              <a:rPr lang="en-US" dirty="0" smtClean="0"/>
              <a:t> size, geometry, throughput requirements, electrolyte, and metal to be plated. </a:t>
            </a:r>
          </a:p>
          <a:p>
            <a:r>
              <a:rPr lang="en-US" dirty="0" smtClean="0"/>
              <a:t>Main methods are:</a:t>
            </a:r>
          </a:p>
          <a:p>
            <a:pPr lvl="1"/>
            <a:r>
              <a:rPr lang="en-US" dirty="0" smtClean="0"/>
              <a:t>Barrel plating (Mass plating) for nuts and bolts</a:t>
            </a:r>
          </a:p>
          <a:p>
            <a:pPr lvl="2"/>
            <a:r>
              <a:rPr lang="en-US" dirty="0" smtClean="0"/>
              <a:t>It is done by rotating barrels, which are oriented either horizontally or at 35</a:t>
            </a:r>
            <a:r>
              <a:rPr lang="en-US" baseline="30000" dirty="0" smtClean="0"/>
              <a:t>o</a:t>
            </a:r>
            <a:r>
              <a:rPr lang="en-US" dirty="0" smtClean="0"/>
              <a:t>. Many small parts can be coated in one batch. </a:t>
            </a:r>
          </a:p>
          <a:p>
            <a:pPr lvl="2"/>
            <a:r>
              <a:rPr lang="en-US" dirty="0" smtClean="0"/>
              <a:t>Electrical contacts are maintained through the tumbling action of parts themselves and by means of an externally conductor that projects the barrel</a:t>
            </a:r>
          </a:p>
          <a:p>
            <a:pPr lvl="2"/>
            <a:r>
              <a:rPr lang="en-US" dirty="0" smtClean="0"/>
              <a:t>Limitations: tumbling action may damage the soft metal parts, threads, sharp edges.</a:t>
            </a:r>
          </a:p>
          <a:p>
            <a:pPr lvl="1"/>
            <a:r>
              <a:rPr lang="en-US" dirty="0" smtClean="0"/>
              <a:t>Rack plating (Batch plating)</a:t>
            </a:r>
          </a:p>
          <a:p>
            <a:pPr lvl="2"/>
            <a:r>
              <a:rPr lang="en-US" dirty="0" smtClean="0"/>
              <a:t>Racks are made of heavy gauge copper wire formed into suitable shape for holding the </a:t>
            </a:r>
            <a:r>
              <a:rPr lang="en-US" dirty="0" err="1" smtClean="0"/>
              <a:t>workpiece</a:t>
            </a:r>
            <a:r>
              <a:rPr lang="en-US" dirty="0" smtClean="0"/>
              <a:t> , which are hanged on hooks held by clips. Racks are themselves </a:t>
            </a:r>
            <a:r>
              <a:rPr lang="en-US" dirty="0" err="1" smtClean="0"/>
              <a:t>coverd</a:t>
            </a:r>
            <a:r>
              <a:rPr lang="en-US" dirty="0" smtClean="0"/>
              <a:t> with insulating material except the location where </a:t>
            </a:r>
            <a:r>
              <a:rPr lang="en-US" dirty="0" err="1" smtClean="0"/>
              <a:t>workpiece</a:t>
            </a:r>
            <a:r>
              <a:rPr lang="en-US" dirty="0" smtClean="0"/>
              <a:t> make contact. </a:t>
            </a:r>
          </a:p>
          <a:p>
            <a:pPr lvl="2"/>
            <a:r>
              <a:rPr lang="en-US" dirty="0" smtClean="0"/>
              <a:t>Useful for large, heavy, and complex shape</a:t>
            </a:r>
          </a:p>
          <a:p>
            <a:pPr lvl="1"/>
            <a:r>
              <a:rPr lang="en-US" dirty="0" smtClean="0"/>
              <a:t>Strip plating (Continuous plating)</a:t>
            </a:r>
          </a:p>
          <a:p>
            <a:pPr lvl="2"/>
            <a:r>
              <a:rPr lang="en-US" dirty="0" smtClean="0"/>
              <a:t>A continuous strip is pulled through the plating solution. Long wires, small sheets can be plated by this method. </a:t>
            </a:r>
          </a:p>
          <a:p>
            <a:pPr lvl="2"/>
            <a:r>
              <a:rPr lang="en-US" dirty="0" smtClean="0"/>
              <a:t>High production rate</a:t>
            </a:r>
          </a:p>
          <a:p>
            <a:pPr lvl="2"/>
            <a:r>
              <a:rPr lang="en-US" dirty="0" smtClean="0"/>
              <a:t>Only specific location can be platted. Example: electrical contact point plated with gold or silver</a:t>
            </a:r>
          </a:p>
          <a:p>
            <a:pPr lvl="1"/>
            <a:r>
              <a:rPr lang="en-US" dirty="0" smtClean="0"/>
              <a:t>In-Line plating</a:t>
            </a:r>
          </a:p>
          <a:p>
            <a:pPr lvl="2"/>
            <a:r>
              <a:rPr lang="en-US" dirty="0" smtClean="0"/>
              <a:t>Integrate the plating and finishing processes into a main production line. </a:t>
            </a:r>
          </a:p>
          <a:p>
            <a:pPr lvl="2"/>
            <a:r>
              <a:rPr lang="en-US" dirty="0" smtClean="0"/>
              <a:t>Exclude pretreatment steps, significant reduction in material, chemical, and energy consumption, and waste discharge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Hot Dipping</a:t>
            </a:r>
            <a:endParaRPr lang="en-US" dirty="0"/>
          </a:p>
        </p:txBody>
      </p:sp>
      <p:sp>
        <p:nvSpPr>
          <p:cNvPr id="3" name="Content Placeholder 2"/>
          <p:cNvSpPr>
            <a:spLocks noGrp="1"/>
          </p:cNvSpPr>
          <p:nvPr>
            <p:ph idx="1"/>
          </p:nvPr>
        </p:nvSpPr>
        <p:spPr>
          <a:xfrm>
            <a:off x="457200" y="1066800"/>
            <a:ext cx="8229600" cy="5257800"/>
          </a:xfrm>
        </p:spPr>
        <p:txBody>
          <a:bodyPr>
            <a:normAutofit fontScale="70000" lnSpcReduction="20000"/>
          </a:bodyPr>
          <a:lstStyle/>
          <a:p>
            <a:r>
              <a:rPr lang="en-US" dirty="0" smtClean="0"/>
              <a:t>Metal is immersed in the molten bath of another metal. </a:t>
            </a:r>
          </a:p>
          <a:p>
            <a:r>
              <a:rPr lang="en-US" dirty="0" smtClean="0"/>
              <a:t>Melting point of metal to be coated &gt; coated metal</a:t>
            </a:r>
          </a:p>
          <a:p>
            <a:r>
              <a:rPr lang="en-US" dirty="0" smtClean="0"/>
              <a:t>Common substrate material: Steel and iron</a:t>
            </a:r>
          </a:p>
          <a:p>
            <a:r>
              <a:rPr lang="en-US" dirty="0" smtClean="0"/>
              <a:t>Common coating material: Zn, Al, </a:t>
            </a:r>
            <a:r>
              <a:rPr lang="en-US" dirty="0" err="1" smtClean="0"/>
              <a:t>Sn</a:t>
            </a:r>
            <a:r>
              <a:rPr lang="en-US" dirty="0" smtClean="0"/>
              <a:t>, and </a:t>
            </a:r>
            <a:r>
              <a:rPr lang="en-US" dirty="0" err="1" smtClean="0"/>
              <a:t>Pb</a:t>
            </a:r>
            <a:endParaRPr lang="en-US" dirty="0" smtClean="0"/>
          </a:p>
          <a:p>
            <a:r>
              <a:rPr lang="en-US" dirty="0" smtClean="0"/>
              <a:t>Working principle: Forming transition layer(s) of varying alloy compositions. </a:t>
            </a:r>
          </a:p>
          <a:p>
            <a:r>
              <a:rPr lang="en-US" dirty="0" smtClean="0"/>
              <a:t>Next to the substrate are normally </a:t>
            </a:r>
            <a:r>
              <a:rPr lang="en-US" dirty="0" err="1" smtClean="0"/>
              <a:t>intermetallic</a:t>
            </a:r>
            <a:r>
              <a:rPr lang="en-US" dirty="0" smtClean="0"/>
              <a:t> compound(s) of two metals followed by solid solution alloys at the exterior</a:t>
            </a:r>
          </a:p>
          <a:p>
            <a:r>
              <a:rPr lang="en-US" dirty="0" smtClean="0"/>
              <a:t>Presence of transition layer provides excellent adhesion of the coating. </a:t>
            </a:r>
          </a:p>
          <a:p>
            <a:r>
              <a:rPr lang="en-US" dirty="0" smtClean="0"/>
              <a:t>Light coatings are used in less severe corrosion environment; Heavy coatings (e.g. Zn coating weights up to 350-900 g/m</a:t>
            </a:r>
            <a:r>
              <a:rPr lang="en-US" baseline="30000" dirty="0" smtClean="0"/>
              <a:t>2</a:t>
            </a:r>
            <a:r>
              <a:rPr lang="en-US" dirty="0" smtClean="0"/>
              <a:t> is used for outdoor use in severely corrosive environment. </a:t>
            </a:r>
          </a:p>
          <a:p>
            <a:r>
              <a:rPr lang="en-US" dirty="0" smtClean="0"/>
              <a:t>Metallic coated steel may be given a subsequent surface treatment to further enhance the performance of the metallic coating</a:t>
            </a:r>
          </a:p>
          <a:p>
            <a:pPr lvl="1"/>
            <a:r>
              <a:rPr lang="en-US" dirty="0" err="1" smtClean="0"/>
              <a:t>Chemcal</a:t>
            </a:r>
            <a:r>
              <a:rPr lang="en-US" dirty="0" smtClean="0"/>
              <a:t> </a:t>
            </a:r>
            <a:r>
              <a:rPr lang="en-US" dirty="0" err="1" smtClean="0"/>
              <a:t>passivation</a:t>
            </a:r>
            <a:r>
              <a:rPr lang="en-US" dirty="0" smtClean="0"/>
              <a:t>, oil, thin organic coating</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Common Electroplating Metals</a:t>
            </a:r>
            <a:endParaRPr lang="en-US" dirty="0"/>
          </a:p>
        </p:txBody>
      </p:sp>
      <p:sp>
        <p:nvSpPr>
          <p:cNvPr id="3" name="Content Placeholder 2"/>
          <p:cNvSpPr>
            <a:spLocks noGrp="1"/>
          </p:cNvSpPr>
          <p:nvPr>
            <p:ph idx="1"/>
          </p:nvPr>
        </p:nvSpPr>
        <p:spPr>
          <a:xfrm>
            <a:off x="533400" y="1143000"/>
            <a:ext cx="8229600" cy="5715000"/>
          </a:xfrm>
        </p:spPr>
        <p:txBody>
          <a:bodyPr>
            <a:normAutofit fontScale="62500" lnSpcReduction="20000"/>
          </a:bodyPr>
          <a:lstStyle/>
          <a:p>
            <a:r>
              <a:rPr lang="en-US" dirty="0" smtClean="0"/>
              <a:t>Zn platting</a:t>
            </a:r>
          </a:p>
          <a:p>
            <a:pPr lvl="1"/>
            <a:r>
              <a:rPr lang="en-US" dirty="0" smtClean="0"/>
              <a:t>Zn plated steels – fasteners wire goods, electric switch boxes, sheet metal wiring galvanization.</a:t>
            </a:r>
          </a:p>
          <a:p>
            <a:pPr lvl="1"/>
            <a:r>
              <a:rPr lang="en-US" dirty="0" smtClean="0"/>
              <a:t>Provide high resistance to corrosion</a:t>
            </a:r>
          </a:p>
          <a:p>
            <a:r>
              <a:rPr lang="en-US" dirty="0" smtClean="0"/>
              <a:t>Ni plating</a:t>
            </a:r>
          </a:p>
          <a:p>
            <a:pPr lvl="1"/>
            <a:r>
              <a:rPr lang="en-US" dirty="0" smtClean="0"/>
              <a:t>Corrosion resistance and decorative purpose</a:t>
            </a:r>
          </a:p>
          <a:p>
            <a:pPr lvl="1"/>
            <a:r>
              <a:rPr lang="en-US" dirty="0" smtClean="0"/>
              <a:t>Brass, steel, Zn die casting are plated with Ni</a:t>
            </a:r>
          </a:p>
          <a:p>
            <a:pPr lvl="1"/>
            <a:r>
              <a:rPr lang="en-US" dirty="0" smtClean="0"/>
              <a:t>Automotive trims are platted</a:t>
            </a:r>
          </a:p>
          <a:p>
            <a:r>
              <a:rPr lang="en-US" dirty="0" smtClean="0"/>
              <a:t>Au plating</a:t>
            </a:r>
          </a:p>
          <a:p>
            <a:pPr lvl="1"/>
            <a:r>
              <a:rPr lang="en-US" dirty="0" smtClean="0"/>
              <a:t>Common substrate – Ag and Cu</a:t>
            </a:r>
          </a:p>
          <a:p>
            <a:pPr lvl="1"/>
            <a:r>
              <a:rPr lang="en-US" dirty="0" smtClean="0"/>
              <a:t>Provides aesthetic look, corrosion resistance, highly electrically conductive layer used in electrical connectors and printed circuit boards.</a:t>
            </a:r>
          </a:p>
          <a:p>
            <a:pPr lvl="1"/>
            <a:r>
              <a:rPr lang="en-US" dirty="0" smtClean="0"/>
              <a:t>On copper substrate, Cu atoms tend to diffuse through Au plating causing tarnishing of its surface and formation of oxide/</a:t>
            </a:r>
            <a:r>
              <a:rPr lang="en-US" dirty="0" err="1" smtClean="0"/>
              <a:t>sulphide</a:t>
            </a:r>
            <a:r>
              <a:rPr lang="en-US" dirty="0" smtClean="0"/>
              <a:t> layer. To prevent this, a barrier metal like Ni is applied before Au plating on Cu substrate</a:t>
            </a:r>
          </a:p>
          <a:p>
            <a:r>
              <a:rPr lang="en-US" dirty="0" smtClean="0"/>
              <a:t>Cr plating</a:t>
            </a:r>
          </a:p>
          <a:p>
            <a:pPr lvl="1"/>
            <a:r>
              <a:rPr lang="en-US" dirty="0" smtClean="0"/>
              <a:t>Chrome plating is a finishing treatment for decorative purpose</a:t>
            </a:r>
          </a:p>
          <a:p>
            <a:pPr lvl="1"/>
            <a:r>
              <a:rPr lang="en-US" dirty="0" smtClean="0"/>
              <a:t>It is usually done over Ni plating on steels. </a:t>
            </a:r>
          </a:p>
          <a:p>
            <a:pPr lvl="1"/>
            <a:r>
              <a:rPr lang="en-US" dirty="0" smtClean="0"/>
              <a:t>Uses: metal furniture, automotive trims</a:t>
            </a:r>
          </a:p>
          <a:p>
            <a:pPr lvl="1"/>
            <a:r>
              <a:rPr lang="en-US" dirty="0" smtClean="0"/>
              <a:t>Hard chromium plating provides wear resistance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rmAutofit fontScale="77500" lnSpcReduction="20000"/>
          </a:bodyPr>
          <a:lstStyle/>
          <a:p>
            <a:r>
              <a:rPr lang="en-US" dirty="0" err="1" smtClean="0"/>
              <a:t>Sn</a:t>
            </a:r>
            <a:r>
              <a:rPr lang="en-US" dirty="0" smtClean="0"/>
              <a:t> plating</a:t>
            </a:r>
          </a:p>
          <a:p>
            <a:pPr lvl="1"/>
            <a:r>
              <a:rPr lang="en-US" dirty="0" smtClean="0"/>
              <a:t>Used for ferrous and non-ferrous metallic substrates</a:t>
            </a:r>
          </a:p>
          <a:p>
            <a:pPr lvl="1"/>
            <a:r>
              <a:rPr lang="en-US" dirty="0" smtClean="0"/>
              <a:t>Non-toxic, ductile, and corrosion resistance</a:t>
            </a:r>
          </a:p>
          <a:p>
            <a:pPr lvl="1"/>
            <a:r>
              <a:rPr lang="en-US" dirty="0" smtClean="0"/>
              <a:t>Used in food packaging, electronic industry because of its ability to protect the base metal from oxidation</a:t>
            </a:r>
          </a:p>
          <a:p>
            <a:r>
              <a:rPr lang="en-US" dirty="0" smtClean="0"/>
              <a:t>Alloy plating</a:t>
            </a:r>
          </a:p>
          <a:p>
            <a:pPr lvl="1"/>
            <a:r>
              <a:rPr lang="en-US" dirty="0" smtClean="0"/>
              <a:t>Two metals are electroplated simultaneously. Example – Ni-Co, Au-Cu-</a:t>
            </a:r>
            <a:r>
              <a:rPr lang="en-US" dirty="0" err="1" smtClean="0"/>
              <a:t>Cd</a:t>
            </a:r>
            <a:r>
              <a:rPr lang="en-US" dirty="0" smtClean="0"/>
              <a:t>, Zn-Co, Zn-Fe, Zn-Ni, brass (Cu-Zn), bronze (Cu-</a:t>
            </a:r>
            <a:r>
              <a:rPr lang="en-US" dirty="0" err="1" smtClean="0"/>
              <a:t>Sn</a:t>
            </a:r>
            <a:r>
              <a:rPr lang="en-US" dirty="0" smtClean="0"/>
              <a:t>), </a:t>
            </a:r>
            <a:r>
              <a:rPr lang="en-US" dirty="0" err="1" smtClean="0"/>
              <a:t>Sn</a:t>
            </a:r>
            <a:r>
              <a:rPr lang="en-US" dirty="0" smtClean="0"/>
              <a:t>-Zn, </a:t>
            </a:r>
            <a:r>
              <a:rPr lang="en-US" dirty="0" err="1" smtClean="0"/>
              <a:t>Sn</a:t>
            </a:r>
            <a:r>
              <a:rPr lang="en-US" dirty="0" smtClean="0"/>
              <a:t>-Ni, </a:t>
            </a:r>
            <a:r>
              <a:rPr lang="en-US" dirty="0" err="1" smtClean="0"/>
              <a:t>Sn</a:t>
            </a:r>
            <a:r>
              <a:rPr lang="en-US" dirty="0" smtClean="0"/>
              <a:t>-Co </a:t>
            </a:r>
          </a:p>
          <a:p>
            <a:pPr lvl="1"/>
            <a:r>
              <a:rPr lang="en-US" dirty="0" smtClean="0"/>
              <a:t>Unusual Metal Coating</a:t>
            </a:r>
          </a:p>
          <a:p>
            <a:pPr lvl="2"/>
            <a:r>
              <a:rPr lang="en-US" dirty="0" smtClean="0"/>
              <a:t>Easily </a:t>
            </a:r>
            <a:r>
              <a:rPr lang="en-US" dirty="0" err="1" smtClean="0"/>
              <a:t>platable</a:t>
            </a:r>
            <a:r>
              <a:rPr lang="en-US" dirty="0" smtClean="0"/>
              <a:t> from aqueous solution but not widely used: As, </a:t>
            </a:r>
            <a:r>
              <a:rPr lang="en-US" dirty="0" err="1" smtClean="0"/>
              <a:t>Sb</a:t>
            </a:r>
            <a:r>
              <a:rPr lang="en-US" dirty="0" smtClean="0"/>
              <a:t>, </a:t>
            </a:r>
            <a:r>
              <a:rPr lang="en-US" dirty="0" err="1" smtClean="0"/>
              <a:t>Bi,Mn</a:t>
            </a:r>
            <a:r>
              <a:rPr lang="en-US" dirty="0" smtClean="0"/>
              <a:t>, and Re</a:t>
            </a:r>
          </a:p>
          <a:p>
            <a:pPr lvl="2"/>
            <a:r>
              <a:rPr lang="en-US" dirty="0" err="1" smtClean="0"/>
              <a:t>Platable</a:t>
            </a:r>
            <a:r>
              <a:rPr lang="en-US" dirty="0" smtClean="0"/>
              <a:t> from organic electrolyte: Al</a:t>
            </a:r>
          </a:p>
          <a:p>
            <a:pPr lvl="2"/>
            <a:r>
              <a:rPr lang="en-US" dirty="0" err="1" smtClean="0"/>
              <a:t>Platable</a:t>
            </a:r>
            <a:r>
              <a:rPr lang="en-US" dirty="0" smtClean="0"/>
              <a:t> from fused salt electrolyte: Ti, </a:t>
            </a:r>
            <a:r>
              <a:rPr lang="en-US" dirty="0" err="1" smtClean="0"/>
              <a:t>Zr</a:t>
            </a:r>
            <a:r>
              <a:rPr lang="en-US" dirty="0" smtClean="0"/>
              <a:t>, </a:t>
            </a:r>
            <a:r>
              <a:rPr lang="en-US" dirty="0" err="1" smtClean="0"/>
              <a:t>Hf</a:t>
            </a:r>
            <a:r>
              <a:rPr lang="en-US" dirty="0" smtClean="0"/>
              <a:t>, V, </a:t>
            </a:r>
            <a:r>
              <a:rPr lang="en-US" dirty="0" err="1" smtClean="0"/>
              <a:t>Nb</a:t>
            </a:r>
            <a:r>
              <a:rPr lang="en-US" dirty="0" smtClean="0"/>
              <a:t>, Ta, Mo, and W</a:t>
            </a:r>
            <a:endParaRPr lang="en-US" dirty="0"/>
          </a:p>
        </p:txBody>
      </p:sp>
      <p:sp>
        <p:nvSpPr>
          <p:cNvPr id="4" name="Title 1"/>
          <p:cNvSpPr>
            <a:spLocks noGrp="1"/>
          </p:cNvSpPr>
          <p:nvPr>
            <p:ph type="title"/>
          </p:nvPr>
        </p:nvSpPr>
        <p:spPr>
          <a:xfrm>
            <a:off x="457200" y="274638"/>
            <a:ext cx="8229600" cy="715962"/>
          </a:xfrm>
        </p:spPr>
        <p:txBody>
          <a:bodyPr>
            <a:normAutofit/>
          </a:bodyPr>
          <a:lstStyle/>
          <a:p>
            <a:r>
              <a:rPr lang="en-US" sz="3600" dirty="0" smtClean="0"/>
              <a:t>Common Electroplating Metals – Contd.</a:t>
            </a:r>
            <a:endParaRPr lang="en-US" sz="3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err="1" smtClean="0"/>
              <a:t>Electroless</a:t>
            </a:r>
            <a:r>
              <a:rPr lang="en-US" sz="3200" dirty="0" smtClean="0"/>
              <a:t> Deposition (Autocatalytic Plating)</a:t>
            </a:r>
            <a:endParaRPr lang="en-US" sz="3200" dirty="0"/>
          </a:p>
        </p:txBody>
      </p:sp>
      <p:sp>
        <p:nvSpPr>
          <p:cNvPr id="3" name="Content Placeholder 2"/>
          <p:cNvSpPr>
            <a:spLocks noGrp="1"/>
          </p:cNvSpPr>
          <p:nvPr>
            <p:ph idx="1"/>
          </p:nvPr>
        </p:nvSpPr>
        <p:spPr>
          <a:xfrm>
            <a:off x="457200" y="990600"/>
            <a:ext cx="8686800" cy="5867400"/>
          </a:xfrm>
        </p:spPr>
        <p:txBody>
          <a:bodyPr>
            <a:normAutofit fontScale="70000" lnSpcReduction="20000"/>
          </a:bodyPr>
          <a:lstStyle/>
          <a:p>
            <a:r>
              <a:rPr lang="en-US" dirty="0" smtClean="0"/>
              <a:t>The term “</a:t>
            </a:r>
            <a:r>
              <a:rPr lang="en-US" dirty="0" err="1" smtClean="0"/>
              <a:t>Electroless</a:t>
            </a:r>
            <a:r>
              <a:rPr lang="en-US" dirty="0" smtClean="0"/>
              <a:t>” is somewhat misleading…There are no external electrodes but charge transfer is involved in the process </a:t>
            </a:r>
          </a:p>
          <a:p>
            <a:r>
              <a:rPr lang="en-US" dirty="0" smtClean="0"/>
              <a:t>Special type of electroplating – </a:t>
            </a:r>
            <a:r>
              <a:rPr lang="en-US" dirty="0" err="1" smtClean="0"/>
              <a:t>Electroless</a:t>
            </a:r>
            <a:r>
              <a:rPr lang="en-US" dirty="0" smtClean="0"/>
              <a:t> deposition also known as autocatalytic plating or chemical deposition</a:t>
            </a:r>
          </a:p>
          <a:p>
            <a:r>
              <a:rPr lang="en-US" dirty="0" err="1" smtClean="0"/>
              <a:t>Electroless</a:t>
            </a:r>
            <a:r>
              <a:rPr lang="en-US" dirty="0" smtClean="0"/>
              <a:t> plating uses a </a:t>
            </a:r>
            <a:r>
              <a:rPr lang="en-US" dirty="0" err="1" smtClean="0"/>
              <a:t>redox</a:t>
            </a:r>
            <a:r>
              <a:rPr lang="en-US" dirty="0" smtClean="0"/>
              <a:t> reaction to deposit metal on an object without the passage of an electric current</a:t>
            </a:r>
          </a:p>
          <a:p>
            <a:r>
              <a:rPr lang="en-US" dirty="0" smtClean="0"/>
              <a:t>Brenner and Riddell invented </a:t>
            </a:r>
            <a:r>
              <a:rPr lang="en-US" dirty="0" err="1" smtClean="0"/>
              <a:t>electroless</a:t>
            </a:r>
            <a:r>
              <a:rPr lang="en-US" dirty="0" smtClean="0"/>
              <a:t> Ni Plating in 1946</a:t>
            </a:r>
          </a:p>
          <a:p>
            <a:r>
              <a:rPr lang="en-US" dirty="0" smtClean="0"/>
              <a:t>This reaction takes place only on a catalytic surface. Once deposition is initiated, metal deposition must itself be catalytic for deposition to continue. </a:t>
            </a:r>
          </a:p>
          <a:p>
            <a:r>
              <a:rPr lang="en-US" dirty="0" smtClean="0"/>
              <a:t>Not all metal can be deposited </a:t>
            </a:r>
            <a:r>
              <a:rPr lang="en-US" dirty="0" err="1" smtClean="0"/>
              <a:t>autocatalytically</a:t>
            </a:r>
            <a:r>
              <a:rPr lang="en-US" dirty="0" smtClean="0"/>
              <a:t>. </a:t>
            </a:r>
          </a:p>
          <a:p>
            <a:r>
              <a:rPr lang="en-US" dirty="0" smtClean="0"/>
              <a:t>Reducing agents are usually more expensive electron sources. </a:t>
            </a:r>
          </a:p>
          <a:p>
            <a:r>
              <a:rPr lang="en-US" dirty="0" smtClean="0"/>
              <a:t>Advantages: Metal can be deposited on nonconductive surfaces such as plastics, glass, or ceramics. Pretreatments are required to activate these surfaces. Example: </a:t>
            </a:r>
            <a:r>
              <a:rPr lang="en-US" dirty="0" err="1" smtClean="0"/>
              <a:t>Metallizing</a:t>
            </a:r>
            <a:r>
              <a:rPr lang="en-US" dirty="0" smtClean="0"/>
              <a:t> of printed circuit board. Deposits are laid down on the substrate with no excess buildup on projection or edges (i.e. perfect throwing power)</a:t>
            </a:r>
          </a:p>
          <a:p>
            <a:r>
              <a:rPr lang="en-US" dirty="0" smtClean="0"/>
              <a:t>Used for depositing: Ni, Co, Pd, Cu, Au, Ag and alloys containing </a:t>
            </a:r>
            <a:r>
              <a:rPr lang="en-US" dirty="0" err="1" smtClean="0"/>
              <a:t>metals+P</a:t>
            </a:r>
            <a:r>
              <a:rPr lang="en-US" dirty="0" smtClean="0"/>
              <a:t> or B</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Salient Feature of </a:t>
            </a:r>
            <a:r>
              <a:rPr lang="en-US" dirty="0" err="1" smtClean="0"/>
              <a:t>Electroless</a:t>
            </a:r>
            <a:r>
              <a:rPr lang="en-US" dirty="0" smtClean="0"/>
              <a:t> Plating</a:t>
            </a:r>
            <a:endParaRPr lang="en-US" dirty="0"/>
          </a:p>
        </p:txBody>
      </p:sp>
      <p:sp>
        <p:nvSpPr>
          <p:cNvPr id="3" name="Content Placeholder 2"/>
          <p:cNvSpPr>
            <a:spLocks noGrp="1"/>
          </p:cNvSpPr>
          <p:nvPr>
            <p:ph idx="1"/>
          </p:nvPr>
        </p:nvSpPr>
        <p:spPr>
          <a:xfrm>
            <a:off x="381000" y="1447800"/>
            <a:ext cx="8229600" cy="4525963"/>
          </a:xfrm>
        </p:spPr>
        <p:txBody>
          <a:bodyPr>
            <a:normAutofit fontScale="92500" lnSpcReduction="20000"/>
          </a:bodyPr>
          <a:lstStyle/>
          <a:p>
            <a:r>
              <a:rPr lang="en-US" dirty="0" smtClean="0"/>
              <a:t>Its throwing power is essentially perfect, with no excessive buildup on edges and projections. </a:t>
            </a:r>
          </a:p>
          <a:p>
            <a:r>
              <a:rPr lang="en-US" dirty="0" smtClean="0"/>
              <a:t>Deposits may be less porous than electroplating; hence have better corrosion resistance</a:t>
            </a:r>
          </a:p>
          <a:p>
            <a:r>
              <a:rPr lang="en-US" dirty="0" smtClean="0"/>
              <a:t>Power supplies, electrical contacts are not required</a:t>
            </a:r>
          </a:p>
          <a:p>
            <a:r>
              <a:rPr lang="en-US" dirty="0" smtClean="0"/>
              <a:t>It is a necessary step in plating on nonconductors such as plastics. </a:t>
            </a:r>
          </a:p>
          <a:p>
            <a:r>
              <a:rPr lang="en-US" dirty="0" smtClean="0"/>
              <a:t>Some </a:t>
            </a:r>
            <a:r>
              <a:rPr lang="en-US" dirty="0" err="1" smtClean="0"/>
              <a:t>electroless</a:t>
            </a:r>
            <a:r>
              <a:rPr lang="en-US" dirty="0" smtClean="0"/>
              <a:t> plating have unique magnetic properties</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Electroless</a:t>
            </a:r>
            <a:r>
              <a:rPr lang="en-US" dirty="0" smtClean="0"/>
              <a:t> technologies have been used for many decades. They involve reduction of a </a:t>
            </a:r>
            <a:r>
              <a:rPr lang="en-US" dirty="0" err="1" smtClean="0"/>
              <a:t>complexed</a:t>
            </a:r>
            <a:r>
              <a:rPr lang="en-US" dirty="0" smtClean="0"/>
              <a:t> metal using a mild reducing agent, typically formaldehyde. For example, mirrors can be manufactured using this reaction: </a:t>
            </a:r>
          </a:p>
          <a:p>
            <a:r>
              <a:rPr lang="en-US" dirty="0" smtClean="0"/>
              <a:t>R-CHO + 2 [Ag(NH</a:t>
            </a:r>
            <a:r>
              <a:rPr lang="en-US" baseline="-25000" dirty="0" smtClean="0"/>
              <a:t>3</a:t>
            </a:r>
            <a:r>
              <a:rPr lang="en-US" dirty="0" smtClean="0"/>
              <a:t>)</a:t>
            </a:r>
            <a:r>
              <a:rPr lang="en-US" baseline="-25000" dirty="0" smtClean="0"/>
              <a:t>2</a:t>
            </a:r>
            <a:r>
              <a:rPr lang="en-US" dirty="0" smtClean="0"/>
              <a:t>]OH 2 Ag(s) + RCOONH</a:t>
            </a:r>
            <a:r>
              <a:rPr lang="en-US" baseline="-25000" dirty="0" smtClean="0"/>
              <a:t>4</a:t>
            </a:r>
            <a:r>
              <a:rPr lang="en-US" dirty="0" smtClean="0"/>
              <a:t> + H</a:t>
            </a:r>
            <a:r>
              <a:rPr lang="en-US" baseline="-25000" dirty="0" smtClean="0"/>
              <a:t>2</a:t>
            </a:r>
            <a:r>
              <a:rPr lang="en-US" dirty="0" smtClean="0"/>
              <a:t>O + 3 NH</a:t>
            </a:r>
            <a:r>
              <a:rPr lang="en-US" baseline="-25000" dirty="0" smtClean="0"/>
              <a:t>3</a:t>
            </a:r>
            <a:r>
              <a:rPr lang="en-US" dirty="0" smtClean="0"/>
              <a:t> </a:t>
            </a:r>
          </a:p>
          <a:p>
            <a:r>
              <a:rPr lang="en-US" dirty="0" smtClean="0"/>
              <a:t>where R is an organic group or hydrogen. The reaction deposits a shiny coat of elemental silver on the walls of the container.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normAutofit/>
          </a:bodyPr>
          <a:lstStyle/>
          <a:p>
            <a:r>
              <a:rPr lang="en-US" dirty="0" smtClean="0"/>
              <a:t>If you examine the reaction above you'll realize that conventional </a:t>
            </a:r>
            <a:r>
              <a:rPr lang="en-US" dirty="0" err="1" smtClean="0"/>
              <a:t>electroless</a:t>
            </a:r>
            <a:r>
              <a:rPr lang="en-US" dirty="0" smtClean="0"/>
              <a:t> plating isn't exactly a "green" technology. </a:t>
            </a:r>
            <a:r>
              <a:rPr lang="en-US" dirty="0" err="1" smtClean="0"/>
              <a:t>Chelated</a:t>
            </a:r>
            <a:r>
              <a:rPr lang="en-US" dirty="0" smtClean="0"/>
              <a:t> metals and formaldehyde in wastes are toxic (formaldehyde is a known carcinogen). </a:t>
            </a:r>
          </a:p>
          <a:p>
            <a:endParaRPr lang="en-US" dirty="0" smtClean="0"/>
          </a:p>
          <a:p>
            <a:pPr>
              <a:buNone/>
            </a:pPr>
            <a:r>
              <a:rPr lang="en-US" dirty="0" smtClean="0"/>
              <a:t>*  </a:t>
            </a:r>
            <a:r>
              <a:rPr lang="en-US" sz="2200" dirty="0" err="1" smtClean="0"/>
              <a:t>Chelation</a:t>
            </a:r>
            <a:r>
              <a:rPr lang="en-US" sz="2200" dirty="0" smtClean="0"/>
              <a:t> involves the formation or presence of two or more separate coordinate bonds between multiple bonded) </a:t>
            </a:r>
            <a:r>
              <a:rPr lang="en-US" sz="2200" dirty="0" err="1" smtClean="0"/>
              <a:t>ligand</a:t>
            </a:r>
            <a:r>
              <a:rPr lang="en-US" sz="2200" dirty="0" smtClean="0"/>
              <a:t> and a single central atom.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err="1" smtClean="0"/>
              <a:t>Electroless</a:t>
            </a:r>
            <a:r>
              <a:rPr lang="en-US" dirty="0" smtClean="0"/>
              <a:t> Plating Process </a:t>
            </a:r>
            <a:r>
              <a:rPr lang="en-US" dirty="0" err="1" smtClean="0"/>
              <a:t>Flowsheet</a:t>
            </a:r>
            <a:endParaRPr lang="en-US" dirty="0"/>
          </a:p>
        </p:txBody>
      </p:sp>
      <p:sp>
        <p:nvSpPr>
          <p:cNvPr id="5" name="TextBox 4"/>
          <p:cNvSpPr txBox="1"/>
          <p:nvPr/>
        </p:nvSpPr>
        <p:spPr>
          <a:xfrm>
            <a:off x="304800" y="3718679"/>
            <a:ext cx="8839200" cy="2308324"/>
          </a:xfrm>
          <a:prstGeom prst="rect">
            <a:avLst/>
          </a:prstGeom>
          <a:noFill/>
        </p:spPr>
        <p:txBody>
          <a:bodyPr wrap="square" rtlCol="0">
            <a:spAutoFit/>
          </a:bodyPr>
          <a:lstStyle/>
          <a:p>
            <a:r>
              <a:rPr lang="en-US" dirty="0" smtClean="0"/>
              <a:t>Autocatalytic plating is defined as deposition of a metallic coating by a controlled chemical reduction that is catalyzed by metal or alloy being deposited. </a:t>
            </a:r>
          </a:p>
          <a:p>
            <a:pPr>
              <a:buFont typeface="Arial" pitchFamily="34" charset="0"/>
              <a:buChar char="•"/>
            </a:pPr>
            <a:r>
              <a:rPr lang="en-US" dirty="0" smtClean="0"/>
              <a:t> Chemical reducing reagents include: NaH</a:t>
            </a:r>
            <a:r>
              <a:rPr lang="en-US" baseline="-25000" dirty="0" smtClean="0"/>
              <a:t>2</a:t>
            </a:r>
            <a:r>
              <a:rPr lang="en-US" dirty="0" smtClean="0"/>
              <a:t>PO</a:t>
            </a:r>
            <a:r>
              <a:rPr lang="en-US" baseline="-25000" dirty="0" smtClean="0"/>
              <a:t>2</a:t>
            </a:r>
            <a:r>
              <a:rPr lang="en-US" dirty="0" smtClean="0"/>
              <a:t> (for Ni and Cu deposition), formaldehyde-especially for Cu-hydrazine, </a:t>
            </a:r>
            <a:r>
              <a:rPr lang="en-US" dirty="0" err="1" smtClean="0"/>
              <a:t>borohydrides</a:t>
            </a:r>
            <a:r>
              <a:rPr lang="en-US" dirty="0" smtClean="0"/>
              <a:t>, amine </a:t>
            </a:r>
            <a:r>
              <a:rPr lang="en-US" dirty="0" err="1" smtClean="0"/>
              <a:t>boranes</a:t>
            </a:r>
            <a:r>
              <a:rPr lang="en-US" dirty="0" smtClean="0"/>
              <a:t>, and some of their derivatives.</a:t>
            </a:r>
          </a:p>
          <a:p>
            <a:pPr>
              <a:buFont typeface="Arial" pitchFamily="34" charset="0"/>
              <a:buChar char="•"/>
            </a:pPr>
            <a:r>
              <a:rPr lang="en-US" dirty="0" smtClean="0"/>
              <a:t>  Surface preparation is very important as it may affect porosity in coating. Residue from cleaner and deoxidizers may create inactive spots that will not initiate </a:t>
            </a:r>
            <a:r>
              <a:rPr lang="en-US" dirty="0" err="1" smtClean="0"/>
              <a:t>electroless</a:t>
            </a:r>
            <a:r>
              <a:rPr lang="en-US" dirty="0" smtClean="0"/>
              <a:t> deposition. </a:t>
            </a:r>
          </a:p>
          <a:p>
            <a:pPr>
              <a:buFont typeface="Arial" pitchFamily="34" charset="0"/>
              <a:buChar char="•"/>
            </a:pPr>
            <a:r>
              <a:rPr lang="en-US" dirty="0" smtClean="0"/>
              <a:t> </a:t>
            </a:r>
            <a:r>
              <a:rPr lang="en-US" dirty="0" err="1" smtClean="0"/>
              <a:t>Electroless</a:t>
            </a:r>
            <a:r>
              <a:rPr lang="en-US" dirty="0" smtClean="0"/>
              <a:t> deposition requires: 1) cleaning, 2) surface modification, 3) sensitization and catalyzing , and 4) activation (acceleration) (Rinsing is required between each step)</a:t>
            </a:r>
          </a:p>
        </p:txBody>
      </p:sp>
      <p:pic>
        <p:nvPicPr>
          <p:cNvPr id="35843" name="Picture 3"/>
          <p:cNvPicPr>
            <a:picLocks noChangeAspect="1" noChangeArrowheads="1"/>
          </p:cNvPicPr>
          <p:nvPr/>
        </p:nvPicPr>
        <p:blipFill>
          <a:blip r:embed="rId2" cstate="print"/>
          <a:srcRect/>
          <a:stretch>
            <a:fillRect/>
          </a:stretch>
        </p:blipFill>
        <p:spPr bwMode="auto">
          <a:xfrm>
            <a:off x="2276475" y="914400"/>
            <a:ext cx="4581525" cy="2572084"/>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87362"/>
          </a:xfrm>
        </p:spPr>
        <p:txBody>
          <a:bodyPr>
            <a:normAutofit fontScale="90000"/>
          </a:bodyPr>
          <a:lstStyle/>
          <a:p>
            <a:r>
              <a:rPr lang="en-US" dirty="0" smtClean="0"/>
              <a:t>Nucleation</a:t>
            </a:r>
            <a:endParaRPr lang="en-US" dirty="0"/>
          </a:p>
        </p:txBody>
      </p:sp>
      <p:sp>
        <p:nvSpPr>
          <p:cNvPr id="3" name="Content Placeholder 2"/>
          <p:cNvSpPr>
            <a:spLocks noGrp="1"/>
          </p:cNvSpPr>
          <p:nvPr>
            <p:ph idx="1"/>
          </p:nvPr>
        </p:nvSpPr>
        <p:spPr>
          <a:xfrm>
            <a:off x="76200" y="685800"/>
            <a:ext cx="8915400" cy="5715000"/>
          </a:xfrm>
        </p:spPr>
        <p:txBody>
          <a:bodyPr>
            <a:normAutofit/>
          </a:bodyPr>
          <a:lstStyle/>
          <a:p>
            <a:r>
              <a:rPr lang="en-US" dirty="0" smtClean="0"/>
              <a:t>Density of nucleation sites on the catalyzed substrate determines the adhesion properties of the end-product films. </a:t>
            </a:r>
          </a:p>
          <a:p>
            <a:r>
              <a:rPr lang="en-US" dirty="0" smtClean="0"/>
              <a:t>Growth initiation upon the catalytic sites is a probabilistic process by nature; hence metal island density and island size distribution are time dependent functions during the immersion period in </a:t>
            </a:r>
            <a:r>
              <a:rPr lang="en-US" dirty="0" err="1" smtClean="0"/>
              <a:t>metallizing</a:t>
            </a:r>
            <a:r>
              <a:rPr lang="en-US" dirty="0" smtClean="0"/>
              <a:t> bath.</a:t>
            </a:r>
          </a:p>
          <a:p>
            <a:r>
              <a:rPr lang="en-US" dirty="0" err="1" smtClean="0"/>
              <a:t>Electroless</a:t>
            </a:r>
            <a:r>
              <a:rPr lang="en-US" dirty="0" smtClean="0"/>
              <a:t> Ni is deposited using variety of sensitizing solutions and catalytic solution</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0"/>
            <a:ext cx="7772400" cy="1104900"/>
          </a:xfrm>
          <a:noFill/>
        </p:spPr>
        <p:txBody>
          <a:bodyPr/>
          <a:lstStyle/>
          <a:p>
            <a:r>
              <a:rPr lang="en-US" sz="3600" smtClean="0">
                <a:ea typeface="ＭＳ Ｐゴシック" pitchFamily="-84" charset="-128"/>
              </a:rPr>
              <a:t>Electrochemical deposition: electroless</a:t>
            </a:r>
          </a:p>
        </p:txBody>
      </p:sp>
      <p:sp>
        <p:nvSpPr>
          <p:cNvPr id="56323" name="Rectangle 3"/>
          <p:cNvSpPr>
            <a:spLocks noGrp="1" noChangeArrowheads="1"/>
          </p:cNvSpPr>
          <p:nvPr>
            <p:ph type="body" sz="half" idx="1"/>
          </p:nvPr>
        </p:nvSpPr>
        <p:spPr>
          <a:xfrm>
            <a:off x="381000" y="1524000"/>
            <a:ext cx="3810000" cy="4114800"/>
          </a:xfrm>
          <a:noFill/>
        </p:spPr>
        <p:txBody>
          <a:bodyPr/>
          <a:lstStyle/>
          <a:p>
            <a:pPr>
              <a:lnSpc>
                <a:spcPct val="90000"/>
              </a:lnSpc>
            </a:pPr>
            <a:r>
              <a:rPr lang="en-US" sz="1600" smtClean="0">
                <a:ea typeface="ＭＳ Ｐゴシック" pitchFamily="-84" charset="-128"/>
              </a:rPr>
              <a:t>Electroless metal displacement</a:t>
            </a:r>
          </a:p>
          <a:p>
            <a:pPr>
              <a:lnSpc>
                <a:spcPct val="90000"/>
              </a:lnSpc>
            </a:pPr>
            <a:r>
              <a:rPr lang="en-US" sz="1600" smtClean="0">
                <a:ea typeface="ＭＳ Ｐゴシック" pitchFamily="-84" charset="-128"/>
              </a:rPr>
              <a:t>Electroless sustainable oxidation of a reductant</a:t>
            </a:r>
          </a:p>
          <a:p>
            <a:pPr lvl="1">
              <a:lnSpc>
                <a:spcPct val="90000"/>
              </a:lnSpc>
            </a:pPr>
            <a:r>
              <a:rPr lang="en-US" sz="1600" smtClean="0">
                <a:ea typeface="ＭＳ Ｐゴシック" pitchFamily="-84" charset="-128"/>
              </a:rPr>
              <a:t>Metal salt (e.g.NiCl</a:t>
            </a:r>
            <a:r>
              <a:rPr lang="en-US" sz="1600" baseline="-25000" smtClean="0">
                <a:ea typeface="ＭＳ Ｐゴシック" pitchFamily="-84" charset="-128"/>
              </a:rPr>
              <a:t>2</a:t>
            </a:r>
            <a:r>
              <a:rPr lang="en-US" sz="1600" smtClean="0">
                <a:ea typeface="ＭＳ Ｐゴシック" pitchFamily="-84" charset="-128"/>
              </a:rPr>
              <a:t>)</a:t>
            </a:r>
          </a:p>
          <a:p>
            <a:pPr lvl="1">
              <a:lnSpc>
                <a:spcPct val="90000"/>
              </a:lnSpc>
            </a:pPr>
            <a:r>
              <a:rPr lang="en-US" sz="1600" smtClean="0">
                <a:ea typeface="ＭＳ Ｐゴシック" pitchFamily="-84" charset="-128"/>
              </a:rPr>
              <a:t>Reductant (e.g.hypophosphite)</a:t>
            </a:r>
          </a:p>
          <a:p>
            <a:pPr lvl="1">
              <a:lnSpc>
                <a:spcPct val="90000"/>
              </a:lnSpc>
            </a:pPr>
            <a:r>
              <a:rPr lang="en-US" sz="1600" smtClean="0">
                <a:ea typeface="ＭＳ Ｐゴシック" pitchFamily="-84" charset="-128"/>
              </a:rPr>
              <a:t>Stabilizer:bath is thermodynamically unstable needs catalytic poison (e.g. thiourea)</a:t>
            </a:r>
          </a:p>
          <a:p>
            <a:pPr lvl="1">
              <a:lnSpc>
                <a:spcPct val="90000"/>
              </a:lnSpc>
            </a:pPr>
            <a:r>
              <a:rPr lang="en-US" sz="1600" smtClean="0">
                <a:ea typeface="ＭＳ Ｐゴシック" pitchFamily="-84" charset="-128"/>
              </a:rPr>
              <a:t>Complexing agent : prevent too much free metal</a:t>
            </a:r>
          </a:p>
          <a:p>
            <a:pPr lvl="1">
              <a:lnSpc>
                <a:spcPct val="90000"/>
              </a:lnSpc>
            </a:pPr>
            <a:r>
              <a:rPr lang="en-US" sz="1600" smtClean="0">
                <a:ea typeface="ＭＳ Ｐゴシック" pitchFamily="-84" charset="-128"/>
              </a:rPr>
              <a:t>Buffer: keep the pH range narrow </a:t>
            </a:r>
          </a:p>
          <a:p>
            <a:pPr lvl="1">
              <a:lnSpc>
                <a:spcPct val="90000"/>
              </a:lnSpc>
            </a:pPr>
            <a:r>
              <a:rPr lang="en-US" sz="1600" smtClean="0">
                <a:ea typeface="ＭＳ Ｐゴシック" pitchFamily="-84" charset="-128"/>
              </a:rPr>
              <a:t>Accelerators: increase deposition rate without causing bath instability (e.g. pyridine)</a:t>
            </a:r>
          </a:p>
          <a:p>
            <a:pPr>
              <a:lnSpc>
                <a:spcPct val="90000"/>
              </a:lnSpc>
            </a:pPr>
            <a:endParaRPr lang="en-US" sz="1600" smtClean="0">
              <a:ea typeface="ＭＳ Ｐゴシック" pitchFamily="-84" charset="-128"/>
            </a:endParaRPr>
          </a:p>
        </p:txBody>
      </p:sp>
      <p:sp>
        <p:nvSpPr>
          <p:cNvPr id="56324" name="Rectangle 4"/>
          <p:cNvSpPr>
            <a:spLocks noGrp="1" noChangeArrowheads="1"/>
          </p:cNvSpPr>
          <p:nvPr>
            <p:ph type="body" sz="half" idx="2"/>
          </p:nvPr>
        </p:nvSpPr>
        <p:spPr>
          <a:xfrm>
            <a:off x="4419600" y="1524000"/>
            <a:ext cx="4648200" cy="4114800"/>
          </a:xfrm>
          <a:noFill/>
        </p:spPr>
        <p:txBody>
          <a:bodyPr/>
          <a:lstStyle/>
          <a:p>
            <a:r>
              <a:rPr lang="en-US" sz="1600" smtClean="0">
                <a:ea typeface="ＭＳ Ｐゴシック" pitchFamily="-84" charset="-128"/>
              </a:rPr>
              <a:t>Deposition on insulators (e.g. plastics): seed surface with SnCl</a:t>
            </a:r>
            <a:r>
              <a:rPr lang="en-US" sz="1600" baseline="-25000" smtClean="0">
                <a:ea typeface="ＭＳ Ｐゴシック" pitchFamily="-84" charset="-128"/>
              </a:rPr>
              <a:t>2</a:t>
            </a:r>
            <a:r>
              <a:rPr lang="en-US" sz="1600" smtClean="0">
                <a:ea typeface="ＭＳ Ｐゴシック" pitchFamily="-84" charset="-128"/>
              </a:rPr>
              <a:t>/HCl</a:t>
            </a:r>
          </a:p>
          <a:p>
            <a:pPr>
              <a:buFont typeface="Monotype Sorts" pitchFamily="-84" charset="2"/>
              <a:buNone/>
            </a:pPr>
            <a:r>
              <a:rPr lang="en-US" sz="1600" smtClean="0">
                <a:ea typeface="ＭＳ Ｐゴシック" pitchFamily="-84" charset="-128"/>
              </a:rPr>
              <a:t>1. Zn(s) + Cu </a:t>
            </a:r>
            <a:r>
              <a:rPr lang="en-US" sz="1600" baseline="30000" smtClean="0">
                <a:ea typeface="ＭＳ Ｐゴシック" pitchFamily="-84" charset="-128"/>
              </a:rPr>
              <a:t>2+</a:t>
            </a:r>
            <a:r>
              <a:rPr lang="en-US" sz="1600" smtClean="0">
                <a:ea typeface="ＭＳ Ｐゴシック" pitchFamily="-84" charset="-128"/>
              </a:rPr>
              <a:t>(aq) ------&gt; Zn </a:t>
            </a:r>
            <a:r>
              <a:rPr lang="en-US" sz="1600" baseline="30000" smtClean="0">
                <a:ea typeface="ＭＳ Ｐゴシック" pitchFamily="-84" charset="-128"/>
              </a:rPr>
              <a:t>2+</a:t>
            </a:r>
            <a:r>
              <a:rPr lang="en-US" sz="1600" smtClean="0">
                <a:ea typeface="ＭＳ Ｐゴシック" pitchFamily="-84" charset="-128"/>
              </a:rPr>
              <a:t>(aq) + Cu(s)</a:t>
            </a:r>
          </a:p>
          <a:p>
            <a:pPr>
              <a:buFont typeface="Monotype Sorts" pitchFamily="-84" charset="2"/>
              <a:buNone/>
            </a:pPr>
            <a:endParaRPr lang="en-US" sz="1600" smtClean="0">
              <a:ea typeface="ＭＳ Ｐゴシック" pitchFamily="-84" charset="-128"/>
            </a:endParaRPr>
          </a:p>
          <a:p>
            <a:pPr>
              <a:buFont typeface="Monotype Sorts" pitchFamily="-84" charset="2"/>
              <a:buNone/>
            </a:pPr>
            <a:endParaRPr lang="en-US" sz="1600" smtClean="0">
              <a:ea typeface="ＭＳ Ｐゴシック" pitchFamily="-84" charset="-128"/>
            </a:endParaRPr>
          </a:p>
          <a:p>
            <a:pPr>
              <a:buFont typeface="Monotype Sorts" pitchFamily="-84" charset="2"/>
              <a:buNone/>
            </a:pPr>
            <a:endParaRPr lang="en-US" sz="1600" smtClean="0">
              <a:ea typeface="ＭＳ Ｐゴシック" pitchFamily="-84" charset="-128"/>
            </a:endParaRPr>
          </a:p>
          <a:p>
            <a:pPr>
              <a:buFont typeface="Monotype Sorts" pitchFamily="-84" charset="2"/>
              <a:buNone/>
            </a:pPr>
            <a:r>
              <a:rPr lang="en-US" sz="1600" smtClean="0">
                <a:ea typeface="ＭＳ Ｐゴシック" pitchFamily="-84" charset="-128"/>
              </a:rPr>
              <a:t>2. Reduction (cathode reaction) :        </a:t>
            </a:r>
          </a:p>
          <a:p>
            <a:pPr>
              <a:buFont typeface="Monotype Sorts" pitchFamily="-84" charset="2"/>
              <a:buNone/>
            </a:pPr>
            <a:r>
              <a:rPr lang="en-US" sz="1600" smtClean="0">
                <a:ea typeface="ＭＳ Ｐゴシック" pitchFamily="-84" charset="-128"/>
              </a:rPr>
              <a:t>	Ni</a:t>
            </a:r>
            <a:r>
              <a:rPr lang="en-US" sz="1600" baseline="30000" smtClean="0">
                <a:ea typeface="ＭＳ Ｐゴシック" pitchFamily="-84" charset="-128"/>
              </a:rPr>
              <a:t>+2</a:t>
            </a:r>
            <a:r>
              <a:rPr lang="en-US" sz="1600" smtClean="0">
                <a:ea typeface="ＭＳ Ｐゴシック" pitchFamily="-84" charset="-128"/>
              </a:rPr>
              <a:t> + 2e</a:t>
            </a:r>
            <a:r>
              <a:rPr lang="en-US" sz="1600" baseline="30000" smtClean="0">
                <a:ea typeface="ＭＳ Ｐゴシック" pitchFamily="-84" charset="-128"/>
              </a:rPr>
              <a:t>-</a:t>
            </a:r>
            <a:r>
              <a:rPr lang="en-US" sz="1600" smtClean="0">
                <a:ea typeface="ＭＳ Ｐゴシック" pitchFamily="-84" charset="-128"/>
              </a:rPr>
              <a:t>  —&gt;            Ni </a:t>
            </a:r>
          </a:p>
          <a:p>
            <a:pPr>
              <a:buFont typeface="Monotype Sorts" pitchFamily="-84" charset="2"/>
              <a:buNone/>
            </a:pPr>
            <a:r>
              <a:rPr lang="en-US" sz="1600" smtClean="0">
                <a:ea typeface="ＭＳ Ｐゴシック" pitchFamily="-84" charset="-128"/>
              </a:rPr>
              <a:t>   Oxidation (anode reaction):        </a:t>
            </a:r>
          </a:p>
          <a:p>
            <a:pPr>
              <a:buFont typeface="Monotype Sorts" pitchFamily="-84" charset="2"/>
              <a:buNone/>
            </a:pPr>
            <a:r>
              <a:rPr lang="en-US" sz="1600" smtClean="0">
                <a:ea typeface="ＭＳ Ｐゴシック" pitchFamily="-84" charset="-128"/>
              </a:rPr>
              <a:t>H</a:t>
            </a:r>
            <a:r>
              <a:rPr lang="en-US" sz="1600" baseline="-25000" smtClean="0">
                <a:ea typeface="ＭＳ Ｐゴシック" pitchFamily="-84" charset="-128"/>
              </a:rPr>
              <a:t>2</a:t>
            </a:r>
            <a:r>
              <a:rPr lang="en-US" sz="1600" smtClean="0">
                <a:ea typeface="ＭＳ Ｐゴシック" pitchFamily="-84" charset="-128"/>
              </a:rPr>
              <a:t>PO </a:t>
            </a:r>
            <a:r>
              <a:rPr lang="en-US" sz="1600" baseline="30000" smtClean="0">
                <a:ea typeface="ＭＳ Ｐゴシック" pitchFamily="-84" charset="-128"/>
              </a:rPr>
              <a:t>2- </a:t>
            </a:r>
            <a:r>
              <a:rPr lang="en-US" sz="1600" smtClean="0">
                <a:ea typeface="ＭＳ Ｐゴシック" pitchFamily="-84" charset="-128"/>
              </a:rPr>
              <a:t>+ H</a:t>
            </a:r>
            <a:r>
              <a:rPr lang="en-US" sz="1600" baseline="-25000" smtClean="0">
                <a:ea typeface="ＭＳ Ｐゴシック" pitchFamily="-84" charset="-128"/>
              </a:rPr>
              <a:t>2</a:t>
            </a:r>
            <a:r>
              <a:rPr lang="en-US" sz="1600" smtClean="0">
                <a:ea typeface="ＭＳ Ｐゴシック" pitchFamily="-84" charset="-128"/>
              </a:rPr>
              <a:t>O—&gt; H</a:t>
            </a:r>
            <a:r>
              <a:rPr lang="en-US" sz="1600" baseline="-25000" smtClean="0">
                <a:ea typeface="ＭＳ Ｐゴシック" pitchFamily="-84" charset="-128"/>
              </a:rPr>
              <a:t>2</a:t>
            </a:r>
            <a:r>
              <a:rPr lang="en-US" sz="1600" smtClean="0">
                <a:ea typeface="ＭＳ Ｐゴシック" pitchFamily="-84" charset="-128"/>
              </a:rPr>
              <a:t>PO</a:t>
            </a:r>
            <a:r>
              <a:rPr lang="en-US" sz="1600" baseline="-25000" smtClean="0">
                <a:ea typeface="ＭＳ Ｐゴシック" pitchFamily="-84" charset="-128"/>
              </a:rPr>
              <a:t>3</a:t>
            </a:r>
            <a:r>
              <a:rPr lang="en-US" sz="1600" baseline="30000" smtClean="0">
                <a:ea typeface="ＭＳ Ｐゴシック" pitchFamily="-84" charset="-128"/>
              </a:rPr>
              <a:t>-</a:t>
            </a:r>
            <a:r>
              <a:rPr lang="en-US" sz="1600" smtClean="0">
                <a:ea typeface="ＭＳ Ｐゴシック" pitchFamily="-84" charset="-128"/>
              </a:rPr>
              <a:t> +2H</a:t>
            </a:r>
            <a:r>
              <a:rPr lang="en-US" sz="1600" baseline="30000" smtClean="0">
                <a:ea typeface="ＭＳ Ｐゴシック" pitchFamily="-84" charset="-128"/>
              </a:rPr>
              <a:t>+ </a:t>
            </a:r>
            <a:r>
              <a:rPr lang="en-US" sz="1600" smtClean="0">
                <a:ea typeface="ＭＳ Ｐゴシック" pitchFamily="-84" charset="-128"/>
              </a:rPr>
              <a:t>+2e</a:t>
            </a:r>
            <a:r>
              <a:rPr lang="en-US" sz="1600" baseline="30000" smtClean="0">
                <a:ea typeface="ＭＳ Ｐゴシック" pitchFamily="-84" charset="-128"/>
              </a:rPr>
              <a:t>-             </a:t>
            </a:r>
            <a:r>
              <a:rPr lang="en-US" sz="1600" smtClean="0">
                <a:ea typeface="ＭＳ Ｐゴシック" pitchFamily="-84" charset="-128"/>
              </a:rPr>
              <a:t>  ------------------------------------------</a:t>
            </a:r>
          </a:p>
          <a:p>
            <a:pPr>
              <a:buFont typeface="Monotype Sorts" pitchFamily="-84" charset="2"/>
              <a:buNone/>
            </a:pPr>
            <a:r>
              <a:rPr lang="en-US" sz="1600" smtClean="0">
                <a:ea typeface="ＭＳ Ｐゴシック" pitchFamily="-84" charset="-128"/>
              </a:rPr>
              <a:t>Ni</a:t>
            </a:r>
            <a:r>
              <a:rPr lang="en-US" sz="1600" baseline="30000" smtClean="0">
                <a:ea typeface="ＭＳ Ｐゴシック" pitchFamily="-84" charset="-128"/>
              </a:rPr>
              <a:t>+2 </a:t>
            </a:r>
            <a:r>
              <a:rPr lang="en-US" sz="1600" smtClean="0">
                <a:ea typeface="ＭＳ Ｐゴシック" pitchFamily="-84" charset="-128"/>
              </a:rPr>
              <a:t>+ H</a:t>
            </a:r>
            <a:r>
              <a:rPr lang="en-US" sz="1600" baseline="-25000" smtClean="0">
                <a:ea typeface="ＭＳ Ｐゴシック" pitchFamily="-84" charset="-128"/>
              </a:rPr>
              <a:t>2</a:t>
            </a:r>
            <a:r>
              <a:rPr lang="en-US" sz="1600" smtClean="0">
                <a:ea typeface="ＭＳ Ｐゴシック" pitchFamily="-84" charset="-128"/>
              </a:rPr>
              <a:t>PO</a:t>
            </a:r>
            <a:r>
              <a:rPr lang="en-US" sz="1600" baseline="-25000" smtClean="0">
                <a:ea typeface="ＭＳ Ｐゴシック" pitchFamily="-84" charset="-128"/>
              </a:rPr>
              <a:t>2</a:t>
            </a:r>
            <a:r>
              <a:rPr lang="en-US" sz="1600" baseline="30000" smtClean="0">
                <a:ea typeface="ＭＳ Ｐゴシック" pitchFamily="-84" charset="-128"/>
              </a:rPr>
              <a:t>- </a:t>
            </a:r>
            <a:r>
              <a:rPr lang="en-US" sz="1600" smtClean="0">
                <a:ea typeface="ＭＳ Ｐゴシック" pitchFamily="-84" charset="-128"/>
              </a:rPr>
              <a:t> + H</a:t>
            </a:r>
            <a:r>
              <a:rPr lang="en-US" sz="1600" baseline="-25000" smtClean="0">
                <a:ea typeface="ＭＳ Ｐゴシック" pitchFamily="-84" charset="-128"/>
              </a:rPr>
              <a:t>2</a:t>
            </a:r>
            <a:r>
              <a:rPr lang="en-US" sz="1600" smtClean="0">
                <a:ea typeface="ＭＳ Ｐゴシック" pitchFamily="-84" charset="-128"/>
              </a:rPr>
              <a:t>O —&gt;   Ni + H</a:t>
            </a:r>
            <a:r>
              <a:rPr lang="en-US" sz="1600" baseline="-25000" smtClean="0">
                <a:ea typeface="ＭＳ Ｐゴシック" pitchFamily="-84" charset="-128"/>
              </a:rPr>
              <a:t>2</a:t>
            </a:r>
            <a:r>
              <a:rPr lang="en-US" sz="1600" smtClean="0">
                <a:ea typeface="ＭＳ Ｐゴシック" pitchFamily="-84" charset="-128"/>
              </a:rPr>
              <a:t>PO</a:t>
            </a:r>
            <a:r>
              <a:rPr lang="en-US" sz="1600" baseline="-25000" smtClean="0">
                <a:ea typeface="ＭＳ Ｐゴシック" pitchFamily="-84" charset="-128"/>
              </a:rPr>
              <a:t>3</a:t>
            </a:r>
            <a:r>
              <a:rPr lang="en-US" sz="1600" baseline="30000" smtClean="0">
                <a:ea typeface="ＭＳ Ｐゴシック" pitchFamily="-84" charset="-128"/>
              </a:rPr>
              <a:t>-  </a:t>
            </a:r>
            <a:r>
              <a:rPr lang="en-US" sz="1600" b="1" smtClean="0">
                <a:ea typeface="ＭＳ Ｐゴシック" pitchFamily="-84" charset="-128"/>
              </a:rPr>
              <a:t>+ 2H</a:t>
            </a:r>
            <a:r>
              <a:rPr lang="en-US" sz="1600" b="1" baseline="30000" smtClean="0">
                <a:ea typeface="ＭＳ Ｐゴシック" pitchFamily="-84" charset="-128"/>
              </a:rPr>
              <a:t>+</a:t>
            </a:r>
            <a:r>
              <a:rPr lang="en-US" sz="1600" smtClean="0">
                <a:ea typeface="ＭＳ Ｐゴシック" pitchFamily="-84" charset="-128"/>
              </a:rPr>
              <a:t>	 </a:t>
            </a:r>
          </a:p>
          <a:p>
            <a:pPr>
              <a:buFont typeface="Monotype Sorts" pitchFamily="-84" charset="2"/>
              <a:buNone/>
            </a:pPr>
            <a:r>
              <a:rPr lang="en-US" sz="1600" smtClean="0">
                <a:ea typeface="ＭＳ Ｐゴシック" pitchFamily="-84" charset="-128"/>
              </a:rPr>
              <a:t>e.g. electroless Cu: 40 µmhr</a:t>
            </a:r>
            <a:r>
              <a:rPr lang="en-US" sz="1600" baseline="30000" smtClean="0">
                <a:ea typeface="ＭＳ Ｐゴシック" pitchFamily="-84" charset="-128"/>
              </a:rPr>
              <a:t>-1 </a:t>
            </a:r>
          </a:p>
        </p:txBody>
      </p:sp>
      <p:sp>
        <p:nvSpPr>
          <p:cNvPr id="56325" name="Line 6"/>
          <p:cNvSpPr>
            <a:spLocks noChangeShapeType="1"/>
          </p:cNvSpPr>
          <p:nvPr/>
        </p:nvSpPr>
        <p:spPr bwMode="auto">
          <a:xfrm flipH="1">
            <a:off x="6934200" y="2590800"/>
            <a:ext cx="304800" cy="381000"/>
          </a:xfrm>
          <a:prstGeom prst="line">
            <a:avLst/>
          </a:prstGeom>
          <a:noFill/>
          <a:ln w="12700">
            <a:solidFill>
              <a:schemeClr val="tx1"/>
            </a:solidFill>
            <a:round/>
            <a:headEnd/>
            <a:tailEnd type="triangle" w="med" len="med"/>
          </a:ln>
        </p:spPr>
        <p:txBody>
          <a:bodyPr/>
          <a:lstStyle/>
          <a:p>
            <a:endParaRPr lang="en-US"/>
          </a:p>
        </p:txBody>
      </p:sp>
      <p:sp>
        <p:nvSpPr>
          <p:cNvPr id="56326" name="Rectangle 7"/>
          <p:cNvSpPr>
            <a:spLocks noChangeArrowheads="1"/>
          </p:cNvSpPr>
          <p:nvPr/>
        </p:nvSpPr>
        <p:spPr bwMode="auto">
          <a:xfrm>
            <a:off x="7148513" y="2470150"/>
            <a:ext cx="477837" cy="393700"/>
          </a:xfrm>
          <a:prstGeom prst="rect">
            <a:avLst/>
          </a:prstGeom>
          <a:noFill/>
          <a:ln w="12700">
            <a:noFill/>
            <a:miter lim="800000"/>
            <a:headEnd/>
            <a:tailEnd/>
          </a:ln>
        </p:spPr>
        <p:txBody>
          <a:bodyPr wrap="none" lIns="90488" tIns="44450" rIns="90488" bIns="44450">
            <a:spAutoFit/>
          </a:bodyPr>
          <a:lstStyle/>
          <a:p>
            <a:r>
              <a:rPr lang="en-US" sz="2000">
                <a:solidFill>
                  <a:schemeClr val="tx1"/>
                </a:solidFill>
              </a:rPr>
              <a:t>Cu</a:t>
            </a:r>
          </a:p>
        </p:txBody>
      </p:sp>
      <p:pic>
        <p:nvPicPr>
          <p:cNvPr id="56327" name="Picture 8"/>
          <p:cNvPicPr>
            <a:picLocks noChangeAspect="1" noChangeArrowheads="1"/>
          </p:cNvPicPr>
          <p:nvPr/>
        </p:nvPicPr>
        <p:blipFill>
          <a:blip r:embed="rId3" cstate="print"/>
          <a:srcRect/>
          <a:stretch>
            <a:fillRect/>
          </a:stretch>
        </p:blipFill>
        <p:spPr bwMode="auto">
          <a:xfrm>
            <a:off x="4724400" y="2590800"/>
            <a:ext cx="2170113" cy="5635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0"/>
            <a:ext cx="8763000" cy="1104900"/>
          </a:xfrm>
          <a:noFill/>
        </p:spPr>
        <p:txBody>
          <a:bodyPr/>
          <a:lstStyle/>
          <a:p>
            <a:r>
              <a:rPr lang="en-US" sz="3600" smtClean="0">
                <a:ea typeface="ＭＳ Ｐゴシック" pitchFamily="-84" charset="-128"/>
              </a:rPr>
              <a:t>Electrochemical deposition: electroless</a:t>
            </a:r>
          </a:p>
        </p:txBody>
      </p:sp>
      <p:sp>
        <p:nvSpPr>
          <p:cNvPr id="58371" name="Rectangle 3"/>
          <p:cNvSpPr>
            <a:spLocks noGrp="1" noChangeArrowheads="1"/>
          </p:cNvSpPr>
          <p:nvPr>
            <p:ph type="body" sz="half" idx="1"/>
          </p:nvPr>
        </p:nvSpPr>
        <p:spPr>
          <a:xfrm>
            <a:off x="152400" y="1447800"/>
            <a:ext cx="4495800" cy="4114800"/>
          </a:xfrm>
          <a:noFill/>
        </p:spPr>
        <p:txBody>
          <a:bodyPr/>
          <a:lstStyle/>
          <a:p>
            <a:pPr>
              <a:lnSpc>
                <a:spcPct val="90000"/>
              </a:lnSpc>
            </a:pPr>
            <a:r>
              <a:rPr lang="en-US" sz="1800" smtClean="0">
                <a:ea typeface="ＭＳ Ｐゴシック" pitchFamily="-84" charset="-128"/>
              </a:rPr>
              <a:t>Evan’s diagram: electroless deposition is the combined result of two independent electrode reactions (anodic and cathodic partial reactions)</a:t>
            </a:r>
          </a:p>
          <a:p>
            <a:pPr>
              <a:lnSpc>
                <a:spcPct val="90000"/>
              </a:lnSpc>
            </a:pPr>
            <a:r>
              <a:rPr lang="en-US" sz="1800" smtClean="0">
                <a:ea typeface="ＭＳ Ｐゴシック" pitchFamily="-84" charset="-128"/>
              </a:rPr>
              <a:t>Mixed potential (E</a:t>
            </a:r>
            <a:r>
              <a:rPr lang="en-US" sz="1800" baseline="-25000" smtClean="0">
                <a:ea typeface="ＭＳ Ｐゴシック" pitchFamily="-84" charset="-128"/>
              </a:rPr>
              <a:t>M</a:t>
            </a:r>
            <a:r>
              <a:rPr lang="en-US" sz="1800" smtClean="0">
                <a:ea typeface="ＭＳ Ｐゴシック" pitchFamily="-84" charset="-128"/>
              </a:rPr>
              <a:t>): reactions belong to different systems</a:t>
            </a:r>
          </a:p>
          <a:p>
            <a:pPr>
              <a:lnSpc>
                <a:spcPct val="90000"/>
              </a:lnSpc>
            </a:pPr>
            <a:r>
              <a:rPr lang="en-US" sz="1800" smtClean="0">
                <a:ea typeface="ＭＳ Ｐゴシック" pitchFamily="-84" charset="-128"/>
              </a:rPr>
              <a:t>i</a:t>
            </a:r>
            <a:r>
              <a:rPr lang="en-US" sz="1800" baseline="-25000" smtClean="0">
                <a:ea typeface="ＭＳ Ｐゴシック" pitchFamily="-84" charset="-128"/>
              </a:rPr>
              <a:t>deposition</a:t>
            </a:r>
            <a:r>
              <a:rPr lang="en-US" sz="1800" smtClean="0">
                <a:ea typeface="ＭＳ Ｐゴシック" pitchFamily="-84" charset="-128"/>
              </a:rPr>
              <a:t> = i</a:t>
            </a:r>
            <a:r>
              <a:rPr lang="en-US" sz="1800" baseline="-25000" smtClean="0">
                <a:ea typeface="ＭＳ Ｐゴシック" pitchFamily="-84" charset="-128"/>
              </a:rPr>
              <a:t>a</a:t>
            </a:r>
            <a:r>
              <a:rPr lang="en-US" sz="1800" smtClean="0">
                <a:ea typeface="ＭＳ Ｐゴシック" pitchFamily="-84" charset="-128"/>
              </a:rPr>
              <a:t> = i</a:t>
            </a:r>
            <a:r>
              <a:rPr lang="en-US" sz="1800" baseline="-25000" smtClean="0">
                <a:ea typeface="ＭＳ Ｐゴシック" pitchFamily="-84" charset="-128"/>
              </a:rPr>
              <a:t>c</a:t>
            </a:r>
            <a:r>
              <a:rPr lang="en-US" sz="1800" smtClean="0">
                <a:ea typeface="ＭＳ Ｐゴシック" pitchFamily="-84" charset="-128"/>
              </a:rPr>
              <a:t>  and I=A x  i </a:t>
            </a:r>
            <a:r>
              <a:rPr lang="en-US" sz="1800" baseline="-25000" smtClean="0">
                <a:ea typeface="ＭＳ Ｐゴシック" pitchFamily="-84" charset="-128"/>
              </a:rPr>
              <a:t>deposition</a:t>
            </a:r>
            <a:r>
              <a:rPr lang="en-US" sz="1800" smtClean="0">
                <a:ea typeface="ＭＳ Ｐゴシック" pitchFamily="-84" charset="-128"/>
              </a:rPr>
              <a:t>  </a:t>
            </a:r>
          </a:p>
          <a:p>
            <a:pPr>
              <a:lnSpc>
                <a:spcPct val="90000"/>
              </a:lnSpc>
            </a:pPr>
            <a:r>
              <a:rPr lang="en-US" sz="1800" smtClean="0">
                <a:ea typeface="ＭＳ Ｐゴシック" pitchFamily="-84" charset="-128"/>
              </a:rPr>
              <a:t>Total amount deposited:  m </a:t>
            </a:r>
            <a:r>
              <a:rPr lang="en-US" sz="1800" baseline="-25000" smtClean="0">
                <a:ea typeface="ＭＳ Ｐゴシック" pitchFamily="-84" charset="-128"/>
              </a:rPr>
              <a:t>max</a:t>
            </a:r>
            <a:r>
              <a:rPr lang="en-US" sz="1800" smtClean="0">
                <a:ea typeface="ＭＳ Ｐゴシック" pitchFamily="-84" charset="-128"/>
              </a:rPr>
              <a:t>= I t M/Fz (t is deposition time, Molecular weight, F is the Faraday constant, z is the charge on the ion)</a:t>
            </a:r>
          </a:p>
          <a:p>
            <a:pPr>
              <a:lnSpc>
                <a:spcPct val="90000"/>
              </a:lnSpc>
            </a:pPr>
            <a:r>
              <a:rPr lang="en-US" sz="1800" smtClean="0">
                <a:ea typeface="ＭＳ Ｐゴシック" pitchFamily="-84" charset="-128"/>
              </a:rPr>
              <a:t>CMOS compatible: no leads required</a:t>
            </a:r>
          </a:p>
          <a:p>
            <a:pPr>
              <a:lnSpc>
                <a:spcPct val="90000"/>
              </a:lnSpc>
            </a:pPr>
            <a:endParaRPr lang="en-US" sz="1400" smtClean="0">
              <a:ea typeface="ＭＳ Ｐゴシック" pitchFamily="-84" charset="-128"/>
            </a:endParaRPr>
          </a:p>
          <a:p>
            <a:pPr>
              <a:lnSpc>
                <a:spcPct val="90000"/>
              </a:lnSpc>
            </a:pPr>
            <a:endParaRPr lang="en-US" sz="1400" smtClean="0">
              <a:ea typeface="ＭＳ Ｐゴシック" pitchFamily="-84" charset="-128"/>
            </a:endParaRPr>
          </a:p>
        </p:txBody>
      </p:sp>
      <p:sp>
        <p:nvSpPr>
          <p:cNvPr id="58372" name="Rectangle 5"/>
          <p:cNvSpPr>
            <a:spLocks noChangeArrowheads="1"/>
          </p:cNvSpPr>
          <p:nvPr/>
        </p:nvSpPr>
        <p:spPr bwMode="auto">
          <a:xfrm>
            <a:off x="6005513" y="1433513"/>
            <a:ext cx="1782762" cy="393700"/>
          </a:xfrm>
          <a:prstGeom prst="rect">
            <a:avLst/>
          </a:prstGeom>
          <a:noFill/>
          <a:ln w="12700">
            <a:noFill/>
            <a:miter lim="800000"/>
            <a:headEnd/>
            <a:tailEnd/>
          </a:ln>
        </p:spPr>
        <p:txBody>
          <a:bodyPr wrap="none" lIns="90488" tIns="44450" rIns="90488" bIns="44450">
            <a:spAutoFit/>
          </a:bodyPr>
          <a:lstStyle/>
          <a:p>
            <a:r>
              <a:rPr lang="en-US" sz="2000">
                <a:solidFill>
                  <a:schemeClr val="tx1"/>
                </a:solidFill>
              </a:rPr>
              <a:t>Evan’s diagram</a:t>
            </a:r>
          </a:p>
        </p:txBody>
      </p:sp>
      <p:sp>
        <p:nvSpPr>
          <p:cNvPr id="58373" name="Rectangle 14"/>
          <p:cNvSpPr>
            <a:spLocks noChangeArrowheads="1"/>
          </p:cNvSpPr>
          <p:nvPr/>
        </p:nvSpPr>
        <p:spPr bwMode="auto">
          <a:xfrm>
            <a:off x="900113" y="6454775"/>
            <a:ext cx="7885112" cy="363538"/>
          </a:xfrm>
          <a:prstGeom prst="rect">
            <a:avLst/>
          </a:prstGeom>
          <a:noFill/>
          <a:ln w="12700">
            <a:noFill/>
            <a:miter lim="800000"/>
            <a:headEnd/>
            <a:tailEnd/>
          </a:ln>
        </p:spPr>
        <p:txBody>
          <a:bodyPr wrap="none" lIns="90488" tIns="44450" rIns="90488" bIns="44450">
            <a:spAutoFit/>
          </a:bodyPr>
          <a:lstStyle/>
          <a:p>
            <a:r>
              <a:rPr lang="en-US" sz="1800">
                <a:solidFill>
                  <a:schemeClr val="tx1"/>
                </a:solidFill>
              </a:rPr>
              <a:t>F= 96,500 coulombs=1, 6 10 </a:t>
            </a:r>
            <a:r>
              <a:rPr lang="en-US" sz="1800" baseline="30000">
                <a:solidFill>
                  <a:schemeClr val="tx1"/>
                </a:solidFill>
              </a:rPr>
              <a:t>-19 </a:t>
            </a:r>
            <a:r>
              <a:rPr lang="en-US" sz="1800">
                <a:solidFill>
                  <a:schemeClr val="tx1"/>
                </a:solidFill>
              </a:rPr>
              <a:t>(electron charge) x 6. 02 10 </a:t>
            </a:r>
            <a:r>
              <a:rPr lang="en-US" sz="1800" baseline="30000">
                <a:solidFill>
                  <a:schemeClr val="tx1"/>
                </a:solidFill>
              </a:rPr>
              <a:t>23 </a:t>
            </a:r>
            <a:r>
              <a:rPr lang="en-US" sz="1800">
                <a:solidFill>
                  <a:schemeClr val="tx1"/>
                </a:solidFill>
              </a:rPr>
              <a:t>(Avogadro’s number)</a:t>
            </a:r>
          </a:p>
        </p:txBody>
      </p:sp>
      <p:sp>
        <p:nvSpPr>
          <p:cNvPr id="58374" name="Rectangle 15"/>
          <p:cNvSpPr>
            <a:spLocks noChangeArrowheads="1"/>
          </p:cNvSpPr>
          <p:nvPr/>
        </p:nvSpPr>
        <p:spPr bwMode="auto">
          <a:xfrm>
            <a:off x="5624513" y="1357313"/>
            <a:ext cx="323850" cy="393700"/>
          </a:xfrm>
          <a:prstGeom prst="rect">
            <a:avLst/>
          </a:prstGeom>
          <a:noFill/>
          <a:ln w="12700">
            <a:noFill/>
            <a:miter lim="800000"/>
            <a:headEnd/>
            <a:tailEnd/>
          </a:ln>
        </p:spPr>
        <p:txBody>
          <a:bodyPr wrap="none" lIns="90488" tIns="44450" rIns="90488" bIns="44450">
            <a:spAutoFit/>
          </a:bodyPr>
          <a:lstStyle/>
          <a:p>
            <a:r>
              <a:rPr lang="en-US" sz="2000">
                <a:solidFill>
                  <a:schemeClr val="tx1"/>
                </a:solidFill>
              </a:rPr>
              <a:t>+</a:t>
            </a:r>
          </a:p>
        </p:txBody>
      </p:sp>
      <p:sp>
        <p:nvSpPr>
          <p:cNvPr id="58375" name="Rectangle 16"/>
          <p:cNvSpPr>
            <a:spLocks noChangeArrowheads="1"/>
          </p:cNvSpPr>
          <p:nvPr/>
        </p:nvSpPr>
        <p:spPr bwMode="auto">
          <a:xfrm>
            <a:off x="5700713" y="3643313"/>
            <a:ext cx="282575" cy="454025"/>
          </a:xfrm>
          <a:prstGeom prst="rect">
            <a:avLst/>
          </a:prstGeom>
          <a:noFill/>
          <a:ln w="12700">
            <a:noFill/>
            <a:miter lim="800000"/>
            <a:headEnd/>
            <a:tailEnd/>
          </a:ln>
        </p:spPr>
        <p:txBody>
          <a:bodyPr wrap="none" lIns="90488" tIns="44450" rIns="90488" bIns="44450">
            <a:spAutoFit/>
          </a:bodyPr>
          <a:lstStyle/>
          <a:p>
            <a:r>
              <a:rPr lang="en-US">
                <a:solidFill>
                  <a:schemeClr val="tx1"/>
                </a:solidFill>
              </a:rPr>
              <a:t>-</a:t>
            </a:r>
          </a:p>
        </p:txBody>
      </p:sp>
      <p:pic>
        <p:nvPicPr>
          <p:cNvPr id="58376" name="Picture 22"/>
          <p:cNvPicPr>
            <a:picLocks noGrp="1" noChangeAspect="1" noChangeArrowheads="1"/>
          </p:cNvPicPr>
          <p:nvPr>
            <p:ph type="clipArt" sz="half" idx="2"/>
          </p:nvPr>
        </p:nvPicPr>
        <p:blipFill>
          <a:blip r:embed="rId3" cstate="print"/>
          <a:srcRect/>
          <a:stretch>
            <a:fillRect/>
          </a:stretch>
        </p:blipFill>
        <p:spPr>
          <a:xfrm>
            <a:off x="5105400" y="1905000"/>
            <a:ext cx="3352800" cy="2825750"/>
          </a:xfrm>
        </p:spPr>
      </p:pic>
      <p:pic>
        <p:nvPicPr>
          <p:cNvPr id="58377" name="Picture 24"/>
          <p:cNvPicPr>
            <a:picLocks noChangeAspect="1" noChangeArrowheads="1"/>
          </p:cNvPicPr>
          <p:nvPr/>
        </p:nvPicPr>
        <p:blipFill>
          <a:blip r:embed="rId4" cstate="print"/>
          <a:srcRect/>
          <a:stretch>
            <a:fillRect/>
          </a:stretch>
        </p:blipFill>
        <p:spPr bwMode="auto">
          <a:xfrm>
            <a:off x="4495800" y="4953000"/>
            <a:ext cx="3927475" cy="927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Hot Dip Galvanized Steel</a:t>
            </a:r>
            <a:endParaRPr lang="en-US" dirty="0"/>
          </a:p>
        </p:txBody>
      </p:sp>
      <p:sp>
        <p:nvSpPr>
          <p:cNvPr id="3" name="Content Placeholder 2"/>
          <p:cNvSpPr>
            <a:spLocks noGrp="1"/>
          </p:cNvSpPr>
          <p:nvPr>
            <p:ph idx="1"/>
          </p:nvPr>
        </p:nvSpPr>
        <p:spPr>
          <a:xfrm>
            <a:off x="457200" y="1066800"/>
            <a:ext cx="8229600" cy="5486399"/>
          </a:xfrm>
        </p:spPr>
        <p:txBody>
          <a:bodyPr>
            <a:normAutofit fontScale="70000" lnSpcReduction="20000"/>
          </a:bodyPr>
          <a:lstStyle/>
          <a:p>
            <a:r>
              <a:rPr lang="en-US" dirty="0" smtClean="0"/>
              <a:t>Consists of steel substrate with Zn coating, which is applied in a continuous hot dip process using a bath of molten Zn at ~ 450</a:t>
            </a:r>
            <a:r>
              <a:rPr lang="en-US" baseline="30000" dirty="0" smtClean="0"/>
              <a:t>o</a:t>
            </a:r>
            <a:r>
              <a:rPr lang="en-US" dirty="0" smtClean="0"/>
              <a:t>C. Steel piece is immersed in molten Zn for several minutes. </a:t>
            </a:r>
          </a:p>
          <a:p>
            <a:r>
              <a:rPr lang="en-US" dirty="0" smtClean="0"/>
              <a:t>They offer very good corrosion resistance due to the </a:t>
            </a:r>
            <a:r>
              <a:rPr lang="en-US" dirty="0" err="1" smtClean="0"/>
              <a:t>cathodic</a:t>
            </a:r>
            <a:r>
              <a:rPr lang="en-US" dirty="0" smtClean="0"/>
              <a:t> and barrier protection provided by Zn coating</a:t>
            </a:r>
          </a:p>
          <a:p>
            <a:r>
              <a:rPr lang="en-US" dirty="0" smtClean="0"/>
              <a:t>Bright metallic appearance</a:t>
            </a:r>
          </a:p>
          <a:p>
            <a:r>
              <a:rPr lang="en-US" dirty="0" smtClean="0"/>
              <a:t>Good forming properties</a:t>
            </a:r>
          </a:p>
          <a:p>
            <a:r>
              <a:rPr lang="en-US" dirty="0" smtClean="0"/>
              <a:t>Galvanized steel consists of three layers:</a:t>
            </a:r>
          </a:p>
          <a:p>
            <a:pPr lvl="1"/>
            <a:r>
              <a:rPr lang="en-US" dirty="0" smtClean="0"/>
              <a:t>Thin </a:t>
            </a:r>
            <a:r>
              <a:rPr lang="en-US" dirty="0" err="1" smtClean="0"/>
              <a:t>intermetallic</a:t>
            </a:r>
            <a:r>
              <a:rPr lang="en-US" dirty="0" smtClean="0"/>
              <a:t> layer of Fe</a:t>
            </a:r>
            <a:r>
              <a:rPr lang="en-US" baseline="-25000" dirty="0" smtClean="0"/>
              <a:t>2</a:t>
            </a:r>
            <a:r>
              <a:rPr lang="en-US" dirty="0" smtClean="0"/>
              <a:t>Al</a:t>
            </a:r>
            <a:r>
              <a:rPr lang="en-US" baseline="-25000" dirty="0" smtClean="0"/>
              <a:t>5</a:t>
            </a:r>
            <a:r>
              <a:rPr lang="en-US" dirty="0" smtClean="0"/>
              <a:t> of ~100nm thickness at the steel-coating interface</a:t>
            </a:r>
          </a:p>
          <a:p>
            <a:pPr lvl="1"/>
            <a:r>
              <a:rPr lang="en-US" dirty="0" smtClean="0"/>
              <a:t>Zn coating layer of varying thickness</a:t>
            </a:r>
          </a:p>
          <a:p>
            <a:pPr lvl="1"/>
            <a:r>
              <a:rPr lang="en-US" dirty="0" smtClean="0"/>
              <a:t>Oxidized Al enriched layer of ~50nm thickness on the top</a:t>
            </a:r>
          </a:p>
          <a:p>
            <a:r>
              <a:rPr lang="en-US" dirty="0" smtClean="0"/>
              <a:t>Applications</a:t>
            </a:r>
          </a:p>
          <a:p>
            <a:pPr lvl="1"/>
            <a:r>
              <a:rPr lang="en-US" dirty="0" smtClean="0"/>
              <a:t>Structural profile for building, panels</a:t>
            </a:r>
          </a:p>
          <a:p>
            <a:pPr lvl="1">
              <a:buNone/>
            </a:pPr>
            <a:r>
              <a:rPr lang="en-US" dirty="0" smtClean="0"/>
              <a:t>      and structures for domestic appliances, </a:t>
            </a:r>
          </a:p>
          <a:p>
            <a:pPr lvl="1">
              <a:buNone/>
            </a:pPr>
            <a:r>
              <a:rPr lang="en-US" dirty="0" smtClean="0"/>
              <a:t>       metal furniture etc.</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6229350" y="4733925"/>
            <a:ext cx="2914650" cy="2124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266700"/>
            <a:ext cx="8763000" cy="1104900"/>
          </a:xfrm>
          <a:noFill/>
        </p:spPr>
        <p:txBody>
          <a:bodyPr>
            <a:normAutofit fontScale="90000"/>
          </a:bodyPr>
          <a:lstStyle/>
          <a:p>
            <a:r>
              <a:rPr lang="en-US" sz="3600" smtClean="0">
                <a:ea typeface="ＭＳ Ｐゴシック" pitchFamily="-84" charset="-128"/>
              </a:rPr>
              <a:t>Electrochemical deposition :electrodeposition-thermodynamics</a:t>
            </a:r>
          </a:p>
        </p:txBody>
      </p:sp>
      <p:sp>
        <p:nvSpPr>
          <p:cNvPr id="60419" name="Rectangle 3"/>
          <p:cNvSpPr>
            <a:spLocks noGrp="1" noChangeArrowheads="1"/>
          </p:cNvSpPr>
          <p:nvPr>
            <p:ph type="body" sz="half" idx="1"/>
          </p:nvPr>
        </p:nvSpPr>
        <p:spPr>
          <a:noFill/>
        </p:spPr>
        <p:txBody>
          <a:bodyPr/>
          <a:lstStyle/>
          <a:p>
            <a:pPr>
              <a:buFont typeface="Monotype Sorts" pitchFamily="-84" charset="2"/>
              <a:buNone/>
            </a:pPr>
            <a:endParaRPr lang="en-US" sz="1400" b="1" smtClean="0">
              <a:ea typeface="ＭＳ Ｐゴシック" pitchFamily="-84" charset="-128"/>
            </a:endParaRPr>
          </a:p>
          <a:p>
            <a:pPr>
              <a:buFont typeface="Monotype Sorts" pitchFamily="-84" charset="2"/>
              <a:buNone/>
            </a:pPr>
            <a:endParaRPr lang="en-US" sz="1400" smtClean="0">
              <a:ea typeface="ＭＳ Ｐゴシック" pitchFamily="-84" charset="-128"/>
            </a:endParaRPr>
          </a:p>
          <a:p>
            <a:endParaRPr lang="en-US" sz="1400" smtClean="0">
              <a:ea typeface="ＭＳ Ｐゴシック" pitchFamily="-84" charset="-128"/>
            </a:endParaRPr>
          </a:p>
        </p:txBody>
      </p:sp>
      <p:sp>
        <p:nvSpPr>
          <p:cNvPr id="60420" name="Rectangle 6"/>
          <p:cNvSpPr>
            <a:spLocks noChangeArrowheads="1"/>
          </p:cNvSpPr>
          <p:nvPr/>
        </p:nvSpPr>
        <p:spPr bwMode="auto">
          <a:xfrm>
            <a:off x="4495800" y="2133600"/>
            <a:ext cx="381000" cy="533400"/>
          </a:xfrm>
          <a:prstGeom prst="rect">
            <a:avLst/>
          </a:prstGeom>
          <a:solidFill>
            <a:schemeClr val="bg1"/>
          </a:solidFill>
          <a:ln w="12700">
            <a:solidFill>
              <a:schemeClr val="bg1"/>
            </a:solidFill>
            <a:miter lim="800000"/>
            <a:headEnd/>
            <a:tailEnd/>
          </a:ln>
        </p:spPr>
        <p:txBody>
          <a:bodyPr/>
          <a:lstStyle/>
          <a:p>
            <a:endParaRPr lang="en-US"/>
          </a:p>
        </p:txBody>
      </p:sp>
      <p:sp>
        <p:nvSpPr>
          <p:cNvPr id="60421" name="Rectangle 7"/>
          <p:cNvSpPr>
            <a:spLocks noChangeArrowheads="1"/>
          </p:cNvSpPr>
          <p:nvPr/>
        </p:nvSpPr>
        <p:spPr bwMode="auto">
          <a:xfrm>
            <a:off x="4267200" y="3962400"/>
            <a:ext cx="4038600" cy="2209800"/>
          </a:xfrm>
          <a:prstGeom prst="rect">
            <a:avLst/>
          </a:prstGeom>
          <a:solidFill>
            <a:schemeClr val="bg1"/>
          </a:solidFill>
          <a:ln w="12700">
            <a:solidFill>
              <a:schemeClr val="bg1"/>
            </a:solidFill>
            <a:miter lim="800000"/>
            <a:headEnd/>
            <a:tailEnd/>
          </a:ln>
        </p:spPr>
        <p:txBody>
          <a:bodyPr/>
          <a:lstStyle/>
          <a:p>
            <a:endParaRPr lang="en-US"/>
          </a:p>
        </p:txBody>
      </p:sp>
      <p:sp>
        <p:nvSpPr>
          <p:cNvPr id="60422" name="Rectangle 10"/>
          <p:cNvSpPr>
            <a:spLocks noGrp="1" noChangeArrowheads="1"/>
          </p:cNvSpPr>
          <p:nvPr>
            <p:ph type="body" sz="half" idx="2"/>
          </p:nvPr>
        </p:nvSpPr>
        <p:spPr>
          <a:xfrm>
            <a:off x="457200" y="1447800"/>
            <a:ext cx="4114800" cy="4114800"/>
          </a:xfrm>
          <a:noFill/>
        </p:spPr>
        <p:txBody>
          <a:bodyPr/>
          <a:lstStyle/>
          <a:p>
            <a:r>
              <a:rPr lang="en-US" sz="1800" smtClean="0">
                <a:ea typeface="ＭＳ Ｐゴシック" pitchFamily="-84" charset="-128"/>
              </a:rPr>
              <a:t>Electrolytic cell	</a:t>
            </a:r>
          </a:p>
          <a:p>
            <a:pPr lvl="1"/>
            <a:r>
              <a:rPr lang="en-US" sz="1600" smtClean="0">
                <a:ea typeface="ＭＳ Ｐゴシック" pitchFamily="-84" charset="-128"/>
              </a:rPr>
              <a:t>Au cathode (inert surface for Ni deposition)</a:t>
            </a:r>
          </a:p>
          <a:p>
            <a:pPr lvl="1"/>
            <a:r>
              <a:rPr lang="en-US" sz="1600" smtClean="0">
                <a:ea typeface="ＭＳ Ｐゴシック" pitchFamily="-84" charset="-128"/>
              </a:rPr>
              <a:t>Graphite anode (not attacked by Cl</a:t>
            </a:r>
            <a:r>
              <a:rPr lang="en-US" sz="1600" baseline="-25000" smtClean="0">
                <a:ea typeface="ＭＳ Ｐゴシック" pitchFamily="-84" charset="-128"/>
              </a:rPr>
              <a:t>2</a:t>
            </a:r>
            <a:r>
              <a:rPr lang="en-US" sz="1600" smtClean="0">
                <a:ea typeface="ＭＳ Ｐゴシック" pitchFamily="-84" charset="-128"/>
              </a:rPr>
              <a:t>)</a:t>
            </a:r>
          </a:p>
          <a:p>
            <a:r>
              <a:rPr lang="en-US" sz="1600" smtClean="0">
                <a:ea typeface="ＭＳ Ｐゴシック" pitchFamily="-84" charset="-128"/>
              </a:rPr>
              <a:t>Two electrode cells (anode, cathode, working and reference or counter electrode) e.g. for potentiometric measurements (voltage measurements) </a:t>
            </a:r>
            <a:endParaRPr lang="en-US" sz="1400" smtClean="0">
              <a:ea typeface="ＭＳ Ｐゴシック" pitchFamily="-84" charset="-128"/>
            </a:endParaRPr>
          </a:p>
          <a:p>
            <a:r>
              <a:rPr lang="en-US" sz="1600" smtClean="0">
                <a:ea typeface="ＭＳ Ｐゴシック" pitchFamily="-84" charset="-128"/>
              </a:rPr>
              <a:t>Three electrode cells (working, reference and counter electrode) e.g. for amperometric measurements (current measurements)</a:t>
            </a:r>
          </a:p>
        </p:txBody>
      </p:sp>
      <p:pic>
        <p:nvPicPr>
          <p:cNvPr id="60423" name="Picture 11"/>
          <p:cNvPicPr>
            <a:picLocks noChangeAspect="1" noChangeArrowheads="1"/>
          </p:cNvPicPr>
          <p:nvPr/>
        </p:nvPicPr>
        <p:blipFill>
          <a:blip r:embed="rId3" cstate="print"/>
          <a:srcRect/>
          <a:stretch>
            <a:fillRect/>
          </a:stretch>
        </p:blipFill>
        <p:spPr bwMode="auto">
          <a:xfrm>
            <a:off x="5105400" y="1600200"/>
            <a:ext cx="2536825" cy="2286000"/>
          </a:xfrm>
          <a:prstGeom prst="rect">
            <a:avLst/>
          </a:prstGeom>
          <a:noFill/>
          <a:ln w="9525">
            <a:noFill/>
            <a:miter lim="800000"/>
            <a:headEnd/>
            <a:tailEnd/>
          </a:ln>
        </p:spPr>
      </p:pic>
      <p:pic>
        <p:nvPicPr>
          <p:cNvPr id="60424" name="Picture 12"/>
          <p:cNvPicPr>
            <a:picLocks noChangeAspect="1" noChangeArrowheads="1"/>
          </p:cNvPicPr>
          <p:nvPr/>
        </p:nvPicPr>
        <p:blipFill>
          <a:blip r:embed="rId4" cstate="print"/>
          <a:srcRect/>
          <a:stretch>
            <a:fillRect/>
          </a:stretch>
        </p:blipFill>
        <p:spPr bwMode="auto">
          <a:xfrm>
            <a:off x="4648200" y="3962400"/>
            <a:ext cx="3074988" cy="2151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4419600" cy="639762"/>
          </a:xfrm>
        </p:spPr>
        <p:txBody>
          <a:bodyPr>
            <a:normAutofit fontScale="90000"/>
          </a:bodyPr>
          <a:lstStyle/>
          <a:p>
            <a:r>
              <a:rPr lang="en-US" dirty="0" smtClean="0"/>
              <a:t>Sensitizing Solution</a:t>
            </a:r>
            <a:endParaRPr lang="en-US" dirty="0"/>
          </a:p>
        </p:txBody>
      </p:sp>
      <p:pic>
        <p:nvPicPr>
          <p:cNvPr id="36866" name="Picture 2"/>
          <p:cNvPicPr>
            <a:picLocks noChangeAspect="1" noChangeArrowheads="1"/>
          </p:cNvPicPr>
          <p:nvPr/>
        </p:nvPicPr>
        <p:blipFill>
          <a:blip r:embed="rId2" cstate="print"/>
          <a:srcRect/>
          <a:stretch>
            <a:fillRect/>
          </a:stretch>
        </p:blipFill>
        <p:spPr bwMode="auto">
          <a:xfrm>
            <a:off x="228600" y="990600"/>
            <a:ext cx="4191000" cy="2470944"/>
          </a:xfrm>
          <a:prstGeom prst="rect">
            <a:avLst/>
          </a:prstGeom>
          <a:noFill/>
          <a:ln w="9525">
            <a:noFill/>
            <a:miter lim="800000"/>
            <a:headEnd/>
            <a:tailEnd/>
          </a:ln>
          <a:effectLst/>
        </p:spPr>
      </p:pic>
      <p:pic>
        <p:nvPicPr>
          <p:cNvPr id="36867" name="Picture 3"/>
          <p:cNvPicPr>
            <a:picLocks noChangeAspect="1" noChangeArrowheads="1"/>
          </p:cNvPicPr>
          <p:nvPr/>
        </p:nvPicPr>
        <p:blipFill>
          <a:blip r:embed="rId3" cstate="print"/>
          <a:srcRect/>
          <a:stretch>
            <a:fillRect/>
          </a:stretch>
        </p:blipFill>
        <p:spPr bwMode="auto">
          <a:xfrm>
            <a:off x="457201" y="5029200"/>
            <a:ext cx="2895600" cy="628937"/>
          </a:xfrm>
          <a:prstGeom prst="rect">
            <a:avLst/>
          </a:prstGeom>
          <a:noFill/>
          <a:ln w="9525">
            <a:noFill/>
            <a:miter lim="800000"/>
            <a:headEnd/>
            <a:tailEnd/>
          </a:ln>
          <a:effectLst/>
        </p:spPr>
      </p:pic>
      <p:sp>
        <p:nvSpPr>
          <p:cNvPr id="6" name="TextBox 5"/>
          <p:cNvSpPr txBox="1"/>
          <p:nvPr/>
        </p:nvSpPr>
        <p:spPr>
          <a:xfrm>
            <a:off x="228600" y="4038600"/>
            <a:ext cx="3803734" cy="707886"/>
          </a:xfrm>
          <a:prstGeom prst="rect">
            <a:avLst/>
          </a:prstGeom>
          <a:noFill/>
        </p:spPr>
        <p:txBody>
          <a:bodyPr wrap="none" rtlCol="0">
            <a:spAutoFit/>
          </a:bodyPr>
          <a:lstStyle/>
          <a:p>
            <a:r>
              <a:rPr lang="en-US" sz="4000" dirty="0" smtClean="0"/>
              <a:t>Catalytic Solution</a:t>
            </a:r>
            <a:endParaRPr lang="en-US" sz="4000" dirty="0"/>
          </a:p>
        </p:txBody>
      </p:sp>
      <p:pic>
        <p:nvPicPr>
          <p:cNvPr id="36868" name="Picture 4"/>
          <p:cNvPicPr>
            <a:picLocks noChangeAspect="1" noChangeArrowheads="1"/>
          </p:cNvPicPr>
          <p:nvPr/>
        </p:nvPicPr>
        <p:blipFill>
          <a:blip r:embed="rId4" cstate="print"/>
          <a:srcRect/>
          <a:stretch>
            <a:fillRect/>
          </a:stretch>
        </p:blipFill>
        <p:spPr bwMode="auto">
          <a:xfrm>
            <a:off x="838200" y="5867400"/>
            <a:ext cx="1838325" cy="600075"/>
          </a:xfrm>
          <a:prstGeom prst="rect">
            <a:avLst/>
          </a:prstGeom>
          <a:noFill/>
          <a:ln w="9525">
            <a:noFill/>
            <a:miter lim="800000"/>
            <a:headEnd/>
            <a:tailEnd/>
          </a:ln>
          <a:effectLst/>
        </p:spPr>
      </p:pic>
      <p:sp>
        <p:nvSpPr>
          <p:cNvPr id="8" name="TextBox 7"/>
          <p:cNvSpPr txBox="1"/>
          <p:nvPr/>
        </p:nvSpPr>
        <p:spPr>
          <a:xfrm>
            <a:off x="1371600" y="4736068"/>
            <a:ext cx="324128" cy="369332"/>
          </a:xfrm>
          <a:prstGeom prst="rect">
            <a:avLst/>
          </a:prstGeom>
          <a:noFill/>
        </p:spPr>
        <p:txBody>
          <a:bodyPr wrap="none" rtlCol="0">
            <a:spAutoFit/>
          </a:bodyPr>
          <a:lstStyle/>
          <a:p>
            <a:r>
              <a:rPr lang="en-US" b="1" u="sng" dirty="0" smtClean="0"/>
              <a:t>A</a:t>
            </a:r>
            <a:endParaRPr lang="en-US" b="1" u="sng" dirty="0"/>
          </a:p>
        </p:txBody>
      </p:sp>
      <p:sp>
        <p:nvSpPr>
          <p:cNvPr id="9" name="TextBox 8"/>
          <p:cNvSpPr txBox="1"/>
          <p:nvPr/>
        </p:nvSpPr>
        <p:spPr>
          <a:xfrm>
            <a:off x="1371600" y="5638800"/>
            <a:ext cx="314510" cy="369332"/>
          </a:xfrm>
          <a:prstGeom prst="rect">
            <a:avLst/>
          </a:prstGeom>
          <a:noFill/>
        </p:spPr>
        <p:txBody>
          <a:bodyPr wrap="none" rtlCol="0">
            <a:spAutoFit/>
          </a:bodyPr>
          <a:lstStyle/>
          <a:p>
            <a:r>
              <a:rPr lang="en-US" b="1" u="sng" dirty="0" smtClean="0"/>
              <a:t>B</a:t>
            </a:r>
            <a:endParaRPr lang="en-US" b="1" u="sng" dirty="0"/>
          </a:p>
        </p:txBody>
      </p:sp>
      <p:pic>
        <p:nvPicPr>
          <p:cNvPr id="36869" name="Picture 5"/>
          <p:cNvPicPr>
            <a:picLocks noChangeAspect="1" noChangeArrowheads="1"/>
          </p:cNvPicPr>
          <p:nvPr/>
        </p:nvPicPr>
        <p:blipFill>
          <a:blip r:embed="rId5" cstate="print"/>
          <a:srcRect/>
          <a:stretch>
            <a:fillRect/>
          </a:stretch>
        </p:blipFill>
        <p:spPr bwMode="auto">
          <a:xfrm>
            <a:off x="4734160" y="2362200"/>
            <a:ext cx="4181240" cy="4010025"/>
          </a:xfrm>
          <a:prstGeom prst="rect">
            <a:avLst/>
          </a:prstGeom>
          <a:noFill/>
          <a:ln w="9525">
            <a:noFill/>
            <a:miter lim="800000"/>
            <a:headEnd/>
            <a:tailEnd/>
          </a:ln>
          <a:effectLst/>
        </p:spPr>
      </p:pic>
      <p:sp>
        <p:nvSpPr>
          <p:cNvPr id="11" name="TextBox 10"/>
          <p:cNvSpPr txBox="1"/>
          <p:nvPr/>
        </p:nvSpPr>
        <p:spPr>
          <a:xfrm>
            <a:off x="4876800" y="1905000"/>
            <a:ext cx="3761671" cy="461665"/>
          </a:xfrm>
          <a:prstGeom prst="rect">
            <a:avLst/>
          </a:prstGeom>
          <a:noFill/>
        </p:spPr>
        <p:txBody>
          <a:bodyPr wrap="none" rtlCol="0">
            <a:spAutoFit/>
          </a:bodyPr>
          <a:lstStyle/>
          <a:p>
            <a:r>
              <a:rPr lang="en-US" sz="2400" dirty="0" smtClean="0"/>
              <a:t>Suggested Practical Schemes</a:t>
            </a:r>
            <a:endParaRPr lang="en-US" sz="2400" dirty="0"/>
          </a:p>
        </p:txBody>
      </p:sp>
      <p:sp>
        <p:nvSpPr>
          <p:cNvPr id="12" name="TextBox 11"/>
          <p:cNvSpPr txBox="1"/>
          <p:nvPr/>
        </p:nvSpPr>
        <p:spPr>
          <a:xfrm>
            <a:off x="5257800" y="762000"/>
            <a:ext cx="3590855" cy="584775"/>
          </a:xfrm>
          <a:prstGeom prst="rect">
            <a:avLst/>
          </a:prstGeom>
          <a:noFill/>
        </p:spPr>
        <p:txBody>
          <a:bodyPr wrap="none" rtlCol="0">
            <a:spAutoFit/>
          </a:bodyPr>
          <a:lstStyle/>
          <a:p>
            <a:r>
              <a:rPr lang="en-US" sz="3200" dirty="0" err="1" smtClean="0">
                <a:latin typeface="Bernard MT Condensed" pitchFamily="18" charset="0"/>
              </a:rPr>
              <a:t>Electroless</a:t>
            </a:r>
            <a:r>
              <a:rPr lang="en-US" sz="3200" dirty="0" smtClean="0">
                <a:latin typeface="Bernard MT Condensed" pitchFamily="18" charset="0"/>
              </a:rPr>
              <a:t>  Ni Coating</a:t>
            </a:r>
            <a:endParaRPr lang="en-US" sz="3200" dirty="0">
              <a:latin typeface="Bernard MT Condensed"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err="1" smtClean="0"/>
              <a:t>Metallizing</a:t>
            </a:r>
            <a:r>
              <a:rPr lang="en-US" dirty="0" smtClean="0"/>
              <a:t> Principles</a:t>
            </a:r>
            <a:endParaRPr lang="en-US" dirty="0"/>
          </a:p>
        </p:txBody>
      </p:sp>
      <p:sp>
        <p:nvSpPr>
          <p:cNvPr id="3" name="Content Placeholder 2"/>
          <p:cNvSpPr>
            <a:spLocks noGrp="1"/>
          </p:cNvSpPr>
          <p:nvPr>
            <p:ph idx="1"/>
          </p:nvPr>
        </p:nvSpPr>
        <p:spPr>
          <a:xfrm>
            <a:off x="304800" y="914400"/>
            <a:ext cx="8686800" cy="5562600"/>
          </a:xfrm>
        </p:spPr>
        <p:txBody>
          <a:bodyPr>
            <a:normAutofit fontScale="92500" lnSpcReduction="10000"/>
          </a:bodyPr>
          <a:lstStyle/>
          <a:p>
            <a:r>
              <a:rPr lang="en-US" sz="1800" dirty="0" smtClean="0"/>
              <a:t>Chemical reducing agent in solution supplies electrons for converting metal ions to metal form on catalytic surface</a:t>
            </a:r>
          </a:p>
          <a:p>
            <a:pPr>
              <a:buNone/>
            </a:pPr>
            <a:r>
              <a:rPr lang="en-US" sz="1800" dirty="0" smtClean="0"/>
              <a:t>	M</a:t>
            </a:r>
            <a:r>
              <a:rPr lang="en-US" sz="1800" baseline="30000" dirty="0" smtClean="0"/>
              <a:t>2+</a:t>
            </a:r>
            <a:r>
              <a:rPr lang="en-US" sz="1800" dirty="0" smtClean="0"/>
              <a:t> + 2e</a:t>
            </a:r>
            <a:r>
              <a:rPr lang="en-US" sz="1800" baseline="30000" dirty="0" smtClean="0"/>
              <a:t>-</a:t>
            </a:r>
            <a:r>
              <a:rPr lang="en-US" sz="1800" dirty="0" smtClean="0"/>
              <a:t> (supplied by reducing agent) → M</a:t>
            </a:r>
          </a:p>
          <a:p>
            <a:r>
              <a:rPr lang="en-US" sz="1800" dirty="0" smtClean="0"/>
              <a:t>Catalytic surface is the only point where this reaction takes place. Therefore, once the deposition starts, the deposited metal must also be catalytic for the deposition to continue. </a:t>
            </a:r>
          </a:p>
          <a:p>
            <a:r>
              <a:rPr lang="en-US" sz="1800" dirty="0" smtClean="0"/>
              <a:t>Progress of </a:t>
            </a:r>
            <a:r>
              <a:rPr lang="en-US" sz="1800" dirty="0" err="1" smtClean="0"/>
              <a:t>electroless</a:t>
            </a:r>
            <a:r>
              <a:rPr lang="en-US" sz="1800" dirty="0" smtClean="0"/>
              <a:t> deposition is linear in time</a:t>
            </a:r>
          </a:p>
          <a:p>
            <a:r>
              <a:rPr lang="en-US" sz="1800" dirty="0" smtClean="0"/>
              <a:t>Nucleation starts at specific activation sites and its growth forms island around these sites. Islands grow in size till they merge and form a continuous film. </a:t>
            </a:r>
          </a:p>
          <a:p>
            <a:r>
              <a:rPr lang="en-US" sz="1800" dirty="0" smtClean="0"/>
              <a:t>Reduction of Ni</a:t>
            </a:r>
          </a:p>
          <a:p>
            <a:pPr lvl="1"/>
            <a:r>
              <a:rPr lang="en-US" sz="1600" dirty="0" smtClean="0"/>
              <a:t>First anodic stage is the dehydrogenation of the </a:t>
            </a:r>
            <a:r>
              <a:rPr lang="en-US" sz="1600" dirty="0" err="1" smtClean="0"/>
              <a:t>reductant</a:t>
            </a:r>
            <a:r>
              <a:rPr lang="en-US" sz="1600" dirty="0" smtClean="0"/>
              <a:t>. In alkaline media following anodic stages are recognized:</a:t>
            </a:r>
          </a:p>
          <a:p>
            <a:pPr lvl="2">
              <a:buFont typeface="+mj-lt"/>
              <a:buAutoNum type="arabicPeriod"/>
            </a:pPr>
            <a:r>
              <a:rPr lang="en-US" sz="1600" dirty="0" err="1" smtClean="0"/>
              <a:t>Dehydrogentaion</a:t>
            </a:r>
            <a:r>
              <a:rPr lang="en-US" sz="1600" dirty="0" smtClean="0"/>
              <a:t>, RH  → R+H</a:t>
            </a:r>
          </a:p>
          <a:p>
            <a:pPr lvl="2">
              <a:buFont typeface="+mj-lt"/>
              <a:buAutoNum type="arabicPeriod"/>
            </a:pPr>
            <a:r>
              <a:rPr lang="en-US" sz="1600" dirty="0" smtClean="0"/>
              <a:t>Oxidation, R+OH</a:t>
            </a:r>
            <a:r>
              <a:rPr lang="en-US" sz="1600" baseline="30000" dirty="0" smtClean="0"/>
              <a:t>-</a:t>
            </a:r>
            <a:r>
              <a:rPr lang="en-US" sz="1600" dirty="0" smtClean="0"/>
              <a:t>  → ROH + e</a:t>
            </a:r>
            <a:r>
              <a:rPr lang="en-US" sz="1600" baseline="30000" dirty="0" smtClean="0"/>
              <a:t>-</a:t>
            </a:r>
            <a:endParaRPr lang="en-US" sz="1600" dirty="0" smtClean="0"/>
          </a:p>
          <a:p>
            <a:pPr lvl="2">
              <a:buFont typeface="+mj-lt"/>
              <a:buAutoNum type="arabicPeriod"/>
            </a:pPr>
            <a:r>
              <a:rPr lang="en-US" sz="1600" dirty="0" smtClean="0"/>
              <a:t>Recombination, H+H → H</a:t>
            </a:r>
            <a:r>
              <a:rPr lang="en-US" sz="1600" baseline="-25000" dirty="0" smtClean="0"/>
              <a:t>2</a:t>
            </a:r>
          </a:p>
          <a:p>
            <a:pPr lvl="2">
              <a:buFont typeface="+mj-lt"/>
              <a:buAutoNum type="arabicPeriod"/>
            </a:pPr>
            <a:r>
              <a:rPr lang="en-US" sz="1600" dirty="0" smtClean="0"/>
              <a:t>Oxidation, H+OH</a:t>
            </a:r>
            <a:r>
              <a:rPr lang="en-US" sz="1600" baseline="30000" dirty="0" smtClean="0"/>
              <a:t>-</a:t>
            </a:r>
            <a:r>
              <a:rPr lang="en-US" sz="1600" dirty="0" smtClean="0"/>
              <a:t> → H</a:t>
            </a:r>
            <a:r>
              <a:rPr lang="en-US" sz="1600" baseline="-25000" dirty="0" smtClean="0"/>
              <a:t>2</a:t>
            </a:r>
            <a:r>
              <a:rPr lang="en-US" sz="1600" dirty="0" smtClean="0"/>
              <a:t>O + e</a:t>
            </a:r>
            <a:r>
              <a:rPr lang="en-US" sz="1600" baseline="30000" dirty="0" smtClean="0"/>
              <a:t>-</a:t>
            </a:r>
          </a:p>
          <a:p>
            <a:r>
              <a:rPr lang="en-US" sz="1800" dirty="0" smtClean="0"/>
              <a:t>In alkaline media, following two </a:t>
            </a:r>
            <a:r>
              <a:rPr lang="en-US" sz="1800" dirty="0" err="1" smtClean="0"/>
              <a:t>cathodic</a:t>
            </a:r>
            <a:r>
              <a:rPr lang="en-US" sz="1800" dirty="0" smtClean="0"/>
              <a:t> stages are recognized:</a:t>
            </a:r>
          </a:p>
          <a:p>
            <a:pPr lvl="1"/>
            <a:r>
              <a:rPr lang="en-US" sz="1400" dirty="0" smtClean="0"/>
              <a:t>Metal deposition, </a:t>
            </a:r>
            <a:r>
              <a:rPr lang="en-US" sz="1800" dirty="0" err="1" smtClean="0"/>
              <a:t>M</a:t>
            </a:r>
            <a:r>
              <a:rPr lang="en-US" sz="1600" baseline="30000" dirty="0" err="1" smtClean="0"/>
              <a:t>n</a:t>
            </a:r>
            <a:r>
              <a:rPr lang="en-US" sz="1600" baseline="30000" dirty="0" smtClean="0"/>
              <a:t>+</a:t>
            </a:r>
            <a:r>
              <a:rPr lang="en-US" sz="1400" dirty="0" smtClean="0"/>
              <a:t> + ne</a:t>
            </a:r>
            <a:r>
              <a:rPr lang="en-US" sz="1400" baseline="30000" dirty="0" smtClean="0"/>
              <a:t>-</a:t>
            </a:r>
            <a:r>
              <a:rPr lang="en-US" sz="1400" dirty="0" smtClean="0"/>
              <a:t> → M</a:t>
            </a:r>
          </a:p>
          <a:p>
            <a:pPr lvl="1"/>
            <a:r>
              <a:rPr lang="en-US" sz="1400" dirty="0" smtClean="0"/>
              <a:t>Hydrogen evolution, 2H</a:t>
            </a:r>
            <a:r>
              <a:rPr lang="en-US" sz="1400" baseline="-25000" dirty="0" smtClean="0"/>
              <a:t>2</a:t>
            </a:r>
            <a:r>
              <a:rPr lang="en-US" sz="1400" dirty="0" smtClean="0"/>
              <a:t>O + 2e</a:t>
            </a:r>
            <a:r>
              <a:rPr lang="en-US" sz="1400" baseline="30000" dirty="0" smtClean="0"/>
              <a:t>-</a:t>
            </a:r>
            <a:r>
              <a:rPr lang="en-US" sz="1400" dirty="0" smtClean="0"/>
              <a:t> → H</a:t>
            </a:r>
            <a:r>
              <a:rPr lang="en-US" sz="1400" baseline="-25000" dirty="0" smtClean="0"/>
              <a:t>2</a:t>
            </a:r>
            <a:r>
              <a:rPr lang="en-US" sz="1400" dirty="0" smtClean="0"/>
              <a:t>O + 2OH</a:t>
            </a:r>
            <a:r>
              <a:rPr lang="en-US" sz="1400" baseline="30000" dirty="0" smtClean="0"/>
              <a:t>-</a:t>
            </a:r>
          </a:p>
          <a:p>
            <a:r>
              <a:rPr lang="en-US" sz="1800" dirty="0" smtClean="0"/>
              <a:t>In acidic media, following two </a:t>
            </a:r>
            <a:r>
              <a:rPr lang="en-US" sz="1800" dirty="0" err="1" smtClean="0"/>
              <a:t>cathodic</a:t>
            </a:r>
            <a:r>
              <a:rPr lang="en-US" sz="1800" dirty="0" smtClean="0"/>
              <a:t> stages are recognized:</a:t>
            </a:r>
          </a:p>
          <a:p>
            <a:pPr lvl="1"/>
            <a:r>
              <a:rPr lang="en-US" sz="1400" dirty="0" smtClean="0"/>
              <a:t>Oxidation, H → H</a:t>
            </a:r>
            <a:r>
              <a:rPr lang="en-US" sz="1400" baseline="30000" dirty="0" smtClean="0"/>
              <a:t>+</a:t>
            </a:r>
            <a:r>
              <a:rPr lang="en-US" sz="1400" dirty="0" smtClean="0"/>
              <a:t> + e</a:t>
            </a:r>
            <a:r>
              <a:rPr lang="en-US" sz="1400" baseline="30000" dirty="0" smtClean="0"/>
              <a:t>-</a:t>
            </a:r>
          </a:p>
          <a:p>
            <a:pPr lvl="1"/>
            <a:r>
              <a:rPr lang="en-US" sz="1400" dirty="0" smtClean="0"/>
              <a:t>Hydrogen evolution, 2H</a:t>
            </a:r>
            <a:r>
              <a:rPr lang="en-US" sz="1400" baseline="30000" dirty="0" smtClean="0"/>
              <a:t>+</a:t>
            </a:r>
            <a:r>
              <a:rPr lang="en-US" sz="1400" dirty="0" smtClean="0"/>
              <a:t> + 2e</a:t>
            </a:r>
            <a:r>
              <a:rPr lang="en-US" sz="1400" baseline="30000" dirty="0" smtClean="0"/>
              <a:t>-</a:t>
            </a:r>
            <a:r>
              <a:rPr lang="en-US" sz="1400" dirty="0" smtClean="0"/>
              <a:t> → H</a:t>
            </a:r>
            <a:r>
              <a:rPr lang="en-US" sz="1400" baseline="-25000" dirty="0" smtClean="0"/>
              <a:t>2</a:t>
            </a:r>
            <a:endParaRPr lang="en-US" sz="1400" baseline="-25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a:bodyPr>
          <a:lstStyle/>
          <a:p>
            <a:r>
              <a:rPr lang="en-US" sz="3200" dirty="0" err="1" smtClean="0"/>
              <a:t>Electroless</a:t>
            </a:r>
            <a:r>
              <a:rPr lang="en-US" sz="3200" dirty="0" smtClean="0"/>
              <a:t> Ni Plating Bath Composition</a:t>
            </a:r>
            <a:endParaRPr lang="en-US" sz="3200" dirty="0"/>
          </a:p>
        </p:txBody>
      </p:sp>
      <p:pic>
        <p:nvPicPr>
          <p:cNvPr id="37890" name="Picture 2"/>
          <p:cNvPicPr>
            <a:picLocks noChangeAspect="1" noChangeArrowheads="1"/>
          </p:cNvPicPr>
          <p:nvPr/>
        </p:nvPicPr>
        <p:blipFill>
          <a:blip r:embed="rId2" cstate="print"/>
          <a:srcRect/>
          <a:stretch>
            <a:fillRect/>
          </a:stretch>
        </p:blipFill>
        <p:spPr bwMode="auto">
          <a:xfrm>
            <a:off x="533400" y="762000"/>
            <a:ext cx="7798049" cy="3200400"/>
          </a:xfrm>
          <a:prstGeom prst="rect">
            <a:avLst/>
          </a:prstGeom>
          <a:noFill/>
          <a:ln w="9525">
            <a:noFill/>
            <a:miter lim="800000"/>
            <a:headEnd/>
            <a:tailEnd/>
          </a:ln>
          <a:effectLst/>
        </p:spPr>
      </p:pic>
      <p:graphicFrame>
        <p:nvGraphicFramePr>
          <p:cNvPr id="6" name="Table 5"/>
          <p:cNvGraphicFramePr>
            <a:graphicFrameLocks noGrp="1"/>
          </p:cNvGraphicFramePr>
          <p:nvPr/>
        </p:nvGraphicFramePr>
        <p:xfrm>
          <a:off x="152400" y="3992880"/>
          <a:ext cx="8915400" cy="2103120"/>
        </p:xfrm>
        <a:graphic>
          <a:graphicData uri="http://schemas.openxmlformats.org/drawingml/2006/table">
            <a:tbl>
              <a:tblPr firstRow="1" bandRow="1">
                <a:tableStyleId>{5C22544A-7EE6-4342-B048-85BDC9FD1C3A}</a:tableStyleId>
              </a:tblPr>
              <a:tblGrid>
                <a:gridCol w="4572000"/>
                <a:gridCol w="4343400"/>
              </a:tblGrid>
              <a:tr h="337457">
                <a:tc>
                  <a:txBody>
                    <a:bodyPr/>
                    <a:lstStyle/>
                    <a:p>
                      <a:pPr algn="ctr"/>
                      <a:r>
                        <a:rPr lang="en-US" dirty="0" smtClean="0"/>
                        <a:t>Acidic Bath</a:t>
                      </a:r>
                      <a:endParaRPr lang="en-US" dirty="0"/>
                    </a:p>
                  </a:txBody>
                  <a:tcPr/>
                </a:tc>
                <a:tc>
                  <a:txBody>
                    <a:bodyPr/>
                    <a:lstStyle/>
                    <a:p>
                      <a:pPr algn="ctr"/>
                      <a:r>
                        <a:rPr lang="en-US" dirty="0" smtClean="0"/>
                        <a:t>Alkaline Bath</a:t>
                      </a:r>
                      <a:endParaRPr lang="en-US" dirty="0"/>
                    </a:p>
                  </a:txBody>
                  <a:tcPr/>
                </a:tc>
              </a:tr>
              <a:tr h="337457">
                <a:tc>
                  <a:txBody>
                    <a:bodyPr/>
                    <a:lstStyle/>
                    <a:p>
                      <a:r>
                        <a:rPr lang="en-US" dirty="0" smtClean="0"/>
                        <a:t>Result</a:t>
                      </a:r>
                      <a:r>
                        <a:rPr lang="en-US" baseline="0" dirty="0" smtClean="0"/>
                        <a:t> in coating with high P content (up to 25 at% P at pH 4)</a:t>
                      </a:r>
                      <a:endParaRPr lang="en-US" dirty="0"/>
                    </a:p>
                  </a:txBody>
                  <a:tcPr/>
                </a:tc>
                <a:tc>
                  <a:txBody>
                    <a:bodyPr/>
                    <a:lstStyle/>
                    <a:p>
                      <a:r>
                        <a:rPr lang="en-US" dirty="0" smtClean="0"/>
                        <a:t>Result in coating with low P content (~1 at% P</a:t>
                      </a:r>
                      <a:r>
                        <a:rPr lang="en-US" baseline="0" dirty="0" smtClean="0"/>
                        <a:t> in alkaline range)</a:t>
                      </a:r>
                      <a:endParaRPr lang="en-US" dirty="0"/>
                    </a:p>
                  </a:txBody>
                  <a:tcPr/>
                </a:tc>
              </a:tr>
              <a:tr h="337457">
                <a:tc>
                  <a:txBody>
                    <a:bodyPr/>
                    <a:lstStyle/>
                    <a:p>
                      <a:r>
                        <a:rPr lang="en-US" dirty="0" smtClean="0"/>
                        <a:t>Film tend</a:t>
                      </a:r>
                      <a:r>
                        <a:rPr lang="en-US" baseline="0" dirty="0" smtClean="0"/>
                        <a:t> to have tensile stress</a:t>
                      </a:r>
                      <a:endParaRPr lang="en-US" dirty="0"/>
                    </a:p>
                  </a:txBody>
                  <a:tcPr/>
                </a:tc>
                <a:tc>
                  <a:txBody>
                    <a:bodyPr/>
                    <a:lstStyle/>
                    <a:p>
                      <a:r>
                        <a:rPr lang="en-US" dirty="0" smtClean="0"/>
                        <a:t>Film</a:t>
                      </a:r>
                      <a:r>
                        <a:rPr lang="en-US" baseline="0" dirty="0" smtClean="0"/>
                        <a:t> tends to produce compressive stress</a:t>
                      </a:r>
                      <a:endParaRPr lang="en-US" dirty="0"/>
                    </a:p>
                  </a:txBody>
                  <a:tcPr/>
                </a:tc>
              </a:tr>
              <a:tr h="337457">
                <a:tc>
                  <a:txBody>
                    <a:bodyPr/>
                    <a:lstStyle/>
                    <a:p>
                      <a:r>
                        <a:rPr lang="en-US" dirty="0" smtClean="0"/>
                        <a:t>Film</a:t>
                      </a:r>
                      <a:r>
                        <a:rPr lang="en-US" baseline="0" dirty="0" smtClean="0"/>
                        <a:t> exhibit good adhesion to steel</a:t>
                      </a:r>
                      <a:endParaRPr lang="en-US" dirty="0"/>
                    </a:p>
                  </a:txBody>
                  <a:tcPr/>
                </a:tc>
                <a:tc>
                  <a:txBody>
                    <a:bodyPr/>
                    <a:lstStyle/>
                    <a:p>
                      <a:r>
                        <a:rPr lang="en-US" dirty="0" smtClean="0"/>
                        <a:t>Relatively</a:t>
                      </a:r>
                      <a:r>
                        <a:rPr lang="en-US" baseline="0" dirty="0" smtClean="0"/>
                        <a:t> weak adhesion</a:t>
                      </a:r>
                      <a:endParaRPr lang="en-US" dirty="0"/>
                    </a:p>
                  </a:txBody>
                  <a:tcPr/>
                </a:tc>
              </a:tr>
              <a:tr h="337457">
                <a:tc>
                  <a:txBody>
                    <a:bodyPr/>
                    <a:lstStyle/>
                    <a:p>
                      <a:r>
                        <a:rPr lang="en-US" dirty="0" smtClean="0"/>
                        <a:t>Relatively</a:t>
                      </a:r>
                      <a:r>
                        <a:rPr lang="en-US" baseline="0" dirty="0" smtClean="0"/>
                        <a:t> lower deposition rate, good stability</a:t>
                      </a:r>
                      <a:endParaRPr lang="en-US" dirty="0"/>
                    </a:p>
                  </a:txBody>
                  <a:tcPr/>
                </a:tc>
                <a:tc>
                  <a:txBody>
                    <a:bodyPr/>
                    <a:lstStyle/>
                    <a:p>
                      <a:r>
                        <a:rPr lang="en-US" dirty="0" smtClean="0"/>
                        <a:t>Higher deposition rate, decreased stability</a:t>
                      </a:r>
                      <a:endParaRPr lang="en-US" dirty="0"/>
                    </a:p>
                  </a:txBody>
                  <a:tcPr/>
                </a:tc>
              </a:tr>
            </a:tbl>
          </a:graphicData>
        </a:graphic>
      </p:graphicFrame>
      <p:sp>
        <p:nvSpPr>
          <p:cNvPr id="7" name="TextBox 6"/>
          <p:cNvSpPr txBox="1"/>
          <p:nvPr/>
        </p:nvSpPr>
        <p:spPr>
          <a:xfrm>
            <a:off x="457200" y="6248400"/>
            <a:ext cx="8700139" cy="369332"/>
          </a:xfrm>
          <a:prstGeom prst="rect">
            <a:avLst/>
          </a:prstGeom>
          <a:noFill/>
        </p:spPr>
        <p:txBody>
          <a:bodyPr wrap="none" rtlCol="0">
            <a:spAutoFit/>
          </a:bodyPr>
          <a:lstStyle/>
          <a:p>
            <a:pPr>
              <a:buFont typeface="Wingdings" pitchFamily="2" charset="2"/>
              <a:buChar char="Ø"/>
            </a:pPr>
            <a:r>
              <a:rPr lang="en-US" b="1" u="sng" dirty="0" smtClean="0"/>
              <a:t> For high reliability and </a:t>
            </a:r>
            <a:r>
              <a:rPr lang="en-US" b="1" u="sng" dirty="0" err="1" smtClean="0"/>
              <a:t>repeatibility</a:t>
            </a:r>
            <a:r>
              <a:rPr lang="en-US" b="1" u="sng" dirty="0" smtClean="0"/>
              <a:t> of process, maintain constant pH during deposition</a:t>
            </a:r>
            <a:endParaRPr lang="en-US" b="1" u="sng"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Autofit/>
          </a:bodyPr>
          <a:lstStyle/>
          <a:p>
            <a:r>
              <a:rPr lang="en-US" sz="2800" dirty="0" smtClean="0"/>
              <a:t>Bath for </a:t>
            </a:r>
            <a:r>
              <a:rPr lang="en-US" sz="2800" dirty="0" err="1" smtClean="0"/>
              <a:t>Electroless</a:t>
            </a:r>
            <a:r>
              <a:rPr lang="en-US" sz="2800" dirty="0" smtClean="0"/>
              <a:t> Ni Coating</a:t>
            </a:r>
            <a:endParaRPr lang="en-US" sz="2800" dirty="0"/>
          </a:p>
        </p:txBody>
      </p:sp>
      <p:sp>
        <p:nvSpPr>
          <p:cNvPr id="3" name="Content Placeholder 2"/>
          <p:cNvSpPr>
            <a:spLocks noGrp="1"/>
          </p:cNvSpPr>
          <p:nvPr>
            <p:ph idx="1"/>
          </p:nvPr>
        </p:nvSpPr>
        <p:spPr>
          <a:xfrm>
            <a:off x="457200" y="762000"/>
            <a:ext cx="8458200" cy="6096000"/>
          </a:xfrm>
        </p:spPr>
        <p:txBody>
          <a:bodyPr>
            <a:normAutofit fontScale="92500"/>
          </a:bodyPr>
          <a:lstStyle/>
          <a:p>
            <a:r>
              <a:rPr lang="en-US" dirty="0" smtClean="0"/>
              <a:t>Deposition rate increases exponentially with temp. </a:t>
            </a:r>
          </a:p>
          <a:p>
            <a:r>
              <a:rPr lang="en-US" dirty="0" smtClean="0"/>
              <a:t>Bath temp. must be above 60</a:t>
            </a:r>
            <a:r>
              <a:rPr lang="en-US" baseline="30000" dirty="0" smtClean="0"/>
              <a:t>o</a:t>
            </a:r>
            <a:r>
              <a:rPr lang="en-US" dirty="0" smtClean="0"/>
              <a:t>C; however, bath temp. &gt; 90</a:t>
            </a:r>
            <a:r>
              <a:rPr lang="en-US" baseline="30000" dirty="0" smtClean="0"/>
              <a:t>o</a:t>
            </a:r>
            <a:r>
              <a:rPr lang="en-US" dirty="0" smtClean="0"/>
              <a:t>C is rarely employed to avoid plate-out or bath decomposition. </a:t>
            </a:r>
          </a:p>
          <a:p>
            <a:r>
              <a:rPr lang="en-US" dirty="0" smtClean="0"/>
              <a:t>For, automotive application, alkaline plating solution is of little use</a:t>
            </a:r>
          </a:p>
          <a:p>
            <a:r>
              <a:rPr lang="en-US" dirty="0" smtClean="0"/>
              <a:t>For polymeric substrates, alkaline plating solution is used where a low P content is required</a:t>
            </a:r>
          </a:p>
          <a:p>
            <a:r>
              <a:rPr lang="en-US" dirty="0" smtClean="0"/>
              <a:t>In addition to hypophosphite, Sodium </a:t>
            </a:r>
            <a:r>
              <a:rPr lang="en-US" dirty="0" err="1" smtClean="0"/>
              <a:t>borohydride</a:t>
            </a:r>
            <a:r>
              <a:rPr lang="en-US" dirty="0" smtClean="0"/>
              <a:t> (12-14 pH) and </a:t>
            </a:r>
            <a:r>
              <a:rPr lang="en-US" dirty="0" err="1" smtClean="0"/>
              <a:t>Dimethylamine</a:t>
            </a:r>
            <a:r>
              <a:rPr lang="en-US" dirty="0" smtClean="0"/>
              <a:t> </a:t>
            </a:r>
            <a:r>
              <a:rPr lang="en-US" dirty="0" err="1" smtClean="0"/>
              <a:t>borane</a:t>
            </a:r>
            <a:r>
              <a:rPr lang="en-US" dirty="0" smtClean="0"/>
              <a:t> (6-10pH) form Ni-B coating; hydrazine (8-11 pH) form Ni-N coating.</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11162"/>
          </a:xfrm>
        </p:spPr>
        <p:txBody>
          <a:bodyPr>
            <a:normAutofit fontScale="90000"/>
          </a:bodyPr>
          <a:lstStyle/>
          <a:p>
            <a:r>
              <a:rPr lang="en-US" dirty="0" smtClean="0"/>
              <a:t>Ni-B </a:t>
            </a:r>
            <a:r>
              <a:rPr lang="en-US" dirty="0" err="1" smtClean="0"/>
              <a:t>Electroless</a:t>
            </a:r>
            <a:r>
              <a:rPr lang="en-US" dirty="0" smtClean="0"/>
              <a:t> Coating</a:t>
            </a:r>
            <a:endParaRPr lang="en-US" dirty="0"/>
          </a:p>
        </p:txBody>
      </p:sp>
      <p:pic>
        <p:nvPicPr>
          <p:cNvPr id="38914" name="Picture 2"/>
          <p:cNvPicPr>
            <a:picLocks noChangeAspect="1" noChangeArrowheads="1"/>
          </p:cNvPicPr>
          <p:nvPr/>
        </p:nvPicPr>
        <p:blipFill>
          <a:blip r:embed="rId2" cstate="print"/>
          <a:srcRect/>
          <a:stretch>
            <a:fillRect/>
          </a:stretch>
        </p:blipFill>
        <p:spPr bwMode="auto">
          <a:xfrm>
            <a:off x="2209800" y="1219200"/>
            <a:ext cx="4438650" cy="2676525"/>
          </a:xfrm>
          <a:prstGeom prst="rect">
            <a:avLst/>
          </a:prstGeom>
          <a:noFill/>
          <a:ln w="9525">
            <a:noFill/>
            <a:miter lim="800000"/>
            <a:headEnd/>
            <a:tailEnd/>
          </a:ln>
          <a:effectLst/>
        </p:spPr>
      </p:pic>
      <p:sp>
        <p:nvSpPr>
          <p:cNvPr id="5" name="TextBox 4"/>
          <p:cNvSpPr txBox="1"/>
          <p:nvPr/>
        </p:nvSpPr>
        <p:spPr>
          <a:xfrm>
            <a:off x="3297992" y="926068"/>
            <a:ext cx="2417008" cy="369332"/>
          </a:xfrm>
          <a:prstGeom prst="rect">
            <a:avLst/>
          </a:prstGeom>
          <a:noFill/>
        </p:spPr>
        <p:txBody>
          <a:bodyPr wrap="none" rtlCol="0">
            <a:spAutoFit/>
          </a:bodyPr>
          <a:lstStyle/>
          <a:p>
            <a:r>
              <a:rPr lang="en-US" u="sng" dirty="0" smtClean="0"/>
              <a:t>Bath composition in g/L</a:t>
            </a:r>
            <a:endParaRPr lang="en-US" u="sng" dirty="0"/>
          </a:p>
        </p:txBody>
      </p:sp>
      <p:sp>
        <p:nvSpPr>
          <p:cNvPr id="6" name="TextBox 5"/>
          <p:cNvSpPr txBox="1"/>
          <p:nvPr/>
        </p:nvSpPr>
        <p:spPr>
          <a:xfrm>
            <a:off x="533401" y="4343400"/>
            <a:ext cx="8305800" cy="1477328"/>
          </a:xfrm>
          <a:prstGeom prst="rect">
            <a:avLst/>
          </a:prstGeom>
          <a:noFill/>
        </p:spPr>
        <p:txBody>
          <a:bodyPr wrap="square" rtlCol="0">
            <a:spAutoFit/>
          </a:bodyPr>
          <a:lstStyle/>
          <a:p>
            <a:pPr>
              <a:buFont typeface="Arial" pitchFamily="34" charset="0"/>
              <a:buChar char="•"/>
            </a:pPr>
            <a:r>
              <a:rPr lang="en-US" dirty="0" smtClean="0"/>
              <a:t> pH value above 12 must be maintained to suppress precipitation of nickel boride</a:t>
            </a:r>
          </a:p>
          <a:p>
            <a:pPr>
              <a:buFont typeface="Arial" pitchFamily="34" charset="0"/>
              <a:buChar char="•"/>
            </a:pPr>
            <a:r>
              <a:rPr lang="en-US" dirty="0" smtClean="0"/>
              <a:t> Only substrate that can withstand high alkalinity is used</a:t>
            </a:r>
          </a:p>
          <a:p>
            <a:pPr>
              <a:buFont typeface="Arial" pitchFamily="34" charset="0"/>
              <a:buChar char="•"/>
            </a:pPr>
            <a:r>
              <a:rPr lang="en-US" dirty="0" smtClean="0"/>
              <a:t> Inclusion of Thallium in Bath 1 acts as a stabilizer and enables the deposition process to take place at lower temperature</a:t>
            </a:r>
          </a:p>
          <a:p>
            <a:pPr>
              <a:buFont typeface="Arial" pitchFamily="34" charset="0"/>
              <a:buChar char="•"/>
            </a:pPr>
            <a:r>
              <a:rPr lang="en-US" dirty="0" smtClean="0"/>
              <a:t> Environmental consideration dictate the type and composition of plating baths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t>Bath Additives</a:t>
            </a:r>
            <a:endParaRPr lang="en-US" dirty="0"/>
          </a:p>
        </p:txBody>
      </p:sp>
      <p:sp>
        <p:nvSpPr>
          <p:cNvPr id="3" name="Content Placeholder 2"/>
          <p:cNvSpPr>
            <a:spLocks noGrp="1"/>
          </p:cNvSpPr>
          <p:nvPr>
            <p:ph idx="1"/>
          </p:nvPr>
        </p:nvSpPr>
        <p:spPr>
          <a:xfrm>
            <a:off x="457200" y="762000"/>
            <a:ext cx="8229600" cy="6096000"/>
          </a:xfrm>
        </p:spPr>
        <p:txBody>
          <a:bodyPr>
            <a:normAutofit fontScale="70000" lnSpcReduction="20000"/>
          </a:bodyPr>
          <a:lstStyle/>
          <a:p>
            <a:r>
              <a:rPr lang="en-US" dirty="0" smtClean="0"/>
              <a:t>Additives are added to improve bath stability, deposition rate, product film grain structure, surface smoothness and brightness. </a:t>
            </a:r>
          </a:p>
          <a:p>
            <a:r>
              <a:rPr lang="en-US" dirty="0" smtClean="0"/>
              <a:t>Complex agents – Organic acids or their salts, ammonium ion (for pH control), pyrophosphate ion (for alkaline bath). </a:t>
            </a:r>
          </a:p>
          <a:p>
            <a:r>
              <a:rPr lang="en-US" dirty="0" smtClean="0"/>
              <a:t>Role of additives:</a:t>
            </a:r>
          </a:p>
          <a:p>
            <a:pPr lvl="1"/>
            <a:r>
              <a:rPr lang="en-US" dirty="0" smtClean="0"/>
              <a:t>Help to maintain stable pH level</a:t>
            </a:r>
          </a:p>
          <a:p>
            <a:pPr lvl="1"/>
            <a:r>
              <a:rPr lang="en-US" dirty="0" smtClean="0"/>
              <a:t>Help to prevent precipitation of Ni salts such as </a:t>
            </a:r>
            <a:r>
              <a:rPr lang="en-US" dirty="0" err="1" smtClean="0"/>
              <a:t>phosphites</a:t>
            </a:r>
            <a:endParaRPr lang="en-US" dirty="0" smtClean="0"/>
          </a:p>
          <a:p>
            <a:pPr lvl="1"/>
            <a:r>
              <a:rPr lang="en-US" dirty="0" smtClean="0"/>
              <a:t> Reduce the concentration of free Ni ions</a:t>
            </a:r>
          </a:p>
          <a:p>
            <a:r>
              <a:rPr lang="en-US" dirty="0" smtClean="0"/>
              <a:t>Rate of Ni deposition is proportional to the rate dissociation of Ni complex to form Ni ion. Thus, plating rate is inversely proportional to complex ion’s stability constant. </a:t>
            </a:r>
          </a:p>
          <a:p>
            <a:r>
              <a:rPr lang="en-US" dirty="0" smtClean="0"/>
              <a:t>Stabilizers are also a form of additives. A bath can decompose suddenly without signs of warning. An increase in the volume of evolving H</a:t>
            </a:r>
            <a:r>
              <a:rPr lang="en-US" baseline="-25000" dirty="0" smtClean="0"/>
              <a:t>2</a:t>
            </a:r>
            <a:r>
              <a:rPr lang="en-US" dirty="0" smtClean="0"/>
              <a:t> is followed by precipitation of nickel </a:t>
            </a:r>
            <a:r>
              <a:rPr lang="en-US" dirty="0" err="1" smtClean="0"/>
              <a:t>phosphide</a:t>
            </a:r>
            <a:r>
              <a:rPr lang="en-US" dirty="0" smtClean="0"/>
              <a:t> or nickel boride. Role of stabilizer is to retard this precipitation. In addition, some stabilizer can also accelerate plating. Classes of stabilizers:</a:t>
            </a:r>
          </a:p>
          <a:p>
            <a:pPr marL="971550" lvl="1" indent="-514350">
              <a:buFont typeface="+mj-lt"/>
              <a:buAutoNum type="arabicPeriod"/>
            </a:pPr>
            <a:r>
              <a:rPr lang="en-US" dirty="0" smtClean="0"/>
              <a:t>Compounds of group IV elements (Sc, Te etc.)</a:t>
            </a:r>
          </a:p>
          <a:p>
            <a:pPr marL="971550" lvl="1" indent="-514350">
              <a:buFont typeface="+mj-lt"/>
              <a:buAutoNum type="arabicPeriod"/>
            </a:pPr>
            <a:r>
              <a:rPr lang="en-US" dirty="0" smtClean="0"/>
              <a:t>Unsaturated organic acids (</a:t>
            </a:r>
            <a:r>
              <a:rPr lang="en-US" dirty="0" err="1" smtClean="0"/>
              <a:t>maleic</a:t>
            </a:r>
            <a:r>
              <a:rPr lang="en-US" dirty="0" smtClean="0"/>
              <a:t>)</a:t>
            </a:r>
          </a:p>
          <a:p>
            <a:pPr marL="971550" lvl="1" indent="-514350">
              <a:buFont typeface="+mj-lt"/>
              <a:buAutoNum type="arabicPeriod"/>
            </a:pPr>
            <a:r>
              <a:rPr lang="en-US" dirty="0" smtClean="0"/>
              <a:t>Heavy metal </a:t>
            </a:r>
            <a:r>
              <a:rPr lang="en-US" dirty="0" err="1" smtClean="0"/>
              <a:t>cations</a:t>
            </a:r>
            <a:r>
              <a:rPr lang="en-US" dirty="0" smtClean="0"/>
              <a:t> (Sn</a:t>
            </a:r>
            <a:r>
              <a:rPr lang="en-US" baseline="30000" dirty="0" smtClean="0"/>
              <a:t>2+</a:t>
            </a:r>
            <a:r>
              <a:rPr lang="en-US" dirty="0" smtClean="0"/>
              <a:t>, Pb</a:t>
            </a:r>
            <a:r>
              <a:rPr lang="en-US" baseline="30000" dirty="0" smtClean="0"/>
              <a:t>2+</a:t>
            </a:r>
            <a:r>
              <a:rPr lang="en-US" dirty="0" smtClean="0"/>
              <a:t>)</a:t>
            </a:r>
          </a:p>
          <a:p>
            <a:pPr marL="971550" lvl="1" indent="-514350">
              <a:buFont typeface="+mj-lt"/>
              <a:buAutoNum type="arabicPeriod"/>
            </a:pPr>
            <a:r>
              <a:rPr lang="en-US" dirty="0" smtClean="0"/>
              <a:t>Oxygen-containing compounds (AsO</a:t>
            </a:r>
            <a:r>
              <a:rPr lang="en-US" baseline="30000" dirty="0" smtClean="0"/>
              <a:t>2-</a:t>
            </a:r>
            <a:r>
              <a:rPr lang="en-US" dirty="0" smtClean="0"/>
              <a:t>, MoO</a:t>
            </a:r>
            <a:r>
              <a:rPr lang="en-US" baseline="-25000" dirty="0" smtClean="0"/>
              <a:t>4</a:t>
            </a:r>
            <a:r>
              <a:rPr lang="en-US" baseline="30000" dirty="0" smtClean="0"/>
              <a:t>2-</a:t>
            </a:r>
            <a:r>
              <a:rPr lang="en-US" dirty="0" smtClean="0"/>
              <a:t>)</a:t>
            </a:r>
          </a:p>
          <a:p>
            <a:endParaRPr lang="en-US" dirty="0"/>
          </a:p>
        </p:txBody>
      </p:sp>
      <p:pic>
        <p:nvPicPr>
          <p:cNvPr id="35842" name="Picture 2"/>
          <p:cNvPicPr>
            <a:picLocks noChangeAspect="1" noChangeArrowheads="1"/>
          </p:cNvPicPr>
          <p:nvPr/>
        </p:nvPicPr>
        <p:blipFill>
          <a:blip r:embed="rId2" cstate="print"/>
          <a:srcRect/>
          <a:stretch>
            <a:fillRect/>
          </a:stretch>
        </p:blipFill>
        <p:spPr bwMode="auto">
          <a:xfrm>
            <a:off x="6705600" y="1676400"/>
            <a:ext cx="1981200" cy="9233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dirty="0" smtClean="0"/>
              <a:t>Bath Additives – Contd. </a:t>
            </a:r>
            <a:endParaRPr lang="en-US" dirty="0"/>
          </a:p>
        </p:txBody>
      </p:sp>
      <p:sp>
        <p:nvSpPr>
          <p:cNvPr id="3" name="Content Placeholder 2"/>
          <p:cNvSpPr>
            <a:spLocks noGrp="1"/>
          </p:cNvSpPr>
          <p:nvPr>
            <p:ph idx="1"/>
          </p:nvPr>
        </p:nvSpPr>
        <p:spPr>
          <a:xfrm>
            <a:off x="457200" y="838200"/>
            <a:ext cx="8229600" cy="5334000"/>
          </a:xfrm>
        </p:spPr>
        <p:txBody>
          <a:bodyPr>
            <a:normAutofit fontScale="55000" lnSpcReduction="20000"/>
          </a:bodyPr>
          <a:lstStyle/>
          <a:p>
            <a:r>
              <a:rPr lang="en-US" dirty="0" smtClean="0"/>
              <a:t>Stabilizer’s concentration in a bath is crucial</a:t>
            </a:r>
          </a:p>
          <a:p>
            <a:pPr lvl="1"/>
            <a:r>
              <a:rPr lang="en-US" dirty="0" smtClean="0"/>
              <a:t>Type 1 and 4 are effective at 0.1ppm; at 3ppm, plating is stopped if added in high amount</a:t>
            </a:r>
          </a:p>
          <a:p>
            <a:pPr lvl="1"/>
            <a:r>
              <a:rPr lang="en-US" dirty="0" err="1" smtClean="0"/>
              <a:t>Thiourea</a:t>
            </a:r>
            <a:r>
              <a:rPr lang="en-US" dirty="0" smtClean="0"/>
              <a:t> in proper concentration range increases deposition rates significantly</a:t>
            </a:r>
          </a:p>
          <a:p>
            <a:pPr lvl="1"/>
            <a:r>
              <a:rPr lang="en-US" dirty="0" smtClean="0"/>
              <a:t>Type 3 and 2 are used in molar concentration ranges of 10</a:t>
            </a:r>
            <a:r>
              <a:rPr lang="en-US" baseline="30000" dirty="0" smtClean="0"/>
              <a:t>-3</a:t>
            </a:r>
            <a:r>
              <a:rPr lang="en-US" dirty="0" smtClean="0"/>
              <a:t>-10</a:t>
            </a:r>
            <a:r>
              <a:rPr lang="en-US" baseline="30000" dirty="0" smtClean="0"/>
              <a:t>-6</a:t>
            </a:r>
            <a:r>
              <a:rPr lang="en-US" dirty="0" smtClean="0"/>
              <a:t> and 10</a:t>
            </a:r>
            <a:r>
              <a:rPr lang="en-US" baseline="30000" dirty="0" smtClean="0"/>
              <a:t>-1</a:t>
            </a:r>
            <a:r>
              <a:rPr lang="en-US" dirty="0" smtClean="0"/>
              <a:t>-10</a:t>
            </a:r>
            <a:r>
              <a:rPr lang="en-US" baseline="30000" dirty="0" smtClean="0"/>
              <a:t>-3</a:t>
            </a:r>
            <a:r>
              <a:rPr lang="en-US" dirty="0" smtClean="0"/>
              <a:t>, respectively.</a:t>
            </a:r>
          </a:p>
          <a:p>
            <a:r>
              <a:rPr lang="en-US" dirty="0" smtClean="0"/>
              <a:t>Air agitation by purging oxygen through the bath improves bath stability by shifting mixed potential from ~620 to -550mV (vs. SCE).</a:t>
            </a:r>
          </a:p>
          <a:p>
            <a:r>
              <a:rPr lang="en-US" dirty="0" smtClean="0"/>
              <a:t>Adding 100ppm of palladium chloride to warm plating solution also stabilizes bath if no visible black precipitate is evidence within first 60s.  </a:t>
            </a:r>
          </a:p>
          <a:p>
            <a:r>
              <a:rPr lang="en-US" dirty="0" smtClean="0"/>
              <a:t>Buffers are added to </a:t>
            </a:r>
            <a:r>
              <a:rPr lang="en-US" dirty="0" err="1" smtClean="0"/>
              <a:t>neautralize</a:t>
            </a:r>
            <a:r>
              <a:rPr lang="en-US" dirty="0" smtClean="0"/>
              <a:t> both acid and base without changing the pH of the solution drastically. </a:t>
            </a:r>
          </a:p>
          <a:p>
            <a:pPr lvl="1"/>
            <a:r>
              <a:rPr lang="en-US" dirty="0" smtClean="0"/>
              <a:t>Titration method can be used to determine the quantity of buffer required to be added</a:t>
            </a:r>
          </a:p>
          <a:p>
            <a:pPr lvl="1"/>
            <a:r>
              <a:rPr lang="en-US" dirty="0" smtClean="0"/>
              <a:t>Commonly used buffer: Acetic acid, </a:t>
            </a:r>
            <a:r>
              <a:rPr lang="en-US" dirty="0" err="1" smtClean="0"/>
              <a:t>Propionic</a:t>
            </a:r>
            <a:r>
              <a:rPr lang="en-US" dirty="0" smtClean="0"/>
              <a:t> acid, </a:t>
            </a:r>
            <a:r>
              <a:rPr lang="en-US" dirty="0" err="1" smtClean="0"/>
              <a:t>Glutaric</a:t>
            </a:r>
            <a:r>
              <a:rPr lang="en-US" dirty="0" smtClean="0"/>
              <a:t> acid, </a:t>
            </a:r>
            <a:r>
              <a:rPr lang="en-US" dirty="0" err="1" smtClean="0"/>
              <a:t>Succinic</a:t>
            </a:r>
            <a:r>
              <a:rPr lang="en-US" dirty="0" smtClean="0"/>
              <a:t> acid, </a:t>
            </a:r>
            <a:r>
              <a:rPr lang="en-US" dirty="0" err="1" smtClean="0"/>
              <a:t>Adipic</a:t>
            </a:r>
            <a:r>
              <a:rPr lang="en-US" dirty="0" smtClean="0"/>
              <a:t> acid</a:t>
            </a:r>
          </a:p>
          <a:p>
            <a:pPr lvl="1"/>
            <a:r>
              <a:rPr lang="en-US" dirty="0" smtClean="0"/>
              <a:t>Boric acid and its salt, together with amine, serve as buffering agents, decreasing the evolution of hydrogen ions. </a:t>
            </a:r>
          </a:p>
          <a:p>
            <a:pPr lvl="1"/>
            <a:r>
              <a:rPr lang="en-US" dirty="0" err="1" smtClean="0"/>
              <a:t>Dimethylaminoborane</a:t>
            </a:r>
            <a:r>
              <a:rPr lang="en-US" dirty="0" smtClean="0"/>
              <a:t>  as reducing agent  and boric acid and its salt with amine as buffer have very long operating life. This may be because the reaction by-product is soluble in the bath</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dirty="0" smtClean="0"/>
              <a:t>Effect of pH on Plating</a:t>
            </a:r>
            <a:endParaRPr lang="en-US" dirty="0"/>
          </a:p>
        </p:txBody>
      </p:sp>
      <p:pic>
        <p:nvPicPr>
          <p:cNvPr id="36866" name="Picture 2"/>
          <p:cNvPicPr>
            <a:picLocks noChangeAspect="1" noChangeArrowheads="1"/>
          </p:cNvPicPr>
          <p:nvPr/>
        </p:nvPicPr>
        <p:blipFill>
          <a:blip r:embed="rId2" cstate="print"/>
          <a:srcRect/>
          <a:stretch>
            <a:fillRect/>
          </a:stretch>
        </p:blipFill>
        <p:spPr bwMode="auto">
          <a:xfrm>
            <a:off x="1066800" y="1295400"/>
            <a:ext cx="2819400" cy="2836189"/>
          </a:xfrm>
          <a:prstGeom prst="rect">
            <a:avLst/>
          </a:prstGeom>
          <a:noFill/>
          <a:ln w="9525">
            <a:noFill/>
            <a:miter lim="800000"/>
            <a:headEnd/>
            <a:tailEnd/>
          </a:ln>
        </p:spPr>
      </p:pic>
      <p:pic>
        <p:nvPicPr>
          <p:cNvPr id="36867" name="Picture 3"/>
          <p:cNvPicPr>
            <a:picLocks noChangeAspect="1" noChangeArrowheads="1"/>
          </p:cNvPicPr>
          <p:nvPr/>
        </p:nvPicPr>
        <p:blipFill>
          <a:blip r:embed="rId3" cstate="print"/>
          <a:srcRect/>
          <a:stretch>
            <a:fillRect/>
          </a:stretch>
        </p:blipFill>
        <p:spPr bwMode="auto">
          <a:xfrm>
            <a:off x="5105400" y="838200"/>
            <a:ext cx="2933700" cy="3152775"/>
          </a:xfrm>
          <a:prstGeom prst="rect">
            <a:avLst/>
          </a:prstGeom>
          <a:noFill/>
          <a:ln w="9525">
            <a:noFill/>
            <a:miter lim="800000"/>
            <a:headEnd/>
            <a:tailEnd/>
          </a:ln>
          <a:effectLst/>
        </p:spPr>
      </p:pic>
      <p:sp>
        <p:nvSpPr>
          <p:cNvPr id="6" name="TextBox 5"/>
          <p:cNvSpPr txBox="1"/>
          <p:nvPr/>
        </p:nvSpPr>
        <p:spPr>
          <a:xfrm>
            <a:off x="914400" y="4191000"/>
            <a:ext cx="3048000" cy="646331"/>
          </a:xfrm>
          <a:prstGeom prst="rect">
            <a:avLst/>
          </a:prstGeom>
          <a:noFill/>
        </p:spPr>
        <p:txBody>
          <a:bodyPr wrap="square" rtlCol="0">
            <a:spAutoFit/>
          </a:bodyPr>
          <a:lstStyle/>
          <a:p>
            <a:r>
              <a:rPr lang="en-US" dirty="0" smtClean="0"/>
              <a:t>Deposition rate decreases with increasing pH</a:t>
            </a:r>
            <a:endParaRPr lang="en-US" dirty="0"/>
          </a:p>
        </p:txBody>
      </p:sp>
      <p:sp>
        <p:nvSpPr>
          <p:cNvPr id="7" name="TextBox 6"/>
          <p:cNvSpPr txBox="1"/>
          <p:nvPr/>
        </p:nvSpPr>
        <p:spPr>
          <a:xfrm>
            <a:off x="5257800" y="4114800"/>
            <a:ext cx="3048000" cy="646331"/>
          </a:xfrm>
          <a:prstGeom prst="rect">
            <a:avLst/>
          </a:prstGeom>
          <a:noFill/>
        </p:spPr>
        <p:txBody>
          <a:bodyPr wrap="square" rtlCol="0">
            <a:spAutoFit/>
          </a:bodyPr>
          <a:lstStyle/>
          <a:p>
            <a:r>
              <a:rPr lang="en-US" dirty="0" smtClean="0"/>
              <a:t>Amount of P in coating decreases with increasing pH</a:t>
            </a:r>
            <a:endParaRPr lang="en-US" dirty="0"/>
          </a:p>
        </p:txBody>
      </p:sp>
      <p:sp>
        <p:nvSpPr>
          <p:cNvPr id="8" name="TextBox 7"/>
          <p:cNvSpPr txBox="1"/>
          <p:nvPr/>
        </p:nvSpPr>
        <p:spPr>
          <a:xfrm>
            <a:off x="152400" y="4953000"/>
            <a:ext cx="8839200" cy="1200329"/>
          </a:xfrm>
          <a:prstGeom prst="rect">
            <a:avLst/>
          </a:prstGeom>
          <a:noFill/>
        </p:spPr>
        <p:txBody>
          <a:bodyPr wrap="square" rtlCol="0">
            <a:spAutoFit/>
          </a:bodyPr>
          <a:lstStyle/>
          <a:p>
            <a:pPr>
              <a:buFont typeface="Arial" pitchFamily="34" charset="0"/>
              <a:buChar char="•"/>
            </a:pPr>
            <a:r>
              <a:rPr lang="en-US" dirty="0" smtClean="0"/>
              <a:t> Effect of pH on properties depends on the application. </a:t>
            </a:r>
          </a:p>
          <a:p>
            <a:pPr>
              <a:buFont typeface="Arial" pitchFamily="34" charset="0"/>
              <a:buChar char="•"/>
            </a:pPr>
            <a:r>
              <a:rPr lang="en-US" dirty="0" smtClean="0"/>
              <a:t> If corrosion resistance (low porosity) or a nonmagnetic state in as deposited state is a desired property than lowering pH is advisable. </a:t>
            </a:r>
          </a:p>
          <a:p>
            <a:pPr>
              <a:buFont typeface="Arial" pitchFamily="34" charset="0"/>
              <a:buChar char="•"/>
            </a:pPr>
            <a:r>
              <a:rPr lang="en-US" dirty="0" smtClean="0"/>
              <a:t>If P content in the coating must remain stable, then change in pH must be avoided. </a:t>
            </a:r>
          </a:p>
        </p:txBody>
      </p:sp>
      <p:sp>
        <p:nvSpPr>
          <p:cNvPr id="9" name="TextBox 8"/>
          <p:cNvSpPr txBox="1"/>
          <p:nvPr/>
        </p:nvSpPr>
        <p:spPr>
          <a:xfrm>
            <a:off x="457200" y="609600"/>
            <a:ext cx="4419600" cy="646331"/>
          </a:xfrm>
          <a:prstGeom prst="rect">
            <a:avLst/>
          </a:prstGeom>
          <a:noFill/>
        </p:spPr>
        <p:txBody>
          <a:bodyPr wrap="square" rtlCol="0">
            <a:spAutoFit/>
          </a:bodyPr>
          <a:lstStyle/>
          <a:p>
            <a:r>
              <a:rPr lang="en-US" dirty="0" smtClean="0"/>
              <a:t>Bath: NiCl2.6H2O (30g/L; NaH2PO2.H2O (10g/L; sodium </a:t>
            </a:r>
            <a:r>
              <a:rPr lang="en-US" dirty="0" err="1" smtClean="0"/>
              <a:t>glycolate</a:t>
            </a:r>
            <a:r>
              <a:rPr lang="en-US" dirty="0" smtClean="0"/>
              <a:t> (10g/L)</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87362"/>
          </a:xfrm>
        </p:spPr>
        <p:txBody>
          <a:bodyPr>
            <a:normAutofit fontScale="90000"/>
          </a:bodyPr>
          <a:lstStyle/>
          <a:p>
            <a:r>
              <a:rPr lang="en-US" dirty="0" smtClean="0"/>
              <a:t>Film Properties</a:t>
            </a:r>
            <a:endParaRPr lang="en-US" dirty="0"/>
          </a:p>
        </p:txBody>
      </p:sp>
      <p:sp>
        <p:nvSpPr>
          <p:cNvPr id="3" name="Content Placeholder 2"/>
          <p:cNvSpPr>
            <a:spLocks noGrp="1"/>
          </p:cNvSpPr>
          <p:nvPr>
            <p:ph idx="1"/>
          </p:nvPr>
        </p:nvSpPr>
        <p:spPr>
          <a:xfrm>
            <a:off x="457200" y="762000"/>
            <a:ext cx="8229600" cy="6096000"/>
          </a:xfrm>
        </p:spPr>
        <p:txBody>
          <a:bodyPr>
            <a:normAutofit fontScale="70000" lnSpcReduction="20000"/>
          </a:bodyPr>
          <a:lstStyle/>
          <a:p>
            <a:r>
              <a:rPr lang="en-US" dirty="0" err="1" smtClean="0"/>
              <a:t>Electroless</a:t>
            </a:r>
            <a:r>
              <a:rPr lang="en-US" dirty="0" smtClean="0"/>
              <a:t> Ni have unique properties of wear and corrosion resistance. </a:t>
            </a:r>
          </a:p>
          <a:p>
            <a:r>
              <a:rPr lang="en-US" dirty="0" smtClean="0"/>
              <a:t>Structure and chemical make up of the coating depends on bath composition, temperature, and agitation. </a:t>
            </a:r>
          </a:p>
          <a:p>
            <a:r>
              <a:rPr lang="en-US" dirty="0" smtClean="0"/>
              <a:t>Uniform deposition rate on complex shaped objects</a:t>
            </a:r>
          </a:p>
          <a:p>
            <a:r>
              <a:rPr lang="en-US" dirty="0" smtClean="0"/>
              <a:t>Two types: Ni-P and Ni-B</a:t>
            </a:r>
          </a:p>
          <a:p>
            <a:r>
              <a:rPr lang="en-US" dirty="0" smtClean="0"/>
              <a:t>As-deposited </a:t>
            </a:r>
            <a:r>
              <a:rPr lang="en-US" dirty="0" err="1" smtClean="0"/>
              <a:t>electroless</a:t>
            </a:r>
            <a:r>
              <a:rPr lang="en-US" dirty="0" smtClean="0"/>
              <a:t> Ni is a </a:t>
            </a:r>
            <a:r>
              <a:rPr lang="en-US" dirty="0" err="1" smtClean="0"/>
              <a:t>metastable</a:t>
            </a:r>
            <a:r>
              <a:rPr lang="en-US" dirty="0" smtClean="0"/>
              <a:t> supersaturated alloy. Structure of </a:t>
            </a:r>
            <a:r>
              <a:rPr lang="en-US" dirty="0" err="1" smtClean="0"/>
              <a:t>electroless</a:t>
            </a:r>
            <a:r>
              <a:rPr lang="en-US" dirty="0" smtClean="0"/>
              <a:t> Ni grown in acidic bath using hypophosphate as reducing agent is said to be amorphous. Heat treatment at ~330oC results in </a:t>
            </a:r>
            <a:r>
              <a:rPr lang="en-US" dirty="0" err="1" smtClean="0"/>
              <a:t>semicrystalline</a:t>
            </a:r>
            <a:r>
              <a:rPr lang="en-US" dirty="0" smtClean="0"/>
              <a:t> FCC Ni interspersed with </a:t>
            </a:r>
            <a:r>
              <a:rPr lang="en-US" dirty="0" err="1" smtClean="0"/>
              <a:t>intermetallics</a:t>
            </a:r>
            <a:r>
              <a:rPr lang="en-US" dirty="0" smtClean="0"/>
              <a:t> such as Ni</a:t>
            </a:r>
            <a:r>
              <a:rPr lang="en-US" baseline="-25000" dirty="0" smtClean="0"/>
              <a:t>3</a:t>
            </a:r>
            <a:r>
              <a:rPr lang="en-US" dirty="0" smtClean="0"/>
              <a:t>P or Ni</a:t>
            </a:r>
            <a:r>
              <a:rPr lang="en-US" baseline="-25000" dirty="0" smtClean="0"/>
              <a:t>3</a:t>
            </a:r>
            <a:r>
              <a:rPr lang="en-US" dirty="0" smtClean="0"/>
              <a:t>B. </a:t>
            </a:r>
          </a:p>
          <a:p>
            <a:r>
              <a:rPr lang="en-US" dirty="0" smtClean="0"/>
              <a:t>In as-deposited state, </a:t>
            </a:r>
            <a:r>
              <a:rPr lang="en-US" dirty="0" err="1" smtClean="0"/>
              <a:t>intermetallics</a:t>
            </a:r>
            <a:r>
              <a:rPr lang="en-US" dirty="0" smtClean="0"/>
              <a:t> do not form and P/B are trapped in between Ni atoms randomly. </a:t>
            </a:r>
          </a:p>
          <a:p>
            <a:r>
              <a:rPr lang="en-US" dirty="0" smtClean="0"/>
              <a:t>Amount of P in Ni-P coating depends on bath </a:t>
            </a:r>
            <a:r>
              <a:rPr lang="en-US" dirty="0" err="1" smtClean="0"/>
              <a:t>pH.</a:t>
            </a:r>
            <a:r>
              <a:rPr lang="en-US" dirty="0" smtClean="0"/>
              <a:t> Higher the pH, lower is the P content and higher is the degree of </a:t>
            </a:r>
            <a:r>
              <a:rPr lang="en-US" dirty="0" err="1" smtClean="0"/>
              <a:t>crystallinity</a:t>
            </a:r>
            <a:r>
              <a:rPr lang="en-US" dirty="0" smtClean="0"/>
              <a:t> of Ni. </a:t>
            </a:r>
          </a:p>
          <a:p>
            <a:pPr lvl="1"/>
            <a:r>
              <a:rPr lang="en-US" dirty="0" smtClean="0"/>
              <a:t>P acts as inhibitor </a:t>
            </a:r>
            <a:r>
              <a:rPr lang="en-US" smtClean="0"/>
              <a:t>to Ni </a:t>
            </a:r>
            <a:r>
              <a:rPr lang="en-US" dirty="0" smtClean="0"/>
              <a:t>crystal formation</a:t>
            </a:r>
          </a:p>
          <a:p>
            <a:pPr lvl="1"/>
            <a:r>
              <a:rPr lang="en-US" dirty="0" smtClean="0"/>
              <a:t>During deposition and hydrogen evolution, pH value close to the growing film will become higher while subsequent stirring action lowers </a:t>
            </a:r>
            <a:r>
              <a:rPr lang="en-US" dirty="0" err="1" smtClean="0"/>
              <a:t>pH.</a:t>
            </a:r>
            <a:r>
              <a:rPr lang="en-US" dirty="0" smtClean="0"/>
              <a:t> This periodic change in pH results in varying P content as a function of film thickness.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Hot Dip Coating – Contd. </a:t>
            </a:r>
            <a:endParaRPr lang="en-US" dirty="0"/>
          </a:p>
        </p:txBody>
      </p:sp>
      <p:sp>
        <p:nvSpPr>
          <p:cNvPr id="3" name="Content Placeholder 2"/>
          <p:cNvSpPr>
            <a:spLocks noGrp="1"/>
          </p:cNvSpPr>
          <p:nvPr>
            <p:ph idx="1"/>
          </p:nvPr>
        </p:nvSpPr>
        <p:spPr>
          <a:xfrm>
            <a:off x="381000" y="838200"/>
            <a:ext cx="8229600" cy="5791200"/>
          </a:xfrm>
        </p:spPr>
        <p:txBody>
          <a:bodyPr>
            <a:normAutofit lnSpcReduction="10000"/>
          </a:bodyPr>
          <a:lstStyle/>
          <a:p>
            <a:r>
              <a:rPr lang="en-US" dirty="0" smtClean="0"/>
              <a:t>Steel with Zn-Al coating</a:t>
            </a:r>
          </a:p>
          <a:p>
            <a:pPr lvl="1"/>
            <a:r>
              <a:rPr lang="en-US" dirty="0" smtClean="0"/>
              <a:t>This coating has ~95%Zn and 5%Al. </a:t>
            </a:r>
          </a:p>
          <a:p>
            <a:pPr lvl="1"/>
            <a:r>
              <a:rPr lang="en-US" dirty="0" smtClean="0"/>
              <a:t>Microstructure consists of Zn dendrites surrounded by eutectic. At the interface with the steel, there is a very thin FeAl</a:t>
            </a:r>
            <a:r>
              <a:rPr lang="en-US" baseline="-25000" dirty="0" smtClean="0"/>
              <a:t>3</a:t>
            </a:r>
            <a:r>
              <a:rPr lang="en-US" dirty="0" smtClean="0"/>
              <a:t> layer &lt; 100nm thickness</a:t>
            </a:r>
          </a:p>
          <a:p>
            <a:pPr lvl="1"/>
            <a:r>
              <a:rPr lang="en-US" dirty="0" smtClean="0"/>
              <a:t>Provides excellent flexibility and is suitable for the production of difficult to make work piece</a:t>
            </a:r>
          </a:p>
          <a:p>
            <a:pPr lvl="1"/>
            <a:r>
              <a:rPr lang="en-US" dirty="0" smtClean="0"/>
              <a:t>General corrosion resistance is very good (twice that of standard galvanized steel)</a:t>
            </a:r>
          </a:p>
          <a:p>
            <a:pPr lvl="1"/>
            <a:r>
              <a:rPr lang="en-US" dirty="0" smtClean="0"/>
              <a:t>Applications:</a:t>
            </a:r>
          </a:p>
          <a:p>
            <a:pPr lvl="2"/>
            <a:r>
              <a:rPr lang="en-US" dirty="0" smtClean="0"/>
              <a:t>Doors and garages, HVAC-equipment,</a:t>
            </a:r>
          </a:p>
          <a:p>
            <a:pPr lvl="2">
              <a:buNone/>
            </a:pPr>
            <a:r>
              <a:rPr lang="en-US" dirty="0" smtClean="0"/>
              <a:t>     washing machines, swimming pools</a:t>
            </a:r>
          </a:p>
        </p:txBody>
      </p:sp>
      <p:pic>
        <p:nvPicPr>
          <p:cNvPr id="2052" name="Picture 4"/>
          <p:cNvPicPr>
            <a:picLocks noChangeAspect="1" noChangeArrowheads="1"/>
          </p:cNvPicPr>
          <p:nvPr/>
        </p:nvPicPr>
        <p:blipFill>
          <a:blip r:embed="rId2" cstate="print"/>
          <a:srcRect/>
          <a:stretch>
            <a:fillRect/>
          </a:stretch>
        </p:blipFill>
        <p:spPr bwMode="auto">
          <a:xfrm>
            <a:off x="6515100" y="4953000"/>
            <a:ext cx="2552700" cy="18399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Film Properties</a:t>
            </a:r>
            <a:endParaRPr lang="en-US" dirty="0"/>
          </a:p>
        </p:txBody>
      </p:sp>
      <p:pic>
        <p:nvPicPr>
          <p:cNvPr id="37890" name="Picture 2"/>
          <p:cNvPicPr>
            <a:picLocks noChangeAspect="1" noChangeArrowheads="1"/>
          </p:cNvPicPr>
          <p:nvPr/>
        </p:nvPicPr>
        <p:blipFill>
          <a:blip r:embed="rId2" cstate="print"/>
          <a:srcRect/>
          <a:stretch>
            <a:fillRect/>
          </a:stretch>
        </p:blipFill>
        <p:spPr bwMode="auto">
          <a:xfrm>
            <a:off x="6829425" y="609601"/>
            <a:ext cx="1768655" cy="1524000"/>
          </a:xfrm>
          <a:prstGeom prst="rect">
            <a:avLst/>
          </a:prstGeom>
          <a:noFill/>
          <a:ln w="9525">
            <a:noFill/>
            <a:miter lim="800000"/>
            <a:headEnd/>
            <a:tailEnd/>
          </a:ln>
          <a:effectLst/>
        </p:spPr>
      </p:pic>
      <p:sp>
        <p:nvSpPr>
          <p:cNvPr id="5" name="TextBox 4"/>
          <p:cNvSpPr txBox="1"/>
          <p:nvPr/>
        </p:nvSpPr>
        <p:spPr>
          <a:xfrm>
            <a:off x="381000" y="914400"/>
            <a:ext cx="6324600" cy="2031325"/>
          </a:xfrm>
          <a:prstGeom prst="rect">
            <a:avLst/>
          </a:prstGeom>
          <a:noFill/>
        </p:spPr>
        <p:txBody>
          <a:bodyPr wrap="square" rtlCol="0">
            <a:spAutoFit/>
          </a:bodyPr>
          <a:lstStyle/>
          <a:p>
            <a:pPr>
              <a:buFont typeface="Arial" pitchFamily="34" charset="0"/>
              <a:buChar char="•"/>
            </a:pPr>
            <a:r>
              <a:rPr lang="en-US" dirty="0" smtClean="0"/>
              <a:t> </a:t>
            </a:r>
            <a:r>
              <a:rPr lang="en-US" dirty="0" err="1" smtClean="0"/>
              <a:t>Electroless</a:t>
            </a:r>
            <a:r>
              <a:rPr lang="en-US" dirty="0" smtClean="0"/>
              <a:t> Ni coating is more uniform and have lower porosity than the equivalent electroplated Ni alloy</a:t>
            </a:r>
          </a:p>
          <a:p>
            <a:pPr>
              <a:buFont typeface="Arial" pitchFamily="34" charset="0"/>
              <a:buChar char="•"/>
            </a:pPr>
            <a:r>
              <a:rPr lang="en-US" dirty="0" smtClean="0"/>
              <a:t> Density of film decreases  with increasing P or B</a:t>
            </a:r>
          </a:p>
          <a:p>
            <a:pPr>
              <a:buFont typeface="Arial" pitchFamily="34" charset="0"/>
              <a:buChar char="•"/>
            </a:pPr>
            <a:r>
              <a:rPr lang="en-US" dirty="0" smtClean="0"/>
              <a:t> Hardness</a:t>
            </a:r>
          </a:p>
          <a:p>
            <a:pPr lvl="1">
              <a:buFont typeface="Arial" pitchFamily="34" charset="0"/>
              <a:buChar char="•"/>
            </a:pPr>
            <a:r>
              <a:rPr lang="en-US" dirty="0" smtClean="0"/>
              <a:t> As-deposited of Ni-P films  - 550kg/mm</a:t>
            </a:r>
            <a:r>
              <a:rPr lang="en-US" baseline="30000" dirty="0" smtClean="0"/>
              <a:t>-2</a:t>
            </a:r>
            <a:r>
              <a:rPr lang="en-US" dirty="0" smtClean="0"/>
              <a:t>, with increasing P content, hardness decreases gradually.</a:t>
            </a:r>
          </a:p>
          <a:p>
            <a:pPr lvl="1">
              <a:buFont typeface="Arial" pitchFamily="34" charset="0"/>
              <a:buChar char="•"/>
            </a:pPr>
            <a:r>
              <a:rPr lang="en-US" dirty="0" smtClean="0"/>
              <a:t> Hardness of Ni-P film can be increased to ~1000 kg/mm</a:t>
            </a:r>
            <a:r>
              <a:rPr lang="en-US" baseline="30000" dirty="0" smtClean="0"/>
              <a:t>-2 </a:t>
            </a:r>
            <a:r>
              <a:rPr lang="en-US" dirty="0" smtClean="0"/>
              <a:t>by</a:t>
            </a:r>
            <a:endParaRPr lang="en-US" dirty="0"/>
          </a:p>
        </p:txBody>
      </p:sp>
      <p:sp>
        <p:nvSpPr>
          <p:cNvPr id="6" name="TextBox 5"/>
          <p:cNvSpPr txBox="1"/>
          <p:nvPr/>
        </p:nvSpPr>
        <p:spPr>
          <a:xfrm>
            <a:off x="381000" y="2824877"/>
            <a:ext cx="8458200" cy="4247317"/>
          </a:xfrm>
          <a:prstGeom prst="rect">
            <a:avLst/>
          </a:prstGeom>
          <a:noFill/>
        </p:spPr>
        <p:txBody>
          <a:bodyPr wrap="square" rtlCol="0">
            <a:spAutoFit/>
          </a:bodyPr>
          <a:lstStyle/>
          <a:p>
            <a:pPr lvl="1"/>
            <a:r>
              <a:rPr lang="en-US" dirty="0" smtClean="0"/>
              <a:t>heat treating them at 300</a:t>
            </a:r>
            <a:r>
              <a:rPr lang="en-US" baseline="30000" dirty="0" smtClean="0"/>
              <a:t>o</a:t>
            </a:r>
            <a:r>
              <a:rPr lang="en-US" dirty="0" smtClean="0"/>
              <a:t>C for ~10 min.  However, if </a:t>
            </a:r>
          </a:p>
          <a:p>
            <a:pPr lvl="1"/>
            <a:r>
              <a:rPr lang="en-US" dirty="0" smtClean="0"/>
              <a:t>heat treated for longer time, hardness will drop to </a:t>
            </a:r>
          </a:p>
          <a:p>
            <a:pPr lvl="1"/>
            <a:r>
              <a:rPr lang="en-US" dirty="0" smtClean="0"/>
              <a:t>the lower value due to precipitation and coarsening of precipitate. </a:t>
            </a:r>
          </a:p>
          <a:p>
            <a:pPr lvl="1">
              <a:buFont typeface="Arial" pitchFamily="34" charset="0"/>
              <a:buChar char="•"/>
            </a:pPr>
            <a:r>
              <a:rPr lang="en-US" dirty="0" smtClean="0"/>
              <a:t> As-deposited Ni-B films – 700kg/mm</a:t>
            </a:r>
            <a:r>
              <a:rPr lang="en-US" baseline="30000" dirty="0" smtClean="0"/>
              <a:t>-2</a:t>
            </a:r>
            <a:r>
              <a:rPr lang="en-US" dirty="0" smtClean="0"/>
              <a:t>. Hardness of Ni-B coating</a:t>
            </a:r>
          </a:p>
          <a:p>
            <a:pPr lvl="1"/>
            <a:r>
              <a:rPr lang="en-US" dirty="0" smtClean="0"/>
              <a:t> is not dependent of B content. </a:t>
            </a:r>
          </a:p>
          <a:p>
            <a:pPr lvl="1">
              <a:buFont typeface="Arial" pitchFamily="34" charset="0"/>
              <a:buChar char="•"/>
            </a:pPr>
            <a:r>
              <a:rPr lang="en-US" dirty="0" smtClean="0"/>
              <a:t> Addition of Mo to Ni-B coating, increases hardness</a:t>
            </a:r>
          </a:p>
          <a:p>
            <a:pPr>
              <a:buFont typeface="Arial" pitchFamily="34" charset="0"/>
              <a:buChar char="•"/>
            </a:pPr>
            <a:r>
              <a:rPr lang="en-US" dirty="0" smtClean="0"/>
              <a:t> Corrosion and Wear Resistance </a:t>
            </a:r>
          </a:p>
          <a:p>
            <a:pPr lvl="1">
              <a:buFont typeface="Arial" pitchFamily="34" charset="0"/>
              <a:buChar char="•"/>
            </a:pPr>
            <a:r>
              <a:rPr lang="en-US" dirty="0" smtClean="0"/>
              <a:t> </a:t>
            </a:r>
            <a:r>
              <a:rPr lang="en-US" dirty="0" err="1" smtClean="0"/>
              <a:t>Electroless</a:t>
            </a:r>
            <a:r>
              <a:rPr lang="en-US" dirty="0" smtClean="0"/>
              <a:t> Ni coating have less porosity. If the area of the substrate (anode) is exposed due to pores, then current density will be high and consequently corrosion rate will be high and the coating is said to corrode sacrificially. The inclusion of Zn in proper quantity may become effective corrosion protecting agent. </a:t>
            </a:r>
          </a:p>
          <a:p>
            <a:pPr lvl="1">
              <a:buFont typeface="Arial" pitchFamily="34" charset="0"/>
              <a:buChar char="•"/>
            </a:pPr>
            <a:r>
              <a:rPr lang="en-US" dirty="0" smtClean="0"/>
              <a:t> Factors affecting corrosion resistance of </a:t>
            </a:r>
            <a:r>
              <a:rPr lang="en-US" dirty="0" err="1" smtClean="0"/>
              <a:t>electroless</a:t>
            </a:r>
            <a:r>
              <a:rPr lang="en-US" dirty="0" smtClean="0"/>
              <a:t> Ni coating: Surface properties and finish, surface pretreatment, deposit thickness, deposit properties, plating post treatment, nature of corrosive medium</a:t>
            </a:r>
          </a:p>
          <a:p>
            <a:endParaRPr lang="en-US" dirty="0"/>
          </a:p>
        </p:txBody>
      </p:sp>
      <p:pic>
        <p:nvPicPr>
          <p:cNvPr id="37892" name="Picture 4"/>
          <p:cNvPicPr>
            <a:picLocks noChangeAspect="1" noChangeArrowheads="1"/>
          </p:cNvPicPr>
          <p:nvPr/>
        </p:nvPicPr>
        <p:blipFill>
          <a:blip r:embed="rId3" cstate="print"/>
          <a:srcRect/>
          <a:stretch>
            <a:fillRect/>
          </a:stretch>
        </p:blipFill>
        <p:spPr bwMode="auto">
          <a:xfrm>
            <a:off x="7162800" y="3429000"/>
            <a:ext cx="1676400" cy="1066801"/>
          </a:xfrm>
          <a:prstGeom prst="rect">
            <a:avLst/>
          </a:prstGeom>
          <a:noFill/>
          <a:ln w="9525">
            <a:noFill/>
            <a:miter lim="800000"/>
            <a:headEnd/>
            <a:tailEnd/>
          </a:ln>
        </p:spPr>
      </p:pic>
      <p:pic>
        <p:nvPicPr>
          <p:cNvPr id="37893" name="Picture 5"/>
          <p:cNvPicPr>
            <a:picLocks noChangeAspect="1" noChangeArrowheads="1"/>
          </p:cNvPicPr>
          <p:nvPr/>
        </p:nvPicPr>
        <p:blipFill>
          <a:blip r:embed="rId4" cstate="print"/>
          <a:srcRect/>
          <a:stretch>
            <a:fillRect/>
          </a:stretch>
        </p:blipFill>
        <p:spPr bwMode="auto">
          <a:xfrm>
            <a:off x="6858000" y="2362200"/>
            <a:ext cx="1752600" cy="1010146"/>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87362"/>
          </a:xfrm>
        </p:spPr>
        <p:txBody>
          <a:bodyPr>
            <a:normAutofit fontScale="90000"/>
          </a:bodyPr>
          <a:lstStyle/>
          <a:p>
            <a:r>
              <a:rPr lang="en-US" dirty="0" smtClean="0"/>
              <a:t>Film Properties – Contd.</a:t>
            </a:r>
            <a:endParaRPr lang="en-US" dirty="0"/>
          </a:p>
        </p:txBody>
      </p:sp>
      <p:sp>
        <p:nvSpPr>
          <p:cNvPr id="3" name="Content Placeholder 2"/>
          <p:cNvSpPr>
            <a:spLocks noGrp="1"/>
          </p:cNvSpPr>
          <p:nvPr>
            <p:ph idx="1"/>
          </p:nvPr>
        </p:nvSpPr>
        <p:spPr>
          <a:xfrm>
            <a:off x="381000" y="3657600"/>
            <a:ext cx="6553200" cy="3581400"/>
          </a:xfrm>
        </p:spPr>
        <p:txBody>
          <a:bodyPr>
            <a:normAutofit/>
          </a:bodyPr>
          <a:lstStyle/>
          <a:p>
            <a:r>
              <a:rPr lang="en-US" sz="1800" dirty="0" smtClean="0"/>
              <a:t>Electric and Magnetic Properties</a:t>
            </a:r>
          </a:p>
          <a:p>
            <a:pPr lvl="1"/>
            <a:r>
              <a:rPr lang="en-US" sz="1800" dirty="0" smtClean="0"/>
              <a:t>As-deposited </a:t>
            </a:r>
            <a:r>
              <a:rPr lang="en-US" sz="1800" dirty="0" err="1" smtClean="0"/>
              <a:t>electroless</a:t>
            </a:r>
            <a:r>
              <a:rPr lang="en-US" sz="1800" dirty="0" smtClean="0"/>
              <a:t> Ni films form acidic bath possess an amorphous structure. On heat treating as-deposited coating, structure changes to </a:t>
            </a:r>
            <a:r>
              <a:rPr lang="en-US" sz="1800" dirty="0" err="1" smtClean="0"/>
              <a:t>polycrsytalline</a:t>
            </a:r>
            <a:r>
              <a:rPr lang="en-US" sz="1800" dirty="0" smtClean="0"/>
              <a:t> Ni and Ni</a:t>
            </a:r>
            <a:r>
              <a:rPr lang="en-US" sz="1800" baseline="-25000" dirty="0" smtClean="0"/>
              <a:t>3</a:t>
            </a:r>
            <a:r>
              <a:rPr lang="en-US" sz="1800" dirty="0" smtClean="0"/>
              <a:t>P precipitates resulting in decrease in electrical resistivity and nature of film changes from nonmagnetic to weakly ferromagnetic. </a:t>
            </a:r>
          </a:p>
          <a:p>
            <a:pPr lvl="1"/>
            <a:r>
              <a:rPr lang="en-US" sz="1800" dirty="0" smtClean="0"/>
              <a:t>Magnetic </a:t>
            </a:r>
            <a:r>
              <a:rPr lang="en-US" sz="1800" dirty="0" err="1" smtClean="0"/>
              <a:t>coercivity</a:t>
            </a:r>
            <a:r>
              <a:rPr lang="en-US" sz="1800" dirty="0" smtClean="0"/>
              <a:t> of low P containing Ni-P coating increases on heat treating due to precipitation of paramagnetic </a:t>
            </a:r>
            <a:r>
              <a:rPr lang="en-US" sz="1800" dirty="0" err="1" smtClean="0"/>
              <a:t>intermetallic</a:t>
            </a:r>
            <a:r>
              <a:rPr lang="en-US" sz="1800" dirty="0" smtClean="0"/>
              <a:t> Ni</a:t>
            </a:r>
            <a:r>
              <a:rPr lang="en-US" sz="1800" baseline="-25000" dirty="0" smtClean="0"/>
              <a:t>3</a:t>
            </a:r>
            <a:r>
              <a:rPr lang="en-US" sz="1800" dirty="0" smtClean="0"/>
              <a:t>P, which impedes the movement of domain wall. </a:t>
            </a:r>
          </a:p>
          <a:p>
            <a:pPr lvl="1"/>
            <a:endParaRPr lang="en-US" sz="1800" dirty="0" smtClean="0"/>
          </a:p>
          <a:p>
            <a:pPr lvl="1"/>
            <a:endParaRPr lang="en-US" sz="1800" dirty="0" smtClean="0"/>
          </a:p>
        </p:txBody>
      </p:sp>
      <p:pic>
        <p:nvPicPr>
          <p:cNvPr id="38914" name="Picture 2"/>
          <p:cNvPicPr>
            <a:picLocks noChangeAspect="1" noChangeArrowheads="1"/>
          </p:cNvPicPr>
          <p:nvPr/>
        </p:nvPicPr>
        <p:blipFill>
          <a:blip r:embed="rId2" cstate="print"/>
          <a:srcRect/>
          <a:stretch>
            <a:fillRect/>
          </a:stretch>
        </p:blipFill>
        <p:spPr bwMode="auto">
          <a:xfrm>
            <a:off x="7696200" y="4582412"/>
            <a:ext cx="685800" cy="1056388"/>
          </a:xfrm>
          <a:prstGeom prst="rect">
            <a:avLst/>
          </a:prstGeom>
          <a:noFill/>
          <a:ln w="9525">
            <a:noFill/>
            <a:miter lim="800000"/>
            <a:headEnd/>
            <a:tailEnd/>
          </a:ln>
          <a:effectLst/>
        </p:spPr>
      </p:pic>
      <p:sp>
        <p:nvSpPr>
          <p:cNvPr id="6" name="TextBox 5"/>
          <p:cNvSpPr txBox="1"/>
          <p:nvPr/>
        </p:nvSpPr>
        <p:spPr>
          <a:xfrm>
            <a:off x="0" y="518279"/>
            <a:ext cx="8839200" cy="3416320"/>
          </a:xfrm>
          <a:prstGeom prst="rect">
            <a:avLst/>
          </a:prstGeom>
          <a:noFill/>
        </p:spPr>
        <p:txBody>
          <a:bodyPr wrap="square" rtlCol="0">
            <a:spAutoFit/>
          </a:bodyPr>
          <a:lstStyle/>
          <a:p>
            <a:pPr>
              <a:buFont typeface="Arial" pitchFamily="34" charset="0"/>
              <a:buChar char="•"/>
            </a:pPr>
            <a:r>
              <a:rPr lang="en-US" dirty="0" smtClean="0"/>
              <a:t> Corrosion and Wear</a:t>
            </a:r>
          </a:p>
          <a:p>
            <a:pPr lvl="1">
              <a:buFont typeface="Arial" pitchFamily="34" charset="0"/>
              <a:buChar char="•"/>
            </a:pPr>
            <a:r>
              <a:rPr lang="en-US" dirty="0" smtClean="0"/>
              <a:t> Heat treatment at ~350</a:t>
            </a:r>
            <a:r>
              <a:rPr lang="en-US" baseline="30000" dirty="0" smtClean="0"/>
              <a:t>o</a:t>
            </a:r>
            <a:r>
              <a:rPr lang="en-US" dirty="0" smtClean="0"/>
              <a:t>C increases hardness but lowers corrosion resistance due to </a:t>
            </a:r>
            <a:r>
              <a:rPr lang="en-US" dirty="0" err="1" smtClean="0"/>
              <a:t>microcracking</a:t>
            </a:r>
            <a:r>
              <a:rPr lang="en-US" dirty="0" smtClean="0"/>
              <a:t>. Heat treatment at ~650</a:t>
            </a:r>
            <a:r>
              <a:rPr lang="en-US" baseline="30000" dirty="0" smtClean="0"/>
              <a:t>o</a:t>
            </a:r>
            <a:r>
              <a:rPr lang="en-US" dirty="0" smtClean="0"/>
              <a:t>C improves corrosion resistance, because of improved bonding with steel. </a:t>
            </a:r>
          </a:p>
          <a:p>
            <a:pPr lvl="1">
              <a:buFont typeface="Arial" pitchFamily="34" charset="0"/>
              <a:buChar char="•"/>
            </a:pPr>
            <a:r>
              <a:rPr lang="en-US" dirty="0" smtClean="0"/>
              <a:t> </a:t>
            </a:r>
            <a:r>
              <a:rPr lang="en-US" dirty="0" err="1" smtClean="0"/>
              <a:t>Electroless</a:t>
            </a:r>
            <a:r>
              <a:rPr lang="en-US" dirty="0" smtClean="0"/>
              <a:t> Ni coating with low P (&lt;5wt%) – relatively high </a:t>
            </a:r>
          </a:p>
          <a:p>
            <a:pPr lvl="1"/>
            <a:r>
              <a:rPr lang="en-US" dirty="0" smtClean="0"/>
              <a:t>  hardness, good wear resistance, and poor corrosion resistance</a:t>
            </a:r>
          </a:p>
          <a:p>
            <a:pPr lvl="1">
              <a:buFont typeface="Arial" pitchFamily="34" charset="0"/>
              <a:buChar char="•"/>
            </a:pPr>
            <a:r>
              <a:rPr lang="en-US" dirty="0" smtClean="0"/>
              <a:t> </a:t>
            </a:r>
            <a:r>
              <a:rPr lang="en-US" dirty="0" err="1" smtClean="0"/>
              <a:t>Electroless</a:t>
            </a:r>
            <a:r>
              <a:rPr lang="en-US" dirty="0" smtClean="0"/>
              <a:t> Ni coating with high P (&gt;10wt%) – Relatively low  </a:t>
            </a:r>
          </a:p>
          <a:p>
            <a:pPr lvl="1"/>
            <a:r>
              <a:rPr lang="en-US" dirty="0" smtClean="0"/>
              <a:t>  hardness and less wear resistance, and good corrosion resistance</a:t>
            </a:r>
          </a:p>
          <a:p>
            <a:pPr lvl="1">
              <a:buFont typeface="Arial" pitchFamily="34" charset="0"/>
              <a:buChar char="•"/>
            </a:pPr>
            <a:r>
              <a:rPr lang="en-US" dirty="0" err="1" smtClean="0"/>
              <a:t>Electroless</a:t>
            </a:r>
            <a:r>
              <a:rPr lang="en-US" dirty="0" smtClean="0"/>
              <a:t> Ni coating with medium P (5-10wt%) – Relatively </a:t>
            </a:r>
          </a:p>
          <a:p>
            <a:pPr lvl="1"/>
            <a:r>
              <a:rPr lang="en-US" dirty="0" smtClean="0"/>
              <a:t>  medium hardness and moderate wear resistance, and </a:t>
            </a:r>
          </a:p>
          <a:p>
            <a:pPr lvl="1"/>
            <a:r>
              <a:rPr lang="en-US" dirty="0" smtClean="0"/>
              <a:t>  moderate corrosion resistance</a:t>
            </a:r>
          </a:p>
          <a:p>
            <a:endParaRPr lang="en-US" dirty="0"/>
          </a:p>
        </p:txBody>
      </p:sp>
      <p:pic>
        <p:nvPicPr>
          <p:cNvPr id="7" name="Picture 3"/>
          <p:cNvPicPr>
            <a:picLocks noChangeAspect="1" noChangeArrowheads="1"/>
          </p:cNvPicPr>
          <p:nvPr/>
        </p:nvPicPr>
        <p:blipFill>
          <a:blip r:embed="rId3" cstate="print"/>
          <a:srcRect/>
          <a:stretch>
            <a:fillRect/>
          </a:stretch>
        </p:blipFill>
        <p:spPr bwMode="auto">
          <a:xfrm>
            <a:off x="6732031" y="1447800"/>
            <a:ext cx="2335769" cy="1219200"/>
          </a:xfrm>
          <a:prstGeom prst="rect">
            <a:avLst/>
          </a:prstGeom>
          <a:noFill/>
          <a:ln w="9525">
            <a:noFill/>
            <a:miter lim="800000"/>
            <a:headEnd/>
            <a:tailEnd/>
          </a:ln>
        </p:spPr>
      </p:pic>
      <p:pic>
        <p:nvPicPr>
          <p:cNvPr id="38915" name="Picture 3"/>
          <p:cNvPicPr>
            <a:picLocks noChangeAspect="1" noChangeArrowheads="1"/>
          </p:cNvPicPr>
          <p:nvPr/>
        </p:nvPicPr>
        <p:blipFill>
          <a:blip r:embed="rId4" cstate="print"/>
          <a:srcRect/>
          <a:stretch>
            <a:fillRect/>
          </a:stretch>
        </p:blipFill>
        <p:spPr bwMode="auto">
          <a:xfrm>
            <a:off x="7105650" y="3705225"/>
            <a:ext cx="1733550" cy="866775"/>
          </a:xfrm>
          <a:prstGeom prst="rect">
            <a:avLst/>
          </a:prstGeom>
          <a:noFill/>
          <a:ln w="9525">
            <a:noFill/>
            <a:miter lim="800000"/>
            <a:headEnd/>
            <a:tailEnd/>
          </a:ln>
        </p:spPr>
      </p:pic>
      <p:pic>
        <p:nvPicPr>
          <p:cNvPr id="38917" name="Picture 5"/>
          <p:cNvPicPr>
            <a:picLocks noChangeAspect="1" noChangeArrowheads="1"/>
          </p:cNvPicPr>
          <p:nvPr/>
        </p:nvPicPr>
        <p:blipFill>
          <a:blip r:embed="rId5" cstate="print"/>
          <a:srcRect/>
          <a:stretch>
            <a:fillRect/>
          </a:stretch>
        </p:blipFill>
        <p:spPr bwMode="auto">
          <a:xfrm>
            <a:off x="6781800" y="5699984"/>
            <a:ext cx="2215774" cy="1005616"/>
          </a:xfrm>
          <a:prstGeom prst="rect">
            <a:avLst/>
          </a:prstGeom>
          <a:noFill/>
          <a:ln w="9525">
            <a:noFill/>
            <a:miter lim="800000"/>
            <a:headEnd/>
            <a:tailEnd/>
          </a:ln>
        </p:spPr>
      </p:pic>
      <p:pic>
        <p:nvPicPr>
          <p:cNvPr id="38918" name="Picture 6"/>
          <p:cNvPicPr>
            <a:picLocks noChangeAspect="1" noChangeArrowheads="1"/>
          </p:cNvPicPr>
          <p:nvPr/>
        </p:nvPicPr>
        <p:blipFill>
          <a:blip r:embed="rId6" cstate="print"/>
          <a:srcRect/>
          <a:stretch>
            <a:fillRect/>
          </a:stretch>
        </p:blipFill>
        <p:spPr bwMode="auto">
          <a:xfrm>
            <a:off x="7315200" y="2736483"/>
            <a:ext cx="1447800" cy="844917"/>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err="1" smtClean="0"/>
              <a:t>Electroless</a:t>
            </a:r>
            <a:r>
              <a:rPr lang="en-US" dirty="0" smtClean="0"/>
              <a:t> Ni-B Coating </a:t>
            </a:r>
            <a:endParaRPr lang="en-US" dirty="0"/>
          </a:p>
        </p:txBody>
      </p:sp>
      <p:graphicFrame>
        <p:nvGraphicFramePr>
          <p:cNvPr id="4" name="Table 3"/>
          <p:cNvGraphicFramePr>
            <a:graphicFrameLocks noGrp="1"/>
          </p:cNvGraphicFramePr>
          <p:nvPr/>
        </p:nvGraphicFramePr>
        <p:xfrm>
          <a:off x="304800" y="990600"/>
          <a:ext cx="6096000" cy="22250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t>Bath Composition</a:t>
                      </a:r>
                      <a:endParaRPr lang="en-US" dirty="0"/>
                    </a:p>
                  </a:txBody>
                  <a:tcPr/>
                </a:tc>
                <a:tc>
                  <a:txBody>
                    <a:bodyPr/>
                    <a:lstStyle/>
                    <a:p>
                      <a:endParaRPr lang="en-US" dirty="0"/>
                    </a:p>
                  </a:txBody>
                  <a:tcPr/>
                </a:tc>
                <a:tc>
                  <a:txBody>
                    <a:bodyPr/>
                    <a:lstStyle/>
                    <a:p>
                      <a:r>
                        <a:rPr lang="en-US" dirty="0" smtClean="0"/>
                        <a:t>g/L</a:t>
                      </a:r>
                      <a:endParaRPr lang="en-US" dirty="0"/>
                    </a:p>
                  </a:txBody>
                  <a:tcPr/>
                </a:tc>
              </a:tr>
              <a:tr h="370840">
                <a:tc>
                  <a:txBody>
                    <a:bodyPr/>
                    <a:lstStyle/>
                    <a:p>
                      <a:r>
                        <a:rPr lang="en-US" dirty="0" smtClean="0"/>
                        <a:t>Metallic Ion</a:t>
                      </a:r>
                      <a:endParaRPr lang="en-US" dirty="0"/>
                    </a:p>
                  </a:txBody>
                  <a:tcPr/>
                </a:tc>
                <a:tc>
                  <a:txBody>
                    <a:bodyPr/>
                    <a:lstStyle/>
                    <a:p>
                      <a:r>
                        <a:rPr lang="en-US" dirty="0" smtClean="0"/>
                        <a:t>NiCl</a:t>
                      </a:r>
                      <a:r>
                        <a:rPr lang="en-US" baseline="-25000" dirty="0" smtClean="0"/>
                        <a:t>2</a:t>
                      </a:r>
                      <a:r>
                        <a:rPr lang="en-US" dirty="0" smtClean="0"/>
                        <a:t>x6H</a:t>
                      </a:r>
                      <a:r>
                        <a:rPr lang="en-US" baseline="-25000" dirty="0" smtClean="0"/>
                        <a:t>2</a:t>
                      </a:r>
                      <a:r>
                        <a:rPr lang="en-US" dirty="0" smtClean="0"/>
                        <a:t>O</a:t>
                      </a:r>
                      <a:endParaRPr lang="en-US" dirty="0"/>
                    </a:p>
                  </a:txBody>
                  <a:tcPr/>
                </a:tc>
                <a:tc>
                  <a:txBody>
                    <a:bodyPr/>
                    <a:lstStyle/>
                    <a:p>
                      <a:r>
                        <a:rPr lang="en-US" dirty="0" smtClean="0"/>
                        <a:t>20</a:t>
                      </a:r>
                      <a:endParaRPr lang="en-US" dirty="0"/>
                    </a:p>
                  </a:txBody>
                  <a:tcPr/>
                </a:tc>
              </a:tr>
              <a:tr h="370840">
                <a:tc>
                  <a:txBody>
                    <a:bodyPr/>
                    <a:lstStyle/>
                    <a:p>
                      <a:r>
                        <a:rPr lang="en-US" dirty="0" smtClean="0"/>
                        <a:t>Alkalinity reserve</a:t>
                      </a:r>
                      <a:endParaRPr lang="en-US" dirty="0"/>
                    </a:p>
                  </a:txBody>
                  <a:tcPr/>
                </a:tc>
                <a:tc>
                  <a:txBody>
                    <a:bodyPr/>
                    <a:lstStyle/>
                    <a:p>
                      <a:r>
                        <a:rPr lang="en-US" dirty="0" err="1" smtClean="0"/>
                        <a:t>NaOH</a:t>
                      </a:r>
                      <a:endParaRPr lang="en-US" dirty="0"/>
                    </a:p>
                  </a:txBody>
                  <a:tcPr/>
                </a:tc>
                <a:tc>
                  <a:txBody>
                    <a:bodyPr/>
                    <a:lstStyle/>
                    <a:p>
                      <a:r>
                        <a:rPr lang="en-US" dirty="0" smtClean="0"/>
                        <a:t>39</a:t>
                      </a:r>
                      <a:endParaRPr lang="en-US" dirty="0"/>
                    </a:p>
                  </a:txBody>
                  <a:tcPr/>
                </a:tc>
              </a:tr>
              <a:tr h="370840">
                <a:tc>
                  <a:txBody>
                    <a:bodyPr/>
                    <a:lstStyle/>
                    <a:p>
                      <a:r>
                        <a:rPr lang="en-US" dirty="0" err="1" smtClean="0"/>
                        <a:t>Complexing</a:t>
                      </a:r>
                      <a:r>
                        <a:rPr lang="en-US" dirty="0" smtClean="0"/>
                        <a:t> agent</a:t>
                      </a:r>
                      <a:endParaRPr lang="en-US" dirty="0"/>
                    </a:p>
                  </a:txBody>
                  <a:tcPr/>
                </a:tc>
                <a:tc>
                  <a:txBody>
                    <a:bodyPr/>
                    <a:lstStyle/>
                    <a:p>
                      <a:r>
                        <a:rPr lang="en-US" dirty="0" smtClean="0"/>
                        <a:t>NH</a:t>
                      </a:r>
                      <a:r>
                        <a:rPr lang="en-US" baseline="-25000" dirty="0" smtClean="0"/>
                        <a:t>2</a:t>
                      </a:r>
                      <a:r>
                        <a:rPr lang="en-US" dirty="0" smtClean="0"/>
                        <a:t>-CH</a:t>
                      </a:r>
                      <a:r>
                        <a:rPr lang="en-US" baseline="-25000" dirty="0" smtClean="0"/>
                        <a:t>2</a:t>
                      </a:r>
                      <a:r>
                        <a:rPr lang="en-US" dirty="0" smtClean="0"/>
                        <a:t>-CH</a:t>
                      </a:r>
                      <a:r>
                        <a:rPr lang="en-US" baseline="-25000" dirty="0" smtClean="0"/>
                        <a:t>2</a:t>
                      </a:r>
                      <a:r>
                        <a:rPr lang="en-US" dirty="0" smtClean="0"/>
                        <a:t>-NH</a:t>
                      </a:r>
                      <a:r>
                        <a:rPr lang="en-US" baseline="-25000" dirty="0" smtClean="0"/>
                        <a:t>2</a:t>
                      </a:r>
                      <a:endParaRPr lang="en-US" baseline="-25000" dirty="0"/>
                    </a:p>
                  </a:txBody>
                  <a:tcPr/>
                </a:tc>
                <a:tc>
                  <a:txBody>
                    <a:bodyPr/>
                    <a:lstStyle/>
                    <a:p>
                      <a:r>
                        <a:rPr lang="en-US" dirty="0" smtClean="0"/>
                        <a:t>59</a:t>
                      </a:r>
                      <a:endParaRPr lang="en-US" dirty="0"/>
                    </a:p>
                  </a:txBody>
                  <a:tcPr/>
                </a:tc>
              </a:tr>
              <a:tr h="370840">
                <a:tc>
                  <a:txBody>
                    <a:bodyPr/>
                    <a:lstStyle/>
                    <a:p>
                      <a:r>
                        <a:rPr lang="en-US" dirty="0" smtClean="0"/>
                        <a:t>Stabilizer</a:t>
                      </a:r>
                      <a:endParaRPr lang="en-US" dirty="0"/>
                    </a:p>
                  </a:txBody>
                  <a:tcPr/>
                </a:tc>
                <a:tc>
                  <a:txBody>
                    <a:bodyPr/>
                    <a:lstStyle/>
                    <a:p>
                      <a:r>
                        <a:rPr lang="en-US" dirty="0" err="1" smtClean="0"/>
                        <a:t>Pb</a:t>
                      </a:r>
                      <a:r>
                        <a:rPr lang="en-US" dirty="0" smtClean="0"/>
                        <a:t>(NO</a:t>
                      </a:r>
                      <a:r>
                        <a:rPr lang="en-US" baseline="-25000" dirty="0" smtClean="0"/>
                        <a:t>3</a:t>
                      </a:r>
                      <a:r>
                        <a:rPr lang="en-US" dirty="0" smtClean="0"/>
                        <a:t>)</a:t>
                      </a:r>
                      <a:r>
                        <a:rPr lang="en-US" baseline="-25000" dirty="0" smtClean="0"/>
                        <a:t>2</a:t>
                      </a:r>
                      <a:endParaRPr lang="en-US" baseline="-25000" dirty="0"/>
                    </a:p>
                  </a:txBody>
                  <a:tcPr/>
                </a:tc>
                <a:tc>
                  <a:txBody>
                    <a:bodyPr/>
                    <a:lstStyle/>
                    <a:p>
                      <a:r>
                        <a:rPr lang="en-US" dirty="0" smtClean="0"/>
                        <a:t>0.0145</a:t>
                      </a:r>
                      <a:endParaRPr lang="en-US" dirty="0"/>
                    </a:p>
                  </a:txBody>
                  <a:tcPr/>
                </a:tc>
              </a:tr>
              <a:tr h="370840">
                <a:tc>
                  <a:txBody>
                    <a:bodyPr/>
                    <a:lstStyle/>
                    <a:p>
                      <a:r>
                        <a:rPr lang="en-US" dirty="0" smtClean="0"/>
                        <a:t>Reducing agent</a:t>
                      </a:r>
                      <a:endParaRPr lang="en-US" dirty="0"/>
                    </a:p>
                  </a:txBody>
                  <a:tcPr/>
                </a:tc>
                <a:tc>
                  <a:txBody>
                    <a:bodyPr/>
                    <a:lstStyle/>
                    <a:p>
                      <a:r>
                        <a:rPr lang="en-US" dirty="0" smtClean="0"/>
                        <a:t>NaBH</a:t>
                      </a:r>
                      <a:r>
                        <a:rPr lang="en-US" baseline="-25000" dirty="0" smtClean="0"/>
                        <a:t>4</a:t>
                      </a:r>
                      <a:endParaRPr lang="en-US" baseline="-25000" dirty="0"/>
                    </a:p>
                  </a:txBody>
                  <a:tcPr/>
                </a:tc>
                <a:tc>
                  <a:txBody>
                    <a:bodyPr/>
                    <a:lstStyle/>
                    <a:p>
                      <a:r>
                        <a:rPr lang="en-US" dirty="0" smtClean="0"/>
                        <a:t>0.48</a:t>
                      </a:r>
                      <a:endParaRPr lang="en-US" dirty="0"/>
                    </a:p>
                  </a:txBody>
                  <a:tcPr/>
                </a:tc>
              </a:tr>
            </a:tbl>
          </a:graphicData>
        </a:graphic>
      </p:graphicFrame>
      <p:pic>
        <p:nvPicPr>
          <p:cNvPr id="60418" name="Picture 2"/>
          <p:cNvPicPr>
            <a:picLocks noChangeAspect="1" noChangeArrowheads="1"/>
          </p:cNvPicPr>
          <p:nvPr/>
        </p:nvPicPr>
        <p:blipFill>
          <a:blip r:embed="rId2" cstate="print"/>
          <a:srcRect/>
          <a:stretch>
            <a:fillRect/>
          </a:stretch>
        </p:blipFill>
        <p:spPr bwMode="auto">
          <a:xfrm>
            <a:off x="304800" y="3733800"/>
            <a:ext cx="3810000" cy="2421516"/>
          </a:xfrm>
          <a:prstGeom prst="rect">
            <a:avLst/>
          </a:prstGeom>
          <a:noFill/>
          <a:ln w="9525">
            <a:noFill/>
            <a:miter lim="800000"/>
            <a:headEnd/>
            <a:tailEnd/>
          </a:ln>
          <a:effectLst/>
        </p:spPr>
      </p:pic>
      <p:pic>
        <p:nvPicPr>
          <p:cNvPr id="60419" name="Picture 3"/>
          <p:cNvPicPr>
            <a:picLocks noChangeAspect="1" noChangeArrowheads="1"/>
          </p:cNvPicPr>
          <p:nvPr/>
        </p:nvPicPr>
        <p:blipFill>
          <a:blip r:embed="rId3" cstate="print"/>
          <a:srcRect/>
          <a:stretch>
            <a:fillRect/>
          </a:stretch>
        </p:blipFill>
        <p:spPr bwMode="auto">
          <a:xfrm>
            <a:off x="6629400" y="1066800"/>
            <a:ext cx="2286000" cy="1909564"/>
          </a:xfrm>
          <a:prstGeom prst="rect">
            <a:avLst/>
          </a:prstGeom>
          <a:noFill/>
          <a:ln w="9525">
            <a:noFill/>
            <a:miter lim="800000"/>
            <a:headEnd/>
            <a:tailEnd/>
          </a:ln>
          <a:effectLst/>
        </p:spPr>
      </p:pic>
      <p:sp>
        <p:nvSpPr>
          <p:cNvPr id="7" name="TextBox 6"/>
          <p:cNvSpPr txBox="1"/>
          <p:nvPr/>
        </p:nvSpPr>
        <p:spPr>
          <a:xfrm>
            <a:off x="1253728" y="6183868"/>
            <a:ext cx="1413272" cy="369332"/>
          </a:xfrm>
          <a:prstGeom prst="rect">
            <a:avLst/>
          </a:prstGeom>
          <a:noFill/>
        </p:spPr>
        <p:txBody>
          <a:bodyPr wrap="none" rtlCol="0">
            <a:spAutoFit/>
          </a:bodyPr>
          <a:lstStyle/>
          <a:p>
            <a:r>
              <a:rPr lang="en-US" dirty="0" smtClean="0"/>
              <a:t>As-deposited</a:t>
            </a:r>
            <a:endParaRPr lang="en-US" dirty="0"/>
          </a:p>
        </p:txBody>
      </p:sp>
      <p:sp>
        <p:nvSpPr>
          <p:cNvPr id="8" name="TextBox 7"/>
          <p:cNvSpPr txBox="1"/>
          <p:nvPr/>
        </p:nvSpPr>
        <p:spPr>
          <a:xfrm>
            <a:off x="228600" y="3200400"/>
            <a:ext cx="2483437" cy="369332"/>
          </a:xfrm>
          <a:prstGeom prst="rect">
            <a:avLst/>
          </a:prstGeom>
          <a:noFill/>
        </p:spPr>
        <p:txBody>
          <a:bodyPr wrap="none" rtlCol="0">
            <a:spAutoFit/>
          </a:bodyPr>
          <a:lstStyle/>
          <a:p>
            <a:r>
              <a:rPr lang="en-US" dirty="0" smtClean="0"/>
              <a:t>Roughness Ra = 0.21</a:t>
            </a:r>
            <a:r>
              <a:rPr lang="en-US" dirty="0" smtClean="0">
                <a:latin typeface="Symbol" pitchFamily="18" charset="2"/>
              </a:rPr>
              <a:t>m</a:t>
            </a:r>
            <a:r>
              <a:rPr lang="en-US" dirty="0" smtClean="0"/>
              <a:t>m</a:t>
            </a:r>
            <a:endParaRPr lang="en-US" dirty="0"/>
          </a:p>
        </p:txBody>
      </p:sp>
      <p:pic>
        <p:nvPicPr>
          <p:cNvPr id="60420" name="Picture 4"/>
          <p:cNvPicPr>
            <a:picLocks noChangeAspect="1" noChangeArrowheads="1"/>
          </p:cNvPicPr>
          <p:nvPr/>
        </p:nvPicPr>
        <p:blipFill>
          <a:blip r:embed="rId4" cstate="print"/>
          <a:srcRect/>
          <a:stretch>
            <a:fillRect/>
          </a:stretch>
        </p:blipFill>
        <p:spPr bwMode="auto">
          <a:xfrm>
            <a:off x="4495800" y="3810000"/>
            <a:ext cx="3581400" cy="2037324"/>
          </a:xfrm>
          <a:prstGeom prst="rect">
            <a:avLst/>
          </a:prstGeom>
          <a:noFill/>
          <a:ln w="9525">
            <a:noFill/>
            <a:miter lim="800000"/>
            <a:headEnd/>
            <a:tailEnd/>
          </a:ln>
          <a:effectLst/>
        </p:spPr>
      </p:pic>
      <p:sp>
        <p:nvSpPr>
          <p:cNvPr id="10" name="TextBox 9"/>
          <p:cNvSpPr txBox="1"/>
          <p:nvPr/>
        </p:nvSpPr>
        <p:spPr>
          <a:xfrm>
            <a:off x="4800600" y="5943600"/>
            <a:ext cx="3276600" cy="369332"/>
          </a:xfrm>
          <a:prstGeom prst="rect">
            <a:avLst/>
          </a:prstGeom>
          <a:noFill/>
        </p:spPr>
        <p:txBody>
          <a:bodyPr wrap="square" rtlCol="0">
            <a:spAutoFit/>
          </a:bodyPr>
          <a:lstStyle/>
          <a:p>
            <a:r>
              <a:rPr lang="en-US" dirty="0" smtClean="0"/>
              <a:t>Heat treated at 850</a:t>
            </a:r>
            <a:r>
              <a:rPr lang="en-US" baseline="30000" dirty="0" smtClean="0"/>
              <a:t>o</a:t>
            </a:r>
            <a:r>
              <a:rPr lang="en-US" dirty="0" smtClean="0"/>
              <a:t>C in vacuum</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a:bodyPr>
          <a:lstStyle/>
          <a:p>
            <a:r>
              <a:rPr lang="en-US" sz="3200" dirty="0" smtClean="0"/>
              <a:t>Advancement in </a:t>
            </a:r>
            <a:r>
              <a:rPr lang="en-US" sz="3200" dirty="0" err="1" smtClean="0"/>
              <a:t>Electroless</a:t>
            </a:r>
            <a:r>
              <a:rPr lang="en-US" sz="3200" dirty="0" smtClean="0"/>
              <a:t> Ni-B Coating</a:t>
            </a:r>
            <a:endParaRPr lang="en-US" sz="3200" dirty="0"/>
          </a:p>
        </p:txBody>
      </p:sp>
      <p:sp>
        <p:nvSpPr>
          <p:cNvPr id="3" name="Content Placeholder 2"/>
          <p:cNvSpPr>
            <a:spLocks noGrp="1"/>
          </p:cNvSpPr>
          <p:nvPr>
            <p:ph idx="1"/>
          </p:nvPr>
        </p:nvSpPr>
        <p:spPr>
          <a:xfrm>
            <a:off x="457200" y="838200"/>
            <a:ext cx="8229600" cy="5715000"/>
          </a:xfrm>
        </p:spPr>
        <p:txBody>
          <a:bodyPr>
            <a:normAutofit fontScale="92500"/>
          </a:bodyPr>
          <a:lstStyle/>
          <a:p>
            <a:r>
              <a:rPr lang="en-US" dirty="0" smtClean="0"/>
              <a:t>Composite </a:t>
            </a:r>
          </a:p>
          <a:p>
            <a:pPr lvl="1"/>
            <a:r>
              <a:rPr lang="en-US" dirty="0" err="1" smtClean="0"/>
              <a:t>Diaomond</a:t>
            </a:r>
            <a:r>
              <a:rPr lang="en-US" dirty="0" smtClean="0"/>
              <a:t> particle reinforced composite Ni-B coating</a:t>
            </a:r>
          </a:p>
          <a:p>
            <a:pPr lvl="2"/>
            <a:r>
              <a:rPr lang="en-US" dirty="0" smtClean="0"/>
              <a:t>Activation stage</a:t>
            </a:r>
          </a:p>
          <a:p>
            <a:pPr lvl="3"/>
            <a:r>
              <a:rPr lang="en-US" dirty="0" smtClean="0"/>
              <a:t>Diamond powder (~80</a:t>
            </a:r>
            <a:r>
              <a:rPr lang="en-US" dirty="0" smtClean="0">
                <a:latin typeface="Symbol" pitchFamily="18" charset="2"/>
              </a:rPr>
              <a:t>m</a:t>
            </a:r>
            <a:r>
              <a:rPr lang="en-US" dirty="0" smtClean="0"/>
              <a:t>m size)</a:t>
            </a:r>
          </a:p>
          <a:p>
            <a:pPr lvl="3"/>
            <a:r>
              <a:rPr lang="en-US" dirty="0" smtClean="0"/>
              <a:t>Rinse in distilled water</a:t>
            </a:r>
          </a:p>
          <a:p>
            <a:pPr lvl="3"/>
            <a:r>
              <a:rPr lang="en-US" dirty="0" smtClean="0"/>
              <a:t>Immerse for 2 min in a stannous chloride (2g/L)-</a:t>
            </a:r>
            <a:r>
              <a:rPr lang="en-US" dirty="0" err="1" smtClean="0"/>
              <a:t>HCl</a:t>
            </a:r>
            <a:r>
              <a:rPr lang="en-US" dirty="0" smtClean="0"/>
              <a:t> (5mL/L) solution</a:t>
            </a:r>
          </a:p>
          <a:p>
            <a:pPr lvl="2"/>
            <a:r>
              <a:rPr lang="en-US" dirty="0" smtClean="0"/>
              <a:t>Bath Constituents</a:t>
            </a:r>
          </a:p>
          <a:p>
            <a:pPr lvl="3"/>
            <a:r>
              <a:rPr lang="en-US" dirty="0" smtClean="0"/>
              <a:t>Nickel chloride (30g/L)</a:t>
            </a:r>
          </a:p>
          <a:p>
            <a:pPr lvl="3"/>
            <a:r>
              <a:rPr lang="en-US" dirty="0" smtClean="0"/>
              <a:t>Sodium hypophosphite (40g/L)</a:t>
            </a:r>
          </a:p>
          <a:p>
            <a:pPr lvl="3"/>
            <a:r>
              <a:rPr lang="en-US" dirty="0" smtClean="0"/>
              <a:t>Sodium citrate (25g/L)</a:t>
            </a:r>
          </a:p>
          <a:p>
            <a:pPr lvl="3"/>
            <a:r>
              <a:rPr lang="en-US" dirty="0" smtClean="0"/>
              <a:t>Ammonium chloride (50g/L)</a:t>
            </a:r>
          </a:p>
          <a:p>
            <a:pPr lvl="3"/>
            <a:r>
              <a:rPr lang="en-US" dirty="0" smtClean="0"/>
              <a:t>Temp. of plating bath: 86+/-1</a:t>
            </a:r>
            <a:r>
              <a:rPr lang="en-US" baseline="30000" dirty="0" smtClean="0"/>
              <a:t>o</a:t>
            </a:r>
            <a:r>
              <a:rPr lang="en-US" dirty="0" smtClean="0"/>
              <a:t>C</a:t>
            </a:r>
          </a:p>
          <a:p>
            <a:pPr lvl="3"/>
            <a:r>
              <a:rPr lang="en-US" dirty="0" smtClean="0"/>
              <a:t>pH of bath: 9-10; pH is maintained by adding appropriate amount of concentrated ammonia solution</a:t>
            </a:r>
          </a:p>
          <a:p>
            <a:pPr lvl="3"/>
            <a:endParaRPr lang="en-US" dirty="0" smtClean="0"/>
          </a:p>
          <a:p>
            <a:pPr lvl="1"/>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11162"/>
          </a:xfrm>
        </p:spPr>
        <p:txBody>
          <a:bodyPr>
            <a:noAutofit/>
          </a:bodyPr>
          <a:lstStyle/>
          <a:p>
            <a:r>
              <a:rPr lang="en-US" sz="2800" dirty="0" smtClean="0"/>
              <a:t>Advancement in Ni-B coating – UCT Proprietary Product</a:t>
            </a:r>
            <a:endParaRPr lang="en-US" sz="2800" dirty="0"/>
          </a:p>
        </p:txBody>
      </p:sp>
      <p:sp>
        <p:nvSpPr>
          <p:cNvPr id="3" name="Content Placeholder 2"/>
          <p:cNvSpPr>
            <a:spLocks noGrp="1"/>
          </p:cNvSpPr>
          <p:nvPr>
            <p:ph idx="1"/>
          </p:nvPr>
        </p:nvSpPr>
        <p:spPr>
          <a:xfrm>
            <a:off x="381000" y="838200"/>
            <a:ext cx="6477000" cy="3657600"/>
          </a:xfrm>
        </p:spPr>
        <p:txBody>
          <a:bodyPr>
            <a:normAutofit/>
          </a:bodyPr>
          <a:lstStyle/>
          <a:p>
            <a:r>
              <a:rPr lang="en-US" sz="2000" dirty="0" err="1" smtClean="0"/>
              <a:t>Intermetallic</a:t>
            </a:r>
            <a:r>
              <a:rPr lang="en-US" sz="2000" dirty="0" smtClean="0"/>
              <a:t> Ni</a:t>
            </a:r>
            <a:r>
              <a:rPr lang="en-US" sz="2000" baseline="-25000" dirty="0" smtClean="0"/>
              <a:t>3</a:t>
            </a:r>
            <a:r>
              <a:rPr lang="en-US" sz="2000" dirty="0" smtClean="0"/>
              <a:t>B based coating</a:t>
            </a:r>
          </a:p>
          <a:p>
            <a:r>
              <a:rPr lang="en-US" sz="2000" dirty="0" smtClean="0"/>
              <a:t>Deposited composition: Ni-6wt%B (85-100vol% Ni</a:t>
            </a:r>
            <a:r>
              <a:rPr lang="en-US" sz="2000" baseline="-25000" dirty="0" smtClean="0"/>
              <a:t>3</a:t>
            </a:r>
            <a:r>
              <a:rPr lang="en-US" sz="2000" dirty="0" smtClean="0"/>
              <a:t>B in heat treated condition)</a:t>
            </a:r>
          </a:p>
          <a:p>
            <a:r>
              <a:rPr lang="en-US" sz="2000" dirty="0" smtClean="0"/>
              <a:t>High hardness and high toughness</a:t>
            </a:r>
          </a:p>
          <a:p>
            <a:r>
              <a:rPr lang="en-US" sz="2000" dirty="0" smtClean="0"/>
              <a:t>Uniform deposition: 10-100</a:t>
            </a:r>
            <a:r>
              <a:rPr lang="en-US" sz="2000" dirty="0" smtClean="0">
                <a:latin typeface="Symbol" pitchFamily="18" charset="2"/>
              </a:rPr>
              <a:t>m</a:t>
            </a:r>
            <a:r>
              <a:rPr lang="en-US" sz="2000" dirty="0" smtClean="0"/>
              <a:t>m</a:t>
            </a:r>
          </a:p>
          <a:p>
            <a:r>
              <a:rPr lang="en-US" sz="2000" dirty="0" smtClean="0"/>
              <a:t>Damage tolerant coating, Temp. tolerant up to 700</a:t>
            </a:r>
            <a:r>
              <a:rPr lang="en-US" sz="2000" baseline="30000" dirty="0" smtClean="0"/>
              <a:t>o</a:t>
            </a:r>
            <a:r>
              <a:rPr lang="en-US" sz="2000" dirty="0" smtClean="0"/>
              <a:t>C</a:t>
            </a:r>
          </a:p>
          <a:p>
            <a:r>
              <a:rPr lang="en-US" sz="2000" dirty="0" smtClean="0"/>
              <a:t>Lubricity/Low coefficient of friction</a:t>
            </a:r>
          </a:p>
          <a:p>
            <a:r>
              <a:rPr lang="en-US" sz="2000" dirty="0" smtClean="0"/>
              <a:t>Low temp. process 96</a:t>
            </a:r>
            <a:r>
              <a:rPr lang="en-US" sz="2000" baseline="30000" dirty="0" smtClean="0"/>
              <a:t>o</a:t>
            </a:r>
            <a:r>
              <a:rPr lang="en-US" sz="2000" dirty="0" smtClean="0"/>
              <a:t>C, Fast deposition rate (20</a:t>
            </a:r>
            <a:r>
              <a:rPr lang="en-US" sz="2000" dirty="0" smtClean="0">
                <a:latin typeface="Symbol" pitchFamily="18" charset="2"/>
              </a:rPr>
              <a:t>m</a:t>
            </a:r>
            <a:r>
              <a:rPr lang="en-US" sz="2000" dirty="0" smtClean="0"/>
              <a:t>m/hr)</a:t>
            </a:r>
          </a:p>
          <a:p>
            <a:r>
              <a:rPr lang="en-US" sz="2000" dirty="0" smtClean="0"/>
              <a:t>Ability to coat following substrate: steel, stainless steel, bronze/brass, Ni alloys</a:t>
            </a:r>
          </a:p>
        </p:txBody>
      </p:sp>
      <p:pic>
        <p:nvPicPr>
          <p:cNvPr id="39939" name="Picture 3"/>
          <p:cNvPicPr>
            <a:picLocks noChangeAspect="1" noChangeArrowheads="1"/>
          </p:cNvPicPr>
          <p:nvPr/>
        </p:nvPicPr>
        <p:blipFill>
          <a:blip r:embed="rId2" cstate="print"/>
          <a:srcRect/>
          <a:stretch>
            <a:fillRect/>
          </a:stretch>
        </p:blipFill>
        <p:spPr bwMode="auto">
          <a:xfrm>
            <a:off x="6934200" y="609600"/>
            <a:ext cx="1724872" cy="2447925"/>
          </a:xfrm>
          <a:prstGeom prst="rect">
            <a:avLst/>
          </a:prstGeom>
          <a:noFill/>
          <a:ln w="9525">
            <a:noFill/>
            <a:miter lim="800000"/>
            <a:headEnd/>
            <a:tailEnd/>
          </a:ln>
        </p:spPr>
      </p:pic>
      <p:pic>
        <p:nvPicPr>
          <p:cNvPr id="39940" name="Picture 4"/>
          <p:cNvPicPr>
            <a:picLocks noChangeAspect="1" noChangeArrowheads="1"/>
          </p:cNvPicPr>
          <p:nvPr/>
        </p:nvPicPr>
        <p:blipFill>
          <a:blip r:embed="rId3" cstate="print"/>
          <a:srcRect/>
          <a:stretch>
            <a:fillRect/>
          </a:stretch>
        </p:blipFill>
        <p:spPr bwMode="auto">
          <a:xfrm>
            <a:off x="6858000" y="2895600"/>
            <a:ext cx="2187598" cy="1752600"/>
          </a:xfrm>
          <a:prstGeom prst="rect">
            <a:avLst/>
          </a:prstGeom>
          <a:noFill/>
          <a:ln w="9525">
            <a:noFill/>
            <a:miter lim="800000"/>
            <a:headEnd/>
            <a:tailEnd/>
          </a:ln>
          <a:effectLst/>
        </p:spPr>
      </p:pic>
      <p:pic>
        <p:nvPicPr>
          <p:cNvPr id="39941" name="Picture 5"/>
          <p:cNvPicPr>
            <a:picLocks noChangeAspect="1" noChangeArrowheads="1"/>
          </p:cNvPicPr>
          <p:nvPr/>
        </p:nvPicPr>
        <p:blipFill>
          <a:blip r:embed="rId4" cstate="print"/>
          <a:srcRect/>
          <a:stretch>
            <a:fillRect/>
          </a:stretch>
        </p:blipFill>
        <p:spPr bwMode="auto">
          <a:xfrm>
            <a:off x="7148513" y="4724400"/>
            <a:ext cx="1995487" cy="1778923"/>
          </a:xfrm>
          <a:prstGeom prst="rect">
            <a:avLst/>
          </a:prstGeom>
          <a:noFill/>
          <a:ln w="9525">
            <a:noFill/>
            <a:miter lim="800000"/>
            <a:headEnd/>
            <a:tailEnd/>
          </a:ln>
        </p:spPr>
      </p:pic>
      <p:sp>
        <p:nvSpPr>
          <p:cNvPr id="8" name="TextBox 7"/>
          <p:cNvSpPr txBox="1"/>
          <p:nvPr/>
        </p:nvSpPr>
        <p:spPr>
          <a:xfrm>
            <a:off x="7115688" y="6477000"/>
            <a:ext cx="2028312" cy="369332"/>
          </a:xfrm>
          <a:prstGeom prst="rect">
            <a:avLst/>
          </a:prstGeom>
          <a:noFill/>
        </p:spPr>
        <p:txBody>
          <a:bodyPr wrap="none" rtlCol="0">
            <a:spAutoFit/>
          </a:bodyPr>
          <a:lstStyle/>
          <a:p>
            <a:r>
              <a:rPr lang="en-US" dirty="0" smtClean="0"/>
              <a:t>Columnar Structure</a:t>
            </a:r>
            <a:endParaRPr lang="en-US" dirty="0"/>
          </a:p>
        </p:txBody>
      </p:sp>
      <p:pic>
        <p:nvPicPr>
          <p:cNvPr id="39942" name="Picture 6"/>
          <p:cNvPicPr>
            <a:picLocks noChangeAspect="1" noChangeArrowheads="1"/>
          </p:cNvPicPr>
          <p:nvPr/>
        </p:nvPicPr>
        <p:blipFill>
          <a:blip r:embed="rId5" cstate="print"/>
          <a:srcRect/>
          <a:stretch>
            <a:fillRect/>
          </a:stretch>
        </p:blipFill>
        <p:spPr bwMode="auto">
          <a:xfrm>
            <a:off x="152400" y="4648200"/>
            <a:ext cx="3301182" cy="1918812"/>
          </a:xfrm>
          <a:prstGeom prst="rect">
            <a:avLst/>
          </a:prstGeom>
          <a:noFill/>
          <a:ln w="9525">
            <a:noFill/>
            <a:miter lim="800000"/>
            <a:headEnd/>
            <a:tailEnd/>
          </a:ln>
          <a:effectLst/>
        </p:spPr>
      </p:pic>
      <p:pic>
        <p:nvPicPr>
          <p:cNvPr id="39943" name="Picture 7"/>
          <p:cNvPicPr>
            <a:picLocks noChangeAspect="1" noChangeArrowheads="1"/>
          </p:cNvPicPr>
          <p:nvPr/>
        </p:nvPicPr>
        <p:blipFill>
          <a:blip r:embed="rId6" cstate="print"/>
          <a:srcRect/>
          <a:stretch>
            <a:fillRect/>
          </a:stretch>
        </p:blipFill>
        <p:spPr bwMode="auto">
          <a:xfrm>
            <a:off x="3448050" y="4495800"/>
            <a:ext cx="3181350" cy="1952625"/>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Ni-B Coating - Oil and Gas Applications</a:t>
            </a:r>
            <a:endParaRPr lang="en-US" dirty="0"/>
          </a:p>
        </p:txBody>
      </p:sp>
      <p:graphicFrame>
        <p:nvGraphicFramePr>
          <p:cNvPr id="5" name="Table 4"/>
          <p:cNvGraphicFramePr>
            <a:graphicFrameLocks noGrp="1"/>
          </p:cNvGraphicFramePr>
          <p:nvPr/>
        </p:nvGraphicFramePr>
        <p:xfrm>
          <a:off x="457200" y="914400"/>
          <a:ext cx="8458200" cy="3657600"/>
        </p:xfrm>
        <a:graphic>
          <a:graphicData uri="http://schemas.openxmlformats.org/drawingml/2006/table">
            <a:tbl>
              <a:tblPr firstRow="1" bandRow="1">
                <a:tableStyleId>{5C22544A-7EE6-4342-B048-85BDC9FD1C3A}</a:tableStyleId>
              </a:tblPr>
              <a:tblGrid>
                <a:gridCol w="3429000"/>
                <a:gridCol w="5029200"/>
              </a:tblGrid>
              <a:tr h="207159">
                <a:tc>
                  <a:txBody>
                    <a:bodyPr/>
                    <a:lstStyle/>
                    <a:p>
                      <a:pPr algn="ctr"/>
                      <a:r>
                        <a:rPr lang="en-US" dirty="0" smtClean="0"/>
                        <a:t>Product Area</a:t>
                      </a:r>
                      <a:endParaRPr lang="en-US" dirty="0"/>
                    </a:p>
                  </a:txBody>
                  <a:tcPr/>
                </a:tc>
                <a:tc>
                  <a:txBody>
                    <a:bodyPr/>
                    <a:lstStyle/>
                    <a:p>
                      <a:pPr algn="ctr"/>
                      <a:r>
                        <a:rPr lang="en-US" dirty="0" smtClean="0"/>
                        <a:t>Coating Application Part</a:t>
                      </a:r>
                      <a:endParaRPr lang="en-US" dirty="0"/>
                    </a:p>
                  </a:txBody>
                  <a:tcPr/>
                </a:tc>
              </a:tr>
              <a:tr h="510803">
                <a:tc>
                  <a:txBody>
                    <a:bodyPr/>
                    <a:lstStyle/>
                    <a:p>
                      <a:r>
                        <a:rPr lang="en-US" dirty="0" smtClean="0"/>
                        <a:t>Pumps: Centrifugal, Artificial lift </a:t>
                      </a:r>
                    </a:p>
                    <a:p>
                      <a:r>
                        <a:rPr lang="en-US" dirty="0" smtClean="0"/>
                        <a:t>               Gas separator</a:t>
                      </a:r>
                    </a:p>
                    <a:p>
                      <a:r>
                        <a:rPr lang="en-US" baseline="0" dirty="0" smtClean="0"/>
                        <a:t>               </a:t>
                      </a:r>
                      <a:r>
                        <a:rPr lang="en-US" dirty="0" smtClean="0"/>
                        <a:t> Sucker rod</a:t>
                      </a:r>
                      <a:endParaRPr lang="en-US" dirty="0"/>
                    </a:p>
                  </a:txBody>
                  <a:tcPr/>
                </a:tc>
                <a:tc>
                  <a:txBody>
                    <a:bodyPr/>
                    <a:lstStyle/>
                    <a:p>
                      <a:r>
                        <a:rPr lang="en-US" dirty="0" smtClean="0"/>
                        <a:t>Impellers, diffusers, housings</a:t>
                      </a:r>
                    </a:p>
                    <a:p>
                      <a:r>
                        <a:rPr lang="en-US" dirty="0" smtClean="0"/>
                        <a:t>Rotors,</a:t>
                      </a:r>
                      <a:r>
                        <a:rPr lang="en-US" baseline="0" dirty="0" smtClean="0"/>
                        <a:t> bearings, chambers, sleeves, vanes, augers</a:t>
                      </a:r>
                    </a:p>
                    <a:p>
                      <a:r>
                        <a:rPr lang="en-US" baseline="0" dirty="0" smtClean="0"/>
                        <a:t>Plunger heads, valves</a:t>
                      </a:r>
                      <a:endParaRPr lang="en-US" dirty="0"/>
                    </a:p>
                  </a:txBody>
                  <a:tcPr/>
                </a:tc>
              </a:tr>
              <a:tr h="510803">
                <a:tc>
                  <a:txBody>
                    <a:bodyPr/>
                    <a:lstStyle/>
                    <a:p>
                      <a:r>
                        <a:rPr lang="en-US" dirty="0" smtClean="0"/>
                        <a:t>Ball Valves</a:t>
                      </a:r>
                      <a:r>
                        <a:rPr lang="en-US" baseline="0" dirty="0" smtClean="0"/>
                        <a:t> &amp; Ball Seats</a:t>
                      </a:r>
                    </a:p>
                    <a:p>
                      <a:r>
                        <a:rPr lang="en-US" baseline="0" dirty="0" smtClean="0"/>
                        <a:t>                Severe Service</a:t>
                      </a:r>
                    </a:p>
                    <a:p>
                      <a:r>
                        <a:rPr lang="en-US" baseline="0" dirty="0" smtClean="0"/>
                        <a:t>                </a:t>
                      </a:r>
                      <a:r>
                        <a:rPr lang="en-US" baseline="0" dirty="0" err="1" smtClean="0"/>
                        <a:t>Trunion</a:t>
                      </a:r>
                      <a:r>
                        <a:rPr lang="en-US" baseline="0" dirty="0" smtClean="0"/>
                        <a:t> valves</a:t>
                      </a:r>
                      <a:endParaRPr lang="en-US" dirty="0"/>
                    </a:p>
                  </a:txBody>
                  <a:tcPr/>
                </a:tc>
                <a:tc>
                  <a:txBody>
                    <a:bodyPr/>
                    <a:lstStyle/>
                    <a:p>
                      <a:endParaRPr lang="en-US" dirty="0" smtClean="0"/>
                    </a:p>
                    <a:p>
                      <a:r>
                        <a:rPr lang="en-US" dirty="0" smtClean="0"/>
                        <a:t>Balls, valve seats, bearing</a:t>
                      </a:r>
                      <a:r>
                        <a:rPr lang="en-US" baseline="0" dirty="0" smtClean="0"/>
                        <a:t> sleeves, thrust bearings</a:t>
                      </a:r>
                    </a:p>
                    <a:p>
                      <a:r>
                        <a:rPr lang="en-US" baseline="0" dirty="0" err="1" smtClean="0"/>
                        <a:t>Trunions</a:t>
                      </a:r>
                      <a:r>
                        <a:rPr lang="en-US" baseline="0" dirty="0" smtClean="0"/>
                        <a:t>, stems, seats, bearing sleeves</a:t>
                      </a:r>
                      <a:endParaRPr lang="en-US" dirty="0"/>
                    </a:p>
                  </a:txBody>
                  <a:tcPr/>
                </a:tc>
              </a:tr>
              <a:tr h="207159">
                <a:tc>
                  <a:txBody>
                    <a:bodyPr/>
                    <a:lstStyle/>
                    <a:p>
                      <a:r>
                        <a:rPr lang="en-US" dirty="0" smtClean="0"/>
                        <a:t>Choke Valves</a:t>
                      </a:r>
                      <a:endParaRPr lang="en-US" dirty="0"/>
                    </a:p>
                  </a:txBody>
                  <a:tcPr/>
                </a:tc>
                <a:tc>
                  <a:txBody>
                    <a:bodyPr/>
                    <a:lstStyle/>
                    <a:p>
                      <a:r>
                        <a:rPr lang="en-US" dirty="0" smtClean="0"/>
                        <a:t>Housings, choke disks, bearing disks</a:t>
                      </a:r>
                      <a:endParaRPr lang="en-US" dirty="0"/>
                    </a:p>
                  </a:txBody>
                  <a:tcPr/>
                </a:tc>
              </a:tr>
              <a:tr h="207159">
                <a:tc>
                  <a:txBody>
                    <a:bodyPr/>
                    <a:lstStyle/>
                    <a:p>
                      <a:r>
                        <a:rPr lang="en-US" dirty="0" smtClean="0"/>
                        <a:t>Gate Valves</a:t>
                      </a:r>
                      <a:endParaRPr lang="en-US" dirty="0"/>
                    </a:p>
                  </a:txBody>
                  <a:tcPr/>
                </a:tc>
                <a:tc>
                  <a:txBody>
                    <a:bodyPr/>
                    <a:lstStyle/>
                    <a:p>
                      <a:r>
                        <a:rPr lang="en-US" dirty="0" smtClean="0"/>
                        <a:t>Gate wedges, gate plates, lift</a:t>
                      </a:r>
                      <a:r>
                        <a:rPr lang="en-US" baseline="0" dirty="0" smtClean="0"/>
                        <a:t> nuts</a:t>
                      </a:r>
                      <a:endParaRPr lang="en-US" dirty="0"/>
                    </a:p>
                  </a:txBody>
                  <a:tcPr/>
                </a:tc>
              </a:tr>
              <a:tr h="207159">
                <a:tc>
                  <a:txBody>
                    <a:bodyPr/>
                    <a:lstStyle/>
                    <a:p>
                      <a:r>
                        <a:rPr lang="en-US" dirty="0" smtClean="0"/>
                        <a:t>Production completion</a:t>
                      </a:r>
                      <a:r>
                        <a:rPr lang="en-US" baseline="0" dirty="0" smtClean="0"/>
                        <a:t> equipment</a:t>
                      </a:r>
                      <a:endParaRPr lang="en-US" dirty="0"/>
                    </a:p>
                  </a:txBody>
                  <a:tcPr/>
                </a:tc>
                <a:tc>
                  <a:txBody>
                    <a:bodyPr/>
                    <a:lstStyle/>
                    <a:p>
                      <a:r>
                        <a:rPr lang="en-US" dirty="0" smtClean="0"/>
                        <a:t>Top drive swivels, wash-pipes </a:t>
                      </a:r>
                      <a:endParaRPr lang="en-US" dirty="0"/>
                    </a:p>
                  </a:txBody>
                  <a:tcPr/>
                </a:tc>
              </a:tr>
              <a:tr h="207159">
                <a:tc>
                  <a:txBody>
                    <a:bodyPr/>
                    <a:lstStyle/>
                    <a:p>
                      <a:r>
                        <a:rPr lang="en-US" dirty="0" smtClean="0"/>
                        <a:t>Fishing tool</a:t>
                      </a:r>
                      <a:endParaRPr lang="en-US" dirty="0"/>
                    </a:p>
                  </a:txBody>
                  <a:tcPr/>
                </a:tc>
                <a:tc>
                  <a:txBody>
                    <a:bodyPr/>
                    <a:lstStyle/>
                    <a:p>
                      <a:r>
                        <a:rPr lang="en-US" dirty="0" smtClean="0"/>
                        <a:t>BOP bolts, caps, swivel joints</a:t>
                      </a:r>
                      <a:endParaRPr lang="en-US" dirty="0"/>
                    </a:p>
                  </a:txBody>
                  <a:tcPr/>
                </a:tc>
              </a:tr>
            </a:tbl>
          </a:graphicData>
        </a:graphic>
      </p:graphicFrame>
      <p:pic>
        <p:nvPicPr>
          <p:cNvPr id="40963" name="Picture 3"/>
          <p:cNvPicPr>
            <a:picLocks noChangeAspect="1" noChangeArrowheads="1"/>
          </p:cNvPicPr>
          <p:nvPr/>
        </p:nvPicPr>
        <p:blipFill>
          <a:blip r:embed="rId2" cstate="print"/>
          <a:srcRect/>
          <a:stretch>
            <a:fillRect/>
          </a:stretch>
        </p:blipFill>
        <p:spPr bwMode="auto">
          <a:xfrm>
            <a:off x="441960" y="5257800"/>
            <a:ext cx="3352800" cy="1371600"/>
          </a:xfrm>
          <a:prstGeom prst="rect">
            <a:avLst/>
          </a:prstGeom>
          <a:noFill/>
          <a:ln w="9525">
            <a:noFill/>
            <a:miter lim="800000"/>
            <a:headEnd/>
            <a:tailEnd/>
          </a:ln>
        </p:spPr>
      </p:pic>
      <p:pic>
        <p:nvPicPr>
          <p:cNvPr id="40964" name="Picture 4"/>
          <p:cNvPicPr>
            <a:picLocks noChangeAspect="1" noChangeArrowheads="1"/>
          </p:cNvPicPr>
          <p:nvPr/>
        </p:nvPicPr>
        <p:blipFill>
          <a:blip r:embed="rId3" cstate="print"/>
          <a:srcRect/>
          <a:stretch>
            <a:fillRect/>
          </a:stretch>
        </p:blipFill>
        <p:spPr bwMode="auto">
          <a:xfrm>
            <a:off x="4099560" y="5181600"/>
            <a:ext cx="1200150" cy="1500188"/>
          </a:xfrm>
          <a:prstGeom prst="rect">
            <a:avLst/>
          </a:prstGeom>
          <a:noFill/>
          <a:ln w="9525">
            <a:noFill/>
            <a:miter lim="800000"/>
            <a:headEnd/>
            <a:tailEnd/>
          </a:ln>
        </p:spPr>
      </p:pic>
      <p:pic>
        <p:nvPicPr>
          <p:cNvPr id="40965" name="Picture 5"/>
          <p:cNvPicPr>
            <a:picLocks noChangeAspect="1" noChangeArrowheads="1"/>
          </p:cNvPicPr>
          <p:nvPr/>
        </p:nvPicPr>
        <p:blipFill>
          <a:blip r:embed="rId4" cstate="print"/>
          <a:srcRect/>
          <a:stretch>
            <a:fillRect/>
          </a:stretch>
        </p:blipFill>
        <p:spPr bwMode="auto">
          <a:xfrm>
            <a:off x="5394960" y="5181600"/>
            <a:ext cx="1219200" cy="1524000"/>
          </a:xfrm>
          <a:prstGeom prst="rect">
            <a:avLst/>
          </a:prstGeom>
          <a:noFill/>
          <a:ln w="9525">
            <a:noFill/>
            <a:miter lim="800000"/>
            <a:headEnd/>
            <a:tailEnd/>
          </a:ln>
        </p:spPr>
      </p:pic>
      <p:pic>
        <p:nvPicPr>
          <p:cNvPr id="40966" name="Picture 6"/>
          <p:cNvPicPr>
            <a:picLocks noChangeAspect="1" noChangeArrowheads="1"/>
          </p:cNvPicPr>
          <p:nvPr/>
        </p:nvPicPr>
        <p:blipFill>
          <a:blip r:embed="rId5" cstate="print"/>
          <a:srcRect/>
          <a:stretch>
            <a:fillRect/>
          </a:stretch>
        </p:blipFill>
        <p:spPr bwMode="auto">
          <a:xfrm>
            <a:off x="6690360" y="5181600"/>
            <a:ext cx="1158240" cy="1447800"/>
          </a:xfrm>
          <a:prstGeom prst="rect">
            <a:avLst/>
          </a:prstGeom>
          <a:noFill/>
          <a:ln w="9525">
            <a:noFill/>
            <a:miter lim="800000"/>
            <a:headEnd/>
            <a:tailEnd/>
          </a:ln>
        </p:spPr>
      </p:pic>
      <p:sp>
        <p:nvSpPr>
          <p:cNvPr id="11" name="TextBox 10"/>
          <p:cNvSpPr txBox="1"/>
          <p:nvPr/>
        </p:nvSpPr>
        <p:spPr>
          <a:xfrm>
            <a:off x="1037488" y="4736068"/>
            <a:ext cx="1973361" cy="369332"/>
          </a:xfrm>
          <a:prstGeom prst="rect">
            <a:avLst/>
          </a:prstGeom>
          <a:noFill/>
        </p:spPr>
        <p:txBody>
          <a:bodyPr wrap="none" rtlCol="0">
            <a:spAutoFit/>
          </a:bodyPr>
          <a:lstStyle/>
          <a:p>
            <a:r>
              <a:rPr lang="en-US" b="1" u="sng" dirty="0" smtClean="0"/>
              <a:t>Other Applications</a:t>
            </a:r>
            <a:endParaRPr lang="en-US" b="1" u="sng"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3600" dirty="0" smtClean="0"/>
              <a:t>Testing, Evaluation of Surface Properties</a:t>
            </a:r>
            <a:r>
              <a:rPr lang="en-US" dirty="0" smtClean="0"/>
              <a:t> </a:t>
            </a:r>
            <a:endParaRPr lang="en-US" dirty="0"/>
          </a:p>
        </p:txBody>
      </p:sp>
      <p:sp>
        <p:nvSpPr>
          <p:cNvPr id="3" name="Content Placeholder 2"/>
          <p:cNvSpPr>
            <a:spLocks noGrp="1"/>
          </p:cNvSpPr>
          <p:nvPr>
            <p:ph idx="1"/>
          </p:nvPr>
        </p:nvSpPr>
        <p:spPr>
          <a:xfrm>
            <a:off x="533400" y="1066800"/>
            <a:ext cx="8229600" cy="4525963"/>
          </a:xfrm>
        </p:spPr>
        <p:txBody>
          <a:bodyPr>
            <a:normAutofit/>
          </a:bodyPr>
          <a:lstStyle/>
          <a:p>
            <a:r>
              <a:rPr lang="en-US" dirty="0" smtClean="0"/>
              <a:t>Corrosion Test</a:t>
            </a:r>
          </a:p>
          <a:p>
            <a:pPr lvl="1"/>
            <a:r>
              <a:rPr lang="en-US" dirty="0" err="1" smtClean="0"/>
              <a:t>Tafel</a:t>
            </a:r>
            <a:r>
              <a:rPr lang="en-US" dirty="0" smtClean="0"/>
              <a:t> electrochemical measurements</a:t>
            </a:r>
          </a:p>
          <a:p>
            <a:pPr lvl="1"/>
            <a:r>
              <a:rPr lang="en-US" dirty="0" smtClean="0"/>
              <a:t>Salt Spray test per ASTM B117</a:t>
            </a:r>
          </a:p>
          <a:p>
            <a:r>
              <a:rPr lang="en-US" dirty="0" smtClean="0"/>
              <a:t>X-ray diffraction</a:t>
            </a:r>
          </a:p>
          <a:p>
            <a:pPr lvl="2"/>
            <a:r>
              <a:rPr lang="en-US" dirty="0" smtClean="0"/>
              <a:t>Phase Identification</a:t>
            </a:r>
          </a:p>
          <a:p>
            <a:pPr lvl="2"/>
            <a:r>
              <a:rPr lang="en-US" dirty="0" smtClean="0"/>
              <a:t>Internal Stress</a:t>
            </a:r>
          </a:p>
          <a:p>
            <a:r>
              <a:rPr lang="en-US" dirty="0" err="1" smtClean="0"/>
              <a:t>Microhardness</a:t>
            </a:r>
            <a:endParaRPr lang="en-US" dirty="0" smtClean="0"/>
          </a:p>
          <a:p>
            <a:r>
              <a:rPr lang="en-US" dirty="0" smtClean="0"/>
              <a:t>Wear test (Pin-on-disc)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525963"/>
          </a:xfrm>
        </p:spPr>
        <p:txBody>
          <a:bodyPr>
            <a:normAutofit fontScale="70000" lnSpcReduction="20000"/>
          </a:bodyPr>
          <a:lstStyle/>
          <a:p>
            <a:r>
              <a:rPr lang="en-US" dirty="0" smtClean="0"/>
              <a:t>Steel with Al-Zn coating</a:t>
            </a:r>
          </a:p>
          <a:p>
            <a:pPr lvl="1"/>
            <a:r>
              <a:rPr lang="en-US" dirty="0" smtClean="0"/>
              <a:t>55Al-43.4Zn-1.6Si Alloy</a:t>
            </a:r>
          </a:p>
          <a:p>
            <a:pPr lvl="1"/>
            <a:r>
              <a:rPr lang="en-US" dirty="0" smtClean="0"/>
              <a:t>Microstructure consists of Al rich dendrites (80% vol.) and Zn rich </a:t>
            </a:r>
            <a:r>
              <a:rPr lang="en-US" dirty="0" err="1" smtClean="0"/>
              <a:t>interdendritic</a:t>
            </a:r>
            <a:r>
              <a:rPr lang="en-US" dirty="0" smtClean="0"/>
              <a:t> zones (20% vol.) containing Si rich particles. At interface with the steel, there is an </a:t>
            </a:r>
            <a:r>
              <a:rPr lang="en-US" dirty="0" err="1" smtClean="0"/>
              <a:t>intermetallic</a:t>
            </a:r>
            <a:r>
              <a:rPr lang="en-US" dirty="0" smtClean="0"/>
              <a:t> layer of </a:t>
            </a:r>
            <a:r>
              <a:rPr lang="en-US" dirty="0" err="1" smtClean="0"/>
              <a:t>AlZnFeSi</a:t>
            </a:r>
            <a:r>
              <a:rPr lang="en-US" dirty="0" smtClean="0"/>
              <a:t> (1-2</a:t>
            </a:r>
            <a:r>
              <a:rPr lang="en-US" dirty="0" smtClean="0">
                <a:latin typeface="Symbol" pitchFamily="18" charset="2"/>
              </a:rPr>
              <a:t>m</a:t>
            </a:r>
            <a:r>
              <a:rPr lang="en-US" dirty="0" smtClean="0"/>
              <a:t>m thick)</a:t>
            </a:r>
          </a:p>
          <a:p>
            <a:pPr lvl="1"/>
            <a:r>
              <a:rPr lang="en-US" dirty="0" smtClean="0"/>
              <a:t>Excellent corrosion resistance due to barrier effect of Al and sacrificial protection of Zn. </a:t>
            </a:r>
          </a:p>
          <a:p>
            <a:pPr lvl="1"/>
            <a:r>
              <a:rPr lang="en-US" dirty="0" smtClean="0"/>
              <a:t>Silver metallic color, which is preserved over time without becoming dull due to the formation of thin aluminum oxide layer on the top. </a:t>
            </a:r>
          </a:p>
          <a:p>
            <a:pPr lvl="1"/>
            <a:r>
              <a:rPr lang="en-US" dirty="0" smtClean="0"/>
              <a:t>Good corrosion resistance at high temp., good abrasion resistance, high surface hardness and good thermal and light reflectivity</a:t>
            </a:r>
          </a:p>
          <a:p>
            <a:pPr lvl="1"/>
            <a:r>
              <a:rPr lang="en-US" dirty="0" smtClean="0"/>
              <a:t>Applications:</a:t>
            </a:r>
          </a:p>
          <a:p>
            <a:pPr lvl="2"/>
            <a:r>
              <a:rPr lang="en-US" dirty="0" smtClean="0"/>
              <a:t>Outdoor construction applications such as</a:t>
            </a:r>
          </a:p>
          <a:p>
            <a:pPr lvl="2">
              <a:buNone/>
            </a:pPr>
            <a:r>
              <a:rPr lang="en-US" dirty="0" smtClean="0"/>
              <a:t>	 as roofing, silo cladding and profiling, </a:t>
            </a:r>
          </a:p>
        </p:txBody>
      </p:sp>
      <p:sp>
        <p:nvSpPr>
          <p:cNvPr id="4" name="Title 1"/>
          <p:cNvSpPr>
            <a:spLocks noGrp="1"/>
          </p:cNvSpPr>
          <p:nvPr>
            <p:ph type="title"/>
          </p:nvPr>
        </p:nvSpPr>
        <p:spPr>
          <a:xfrm>
            <a:off x="457200" y="274638"/>
            <a:ext cx="8229600" cy="411162"/>
          </a:xfrm>
        </p:spPr>
        <p:txBody>
          <a:bodyPr>
            <a:normAutofit fontScale="90000"/>
          </a:bodyPr>
          <a:lstStyle/>
          <a:p>
            <a:r>
              <a:rPr lang="en-US" dirty="0" smtClean="0"/>
              <a:t>Hot Dip Coating – Contd. </a:t>
            </a:r>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5943600" y="4419600"/>
            <a:ext cx="2847975" cy="2114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Hot Dip Coating – Contd. </a:t>
            </a:r>
            <a:endParaRPr lang="en-US" dirty="0"/>
          </a:p>
        </p:txBody>
      </p:sp>
      <p:sp>
        <p:nvSpPr>
          <p:cNvPr id="3" name="Content Placeholder 2"/>
          <p:cNvSpPr>
            <a:spLocks noGrp="1"/>
          </p:cNvSpPr>
          <p:nvPr>
            <p:ph idx="1"/>
          </p:nvPr>
        </p:nvSpPr>
        <p:spPr>
          <a:xfrm>
            <a:off x="457200" y="1066800"/>
            <a:ext cx="8229600" cy="4525963"/>
          </a:xfrm>
        </p:spPr>
        <p:txBody>
          <a:bodyPr>
            <a:normAutofit fontScale="85000" lnSpcReduction="10000"/>
          </a:bodyPr>
          <a:lstStyle/>
          <a:p>
            <a:r>
              <a:rPr lang="en-US" dirty="0" smtClean="0"/>
              <a:t>Steel with Al-Si coating</a:t>
            </a:r>
          </a:p>
          <a:p>
            <a:pPr lvl="1"/>
            <a:r>
              <a:rPr lang="en-US" dirty="0" smtClean="0"/>
              <a:t>Continuous process and substrate gets coated on both sides. </a:t>
            </a:r>
          </a:p>
          <a:p>
            <a:pPr lvl="1"/>
            <a:r>
              <a:rPr lang="en-US" dirty="0" smtClean="0"/>
              <a:t>Coating composition is 90%Al and 10%Si</a:t>
            </a:r>
          </a:p>
          <a:p>
            <a:pPr lvl="1"/>
            <a:r>
              <a:rPr lang="en-US" dirty="0" smtClean="0"/>
              <a:t>High resistance to oxidation at high temp. Presence of Si, allows it to be used as high </a:t>
            </a:r>
            <a:r>
              <a:rPr lang="en-US" smtClean="0"/>
              <a:t>as 550</a:t>
            </a:r>
            <a:r>
              <a:rPr lang="en-US" baseline="30000" smtClean="0"/>
              <a:t>o</a:t>
            </a:r>
            <a:r>
              <a:rPr lang="en-US" smtClean="0"/>
              <a:t>C</a:t>
            </a:r>
            <a:r>
              <a:rPr lang="en-US" dirty="0" smtClean="0"/>
              <a:t>. </a:t>
            </a:r>
          </a:p>
          <a:p>
            <a:pPr lvl="1"/>
            <a:r>
              <a:rPr lang="en-US" dirty="0" smtClean="0"/>
              <a:t>In contact with oxygen, a passive layer of aluminum oxide forms that gets renewed when the film is damaged</a:t>
            </a:r>
          </a:p>
          <a:p>
            <a:pPr lvl="1"/>
            <a:r>
              <a:rPr lang="en-US" dirty="0" smtClean="0"/>
              <a:t>Provides good resistance to chemical corrosion</a:t>
            </a:r>
          </a:p>
          <a:p>
            <a:pPr lvl="1"/>
            <a:r>
              <a:rPr lang="en-US" dirty="0" smtClean="0"/>
              <a:t>Applications:</a:t>
            </a:r>
          </a:p>
          <a:p>
            <a:pPr lvl="2"/>
            <a:r>
              <a:rPr lang="en-US" dirty="0" smtClean="0"/>
              <a:t>Exhaust systems, thermal shields, heating equipment, boiler, frying pans, barbecues, baking trays. </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7086600" y="5392345"/>
            <a:ext cx="1905000" cy="13894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fontScale="92500"/>
          </a:bodyPr>
          <a:lstStyle/>
          <a:p>
            <a:r>
              <a:rPr lang="en-US" dirty="0" smtClean="0"/>
              <a:t>Steel with Al coating</a:t>
            </a:r>
          </a:p>
          <a:p>
            <a:pPr lvl="1"/>
            <a:r>
              <a:rPr lang="en-US" dirty="0" smtClean="0"/>
              <a:t>Coated with pure Al and consequently considerable Al-Fe </a:t>
            </a:r>
            <a:r>
              <a:rPr lang="en-US" dirty="0" err="1" smtClean="0"/>
              <a:t>intermetallic</a:t>
            </a:r>
            <a:r>
              <a:rPr lang="en-US" dirty="0" smtClean="0"/>
              <a:t> layer is formed at the interface</a:t>
            </a:r>
          </a:p>
          <a:p>
            <a:pPr lvl="1"/>
            <a:r>
              <a:rPr lang="en-US" dirty="0" smtClean="0"/>
              <a:t>Good resistance to high temperatures and against aggressive combustion products makes it suitable for power generation plants and petrochemical industries</a:t>
            </a:r>
          </a:p>
          <a:p>
            <a:pPr lvl="1"/>
            <a:r>
              <a:rPr lang="en-US" dirty="0" smtClean="0"/>
              <a:t>Applications:</a:t>
            </a:r>
          </a:p>
          <a:p>
            <a:pPr lvl="2"/>
            <a:r>
              <a:rPr lang="en-US" dirty="0" smtClean="0"/>
              <a:t>Culverts, chimney ducts, housing for heating, ventilation, and air conditioning equipments, pipe cladding, tanks. </a:t>
            </a:r>
            <a:endParaRPr lang="en-US" dirty="0"/>
          </a:p>
        </p:txBody>
      </p:sp>
      <p:sp>
        <p:nvSpPr>
          <p:cNvPr id="4" name="Title 1"/>
          <p:cNvSpPr>
            <a:spLocks noGrp="1"/>
          </p:cNvSpPr>
          <p:nvPr>
            <p:ph type="title"/>
          </p:nvPr>
        </p:nvSpPr>
        <p:spPr>
          <a:xfrm>
            <a:off x="457200" y="274638"/>
            <a:ext cx="8229600" cy="411162"/>
          </a:xfrm>
        </p:spPr>
        <p:txBody>
          <a:bodyPr>
            <a:normAutofit fontScale="90000"/>
          </a:bodyPr>
          <a:lstStyle/>
          <a:p>
            <a:r>
              <a:rPr lang="en-US" dirty="0" smtClean="0"/>
              <a:t>Hot Dip Coating – Contd.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Hot Dip Coating Process</a:t>
            </a:r>
            <a:endParaRPr lang="en-US" dirty="0"/>
          </a:p>
        </p:txBody>
      </p:sp>
      <p:sp>
        <p:nvSpPr>
          <p:cNvPr id="3" name="Content Placeholder 2"/>
          <p:cNvSpPr>
            <a:spLocks noGrp="1"/>
          </p:cNvSpPr>
          <p:nvPr>
            <p:ph idx="1"/>
          </p:nvPr>
        </p:nvSpPr>
        <p:spPr>
          <a:xfrm>
            <a:off x="381000" y="3962400"/>
            <a:ext cx="8229600" cy="2392363"/>
          </a:xfrm>
        </p:spPr>
        <p:txBody>
          <a:bodyPr>
            <a:normAutofit fontScale="77500" lnSpcReduction="20000"/>
          </a:bodyPr>
          <a:lstStyle/>
          <a:p>
            <a:r>
              <a:rPr lang="en-US" dirty="0" smtClean="0"/>
              <a:t>Hot dip coatings are applied continuously to a steel strip by passing substrate through a bath of molten metal. </a:t>
            </a:r>
          </a:p>
          <a:p>
            <a:r>
              <a:rPr lang="en-US" dirty="0" smtClean="0"/>
              <a:t>Layout consists of:</a:t>
            </a:r>
          </a:p>
          <a:p>
            <a:pPr lvl="1"/>
            <a:r>
              <a:rPr lang="en-US" dirty="0" smtClean="0"/>
              <a:t>Entry</a:t>
            </a:r>
          </a:p>
          <a:p>
            <a:pPr lvl="1"/>
            <a:r>
              <a:rPr lang="en-US" dirty="0" smtClean="0"/>
              <a:t>Central section (annealing, metallic coating application, surface treatments)</a:t>
            </a:r>
          </a:p>
          <a:p>
            <a:pPr lvl="1"/>
            <a:r>
              <a:rPr lang="en-US" dirty="0" smtClean="0"/>
              <a:t>Exit</a:t>
            </a:r>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81000" y="990600"/>
            <a:ext cx="8153400" cy="27628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1898</TotalTime>
  <Words>6468</Words>
  <Application>Microsoft Office PowerPoint</Application>
  <PresentationFormat>On-screen Show (4:3)</PresentationFormat>
  <Paragraphs>588</Paragraphs>
  <Slides>56</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Office Theme</vt:lpstr>
      <vt:lpstr>Equation</vt:lpstr>
      <vt:lpstr>Unit 3 – Metallic Coating</vt:lpstr>
      <vt:lpstr>Introduction – Metallic Coating</vt:lpstr>
      <vt:lpstr>Hot Dipping</vt:lpstr>
      <vt:lpstr>Hot Dip Galvanized Steel</vt:lpstr>
      <vt:lpstr>Hot Dip Coating – Contd. </vt:lpstr>
      <vt:lpstr>Hot Dip Coating – Contd. </vt:lpstr>
      <vt:lpstr>Hot Dip Coating – Contd. </vt:lpstr>
      <vt:lpstr>Hot Dip Coating – Contd. </vt:lpstr>
      <vt:lpstr>Hot Dip Coating Process</vt:lpstr>
      <vt:lpstr>Hot Dip Coating Process – Contd.</vt:lpstr>
      <vt:lpstr>Hot Dip Coating Process – Contd.</vt:lpstr>
      <vt:lpstr>Electrogalvanizing Process</vt:lpstr>
      <vt:lpstr>Electrogalvanizing Process – Contd. </vt:lpstr>
      <vt:lpstr>Galvanized Coating Defects</vt:lpstr>
      <vt:lpstr>Galvanized Coating Defects – Contd.</vt:lpstr>
      <vt:lpstr>Galvanized Coating Defects – Contd.</vt:lpstr>
      <vt:lpstr>Galvanized Coating Defects – Contd.</vt:lpstr>
      <vt:lpstr>Galvanized Coating Defects – Contd.</vt:lpstr>
      <vt:lpstr>Galvanized Coating Defects – Contd.</vt:lpstr>
      <vt:lpstr>Conclusion</vt:lpstr>
      <vt:lpstr>Electrolytic and Electroless Processes</vt:lpstr>
      <vt:lpstr>What is Electroplating?</vt:lpstr>
      <vt:lpstr>History</vt:lpstr>
      <vt:lpstr>History</vt:lpstr>
      <vt:lpstr>Electrolytic (Electro-Chemical) Plating – Working Principle</vt:lpstr>
      <vt:lpstr>Process Flowsheet of a Typical Electroplating Process</vt:lpstr>
      <vt:lpstr>Current Source</vt:lpstr>
      <vt:lpstr>Electrolyte </vt:lpstr>
      <vt:lpstr>Methods of Electroplating</vt:lpstr>
      <vt:lpstr>Common Electroplating Metals</vt:lpstr>
      <vt:lpstr>Common Electroplating Metals – Contd.</vt:lpstr>
      <vt:lpstr>Electroless Deposition (Autocatalytic Plating)</vt:lpstr>
      <vt:lpstr>Salient Feature of Electroless Plating</vt:lpstr>
      <vt:lpstr>Example </vt:lpstr>
      <vt:lpstr>Problem</vt:lpstr>
      <vt:lpstr>Electroless Plating Process Flowsheet</vt:lpstr>
      <vt:lpstr>Nucleation</vt:lpstr>
      <vt:lpstr>Electrochemical deposition: electroless</vt:lpstr>
      <vt:lpstr>Electrochemical deposition: electroless</vt:lpstr>
      <vt:lpstr>Electrochemical deposition :electrodeposition-thermodynamics</vt:lpstr>
      <vt:lpstr>Sensitizing Solution</vt:lpstr>
      <vt:lpstr>Metallizing Principles</vt:lpstr>
      <vt:lpstr>Electroless Ni Plating Bath Composition</vt:lpstr>
      <vt:lpstr>Bath for Electroless Ni Coating</vt:lpstr>
      <vt:lpstr>Ni-B Electroless Coating</vt:lpstr>
      <vt:lpstr>Bath Additives</vt:lpstr>
      <vt:lpstr>Bath Additives – Contd. </vt:lpstr>
      <vt:lpstr>Effect of pH on Plating</vt:lpstr>
      <vt:lpstr>Film Properties</vt:lpstr>
      <vt:lpstr>Film Properties</vt:lpstr>
      <vt:lpstr>Film Properties – Contd.</vt:lpstr>
      <vt:lpstr>Electroless Ni-B Coating </vt:lpstr>
      <vt:lpstr>Advancement in Electroless Ni-B Coating</vt:lpstr>
      <vt:lpstr>Advancement in Ni-B coating – UCT Proprietary Product</vt:lpstr>
      <vt:lpstr>Ni-B Coating - Oil and Gas Applications</vt:lpstr>
      <vt:lpstr>Testing, Evaluation of Surface Properties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 Metallic Coating</dc:title>
  <dc:creator>sujoychaudhury</dc:creator>
  <cp:lastModifiedBy>gauravavasthi</cp:lastModifiedBy>
  <cp:revision>203</cp:revision>
  <dcterms:created xsi:type="dcterms:W3CDTF">2013-12-31T08:52:09Z</dcterms:created>
  <dcterms:modified xsi:type="dcterms:W3CDTF">2018-09-05T03:54:45Z</dcterms:modified>
</cp:coreProperties>
</file>