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7" r:id="rId2"/>
    <p:sldId id="258" r:id="rId3"/>
    <p:sldId id="32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13" r:id="rId52"/>
    <p:sldId id="314" r:id="rId53"/>
    <p:sldId id="315" r:id="rId54"/>
    <p:sldId id="316" r:id="rId55"/>
    <p:sldId id="317" r:id="rId56"/>
    <p:sldId id="318" r:id="rId57"/>
    <p:sldId id="327" r:id="rId58"/>
    <p:sldId id="323" r:id="rId59"/>
    <p:sldId id="324" r:id="rId60"/>
    <p:sldId id="325" r:id="rId61"/>
    <p:sldId id="33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680E-05EE-4EA7-9002-6F72CCC4617D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A886-D15C-4B95-A24D-94E4A4E4E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3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9D5F8A-B0CE-4DF9-8C68-D294B1266B5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1451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13ED94-EC0E-4531-88FF-F0A0DC9EFFD0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01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F745F0-CD18-4D25-A94F-77EAF127FF9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739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04E7DE-2760-4FF0-8F32-28272E1E4128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9954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70C1C0-710E-4B72-B679-5776CAE39152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373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F5868B-FC85-436F-BFF4-A9FE8BDDCDB5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0432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31C718-8441-40E0-B3A8-9786642E347C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966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84505C-E133-4983-A7BD-84F4B01589C1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68903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D1C006-F995-4E71-8D75-A12ABEE2A735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5993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FF89CF-B8DD-4C60-A06D-571603A4C6CB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613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A912C4-527F-47DF-BFA5-B6300E3E77E8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04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0715E6-7F63-4D56-A450-A06E8F09040D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85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C84A9-C67D-48D7-BA6D-00BAC0AAEB01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5720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2386E0-0292-4DEB-BF20-80D1D4570C2A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9451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44FD4-82C2-40D1-BCEC-57B8CDF1AC6B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5024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F59B22-1DA7-475B-BAB3-594C4CA3D922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18941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3D130E-6899-4A86-897B-285ED11652D9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3777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1EE7B-B3BA-44B4-B9E3-D7E9913688ED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1518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992535-F7C0-417D-8E30-E3334301C40E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6532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C652B5-404D-4577-B0C3-BAB50E7C2ECC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9358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0A6334-C271-444F-BE03-538D6E098D1C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9675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77E18E-F2A2-4989-AC9F-E87E9979E8C1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872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D60507-0C85-400C-853F-ABE53159DCF5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9572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DFA77D-D0CA-4592-A951-DC4222084B3E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9238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2A971-D759-4E2D-B10A-2F5F9066065B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935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90E252-4279-44B2-B6EB-2FD135D5F3FC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726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7A3CE-BAFD-422E-B436-6B467B94E6A4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983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2CD6BE-4C85-4B0C-95A7-57683F763A8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215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61002C-9EDA-4841-8FB4-0C2D52CC177E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950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551761-21AC-4272-AC10-52E6C0C543FF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210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0761A2-BBCD-4C6A-A553-1EC4A858B2A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33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69773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4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15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1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626749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33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0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42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17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6292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3008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F8EDE2-C812-4FCE-8C7B-8EE67463781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C1AAD4C-7D2C-40E5-AD83-E698BA23D7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524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etute.com.au/moledef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3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Introduction to process metallurgy-Unit 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Monil </a:t>
            </a:r>
            <a:r>
              <a:rPr lang="en-US" dirty="0" err="1" smtClean="0"/>
              <a:t>Salot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5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It must be chemically inert towards electrodes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It must be stable at the temperature of operation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The metal compound should dissociate at a voltage much lower than required for dissociation of solvent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Metals Cu , Zn , Sn , Au &amp; </a:t>
            </a:r>
            <a:r>
              <a:rPr lang="en-US" altLang="en-US" sz="2400" dirty="0" err="1"/>
              <a:t>Mn</a:t>
            </a:r>
            <a:r>
              <a:rPr lang="en-US" altLang="en-US" sz="2400" dirty="0"/>
              <a:t> produced by aqueous electrolysis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Reactive metals </a:t>
            </a:r>
            <a:r>
              <a:rPr lang="en-US" altLang="en-US" sz="2400" dirty="0" err="1"/>
              <a:t>Ti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Zr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Th</a:t>
            </a:r>
            <a:r>
              <a:rPr lang="en-US" altLang="en-US" sz="2400" dirty="0"/>
              <a:t> , Na, K , Mg , Al – produced by their fused salt electrolysis 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9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5480" y="533400"/>
            <a:ext cx="8229600" cy="5715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Structure of Solvent Media  affects electrolytic phenomena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u="sng" dirty="0" err="1"/>
              <a:t>Stucture</a:t>
            </a:r>
            <a:r>
              <a:rPr lang="en-US" altLang="en-US" sz="2400" u="sng" dirty="0"/>
              <a:t> of Aqueous solution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u="sng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Water is made up of associated molecules. In ‘association’ the asymmetric molecules cling to each other by hydrogen bond </a:t>
            </a:r>
          </a:p>
        </p:txBody>
      </p:sp>
      <p:pic>
        <p:nvPicPr>
          <p:cNvPr id="13321" name="Picture 9" descr="&#10;01p28b.jpg                                                     000CDA19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489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The result of such association is a liquid having high dielectric constant ( capacity to hold high electric charge )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This helps cause the breakdown of ionic compounds as the attractive force between the molecule of compound is inversely proportional to dielctric constant of medium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Water also forms hydrated complexes of metal ions e.g. Cu [( H2O)4]++ 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Most aqueous solution of metal compounds contain complexed metal ions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/>
              <a:t>	e.g. in ammoniacal solution , Ni forms series of amines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/>
              <a:t>	as Ni (NH3)</a:t>
            </a:r>
            <a:r>
              <a:rPr lang="en-US" altLang="en-US" sz="2400" baseline="-25000"/>
              <a:t>x</a:t>
            </a:r>
            <a:r>
              <a:rPr lang="en-US" altLang="en-US" sz="2400"/>
              <a:t>++ </a:t>
            </a:r>
          </a:p>
        </p:txBody>
      </p:sp>
    </p:spTree>
    <p:extLst>
      <p:ext uri="{BB962C8B-B14F-4D97-AF65-F5344CB8AC3E}">
        <p14:creationId xmlns:p14="http://schemas.microsoft.com/office/powerpoint/2010/main" xmlns="" val="133278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Fused Salt Electrolytes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Ionic melts – non aqueous inorganic solvents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Consist of charged particles, anions &amp; </a:t>
            </a:r>
            <a:r>
              <a:rPr lang="en-US" altLang="en-US" sz="2400" dirty="0" err="1"/>
              <a:t>cations</a:t>
            </a:r>
            <a:r>
              <a:rPr lang="en-US" altLang="en-US" sz="2400" dirty="0"/>
              <a:t> in intimate contact with higher attractive force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 In case of </a:t>
            </a:r>
            <a:r>
              <a:rPr lang="en-US" altLang="en-US" sz="2400" dirty="0" err="1"/>
              <a:t>NaCl</a:t>
            </a:r>
            <a:r>
              <a:rPr lang="en-US" altLang="en-US" sz="2400" dirty="0"/>
              <a:t> , energy required to transfer </a:t>
            </a:r>
            <a:r>
              <a:rPr lang="en-US" altLang="en-US" sz="2400" dirty="0" err="1"/>
              <a:t>cations</a:t>
            </a:r>
            <a:r>
              <a:rPr lang="en-US" altLang="en-US" sz="2400" dirty="0"/>
              <a:t> surrounded by anions to a position surrounded by </a:t>
            </a:r>
            <a:r>
              <a:rPr lang="en-US" altLang="en-US" sz="2400" dirty="0" err="1"/>
              <a:t>cations</a:t>
            </a:r>
            <a:r>
              <a:rPr lang="en-US" altLang="en-US" sz="2400" dirty="0"/>
              <a:t>  is 200 Kcal/mole ( heat of fusion 7 Kcal/mole)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Ionic nature of molten salt / mixture makes it good conductors of electricity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It depends on ionic size , ionic interaction , temp. </a:t>
            </a:r>
          </a:p>
        </p:txBody>
      </p:sp>
    </p:spTree>
    <p:extLst>
      <p:ext uri="{BB962C8B-B14F-4D97-AF65-F5344CB8AC3E}">
        <p14:creationId xmlns:p14="http://schemas.microsoft.com/office/powerpoint/2010/main" xmlns="" val="382372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A salt with ionic lattice ( </a:t>
            </a:r>
            <a:r>
              <a:rPr lang="en-US" altLang="en-US" sz="2400" dirty="0" err="1"/>
              <a:t>NaCl</a:t>
            </a:r>
            <a:r>
              <a:rPr lang="en-US" altLang="en-US" sz="2400" dirty="0"/>
              <a:t>) forms a melt with high conductivity which increases as the size of anion / </a:t>
            </a:r>
            <a:r>
              <a:rPr lang="en-US" altLang="en-US" sz="2400" dirty="0" err="1"/>
              <a:t>cation</a:t>
            </a:r>
            <a:r>
              <a:rPr lang="en-US" altLang="en-US" sz="2400" dirty="0"/>
              <a:t> decreases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Conductivity of salts such as HgI2, InCl3, InBr3 decreases as temperature increases –due to decrease in </a:t>
            </a:r>
            <a:r>
              <a:rPr lang="en-US" altLang="en-US" sz="2400" dirty="0" err="1"/>
              <a:t>electrolyitic</a:t>
            </a:r>
            <a:r>
              <a:rPr lang="en-US" altLang="en-US" sz="2400" dirty="0"/>
              <a:t> dissociation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ELECTROLYSIS OF AQUEOUS SOLUTIONS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Water can dissolve high concentration of salt  renders it suitable for electrolysis.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Aqueous solution have high conductivity at ambient temperature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9470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624840"/>
            <a:ext cx="11079480" cy="5715000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lnSpc>
                <a:spcPct val="80000"/>
              </a:lnSpc>
            </a:pPr>
            <a:endParaRPr lang="en-US" altLang="en-US" sz="43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4300" dirty="0">
                <a:solidFill>
                  <a:schemeClr val="tx1"/>
                </a:solidFill>
                <a:latin typeface="Calibri" pitchFamily="34" charset="0"/>
              </a:rPr>
              <a:t>Various stages for extraction of metal by electro winning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4300" dirty="0">
                <a:solidFill>
                  <a:schemeClr val="tx1"/>
                </a:solidFill>
                <a:latin typeface="Calibri" pitchFamily="34" charset="0"/>
              </a:rPr>
              <a:t>process :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43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4300" dirty="0">
                <a:latin typeface="Calibri" pitchFamily="34" charset="0"/>
              </a:rPr>
              <a:t>Leaching of roasted ore  MO + H ion &gt; M ion + H2O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43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4300" dirty="0">
                <a:latin typeface="Calibri" pitchFamily="34" charset="0"/>
              </a:rPr>
              <a:t>Purification &amp; concentration of leach liquor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43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4300" dirty="0">
                <a:latin typeface="Calibri" pitchFamily="34" charset="0"/>
              </a:rPr>
              <a:t>Anode &amp; Cathode reaction during electrolysis</a:t>
            </a:r>
          </a:p>
          <a:p>
            <a:pPr marL="1009650" lvl="1" indent="-609600">
              <a:lnSpc>
                <a:spcPct val="80000"/>
              </a:lnSpc>
              <a:buNone/>
            </a:pPr>
            <a:endParaRPr lang="en-US" altLang="en-US" sz="43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4300" dirty="0">
                <a:latin typeface="Calibri" pitchFamily="34" charset="0"/>
              </a:rPr>
              <a:t>	H2O &gt; H ion + O2 + 2e ( in acid solution)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4300" dirty="0">
                <a:latin typeface="Calibri" pitchFamily="34" charset="0"/>
              </a:rPr>
              <a:t>        M ion + 2e &gt; M deposit at cathode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43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4300" dirty="0">
                <a:latin typeface="Calibri" pitchFamily="34" charset="0"/>
              </a:rPr>
              <a:t>4.     Recirculation of acid liberated at anode for leaching purpose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873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6613" y="663728"/>
            <a:ext cx="8229600" cy="57150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sz="8800" dirty="0">
                <a:latin typeface="Calibri" pitchFamily="34" charset="0"/>
              </a:rPr>
              <a:t>Overall reaction will be MO &gt; M+ O2 which suggests that evolution of oxygen </a:t>
            </a:r>
            <a:r>
              <a:rPr lang="en-US" altLang="en-US" sz="8800" dirty="0" err="1">
                <a:latin typeface="Calibri" pitchFamily="34" charset="0"/>
              </a:rPr>
              <a:t>favours</a:t>
            </a:r>
            <a:r>
              <a:rPr lang="en-US" altLang="en-US" sz="8800" dirty="0">
                <a:latin typeface="Calibri" pitchFamily="34" charset="0"/>
              </a:rPr>
              <a:t> anode reaction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88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8800" dirty="0">
                <a:latin typeface="Calibri" pitchFamily="34" charset="0"/>
              </a:rPr>
              <a:t>Decomposition potential is the </a:t>
            </a:r>
            <a:r>
              <a:rPr lang="en-US" altLang="en-US" sz="8800" dirty="0">
                <a:solidFill>
                  <a:schemeClr val="tx1"/>
                </a:solidFill>
                <a:latin typeface="Calibri" pitchFamily="34" charset="0"/>
              </a:rPr>
              <a:t>difference</a:t>
            </a:r>
            <a:r>
              <a:rPr lang="en-US" altLang="en-US" sz="8800" dirty="0">
                <a:latin typeface="Calibri" pitchFamily="34" charset="0"/>
              </a:rPr>
              <a:t> between the reversible potentials for anode &amp; cathode reaction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88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8800" dirty="0">
                <a:latin typeface="Calibri" pitchFamily="34" charset="0"/>
              </a:rPr>
              <a:t>The operating cell voltage is greater than this difference as it includes activation potential at electrodes, resistance offered by electrolyte , contacts &amp; </a:t>
            </a:r>
            <a:r>
              <a:rPr lang="en-US" altLang="en-US" sz="8800" dirty="0" smtClean="0">
                <a:latin typeface="Calibri" pitchFamily="34" charset="0"/>
              </a:rPr>
              <a:t>circuit</a:t>
            </a:r>
            <a:endParaRPr lang="en-US" altLang="en-US" sz="88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49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49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8800" b="1" dirty="0" smtClean="0">
                <a:latin typeface="Calibri" pitchFamily="34" charset="0"/>
              </a:rPr>
              <a:t>Electro </a:t>
            </a:r>
            <a:r>
              <a:rPr lang="en-US" altLang="en-US" sz="8800" b="1" dirty="0">
                <a:latin typeface="Calibri" pitchFamily="34" charset="0"/>
              </a:rPr>
              <a:t>refining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88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8800" dirty="0">
                <a:latin typeface="Calibri" pitchFamily="34" charset="0"/>
              </a:rPr>
              <a:t>Impure anode is corroded &amp; purified metal is deposited</a:t>
            </a:r>
          </a:p>
          <a:p>
            <a:pPr marL="609600" indent="-609600">
              <a:lnSpc>
                <a:spcPct val="80000"/>
              </a:lnSpc>
            </a:pPr>
            <a:endParaRPr lang="en-US" altLang="en-US" sz="88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8800" dirty="0">
                <a:latin typeface="Calibri" pitchFamily="34" charset="0"/>
              </a:rPr>
              <a:t>only a small voltage is required to over come electrolyte resistance – low power consumption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49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4536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Energy for electro refining is  1/5 of electro winning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Metals Cu , Zn, </a:t>
            </a:r>
            <a:r>
              <a:rPr lang="en-US" altLang="en-US" sz="2400" dirty="0" err="1"/>
              <a:t>Ga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Cd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Sn</a:t>
            </a:r>
            <a:r>
              <a:rPr lang="en-US" altLang="en-US" sz="2400" dirty="0"/>
              <a:t> , Au &amp; Bi, when immersed in their salt solutions,  rapidly establish reversible potential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Due to low activation over potential , these metals are deposited with high current density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Transition metals with high activation over potential </a:t>
            </a:r>
            <a:r>
              <a:rPr lang="en-US" altLang="en-US" sz="2400" dirty="0"/>
              <a:t>are deposited with low current efficiency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Over Potential / Voltage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The difference between the electrical potential of an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electrode or cell under passage of current and without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current calculated theoretically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70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/>
              <a:t>Overvoltage is governed by concentration of electrolyzed substance, temperature, composition of elctrolyte, nature of the electrode surface, mode of mass transfer, and current density </a:t>
            </a:r>
          </a:p>
          <a:p>
            <a:endParaRPr lang="en-US" altLang="en-US" sz="2400"/>
          </a:p>
          <a:p>
            <a:r>
              <a:rPr lang="en-US" altLang="en-US" sz="2400"/>
              <a:t> A rapid reaction occurs with a small overvoltage (a few millivolts). A slow reaction requires a large overvoltage (a few volts)</a:t>
            </a:r>
          </a:p>
          <a:p>
            <a:endParaRPr lang="en-US" altLang="en-US" sz="2400"/>
          </a:p>
          <a:p>
            <a:r>
              <a:rPr lang="en-US" altLang="en-US" sz="2400"/>
              <a:t>Total overvoltage due to concentration overvoltage, activation overvoltage, reaction overvoltage, and crystallization overvoltage</a:t>
            </a:r>
          </a:p>
          <a:p>
            <a:endParaRPr lang="en-US" altLang="en-US" sz="2400"/>
          </a:p>
          <a:p>
            <a:r>
              <a:rPr lang="en-US" altLang="en-US" sz="2400"/>
              <a:t>Concentration – reactant /product near electrode or bulk 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388721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Activation Over potential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Activation overvoltage arises from slowness in the rate of the electron transfer reaction at the electrode surface.</a:t>
            </a:r>
          </a:p>
          <a:p>
            <a:endParaRPr lang="en-US" altLang="en-US" sz="2400"/>
          </a:p>
          <a:p>
            <a:r>
              <a:rPr lang="en-US" altLang="en-US" sz="2400"/>
              <a:t>To drive an electrode reaction at a current density, it is necessary to overcome an energy barrier, the energy of activation for the reaction. </a:t>
            </a:r>
          </a:p>
          <a:p>
            <a:endParaRPr lang="en-US" altLang="en-US" sz="2400"/>
          </a:p>
          <a:p>
            <a:r>
              <a:rPr lang="en-US" altLang="en-US" sz="2400"/>
              <a:t>The additional energy ( beyond thermodynamic value) to overcome this barrier is provided by the electrical energy to cell in form of increased ( over) potential. </a:t>
            </a:r>
          </a:p>
          <a:p>
            <a:endParaRPr lang="en-US" altLang="en-US" sz="2400"/>
          </a:p>
          <a:p>
            <a:r>
              <a:rPr lang="en-US" altLang="en-US" sz="2400"/>
              <a:t>The magnitude of this activation overvoltage often depends upon the nature of the electrode material.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10399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ELECTROMETALLURGY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4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r>
              <a:rPr lang="en-US" altLang="en-US" sz="2400"/>
              <a:t>Higher hydrogen overvoltage helps in preventing the displacement of hydrogen from acid solution during electro winning of Zn 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Anodic Dissolution of Metal Sulphide ( for extraction ) 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400"/>
              <a:t>MS &gt; M(++) + S + 2e at anode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M(++) + 2e  &gt; M  at cathode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389950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ELECTROLYSIS OF FUSED SALTS</a:t>
            </a:r>
          </a:p>
          <a:p>
            <a:r>
              <a:rPr lang="en-US" altLang="en-US" sz="2400"/>
              <a:t>As per emf series , metals placed above hydrogen  not amenable to electrolytic deposition ( electrowininng)</a:t>
            </a:r>
          </a:p>
          <a:p>
            <a:endParaRPr lang="en-US" altLang="en-US" sz="2400"/>
          </a:p>
          <a:p>
            <a:r>
              <a:rPr lang="en-US" altLang="en-US" sz="2400"/>
              <a:t>Due to polarisation , some metal become stable in solution during current flow which are above H2 but upto Mn</a:t>
            </a:r>
          </a:p>
          <a:p>
            <a:endParaRPr lang="en-US" altLang="en-US" sz="2400"/>
          </a:p>
          <a:p>
            <a:r>
              <a:rPr lang="en-US" altLang="en-US" sz="2400"/>
              <a:t>Metals above Mn are too reactive in aq. solution and are produced by </a:t>
            </a:r>
            <a:r>
              <a:rPr lang="en-US" altLang="en-US" sz="2400">
                <a:solidFill>
                  <a:srgbClr val="FF0000"/>
                </a:solidFill>
              </a:rPr>
              <a:t>electrolyzing water-free fused salt mixtures</a:t>
            </a:r>
          </a:p>
          <a:p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/>
              <a:t>Theoretically , any metal can be obtained  by direct electrolysis of one of its salts   </a:t>
            </a:r>
          </a:p>
          <a:p>
            <a:pPr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141026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r>
              <a:rPr lang="en-US" altLang="en-US" sz="2400"/>
              <a:t>In practice , it is advantageous  to dissolve a compound  such as halide mixture of more stable  halides</a:t>
            </a:r>
          </a:p>
          <a:p>
            <a:endParaRPr lang="en-US" altLang="en-US" sz="2400"/>
          </a:p>
          <a:p>
            <a:r>
              <a:rPr lang="en-US" altLang="en-US" sz="2400"/>
              <a:t>Mixture of NaCl &amp; KCl improves conductivity &amp; lowers melting point</a:t>
            </a:r>
          </a:p>
          <a:p>
            <a:r>
              <a:rPr lang="en-US" altLang="en-US" sz="2400"/>
              <a:t> It also reduces possibility of dissolution of metal in salt</a:t>
            </a:r>
          </a:p>
          <a:p>
            <a:endParaRPr lang="en-US" altLang="en-US" sz="2400"/>
          </a:p>
          <a:p>
            <a:r>
              <a:rPr lang="en-US" altLang="en-US" sz="2400"/>
              <a:t>Molten salts ( high temp media) have distinctive advantage – reactive metal is obtained in absence of hydrogen ion</a:t>
            </a:r>
          </a:p>
          <a:p>
            <a:endParaRPr lang="en-US" altLang="en-US" sz="2400"/>
          </a:p>
          <a:p>
            <a:r>
              <a:rPr lang="en-US" altLang="en-US" sz="2400"/>
              <a:t>Overvoltage on molten metal low at high current density – greater through put </a:t>
            </a:r>
          </a:p>
        </p:txBody>
      </p:sp>
    </p:spTree>
    <p:extLst>
      <p:ext uri="{BB962C8B-B14F-4D97-AF65-F5344CB8AC3E}">
        <p14:creationId xmlns:p14="http://schemas.microsoft.com/office/powerpoint/2010/main" xmlns="" val="102863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/>
              <a:t>Disadvantages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Due to high temperature , current efficiency is lowered due to side reactions between products &amp; electrodes</a:t>
            </a:r>
          </a:p>
          <a:p>
            <a:endParaRPr lang="en-US" altLang="en-US" sz="2400"/>
          </a:p>
          <a:p>
            <a:r>
              <a:rPr lang="en-US" altLang="en-US" sz="2400"/>
              <a:t>Anode ( normally graphite) leads to formation of CO &amp; CO2 , CO affecting the metal by diffusing into melt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Factors affecting Fused Salt Electrolysis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/>
              <a:t>Evaporation of metal from cathode – liberation of sodium from fused sodium chloride </a:t>
            </a:r>
          </a:p>
          <a:p>
            <a:r>
              <a:rPr lang="en-US" altLang="en-US" sz="2400"/>
              <a:t>Chemical side reaction – proper electrolyte &amp; lower temp</a:t>
            </a:r>
          </a:p>
          <a:p>
            <a:endParaRPr lang="en-US" altLang="en-US" sz="2400">
              <a:solidFill>
                <a:schemeClr val="accent2"/>
              </a:solidFill>
            </a:endParaRPr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1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r>
              <a:rPr lang="en-US" altLang="en-US" sz="2400"/>
              <a:t>Formation of lower valency compounds at cathode reduces current efficiency </a:t>
            </a:r>
          </a:p>
          <a:p>
            <a:pPr>
              <a:buFontTx/>
              <a:buNone/>
            </a:pPr>
            <a:r>
              <a:rPr lang="en-US" altLang="en-US" sz="2400"/>
              <a:t>	e.g. Electrolysis of SnCl4 – Sn reacts with electrolyte to form SnCl2 , after saturation Sn starts depositing on cathode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Formation of higher valency compounds at anode reduces current efficiency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e.g. Electrolysis of SnCl2 – Cl2 liberated at anode reacts with Sn to form SnCl4 , after saturation of melt with SnCl4, further reaction ceases</a:t>
            </a:r>
          </a:p>
          <a:p>
            <a:pPr>
              <a:buFontTx/>
              <a:buNone/>
            </a:pPr>
            <a:endParaRPr lang="en-US" altLang="en-US" sz="2400"/>
          </a:p>
          <a:p>
            <a:endParaRPr lang="en-US" altLang="en-US" sz="2400"/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r>
              <a:rPr lang="en-US" altLang="en-US" sz="2400"/>
              <a:t>Dissolution of metal in the fused salt –eliminated by dissolving metal salt in a more stable salt to form dilute solution</a:t>
            </a:r>
          </a:p>
          <a:p>
            <a:endParaRPr lang="en-US" altLang="en-US" sz="2400"/>
          </a:p>
          <a:p>
            <a:r>
              <a:rPr lang="en-US" altLang="en-US" sz="2400"/>
              <a:t>Recombination of electrolysis products with original salt </a:t>
            </a:r>
          </a:p>
          <a:p>
            <a:pPr>
              <a:buFontTx/>
              <a:buNone/>
            </a:pPr>
            <a:r>
              <a:rPr lang="en-US" altLang="en-US" sz="2400"/>
              <a:t>	e.g. electrolysis of MgCl2 – liberated metal Mg ( reactive) and Cl gas is not allowed to come in contact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Current losses due to moisture – fluoride pose no problem but chlorides are hygroscopic so in situ production by feeding metal oxide into the cell for chlorination</a:t>
            </a:r>
          </a:p>
          <a:p>
            <a:pPr>
              <a:buFontTx/>
              <a:buNone/>
            </a:pPr>
            <a:r>
              <a:rPr lang="en-US" altLang="en-US" sz="2400"/>
              <a:t>  </a:t>
            </a:r>
          </a:p>
          <a:p>
            <a:endParaRPr lang="en-US" altLang="en-US" sz="2400"/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52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Solubility of Metals in Fused Salts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/>
              <a:t>For a solution of a metal in its own salt – high solubility of metal – Cd-CdCl2 , Bi-BiCl3 systems</a:t>
            </a:r>
          </a:p>
          <a:p>
            <a:endParaRPr lang="en-US" altLang="en-US" sz="2400"/>
          </a:p>
          <a:p>
            <a:r>
              <a:rPr lang="en-US" altLang="en-US" sz="2400"/>
              <a:t>Solubility of metal increases with temperature upto maximum limit beyond which it decreases</a:t>
            </a:r>
          </a:p>
          <a:p>
            <a:endParaRPr lang="en-US" altLang="en-US" sz="2400"/>
          </a:p>
          <a:p>
            <a:r>
              <a:rPr lang="en-US" altLang="en-US" sz="2400"/>
              <a:t>When a fused salt of metal is diluted with salt of a less noble metal , solubility of former metal reduces rapidly</a:t>
            </a:r>
          </a:p>
          <a:p>
            <a:endParaRPr lang="en-US" altLang="en-US" sz="2400"/>
          </a:p>
          <a:p>
            <a:r>
              <a:rPr lang="en-US" altLang="en-US" sz="2400"/>
              <a:t>Activity of solvent salt decreases due to complex formation between two different salts  </a:t>
            </a:r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7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r>
              <a:rPr lang="en-US" altLang="en-US" sz="2400">
                <a:solidFill>
                  <a:schemeClr val="accent2"/>
                </a:solidFill>
              </a:rPr>
              <a:t>For example : </a:t>
            </a:r>
            <a:r>
              <a:rPr lang="en-US" altLang="en-US" sz="1800">
                <a:solidFill>
                  <a:srgbClr val="FF0000"/>
                </a:solidFill>
              </a:rPr>
              <a:t>( refer NFE2)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</a:t>
            </a:r>
            <a:r>
              <a:rPr lang="en-US" altLang="en-US" sz="2400"/>
              <a:t>Solubility of Al in cryolite ( Na3AlF6) is reduced by adding NaF , Pb reduced in Pbcl2  by adding KCl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Solubility of a metal can be minimised by using lowest possible temperature  and a mixture of </a:t>
            </a:r>
            <a:r>
              <a:rPr lang="en-US" altLang="en-US" sz="2400">
                <a:solidFill>
                  <a:schemeClr val="accent2"/>
                </a:solidFill>
              </a:rPr>
              <a:t>fused salts </a:t>
            </a:r>
            <a:r>
              <a:rPr lang="en-US" altLang="en-US" sz="2400"/>
              <a:t>instead of pure salt</a:t>
            </a:r>
          </a:p>
          <a:p>
            <a:endParaRPr lang="en-US" altLang="en-US" sz="2400"/>
          </a:p>
          <a:p>
            <a:r>
              <a:rPr lang="en-US" altLang="en-US" sz="2400"/>
              <a:t>Mixture of salts also facilitates attainment of low temperature by forming low melting compositions. </a:t>
            </a:r>
          </a:p>
          <a:p>
            <a:endParaRPr lang="en-US" altLang="en-US" sz="2400"/>
          </a:p>
          <a:p>
            <a:r>
              <a:rPr lang="en-US" altLang="en-US" sz="2400"/>
              <a:t>Electrowinning is presently being used for extracting a large number of metals from their molten salts </a:t>
            </a:r>
          </a:p>
        </p:txBody>
      </p:sp>
    </p:spTree>
    <p:extLst>
      <p:ext uri="{BB962C8B-B14F-4D97-AF65-F5344CB8AC3E}">
        <p14:creationId xmlns:p14="http://schemas.microsoft.com/office/powerpoint/2010/main" xmlns="" val="57249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Important example – Electrolysis of Alumina which is dissolved in cryolite bath</a:t>
            </a:r>
          </a:p>
          <a:p>
            <a:endParaRPr lang="en-US" altLang="en-US" sz="2400"/>
          </a:p>
          <a:p>
            <a:r>
              <a:rPr lang="en-US" altLang="en-US" sz="2400"/>
              <a:t>However it is not possible to dissolve oxides in molten salts to produce ionic solutions suitable for electrolysis</a:t>
            </a:r>
          </a:p>
          <a:p>
            <a:endParaRPr lang="en-US" altLang="en-US" sz="2400"/>
          </a:p>
          <a:p>
            <a:r>
              <a:rPr lang="en-US" altLang="en-US" sz="2400"/>
              <a:t>Oxides dissolve in silicates but unsuitable due to its high melting point &amp; viscosity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Typical data for Electro refining – </a:t>
            </a:r>
            <a:r>
              <a:rPr lang="en-US" altLang="en-US" sz="2400">
                <a:solidFill>
                  <a:srgbClr val="FF0000"/>
                </a:solidFill>
              </a:rPr>
              <a:t>Copper refining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400"/>
              <a:t>Electrolyte composition – Cu 50 gpl , H2SO4 200 gpl</a:t>
            </a:r>
          </a:p>
          <a:p>
            <a:pPr>
              <a:buFontTx/>
              <a:buNone/>
            </a:pPr>
            <a:r>
              <a:rPr lang="en-US" altLang="en-US" sz="2400"/>
              <a:t>Current density – 200 A/m2 , Cell voltage – 0.3 V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63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Typical data for Electro winning 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 extraction from Al2O3 </a:t>
            </a:r>
          </a:p>
          <a:p>
            <a:pPr>
              <a:buFontTx/>
              <a:buNone/>
            </a:pPr>
            <a:r>
              <a:rPr lang="en-US" altLang="en-US" sz="2400"/>
              <a:t>Molten salt Electrolyte – Al2O3 in NaAlF6,CaF2 , NaF</a:t>
            </a:r>
          </a:p>
          <a:p>
            <a:pPr>
              <a:buFontTx/>
              <a:buNone/>
            </a:pPr>
            <a:r>
              <a:rPr lang="en-US" altLang="en-US" sz="2400"/>
              <a:t>Cell voltage – 4.5-5 , Temp -960 oC , C.D. - 5000 A/m2 ,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Mg from MgCl2</a:t>
            </a:r>
          </a:p>
          <a:p>
            <a:pPr>
              <a:buFontTx/>
              <a:buNone/>
            </a:pPr>
            <a:r>
              <a:rPr lang="en-US" altLang="en-US" sz="2400"/>
              <a:t>Molten salt electrolyte –MgCl2 in NaCl –KCl , Temp -750 C,</a:t>
            </a:r>
          </a:p>
          <a:p>
            <a:pPr>
              <a:buFontTx/>
              <a:buNone/>
            </a:pPr>
            <a:r>
              <a:rPr lang="en-US" altLang="en-US" sz="2400"/>
              <a:t>Cell voltage – 6.5-7.5 , Anode –carbon anode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ELECTROLYSIS OF LOW TEMP NONAQUEOUS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SYSTEM ( ORGANIC SOLUTIONS) – </a:t>
            </a:r>
            <a:r>
              <a:rPr lang="en-US" altLang="en-US" sz="2400"/>
              <a:t>metal dissolved at </a:t>
            </a:r>
          </a:p>
          <a:p>
            <a:pPr>
              <a:buFontTx/>
              <a:buNone/>
            </a:pPr>
            <a:r>
              <a:rPr lang="en-US" altLang="en-US" sz="2400"/>
              <a:t>anode and deposited 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xmlns="" val="350278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5179868"/>
          </a:xfrm>
        </p:spPr>
        <p:txBody>
          <a:bodyPr>
            <a:normAutofit/>
          </a:bodyPr>
          <a:lstStyle/>
          <a:p>
            <a:r>
              <a:rPr lang="en-US" dirty="0"/>
              <a:t>Electrometallurgical Processes</a:t>
            </a:r>
          </a:p>
          <a:p>
            <a:pPr lvl="1"/>
            <a:r>
              <a:rPr lang="en-US" dirty="0"/>
              <a:t>Basics of Electrometallurgical processes: </a:t>
            </a:r>
            <a:r>
              <a:rPr lang="en-US" dirty="0" err="1"/>
              <a:t>Electrowinning</a:t>
            </a:r>
            <a:r>
              <a:rPr lang="en-US" dirty="0"/>
              <a:t> and </a:t>
            </a:r>
            <a:r>
              <a:rPr lang="en-US" dirty="0" err="1" smtClean="0"/>
              <a:t>Electrorefining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Aqueous/Fused</a:t>
            </a:r>
            <a:r>
              <a:rPr lang="en-US" dirty="0"/>
              <a:t> </a:t>
            </a:r>
            <a:r>
              <a:rPr lang="en-US" dirty="0" smtClean="0"/>
              <a:t>salt </a:t>
            </a:r>
            <a:r>
              <a:rPr lang="en-US" dirty="0"/>
              <a:t>electrolysis. </a:t>
            </a:r>
            <a:endParaRPr lang="en-US" dirty="0" smtClean="0"/>
          </a:p>
          <a:p>
            <a:pPr lvl="1"/>
            <a:r>
              <a:rPr lang="en-US" dirty="0" smtClean="0"/>
              <a:t>Flow-sheets </a:t>
            </a:r>
            <a:r>
              <a:rPr lang="en-US" dirty="0"/>
              <a:t>of Extraction of Important </a:t>
            </a:r>
            <a:r>
              <a:rPr lang="en-US" dirty="0" smtClean="0"/>
              <a:t>Metals </a:t>
            </a:r>
          </a:p>
          <a:p>
            <a:pPr lvl="1"/>
            <a:r>
              <a:rPr lang="en-US" dirty="0" smtClean="0"/>
              <a:t>Simplified </a:t>
            </a:r>
            <a:r>
              <a:rPr lang="en-US" dirty="0"/>
              <a:t>Flowsheets for </a:t>
            </a:r>
            <a:r>
              <a:rPr lang="en-US" dirty="0" smtClean="0"/>
              <a:t>the production </a:t>
            </a:r>
            <a:r>
              <a:rPr lang="en-US" dirty="0"/>
              <a:t>of </a:t>
            </a:r>
            <a:endParaRPr lang="en-US" dirty="0" smtClean="0"/>
          </a:p>
          <a:p>
            <a:pPr lvl="2"/>
            <a:r>
              <a:rPr lang="en-US" dirty="0" smtClean="0"/>
              <a:t>Iron</a:t>
            </a:r>
          </a:p>
          <a:p>
            <a:pPr lvl="2"/>
            <a:r>
              <a:rPr lang="en-US" dirty="0" smtClean="0"/>
              <a:t>Steel</a:t>
            </a:r>
          </a:p>
          <a:p>
            <a:pPr lvl="2"/>
            <a:r>
              <a:rPr lang="en-US" dirty="0" smtClean="0"/>
              <a:t>Aluminum</a:t>
            </a:r>
          </a:p>
          <a:p>
            <a:pPr lvl="2"/>
            <a:r>
              <a:rPr lang="en-US" dirty="0" smtClean="0"/>
              <a:t>Copper</a:t>
            </a:r>
          </a:p>
          <a:p>
            <a:pPr lvl="2"/>
            <a:r>
              <a:rPr lang="en-US" dirty="0" smtClean="0"/>
              <a:t>Zinc</a:t>
            </a:r>
          </a:p>
          <a:p>
            <a:pPr lvl="2"/>
            <a:r>
              <a:rPr lang="en-US" dirty="0" smtClean="0"/>
              <a:t>Lead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60755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Advantages :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In some cases , organic media is better suited for plating e.g. Al &amp; Zn have coherent coating better than from aq. Solution</a:t>
            </a:r>
          </a:p>
          <a:p>
            <a:endParaRPr lang="en-US" altLang="en-US" sz="2400"/>
          </a:p>
          <a:p>
            <a:r>
              <a:rPr lang="en-US" altLang="en-US" sz="2400"/>
              <a:t>Reactive metals can not be plate in aq. media</a:t>
            </a:r>
          </a:p>
          <a:p>
            <a:pPr>
              <a:buFontTx/>
              <a:buNone/>
            </a:pPr>
            <a:r>
              <a:rPr lang="en-US" altLang="en-US" sz="2400"/>
              <a:t>	e.g. Zn plating on Uranium  for corrosion resistance use organic media at low temperature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Disadvantages :</a:t>
            </a:r>
          </a:p>
          <a:p>
            <a:r>
              <a:rPr lang="en-US" altLang="en-US" sz="2400"/>
              <a:t>Poor conductivity – hence less commercial application</a:t>
            </a:r>
          </a:p>
          <a:p>
            <a:r>
              <a:rPr lang="en-US" altLang="en-US" sz="2400"/>
              <a:t>Poor quality of deposits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23282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Electrolytes for Non Aqueous Class of Metals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>
                <a:solidFill>
                  <a:schemeClr val="accent2"/>
                </a:solidFill>
              </a:rPr>
              <a:t>Lithium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</a:t>
            </a:r>
            <a:r>
              <a:rPr lang="en-US" altLang="en-US" sz="2400"/>
              <a:t>-LiCl in acetone or aliphatic alcohols </a:t>
            </a:r>
          </a:p>
          <a:p>
            <a:pPr>
              <a:buFontTx/>
              <a:buNone/>
            </a:pPr>
            <a:r>
              <a:rPr lang="en-US" altLang="en-US" sz="2400"/>
              <a:t>     -(AlCl3 +LiCl) in propylene carbonate  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>
                <a:solidFill>
                  <a:schemeClr val="accent2"/>
                </a:solidFill>
              </a:rPr>
              <a:t>Magnesium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</a:t>
            </a:r>
            <a:r>
              <a:rPr lang="en-US" altLang="en-US" sz="2400"/>
              <a:t>-MgBr2 and magnesium borohydride in diethyle ether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 large scale application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 general , metals having high melting points when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deposited from liquids at low temperature often yield non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adhesive deposits with poor physical properties.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9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CELL DESIGN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/>
              <a:t>Box , Electrodes , Electrolyte , provision for removal of gases &amp; products , byproducts</a:t>
            </a:r>
          </a:p>
          <a:p>
            <a:endParaRPr lang="en-US" altLang="en-US" sz="2400"/>
          </a:p>
          <a:p>
            <a:r>
              <a:rPr lang="en-US" altLang="en-US" sz="2400"/>
              <a:t>Electrodes – solid metal , graphite or metallic sulphides , molten metal ( in fused salt process )</a:t>
            </a:r>
          </a:p>
          <a:p>
            <a:endParaRPr lang="en-US" altLang="en-US" sz="2400"/>
          </a:p>
          <a:p>
            <a:r>
              <a:rPr lang="en-US" altLang="en-US" sz="2400"/>
              <a:t>Electrode design modification ( rigid &amp; large most suitable ) to avoid polarisation &amp;  maximum surface area</a:t>
            </a:r>
          </a:p>
          <a:p>
            <a:pPr>
              <a:buFontTx/>
              <a:buNone/>
            </a:pPr>
            <a:r>
              <a:rPr lang="en-US" altLang="en-US" sz="2400"/>
              <a:t>    -Rigidity of electrode ensures uniform gap between them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 </a:t>
            </a:r>
          </a:p>
          <a:p>
            <a:endParaRPr lang="en-US" altLang="en-US" sz="2400"/>
          </a:p>
          <a:p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86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/>
              <a:t>Material of the cell which can withstand chemical attack of electrolyte </a:t>
            </a:r>
          </a:p>
          <a:p>
            <a:pPr>
              <a:buFontTx/>
              <a:buNone/>
            </a:pPr>
            <a:r>
              <a:rPr lang="en-US" altLang="en-US" sz="2400"/>
              <a:t>	</a:t>
            </a:r>
          </a:p>
          <a:p>
            <a:pPr>
              <a:buFontTx/>
              <a:buNone/>
            </a:pPr>
            <a:r>
              <a:rPr lang="en-US" altLang="en-US" sz="2400" u="sng"/>
              <a:t>For aq. solutions </a:t>
            </a:r>
          </a:p>
          <a:p>
            <a:pPr>
              <a:buFontTx/>
              <a:buNone/>
            </a:pPr>
            <a:r>
              <a:rPr lang="en-US" altLang="en-US" sz="2400"/>
              <a:t>Wood lined with Pb or Pb-Sb alloys , rubber lined steel , </a:t>
            </a:r>
          </a:p>
          <a:p>
            <a:pPr>
              <a:buFontTx/>
              <a:buNone/>
            </a:pPr>
            <a:r>
              <a:rPr lang="en-US" altLang="en-US" sz="2400"/>
              <a:t>cast iron , mild steel , plastic or glass fibre resin-bounded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 u="sng"/>
              <a:t>For molten salts </a:t>
            </a:r>
          </a:p>
          <a:p>
            <a:pPr>
              <a:buFontTx/>
              <a:buNone/>
            </a:pPr>
            <a:r>
              <a:rPr lang="en-US" altLang="en-US" sz="2400"/>
              <a:t>Refractory coated steels or stainless steel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Performance Criteria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Current efficiency , Cell voltage ( due to resistances)</a:t>
            </a:r>
          </a:p>
        </p:txBody>
      </p:sp>
    </p:spTree>
    <p:extLst>
      <p:ext uri="{BB962C8B-B14F-4D97-AF65-F5344CB8AC3E}">
        <p14:creationId xmlns:p14="http://schemas.microsoft.com/office/powerpoint/2010/main" xmlns="" val="198299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Internal Resistances ( electrolyte, gas bubble layer on electrode , diaphragms , electrode) </a:t>
            </a:r>
          </a:p>
          <a:p>
            <a:endParaRPr lang="en-US" altLang="en-US" sz="2400"/>
          </a:p>
          <a:p>
            <a:r>
              <a:rPr lang="en-US" altLang="en-US" sz="2400"/>
              <a:t>Contact resistance ( consume 20% of total energy) – reduced by minimising contact points , better material , permanent connections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ELETROPLATING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/>
              <a:t>Object , usually metallic , is coated with one or more thin but adherent layers of other metal or alloy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Ed = Eo - (RT/ZF)ln a + P ( modified nernst Eq.) </a:t>
            </a:r>
          </a:p>
        </p:txBody>
      </p:sp>
    </p:spTree>
    <p:extLst>
      <p:ext uri="{BB962C8B-B14F-4D97-AF65-F5344CB8AC3E}">
        <p14:creationId xmlns:p14="http://schemas.microsoft.com/office/powerpoint/2010/main" xmlns="" val="171373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Eo – decomposition potential </a:t>
            </a:r>
          </a:p>
          <a:p>
            <a:pPr>
              <a:buFontTx/>
              <a:buNone/>
            </a:pPr>
            <a:r>
              <a:rPr lang="en-US" altLang="en-US" sz="2400"/>
              <a:t> a – activity of depositing cation on cathode</a:t>
            </a:r>
          </a:p>
          <a:p>
            <a:pPr>
              <a:buFontTx/>
              <a:buNone/>
            </a:pPr>
            <a:r>
              <a:rPr lang="en-US" altLang="en-US" sz="2400"/>
              <a:t> P – additional potential for uniform rate deposition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Metals used for electroplating – Ni , Ag , Cr , Cu , Zn , Au , Cd , Fe , Pb , Co , W , brass ( alloy)</a:t>
            </a:r>
          </a:p>
          <a:p>
            <a:endParaRPr lang="en-US" altLang="en-US" sz="2400">
              <a:solidFill>
                <a:schemeClr val="accent2"/>
              </a:solidFill>
            </a:endParaRPr>
          </a:p>
          <a:p>
            <a:r>
              <a:rPr lang="en-US" altLang="en-US" sz="2400">
                <a:solidFill>
                  <a:schemeClr val="accent2"/>
                </a:solidFill>
              </a:rPr>
              <a:t>Electroplating baths </a:t>
            </a:r>
          </a:p>
          <a:p>
            <a:endParaRPr lang="en-US" altLang="en-US" sz="24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400"/>
              <a:t>Ag – cyanide solution containing NaAg(CN)2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Cr –CrO3 with small amount of sulphate in acid</a:t>
            </a:r>
          </a:p>
        </p:txBody>
      </p:sp>
    </p:spTree>
    <p:extLst>
      <p:ext uri="{BB962C8B-B14F-4D97-AF65-F5344CB8AC3E}">
        <p14:creationId xmlns:p14="http://schemas.microsoft.com/office/powerpoint/2010/main" xmlns="" val="200988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7391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110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609600"/>
            <a:ext cx="6886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7626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255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900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Metallurgical Processes utilise electricity supplied from external resources – Electrowinning , Electrorefining , lectrodeposition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Electro winning</a:t>
            </a:r>
            <a:r>
              <a:rPr lang="en-US" altLang="en-US" sz="2400" b="1"/>
              <a:t> </a:t>
            </a:r>
            <a:r>
              <a:rPr lang="en-US" altLang="en-US" sz="2400"/>
              <a:t>produces metal by electrolysis of an aqueous solution or a fused salt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Electro refining </a:t>
            </a:r>
            <a:r>
              <a:rPr lang="en-US" altLang="en-US" sz="2400"/>
              <a:t>is a refining process based on electrolytic phenomena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Electro deposition ( Electrolysis) </a:t>
            </a:r>
            <a:r>
              <a:rPr lang="en-US" altLang="en-US" sz="2400"/>
              <a:t>refers to technique of depositing one metal on another at cathode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  <a:p>
            <a:pPr marL="609600" indent="-609600">
              <a:lnSpc>
                <a:spcPct val="80000"/>
              </a:lnSpc>
            </a:pPr>
            <a:r>
              <a:rPr lang="en-US" altLang="en-US" sz="2400"/>
              <a:t>Electrolytic decomposition is used in both extraction &amp; refining</a:t>
            </a:r>
          </a:p>
        </p:txBody>
      </p:sp>
    </p:spTree>
    <p:extLst>
      <p:ext uri="{BB962C8B-B14F-4D97-AF65-F5344CB8AC3E}">
        <p14:creationId xmlns:p14="http://schemas.microsoft.com/office/powerpoint/2010/main" xmlns="" val="13521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1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E797E8-9A77-4261-AB81-5CB7C1093AA1}" type="datetime1">
              <a:rPr lang="en-US" altLang="en-US" smtClean="0"/>
              <a:pPr eaLnBrk="1" hangingPunct="1"/>
              <a:t>4/9/2018</a:t>
            </a:fld>
            <a:endParaRPr lang="en-US" altLang="en-US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8F5D59-3DDD-493D-ACCB-DEA080207F66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6"/>
          <a:stretch>
            <a:fillRect/>
          </a:stretch>
        </p:blipFill>
        <p:spPr bwMode="auto">
          <a:xfrm>
            <a:off x="1524001" y="0"/>
            <a:ext cx="676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6858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17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510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</a:t>
            </a:r>
            <a:endParaRPr lang="en-US" altLang="en-US" sz="2400"/>
          </a:p>
        </p:txBody>
      </p: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20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r>
              <a:rPr lang="en-US" altLang="en-US" b="1"/>
              <a:t>Silver electroplating. The anode is a silver bar and the cathode is </a:t>
            </a:r>
          </a:p>
          <a:p>
            <a:pPr>
              <a:buFontTx/>
              <a:buNone/>
            </a:pPr>
            <a:r>
              <a:rPr lang="en-US" altLang="en-US" b="1"/>
              <a:t>an iron spoon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85800"/>
            <a:ext cx="6886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Electrolyte – AgNO3</a:t>
            </a:r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1066800"/>
            <a:ext cx="6886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78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Faraday Laws of Electrolysis</a:t>
            </a:r>
          </a:p>
          <a:p>
            <a:endParaRPr lang="en-US" altLang="en-US" sz="2400"/>
          </a:p>
          <a:p>
            <a:r>
              <a:rPr lang="en-US" altLang="en-US" sz="2400"/>
              <a:t>First Law The quantity of a substance produced by electrolysis is proprotional to the quantity of electricty used.</a:t>
            </a:r>
          </a:p>
          <a:p>
            <a:r>
              <a:rPr lang="en-US" altLang="en-US" sz="2400"/>
              <a:t>Second Law For a given quantity of electricity the quantity of substance produced is proportional to its weight.</a:t>
            </a:r>
          </a:p>
          <a:p>
            <a:endParaRPr lang="en-US" altLang="en-US" sz="2400"/>
          </a:p>
          <a:p>
            <a:r>
              <a:rPr lang="en-US" altLang="en-US" sz="2400"/>
              <a:t>The quantity of electricity or charge contained in a current running for a specified time can be calculated:   Q = I x t </a:t>
            </a:r>
          </a:p>
          <a:p>
            <a:endParaRPr lang="en-US" altLang="en-US" sz="2400"/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45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r>
              <a:rPr lang="en-US" altLang="en-US" sz="2400"/>
              <a:t>The Faraday constant, F, is the quantity of electricity carried by one mole of electrons. </a:t>
            </a:r>
          </a:p>
          <a:p>
            <a:pPr>
              <a:buFontTx/>
              <a:buNone/>
            </a:pPr>
            <a:r>
              <a:rPr lang="en-US" altLang="en-US" sz="2400"/>
              <a:t>	F = </a:t>
            </a:r>
            <a:r>
              <a:rPr lang="en-US" altLang="en-US" sz="2400">
                <a:hlinkClick r:id="rId3"/>
              </a:rPr>
              <a:t>Avogadro's Number</a:t>
            </a:r>
            <a:r>
              <a:rPr lang="en-US" altLang="en-US" sz="2400"/>
              <a:t> x charge on electron in coulombs </a:t>
            </a:r>
          </a:p>
          <a:p>
            <a:pPr>
              <a:buFontTx/>
              <a:buNone/>
            </a:pPr>
            <a:r>
              <a:rPr lang="en-US" altLang="en-US" sz="2400"/>
              <a:t>	F = 6.022 x 10</a:t>
            </a:r>
            <a:r>
              <a:rPr lang="en-US" altLang="en-US" sz="2400" baseline="30000"/>
              <a:t>23</a:t>
            </a:r>
            <a:r>
              <a:rPr lang="en-US" altLang="en-US" sz="2400"/>
              <a:t> mol</a:t>
            </a:r>
            <a:r>
              <a:rPr lang="en-US" altLang="en-US" sz="2400" baseline="30000"/>
              <a:t>-1</a:t>
            </a:r>
            <a:r>
              <a:rPr lang="en-US" altLang="en-US" sz="2400"/>
              <a:t> x 1.602192 x 10</a:t>
            </a:r>
            <a:r>
              <a:rPr lang="en-US" altLang="en-US" sz="2400" baseline="30000"/>
              <a:t>-19</a:t>
            </a:r>
            <a:r>
              <a:rPr lang="en-US" altLang="en-US" sz="2400"/>
              <a:t> C </a:t>
            </a:r>
            <a:br>
              <a:rPr lang="en-US" altLang="en-US" sz="2400"/>
            </a:br>
            <a:r>
              <a:rPr lang="en-US" altLang="en-US" sz="2400"/>
              <a:t>F = 96,484 C mol</a:t>
            </a:r>
            <a:r>
              <a:rPr lang="en-US" altLang="en-US" sz="2400" baseline="30000"/>
              <a:t>-1</a:t>
            </a:r>
            <a:r>
              <a:rPr lang="en-US" altLang="en-US" sz="2400"/>
              <a:t> </a:t>
            </a:r>
          </a:p>
          <a:p>
            <a:pPr>
              <a:buFontTx/>
              <a:buNone/>
            </a:pP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  <a:p>
            <a:r>
              <a:rPr lang="en-US" altLang="en-US" sz="2400"/>
              <a:t>The quantity of electricity required to deposit an amount of metal can be calculated: Q = n(e) x F </a:t>
            </a:r>
          </a:p>
          <a:p>
            <a:pPr>
              <a:buFontTx/>
              <a:buNone/>
            </a:pPr>
            <a:r>
              <a:rPr lang="en-US" altLang="en-US" sz="2400"/>
              <a:t>	Q ,Quantity of electricity in coulombs (C) </a:t>
            </a:r>
            <a:br>
              <a:rPr lang="en-US" altLang="en-US" sz="2400"/>
            </a:br>
            <a:r>
              <a:rPr lang="en-US" altLang="en-US" sz="2400"/>
              <a:t>n(e) = moles of electrons </a:t>
            </a:r>
            <a:br>
              <a:rPr lang="en-US" altLang="en-US" sz="2400"/>
            </a:br>
            <a:r>
              <a:rPr lang="en-US" altLang="en-US" sz="2400"/>
              <a:t>F = Faraday constant = 96, 500 C mol</a:t>
            </a:r>
            <a:r>
              <a:rPr lang="en-US" altLang="en-US" sz="2400" baseline="30000"/>
              <a:t>-1</a:t>
            </a:r>
            <a:endParaRPr lang="en-US" altLang="en-US" sz="2400"/>
          </a:p>
          <a:p>
            <a:endParaRPr lang="en-US" altLang="en-US" sz="2400"/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4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S Tandon                                           Principles of Ext Met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Electrical Energy, E, can be calculated: 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	E = Q x V          </a:t>
            </a:r>
          </a:p>
          <a:p>
            <a:pPr>
              <a:buFontTx/>
              <a:buNone/>
            </a:pPr>
            <a:r>
              <a:rPr lang="en-US" altLang="en-US" sz="2400"/>
              <a:t>	E = electrical energy in joules (J) </a:t>
            </a:r>
            <a:br>
              <a:rPr lang="en-US" altLang="en-US" sz="2400"/>
            </a:br>
            <a:r>
              <a:rPr lang="en-US" altLang="en-US" sz="2400"/>
              <a:t>Q = quantity of electricity in coulombs (C) </a:t>
            </a:r>
            <a:br>
              <a:rPr lang="en-US" altLang="en-US" sz="2400"/>
            </a:br>
            <a:r>
              <a:rPr lang="en-US" altLang="en-US" sz="2400"/>
              <a:t>V = voltage (or EMF) in volts (V)</a:t>
            </a:r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 sz="2400"/>
              <a:t>1 kilowatt-hour, kWH, is a unit of electrical energy. 1 kWH = 3.6 x 10</a:t>
            </a:r>
            <a:r>
              <a:rPr lang="en-US" altLang="en-US" sz="2400" baseline="30000"/>
              <a:t>6</a:t>
            </a:r>
            <a:r>
              <a:rPr lang="en-US" altLang="en-US" sz="2400"/>
              <a:t> J</a:t>
            </a:r>
          </a:p>
          <a:p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Example</a:t>
            </a:r>
          </a:p>
          <a:p>
            <a:pPr>
              <a:buFontTx/>
              <a:buNone/>
            </a:pPr>
            <a:r>
              <a:rPr lang="en-US" altLang="en-US" sz="2400"/>
              <a:t>Calculate the time required to deposit 56g of silver from a </a:t>
            </a:r>
          </a:p>
          <a:p>
            <a:pPr>
              <a:buFontTx/>
              <a:buNone/>
            </a:pPr>
            <a:r>
              <a:rPr lang="en-US" altLang="en-US" sz="2400"/>
              <a:t>silver nitrate solution using a current of 4.5A. </a:t>
            </a:r>
          </a:p>
          <a:p>
            <a:endParaRPr lang="en-US" altLang="en-US" sz="2400"/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88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Solution:</a:t>
            </a:r>
          </a:p>
          <a:p>
            <a:pPr>
              <a:buFontTx/>
              <a:buNone/>
            </a:pPr>
            <a:r>
              <a:rPr lang="en-US" altLang="en-US" sz="2400"/>
              <a:t>1) Calculate the moles of electrons required for the reaction:</a:t>
            </a:r>
          </a:p>
          <a:p>
            <a:pPr lvl="1">
              <a:buFontTx/>
              <a:buNone/>
            </a:pPr>
            <a:r>
              <a:rPr lang="en-US" altLang="en-US" sz="2400"/>
              <a:t> Ag</a:t>
            </a:r>
            <a:r>
              <a:rPr lang="en-US" altLang="en-US" sz="2400" baseline="30000"/>
              <a:t>+</a:t>
            </a:r>
            <a:r>
              <a:rPr lang="en-US" altLang="en-US" sz="2400"/>
              <a:t> + e -----&gt; Ag(s) </a:t>
            </a:r>
          </a:p>
          <a:p>
            <a:r>
              <a:rPr lang="en-US" altLang="en-US" sz="2400"/>
              <a:t>Moles of Ag(s) deposited, n(Ag) = moles of electrons required, n(e) </a:t>
            </a:r>
          </a:p>
          <a:p>
            <a:endParaRPr lang="en-US" altLang="en-US" sz="2400"/>
          </a:p>
          <a:p>
            <a:r>
              <a:rPr lang="en-US" altLang="en-US" sz="2400"/>
              <a:t>moles of Ag = n(Ag) = mass ÷ MM </a:t>
            </a:r>
            <a:br>
              <a:rPr lang="en-US" altLang="en-US" sz="2400"/>
            </a:br>
            <a:r>
              <a:rPr lang="en-US" altLang="en-US" sz="2400"/>
              <a:t>mass Ag deposited = 56g </a:t>
            </a:r>
          </a:p>
          <a:p>
            <a:endParaRPr lang="en-US" altLang="en-US" sz="2400"/>
          </a:p>
          <a:p>
            <a:r>
              <a:rPr lang="en-US" altLang="en-US" sz="2400"/>
              <a:t>MM = 107.9 g mol</a:t>
            </a:r>
            <a:r>
              <a:rPr lang="en-US" altLang="en-US" sz="2400" baseline="30000"/>
              <a:t>-1</a:t>
            </a:r>
            <a:r>
              <a:rPr lang="en-US" altLang="en-US" sz="2400"/>
              <a:t> (from Periodic Table) </a:t>
            </a:r>
            <a:br>
              <a:rPr lang="en-US" altLang="en-US" sz="2400"/>
            </a:br>
            <a:r>
              <a:rPr lang="en-US" altLang="en-US" sz="2400"/>
              <a:t>n (Ag) 56 ÷ 107.9 = 0.519 mol = n(e) 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80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45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2) Quantity of electricity required: </a:t>
            </a:r>
          </a:p>
          <a:p>
            <a:pPr>
              <a:buFontTx/>
              <a:buNone/>
            </a:pPr>
            <a:r>
              <a:rPr lang="en-US" altLang="en-US" sz="2400"/>
              <a:t>	</a:t>
            </a:r>
          </a:p>
          <a:p>
            <a:pPr>
              <a:buFontTx/>
              <a:buNone/>
            </a:pPr>
            <a:r>
              <a:rPr lang="en-US" altLang="en-US" sz="2400"/>
              <a:t>	Q = n(e) x F </a:t>
            </a:r>
            <a:br>
              <a:rPr lang="en-US" altLang="en-US" sz="2400"/>
            </a:br>
            <a:r>
              <a:rPr lang="en-US" altLang="en-US" sz="2400"/>
              <a:t>Q = ? C </a:t>
            </a:r>
            <a:br>
              <a:rPr lang="en-US" altLang="en-US" sz="2400"/>
            </a:br>
            <a:r>
              <a:rPr lang="en-US" altLang="en-US" sz="2400"/>
              <a:t>n(e) = 0.519 mol </a:t>
            </a:r>
            <a:br>
              <a:rPr lang="en-US" altLang="en-US" sz="2400"/>
            </a:br>
            <a:r>
              <a:rPr lang="en-US" altLang="en-US" sz="2400"/>
              <a:t>F = 96,500 C mol</a:t>
            </a:r>
            <a:r>
              <a:rPr lang="en-US" altLang="en-US" sz="2400" baseline="30000"/>
              <a:t>-1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Q = 0.519 x 96,500 = 50,083.5 C 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marL="342900" lvl="1" indent="-342900">
              <a:buNone/>
            </a:pPr>
            <a:r>
              <a:rPr lang="en-US" altLang="en-US" sz="2400"/>
              <a:t>3) Time required: t = Q ÷ I </a:t>
            </a:r>
            <a:br>
              <a:rPr lang="en-US" altLang="en-US" sz="2400"/>
            </a:br>
            <a:r>
              <a:rPr lang="en-US" altLang="en-US" sz="2400"/>
              <a:t>Q = 50,083.5 C </a:t>
            </a:r>
            <a:br>
              <a:rPr lang="en-US" altLang="en-US" sz="2400"/>
            </a:br>
            <a:r>
              <a:rPr lang="en-US" altLang="en-US" sz="2400"/>
              <a:t>I = 4.5 A </a:t>
            </a:r>
            <a:br>
              <a:rPr lang="en-US" altLang="en-US" sz="2400"/>
            </a:br>
            <a:r>
              <a:rPr lang="en-US" altLang="en-US" sz="2400"/>
              <a:t>t = 50,083.5 ÷ 4.5 = 11,129.67 seconds </a:t>
            </a:r>
            <a:br>
              <a:rPr lang="en-US" altLang="en-US" sz="2400"/>
            </a:br>
            <a:r>
              <a:rPr lang="en-US" altLang="en-US" sz="2400"/>
              <a:t>t = 11,129.67 ÷ 60 = 185.5 minutes </a:t>
            </a:r>
            <a:br>
              <a:rPr lang="en-US" altLang="en-US" sz="2400"/>
            </a:br>
            <a:r>
              <a:rPr lang="en-US" altLang="en-US" sz="2400"/>
              <a:t>t = 185.5 ÷ 60 = 3.1 hours 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84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76201"/>
            <a:ext cx="7239000" cy="334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Alumina Refining – Bayer’s Process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438400" y="609600"/>
          <a:ext cx="7543800" cy="5410200"/>
        </p:xfrm>
        <a:graphic>
          <a:graphicData uri="http://schemas.openxmlformats.org/presentationml/2006/ole">
            <p:oleObj spid="_x0000_s1027" name="Worksheet" r:id="rId3" imgW="6373368" imgH="2520729" progId="Excel.Sheet.8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6477000" y="4953001"/>
            <a:ext cx="297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Leaching of mix of mono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 &amp; trihydrate  for 2.5 hrs</a:t>
            </a:r>
            <a:r>
              <a:rPr lang="en-US" altLang="en-US"/>
              <a:t> 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8001000" y="3962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150-350 g/l of Na2O</a:t>
            </a:r>
          </a:p>
        </p:txBody>
      </p:sp>
    </p:spTree>
    <p:extLst>
      <p:ext uri="{BB962C8B-B14F-4D97-AF65-F5344CB8AC3E}">
        <p14:creationId xmlns:p14="http://schemas.microsoft.com/office/powerpoint/2010/main" xmlns="" val="24915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6038"/>
            <a:ext cx="6858000" cy="411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Alumina Refining – Bayer’s Process</a:t>
            </a: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609600"/>
          <a:ext cx="7315200" cy="5410200"/>
        </p:xfrm>
        <a:graphic>
          <a:graphicData uri="http://schemas.openxmlformats.org/presentationml/2006/ole">
            <p:oleObj spid="_x0000_s2052" name="Worksheet" r:id="rId3" imgW="6303200" imgH="3386328" progId="Excel.Sheet.8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6324600" y="1600200"/>
          <a:ext cx="3962400" cy="914400"/>
        </p:xfrm>
        <a:graphic>
          <a:graphicData uri="http://schemas.openxmlformats.org/presentationml/2006/ole">
            <p:oleObj spid="_x0000_s2053" name="Worksheet" r:id="rId4" imgW="3032675" imgH="411349" progId="Excel.Sheet.8">
              <p:embed/>
            </p:oleObj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953000" y="44196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TiO2 -27%,Fe2O3-30%,Al2O3-13%, SIO2-6-8%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52600" y="21336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Speed up settling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581400" y="10668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accent2"/>
                </a:solidFill>
              </a:rPr>
              <a:t>Cooled to 100 C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019800" y="2971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</a:rPr>
              <a:t>To eliminate redmud in liquor</a:t>
            </a:r>
          </a:p>
        </p:txBody>
      </p:sp>
    </p:spTree>
    <p:extLst>
      <p:ext uri="{BB962C8B-B14F-4D97-AF65-F5344CB8AC3E}">
        <p14:creationId xmlns:p14="http://schemas.microsoft.com/office/powerpoint/2010/main" xmlns="" val="5150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6038"/>
            <a:ext cx="6858000" cy="411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Alumina Refining – Bayer’s Process</a:t>
            </a:r>
          </a:p>
        </p:txBody>
      </p:sp>
      <p:graphicFrame>
        <p:nvGraphicFramePr>
          <p:cNvPr id="3074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685800"/>
          <a:ext cx="7620000" cy="5410200"/>
        </p:xfrm>
        <a:graphic>
          <a:graphicData uri="http://schemas.openxmlformats.org/presentationml/2006/ole">
            <p:oleObj spid="_x0000_s3075" name="Worksheet" r:id="rId3" imgW="5353050" imgH="3800475" progId="Excel.Sheet.8">
              <p:embed/>
            </p:oleObj>
          </a:graphicData>
        </a:graphic>
      </p:graphicFrame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6324600" y="3657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4648200" y="2514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</a:rPr>
              <a:t>T &lt; 80 deg C</a:t>
            </a:r>
          </a:p>
        </p:txBody>
      </p:sp>
    </p:spTree>
    <p:extLst>
      <p:ext uri="{BB962C8B-B14F-4D97-AF65-F5344CB8AC3E}">
        <p14:creationId xmlns:p14="http://schemas.microsoft.com/office/powerpoint/2010/main" xmlns="" val="346315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 err="1"/>
              <a:t>Pyrometallurgical</a:t>
            </a:r>
            <a:r>
              <a:rPr lang="en-US" sz="2000" dirty="0"/>
              <a:t> Route for </a:t>
            </a:r>
            <a:r>
              <a:rPr lang="en-US" sz="2000" dirty="0" err="1"/>
              <a:t>Sulphide</a:t>
            </a:r>
            <a:r>
              <a:rPr lang="en-US" sz="2000" dirty="0"/>
              <a:t> Cu ore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33600" y="381000"/>
          <a:ext cx="7772400" cy="5943600"/>
        </p:xfrm>
        <a:graphic>
          <a:graphicData uri="http://schemas.openxmlformats.org/presentationml/2006/ole">
            <p:oleObj spid="_x0000_s4099" name="Worksheet" r:id="rId3" imgW="8239125" imgH="9382125" progId="Excel.Sheet.8">
              <p:embed/>
            </p:oleObj>
          </a:graphicData>
        </a:graphic>
      </p:graphicFrame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1905000" y="6858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 baseline="-25000"/>
          </a:p>
        </p:txBody>
      </p:sp>
    </p:spTree>
    <p:extLst>
      <p:ext uri="{BB962C8B-B14F-4D97-AF65-F5344CB8AC3E}">
        <p14:creationId xmlns:p14="http://schemas.microsoft.com/office/powerpoint/2010/main" xmlns="" val="34450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258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/>
              <a:t>Lead Extraction from Galena </a:t>
            </a:r>
            <a:r>
              <a:rPr lang="en-US" sz="2000"/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76400" y="3279776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1752600" y="6096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/>
            <a:endParaRPr lang="en-US" altLang="en-US" b="1"/>
          </a:p>
        </p:txBody>
      </p:sp>
      <p:graphicFrame>
        <p:nvGraphicFramePr>
          <p:cNvPr id="512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1184276"/>
          <a:ext cx="8610600" cy="4367213"/>
        </p:xfrm>
        <a:graphic>
          <a:graphicData uri="http://schemas.openxmlformats.org/presentationml/2006/ole">
            <p:oleObj spid="_x0000_s5123" name="Worksheet" r:id="rId3" imgW="5276850" imgH="267652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777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258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/>
              <a:t>Lead Extraction from Galena </a:t>
            </a:r>
            <a:r>
              <a:rPr lang="en-US" sz="2000"/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1676400" y="3279776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1752600" y="6096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/>
            <a:endParaRPr lang="en-US" altLang="en-US" b="1"/>
          </a:p>
        </p:txBody>
      </p:sp>
      <p:graphicFrame>
        <p:nvGraphicFramePr>
          <p:cNvPr id="6146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609600"/>
          <a:ext cx="7696200" cy="5334000"/>
        </p:xfrm>
        <a:graphic>
          <a:graphicData uri="http://schemas.openxmlformats.org/presentationml/2006/ole">
            <p:oleObj spid="_x0000_s6147" name="Worksheet" r:id="rId3" imgW="5629275" imgH="297180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77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Sheet for Zinc.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715" y="1428750"/>
            <a:ext cx="6669558" cy="5000138"/>
          </a:xfrm>
        </p:spPr>
      </p:pic>
    </p:spTree>
    <p:extLst>
      <p:ext uri="{BB962C8B-B14F-4D97-AF65-F5344CB8AC3E}">
        <p14:creationId xmlns:p14="http://schemas.microsoft.com/office/powerpoint/2010/main" xmlns="" val="3443278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Iron &amp; Steel making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flowsheet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094" y="741217"/>
            <a:ext cx="87614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57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Iron making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flowsheet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486025" y="776289"/>
          <a:ext cx="7221538" cy="5305425"/>
        </p:xfrm>
        <a:graphic>
          <a:graphicData uri="http://schemas.openxmlformats.org/presentationml/2006/ole">
            <p:oleObj spid="_x0000_s7171" name="Worksheet" r:id="rId3" imgW="7220876" imgH="530487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8385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212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Steel making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flowsheet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240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667000" y="990600"/>
          <a:ext cx="7086600" cy="4876800"/>
        </p:xfrm>
        <a:graphic>
          <a:graphicData uri="http://schemas.openxmlformats.org/presentationml/2006/ole">
            <p:oleObj spid="_x0000_s8195" name="Worksheet" r:id="rId3" imgW="5315687" imgH="323388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6068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60" y="221672"/>
            <a:ext cx="11612497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05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703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/>
          </a:p>
          <a:p>
            <a:pPr marL="609600" indent="-609600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714" y="847725"/>
            <a:ext cx="68865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044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1"/>
            <a:ext cx="72390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Electrometallurgy  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In extraction process , anode is either an insoluble conductor ( Cu / Ni matte )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In refining process , anode is impure metal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The electrolyte is aq. solution / fused salt  with high electrical conductivity  &amp; metal ion concentration 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Cathode – pure metal / blank of another metal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Selection of electrolyte 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400" dirty="0"/>
              <a:t>It should have high ionic conductivity ( conduction by ion only and not by electron as it will short circuit the electrodes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4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31</TotalTime>
  <Words>2046</Words>
  <Application>Microsoft Office PowerPoint</Application>
  <PresentationFormat>Custom</PresentationFormat>
  <Paragraphs>488</Paragraphs>
  <Slides>61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Crop</vt:lpstr>
      <vt:lpstr>Worksheet</vt:lpstr>
      <vt:lpstr>Introduction to process metallurgy-Unit 3</vt:lpstr>
      <vt:lpstr>ELECTROMETALLURGY</vt:lpstr>
      <vt:lpstr>Unit-3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Electrometallurgy  </vt:lpstr>
      <vt:lpstr>Alumina Refining – Bayer’s Process</vt:lpstr>
      <vt:lpstr>Alumina Refining – Bayer’s Process</vt:lpstr>
      <vt:lpstr>Alumina Refining – Bayer’s Process</vt:lpstr>
      <vt:lpstr>Pyrometallurgical Route for Sulphide Cu ore </vt:lpstr>
      <vt:lpstr>Lead Extraction from Galena   </vt:lpstr>
      <vt:lpstr>Lead Extraction from Galena   </vt:lpstr>
      <vt:lpstr>Flow Sheet for Zinc.</vt:lpstr>
      <vt:lpstr>Iron &amp; Steel making flowsheet</vt:lpstr>
      <vt:lpstr>Iron making flowsheet</vt:lpstr>
      <vt:lpstr>Steel making flowsheet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process metallurgy-Unit 3</dc:title>
  <dc:creator>Monil</dc:creator>
  <cp:lastModifiedBy>meetmehta</cp:lastModifiedBy>
  <cp:revision>6</cp:revision>
  <dcterms:created xsi:type="dcterms:W3CDTF">2018-01-01T10:34:58Z</dcterms:created>
  <dcterms:modified xsi:type="dcterms:W3CDTF">2018-04-09T04:50:09Z</dcterms:modified>
</cp:coreProperties>
</file>