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sldIdLst>
    <p:sldId id="323" r:id="rId2"/>
    <p:sldId id="257" r:id="rId3"/>
    <p:sldId id="324"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5"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43907" autoAdjust="0"/>
  </p:normalViewPr>
  <p:slideViewPr>
    <p:cSldViewPr snapToGrid="0">
      <p:cViewPr varScale="1">
        <p:scale>
          <a:sx n="30" d="100"/>
          <a:sy n="30" d="100"/>
        </p:scale>
        <p:origin x="-1368" y="-7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3E38DF-9F90-4774-82E4-CEE69322FE95}"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CF12F46D-02E5-40DB-A6A9-12BADC4AFF8B}">
      <dgm:prSet phldrT="[Text]" custT="1"/>
      <dgm:spPr/>
      <dgm:t>
        <a:bodyPr/>
        <a:lstStyle/>
        <a:p>
          <a:r>
            <a:rPr lang="en-US" sz="2000" b="1" dirty="0" smtClean="0">
              <a:solidFill>
                <a:schemeClr val="bg1"/>
              </a:solidFill>
            </a:rPr>
            <a:t>Ore</a:t>
          </a:r>
          <a:endParaRPr lang="en-US" sz="2000" b="1" dirty="0"/>
        </a:p>
      </dgm:t>
    </dgm:pt>
    <dgm:pt modelId="{6081A079-DD36-421E-85A0-FA268BEBC148}" type="parTrans" cxnId="{4B2F33EB-F56B-4BD6-821E-5DEC87A7039D}">
      <dgm:prSet/>
      <dgm:spPr/>
      <dgm:t>
        <a:bodyPr/>
        <a:lstStyle/>
        <a:p>
          <a:endParaRPr lang="en-US" sz="1700" b="1"/>
        </a:p>
      </dgm:t>
    </dgm:pt>
    <dgm:pt modelId="{3A371ED9-A4AB-41B4-9783-F99A2FA9B03C}" type="sibTrans" cxnId="{4B2F33EB-F56B-4BD6-821E-5DEC87A7039D}">
      <dgm:prSet/>
      <dgm:spPr/>
      <dgm:t>
        <a:bodyPr/>
        <a:lstStyle/>
        <a:p>
          <a:endParaRPr lang="en-US" sz="1700" b="1"/>
        </a:p>
      </dgm:t>
    </dgm:pt>
    <dgm:pt modelId="{C6F99682-E489-4A9F-8425-44D6CA439255}">
      <dgm:prSet phldrT="[Text]" custT="1"/>
      <dgm:spPr/>
      <dgm:t>
        <a:bodyPr/>
        <a:lstStyle/>
        <a:p>
          <a:r>
            <a:rPr lang="en-US" sz="2000" b="1" dirty="0" smtClean="0"/>
            <a:t>Leaching</a:t>
          </a:r>
          <a:endParaRPr lang="en-US" sz="2000" b="1" dirty="0"/>
        </a:p>
      </dgm:t>
    </dgm:pt>
    <dgm:pt modelId="{B6C0D37F-2167-4F44-A06C-50FD9E7F0B57}" type="parTrans" cxnId="{86A2A5CF-1182-4E64-A50A-CB5ED819DE95}">
      <dgm:prSet/>
      <dgm:spPr/>
      <dgm:t>
        <a:bodyPr/>
        <a:lstStyle/>
        <a:p>
          <a:endParaRPr lang="en-US" sz="1700" b="1"/>
        </a:p>
      </dgm:t>
    </dgm:pt>
    <dgm:pt modelId="{FAFBC5F0-D0A0-4042-95F5-F7B023523FAD}" type="sibTrans" cxnId="{86A2A5CF-1182-4E64-A50A-CB5ED819DE95}">
      <dgm:prSet/>
      <dgm:spPr/>
      <dgm:t>
        <a:bodyPr/>
        <a:lstStyle/>
        <a:p>
          <a:endParaRPr lang="en-US" sz="1700" b="1"/>
        </a:p>
      </dgm:t>
    </dgm:pt>
    <dgm:pt modelId="{131B5D4D-8D3C-4116-8D65-E88B28E907FF}">
      <dgm:prSet phldrT="[Text]" custT="1"/>
      <dgm:spPr/>
      <dgm:t>
        <a:bodyPr/>
        <a:lstStyle/>
        <a:p>
          <a:r>
            <a:rPr lang="en-US" sz="1700" b="1" dirty="0" err="1" smtClean="0">
              <a:solidFill>
                <a:schemeClr val="bg1"/>
              </a:solidFill>
            </a:rPr>
            <a:t>Ammoniacal</a:t>
          </a:r>
          <a:r>
            <a:rPr lang="en-US" sz="1700" b="1" dirty="0" smtClean="0">
              <a:solidFill>
                <a:schemeClr val="bg1"/>
              </a:solidFill>
            </a:rPr>
            <a:t> nickel </a:t>
          </a:r>
          <a:r>
            <a:rPr lang="en-US" sz="1700" b="1" dirty="0" err="1" smtClean="0">
              <a:solidFill>
                <a:schemeClr val="bg1"/>
              </a:solidFill>
            </a:rPr>
            <a:t>sulphate</a:t>
          </a:r>
          <a:r>
            <a:rPr lang="en-US" sz="1700" b="1" dirty="0" smtClean="0">
              <a:solidFill>
                <a:schemeClr val="bg1"/>
              </a:solidFill>
            </a:rPr>
            <a:t> solution</a:t>
          </a:r>
          <a:endParaRPr lang="en-US" sz="1700" b="1" dirty="0"/>
        </a:p>
      </dgm:t>
    </dgm:pt>
    <dgm:pt modelId="{7E970A8E-E502-42B9-AF96-1CF3D861685C}" type="parTrans" cxnId="{3DC8FE19-C52B-43B0-B5EE-21003694412F}">
      <dgm:prSet/>
      <dgm:spPr/>
      <dgm:t>
        <a:bodyPr/>
        <a:lstStyle/>
        <a:p>
          <a:endParaRPr lang="en-US" sz="1700" b="1"/>
        </a:p>
      </dgm:t>
    </dgm:pt>
    <dgm:pt modelId="{5C090960-44AA-4259-AEAB-4F48F6AB8C75}" type="sibTrans" cxnId="{3DC8FE19-C52B-43B0-B5EE-21003694412F}">
      <dgm:prSet/>
      <dgm:spPr/>
      <dgm:t>
        <a:bodyPr/>
        <a:lstStyle/>
        <a:p>
          <a:endParaRPr lang="en-US" sz="1700" b="1"/>
        </a:p>
      </dgm:t>
    </dgm:pt>
    <dgm:pt modelId="{6C1EDEBE-5264-4C1E-8833-EDA87068A1CC}">
      <dgm:prSet phldrT="[Text]" custT="1"/>
      <dgm:spPr/>
      <dgm:t>
        <a:bodyPr/>
        <a:lstStyle/>
        <a:p>
          <a:pPr>
            <a:lnSpc>
              <a:spcPct val="70000"/>
            </a:lnSpc>
          </a:pPr>
          <a:r>
            <a:rPr lang="en-US" sz="1700" b="1" dirty="0" smtClean="0">
              <a:solidFill>
                <a:schemeClr val="bg1"/>
              </a:solidFill>
            </a:rPr>
            <a:t>Treated with hydrogen</a:t>
          </a:r>
        </a:p>
        <a:p>
          <a:pPr>
            <a:lnSpc>
              <a:spcPct val="70000"/>
            </a:lnSpc>
          </a:pPr>
          <a:r>
            <a:rPr lang="en-US" sz="1700" b="1" dirty="0" smtClean="0">
              <a:solidFill>
                <a:schemeClr val="bg1"/>
              </a:solidFill>
            </a:rPr>
            <a:t>(pr - 1.4 </a:t>
          </a:r>
          <a:r>
            <a:rPr lang="en-US" sz="1700" b="1" dirty="0" err="1" smtClean="0">
              <a:solidFill>
                <a:schemeClr val="bg1"/>
              </a:solidFill>
            </a:rPr>
            <a:t>MPa</a:t>
          </a:r>
          <a:r>
            <a:rPr lang="en-US" sz="1700" b="1" dirty="0" smtClean="0">
              <a:solidFill>
                <a:schemeClr val="bg1"/>
              </a:solidFill>
            </a:rPr>
            <a:t>,     temp-200 </a:t>
          </a:r>
          <a:r>
            <a:rPr lang="en-US" sz="1700" b="1" baseline="30000" dirty="0" smtClean="0">
              <a:solidFill>
                <a:schemeClr val="bg1"/>
              </a:solidFill>
            </a:rPr>
            <a:t>o </a:t>
          </a:r>
          <a:r>
            <a:rPr lang="en-US" sz="1700" b="1" dirty="0" smtClean="0">
              <a:solidFill>
                <a:schemeClr val="bg1"/>
              </a:solidFill>
            </a:rPr>
            <a:t>C)</a:t>
          </a:r>
          <a:endParaRPr lang="en-US" sz="1700" b="1" dirty="0"/>
        </a:p>
      </dgm:t>
    </dgm:pt>
    <dgm:pt modelId="{1E4E8C62-2759-4211-8521-4FBD22C541AB}" type="parTrans" cxnId="{F9FE7D80-8A33-4B57-898A-AD11B829E842}">
      <dgm:prSet/>
      <dgm:spPr/>
      <dgm:t>
        <a:bodyPr/>
        <a:lstStyle/>
        <a:p>
          <a:endParaRPr lang="en-US" sz="1700" b="1"/>
        </a:p>
      </dgm:t>
    </dgm:pt>
    <dgm:pt modelId="{F04EE07A-7AB9-4607-A345-523B5CD9A6C7}" type="sibTrans" cxnId="{F9FE7D80-8A33-4B57-898A-AD11B829E842}">
      <dgm:prSet/>
      <dgm:spPr/>
      <dgm:t>
        <a:bodyPr/>
        <a:lstStyle/>
        <a:p>
          <a:endParaRPr lang="en-US" sz="1700" b="1"/>
        </a:p>
      </dgm:t>
    </dgm:pt>
    <dgm:pt modelId="{027B47E0-FFB5-4F41-8C55-43EE8FD9D272}">
      <dgm:prSet phldrT="[Text]" custT="1"/>
      <dgm:spPr/>
      <dgm:t>
        <a:bodyPr/>
        <a:lstStyle/>
        <a:p>
          <a:r>
            <a:rPr lang="en-US" sz="1700" b="1" dirty="0" smtClean="0">
              <a:solidFill>
                <a:schemeClr val="bg1"/>
              </a:solidFill>
            </a:rPr>
            <a:t>A catalyst ferrous </a:t>
          </a:r>
          <a:r>
            <a:rPr lang="en-US" sz="1700" b="1" dirty="0" err="1" smtClean="0">
              <a:solidFill>
                <a:schemeClr val="bg1"/>
              </a:solidFill>
            </a:rPr>
            <a:t>sulphate</a:t>
          </a:r>
          <a:r>
            <a:rPr lang="en-US" sz="1700" b="1" dirty="0" smtClean="0">
              <a:solidFill>
                <a:schemeClr val="bg1"/>
              </a:solidFill>
            </a:rPr>
            <a:t> is employed  </a:t>
          </a:r>
          <a:endParaRPr lang="en-US" sz="1700" b="1" dirty="0"/>
        </a:p>
      </dgm:t>
    </dgm:pt>
    <dgm:pt modelId="{86C3D3E9-320C-4A34-A902-D8BF8919DB4C}" type="parTrans" cxnId="{BE65BE51-BBD3-47CE-B9BB-835F370C029F}">
      <dgm:prSet/>
      <dgm:spPr/>
      <dgm:t>
        <a:bodyPr/>
        <a:lstStyle/>
        <a:p>
          <a:endParaRPr lang="en-US" sz="1700" b="1"/>
        </a:p>
      </dgm:t>
    </dgm:pt>
    <dgm:pt modelId="{B163A585-7AF1-4C91-B021-49929663EE12}" type="sibTrans" cxnId="{BE65BE51-BBD3-47CE-B9BB-835F370C029F}">
      <dgm:prSet/>
      <dgm:spPr/>
      <dgm:t>
        <a:bodyPr/>
        <a:lstStyle/>
        <a:p>
          <a:endParaRPr lang="en-US" sz="1700" b="1"/>
        </a:p>
      </dgm:t>
    </dgm:pt>
    <dgm:pt modelId="{2C03FBF2-ABE9-46C2-AE8F-A76139D7D94E}">
      <dgm:prSet phldrT="[Text]" custT="1"/>
      <dgm:spPr/>
      <dgm:t>
        <a:bodyPr/>
        <a:lstStyle/>
        <a:p>
          <a:r>
            <a:rPr lang="en-US" sz="1700" b="1" dirty="0" smtClean="0">
              <a:solidFill>
                <a:schemeClr val="bg1"/>
              </a:solidFill>
            </a:rPr>
            <a:t>Precipitation of Nickel</a:t>
          </a:r>
          <a:endParaRPr lang="en-US" sz="1700" b="1" dirty="0"/>
        </a:p>
      </dgm:t>
    </dgm:pt>
    <dgm:pt modelId="{EFA5EA15-DEA3-4DA2-8042-4AD0F7E778E0}" type="parTrans" cxnId="{48FD195C-883B-436D-841F-956B80CCCDED}">
      <dgm:prSet/>
      <dgm:spPr/>
      <dgm:t>
        <a:bodyPr/>
        <a:lstStyle/>
        <a:p>
          <a:endParaRPr lang="en-US" sz="1700" b="1"/>
        </a:p>
      </dgm:t>
    </dgm:pt>
    <dgm:pt modelId="{195A0229-0B12-49A1-A207-DDE4BE1C0200}" type="sibTrans" cxnId="{48FD195C-883B-436D-841F-956B80CCCDED}">
      <dgm:prSet/>
      <dgm:spPr/>
      <dgm:t>
        <a:bodyPr/>
        <a:lstStyle/>
        <a:p>
          <a:endParaRPr lang="en-US" sz="1700" b="1"/>
        </a:p>
      </dgm:t>
    </dgm:pt>
    <dgm:pt modelId="{8D936017-26E9-4038-ADEE-2594793B06D8}">
      <dgm:prSet phldrT="[Text]" custT="1"/>
      <dgm:spPr/>
      <dgm:t>
        <a:bodyPr/>
        <a:lstStyle/>
        <a:p>
          <a:r>
            <a:rPr lang="en-US" sz="1700" b="1" dirty="0" smtClean="0">
              <a:solidFill>
                <a:schemeClr val="bg1"/>
              </a:solidFill>
            </a:rPr>
            <a:t>Lean solution is Poured off &amp; fresh solution is added</a:t>
          </a:r>
          <a:endParaRPr lang="en-US" sz="1700" b="1" dirty="0"/>
        </a:p>
      </dgm:t>
    </dgm:pt>
    <dgm:pt modelId="{422D030F-F5C4-4F5D-87EE-5D92383EB023}" type="parTrans" cxnId="{FD5F6662-190B-4D90-97E1-5379C8FAFAAB}">
      <dgm:prSet/>
      <dgm:spPr/>
      <dgm:t>
        <a:bodyPr/>
        <a:lstStyle/>
        <a:p>
          <a:endParaRPr lang="en-US" sz="1700" b="1"/>
        </a:p>
      </dgm:t>
    </dgm:pt>
    <dgm:pt modelId="{A0E21D5B-30C4-48C9-B0CF-16276E13A6C6}" type="sibTrans" cxnId="{FD5F6662-190B-4D90-97E1-5379C8FAFAAB}">
      <dgm:prSet/>
      <dgm:spPr/>
      <dgm:t>
        <a:bodyPr/>
        <a:lstStyle/>
        <a:p>
          <a:endParaRPr lang="en-US" sz="1700" b="1"/>
        </a:p>
      </dgm:t>
    </dgm:pt>
    <dgm:pt modelId="{8DC02D0A-C32C-4A5A-9089-4C375367C2F8}">
      <dgm:prSet phldrT="[Text]" custT="1"/>
      <dgm:spPr/>
      <dgm:t>
        <a:bodyPr/>
        <a:lstStyle/>
        <a:p>
          <a:r>
            <a:rPr lang="en-US" sz="1700" b="1" dirty="0" smtClean="0">
              <a:solidFill>
                <a:schemeClr val="bg1"/>
              </a:solidFill>
            </a:rPr>
            <a:t>Process is repeated several times</a:t>
          </a:r>
          <a:endParaRPr lang="en-US" sz="1700" b="1" dirty="0"/>
        </a:p>
      </dgm:t>
    </dgm:pt>
    <dgm:pt modelId="{D4D36C6B-2E59-4D24-9759-B66A1615877B}" type="parTrans" cxnId="{80F8FDDB-FF34-49BE-BACC-BB8E36F11F5E}">
      <dgm:prSet/>
      <dgm:spPr/>
      <dgm:t>
        <a:bodyPr/>
        <a:lstStyle/>
        <a:p>
          <a:endParaRPr lang="en-US" sz="1700" b="1"/>
        </a:p>
      </dgm:t>
    </dgm:pt>
    <dgm:pt modelId="{5D19055A-A8A7-4EE8-A562-74B9A4D3E2A6}" type="sibTrans" cxnId="{80F8FDDB-FF34-49BE-BACC-BB8E36F11F5E}">
      <dgm:prSet/>
      <dgm:spPr/>
      <dgm:t>
        <a:bodyPr/>
        <a:lstStyle/>
        <a:p>
          <a:endParaRPr lang="en-US" sz="1700" b="1"/>
        </a:p>
      </dgm:t>
    </dgm:pt>
    <dgm:pt modelId="{39A872AC-81BC-4CEE-8F26-4B8B24E7EC07}">
      <dgm:prSet phldrT="[Text]" custT="1"/>
      <dgm:spPr/>
      <dgm:t>
        <a:bodyPr/>
        <a:lstStyle/>
        <a:p>
          <a:r>
            <a:rPr lang="en-US" sz="1700" b="1" dirty="0" smtClean="0">
              <a:solidFill>
                <a:schemeClr val="bg1"/>
              </a:solidFill>
            </a:rPr>
            <a:t>Drying &amp; washing of powder</a:t>
          </a:r>
          <a:endParaRPr lang="en-US" sz="1700" b="1" dirty="0"/>
        </a:p>
      </dgm:t>
    </dgm:pt>
    <dgm:pt modelId="{ABC6B7FF-F5DB-4783-9EBD-B6C5B2FA88C6}" type="parTrans" cxnId="{9A0C73C9-E248-4987-B929-3B5C96A5B63F}">
      <dgm:prSet/>
      <dgm:spPr/>
      <dgm:t>
        <a:bodyPr/>
        <a:lstStyle/>
        <a:p>
          <a:endParaRPr lang="en-US" sz="1700" b="1"/>
        </a:p>
      </dgm:t>
    </dgm:pt>
    <dgm:pt modelId="{7B827AE7-4D6E-49FF-AD9D-6C384A7FEDB4}" type="sibTrans" cxnId="{9A0C73C9-E248-4987-B929-3B5C96A5B63F}">
      <dgm:prSet/>
      <dgm:spPr/>
      <dgm:t>
        <a:bodyPr/>
        <a:lstStyle/>
        <a:p>
          <a:endParaRPr lang="en-US" sz="1700" b="1"/>
        </a:p>
      </dgm:t>
    </dgm:pt>
    <dgm:pt modelId="{CFFBF4F1-8C90-448E-BAC1-030F8B6EF4FE}" type="pres">
      <dgm:prSet presAssocID="{633E38DF-9F90-4774-82E4-CEE69322FE95}" presName="Name0" presStyleCnt="0">
        <dgm:presLayoutVars>
          <dgm:dir/>
          <dgm:resizeHandles/>
        </dgm:presLayoutVars>
      </dgm:prSet>
      <dgm:spPr/>
      <dgm:t>
        <a:bodyPr/>
        <a:lstStyle/>
        <a:p>
          <a:endParaRPr lang="en-US"/>
        </a:p>
      </dgm:t>
    </dgm:pt>
    <dgm:pt modelId="{6E50F65B-1A1F-4564-9485-B2ACC3D41FE4}" type="pres">
      <dgm:prSet presAssocID="{CF12F46D-02E5-40DB-A6A9-12BADC4AFF8B}" presName="compNode" presStyleCnt="0"/>
      <dgm:spPr/>
    </dgm:pt>
    <dgm:pt modelId="{FF8C1642-9732-4C47-8FBA-7062E2BDCE64}" type="pres">
      <dgm:prSet presAssocID="{CF12F46D-02E5-40DB-A6A9-12BADC4AFF8B}" presName="dummyConnPt" presStyleCnt="0"/>
      <dgm:spPr/>
    </dgm:pt>
    <dgm:pt modelId="{568BC43D-52AB-4102-94E1-207A191ABD52}" type="pres">
      <dgm:prSet presAssocID="{CF12F46D-02E5-40DB-A6A9-12BADC4AFF8B}" presName="node" presStyleLbl="node1" presStyleIdx="0" presStyleCnt="9">
        <dgm:presLayoutVars>
          <dgm:bulletEnabled val="1"/>
        </dgm:presLayoutVars>
      </dgm:prSet>
      <dgm:spPr/>
      <dgm:t>
        <a:bodyPr/>
        <a:lstStyle/>
        <a:p>
          <a:endParaRPr lang="en-US"/>
        </a:p>
      </dgm:t>
    </dgm:pt>
    <dgm:pt modelId="{5E3E5D63-E1CF-426B-B2BA-9AF0692C01D7}" type="pres">
      <dgm:prSet presAssocID="{3A371ED9-A4AB-41B4-9783-F99A2FA9B03C}" presName="sibTrans" presStyleLbl="bgSibTrans2D1" presStyleIdx="0" presStyleCnt="8"/>
      <dgm:spPr/>
      <dgm:t>
        <a:bodyPr/>
        <a:lstStyle/>
        <a:p>
          <a:endParaRPr lang="en-US"/>
        </a:p>
      </dgm:t>
    </dgm:pt>
    <dgm:pt modelId="{367FFC26-BCDE-4E2B-8D4D-4272305766EA}" type="pres">
      <dgm:prSet presAssocID="{C6F99682-E489-4A9F-8425-44D6CA439255}" presName="compNode" presStyleCnt="0"/>
      <dgm:spPr/>
    </dgm:pt>
    <dgm:pt modelId="{56B09C68-A21D-4ABD-B1D9-547C61067BD3}" type="pres">
      <dgm:prSet presAssocID="{C6F99682-E489-4A9F-8425-44D6CA439255}" presName="dummyConnPt" presStyleCnt="0"/>
      <dgm:spPr/>
    </dgm:pt>
    <dgm:pt modelId="{FDAAD405-B03B-4180-A436-1443B5DCA30D}" type="pres">
      <dgm:prSet presAssocID="{C6F99682-E489-4A9F-8425-44D6CA439255}" presName="node" presStyleLbl="node1" presStyleIdx="1" presStyleCnt="9">
        <dgm:presLayoutVars>
          <dgm:bulletEnabled val="1"/>
        </dgm:presLayoutVars>
      </dgm:prSet>
      <dgm:spPr/>
      <dgm:t>
        <a:bodyPr/>
        <a:lstStyle/>
        <a:p>
          <a:endParaRPr lang="en-US"/>
        </a:p>
      </dgm:t>
    </dgm:pt>
    <dgm:pt modelId="{14BB4079-F5FF-4667-969D-1ED929877377}" type="pres">
      <dgm:prSet presAssocID="{FAFBC5F0-D0A0-4042-95F5-F7B023523FAD}" presName="sibTrans" presStyleLbl="bgSibTrans2D1" presStyleIdx="1" presStyleCnt="8"/>
      <dgm:spPr/>
      <dgm:t>
        <a:bodyPr/>
        <a:lstStyle/>
        <a:p>
          <a:endParaRPr lang="en-US"/>
        </a:p>
      </dgm:t>
    </dgm:pt>
    <dgm:pt modelId="{9E3B1B6A-D57C-4AD3-AD19-C70A3D1E4D7B}" type="pres">
      <dgm:prSet presAssocID="{131B5D4D-8D3C-4116-8D65-E88B28E907FF}" presName="compNode" presStyleCnt="0"/>
      <dgm:spPr/>
    </dgm:pt>
    <dgm:pt modelId="{DC1ACEA6-F0EA-4632-8D4D-40AE844CF54D}" type="pres">
      <dgm:prSet presAssocID="{131B5D4D-8D3C-4116-8D65-E88B28E907FF}" presName="dummyConnPt" presStyleCnt="0"/>
      <dgm:spPr/>
    </dgm:pt>
    <dgm:pt modelId="{7126939A-55A7-450D-8A52-E2ED1E3A734E}" type="pres">
      <dgm:prSet presAssocID="{131B5D4D-8D3C-4116-8D65-E88B28E907FF}" presName="node" presStyleLbl="node1" presStyleIdx="2" presStyleCnt="9">
        <dgm:presLayoutVars>
          <dgm:bulletEnabled val="1"/>
        </dgm:presLayoutVars>
      </dgm:prSet>
      <dgm:spPr/>
      <dgm:t>
        <a:bodyPr/>
        <a:lstStyle/>
        <a:p>
          <a:endParaRPr lang="en-US"/>
        </a:p>
      </dgm:t>
    </dgm:pt>
    <dgm:pt modelId="{2CC43414-15FE-476A-813E-28D6BA74FA1A}" type="pres">
      <dgm:prSet presAssocID="{5C090960-44AA-4259-AEAB-4F48F6AB8C75}" presName="sibTrans" presStyleLbl="bgSibTrans2D1" presStyleIdx="2" presStyleCnt="8"/>
      <dgm:spPr/>
      <dgm:t>
        <a:bodyPr/>
        <a:lstStyle/>
        <a:p>
          <a:endParaRPr lang="en-US"/>
        </a:p>
      </dgm:t>
    </dgm:pt>
    <dgm:pt modelId="{71CA4D42-32A7-4C74-9E14-052AB7EAF29D}" type="pres">
      <dgm:prSet presAssocID="{6C1EDEBE-5264-4C1E-8833-EDA87068A1CC}" presName="compNode" presStyleCnt="0"/>
      <dgm:spPr/>
    </dgm:pt>
    <dgm:pt modelId="{A985BF89-3092-43B6-BE95-4F0DD4F835A7}" type="pres">
      <dgm:prSet presAssocID="{6C1EDEBE-5264-4C1E-8833-EDA87068A1CC}" presName="dummyConnPt" presStyleCnt="0"/>
      <dgm:spPr/>
    </dgm:pt>
    <dgm:pt modelId="{1007B6E0-39CC-4504-B4DE-157F43C129EC}" type="pres">
      <dgm:prSet presAssocID="{6C1EDEBE-5264-4C1E-8833-EDA87068A1CC}" presName="node" presStyleLbl="node1" presStyleIdx="3" presStyleCnt="9">
        <dgm:presLayoutVars>
          <dgm:bulletEnabled val="1"/>
        </dgm:presLayoutVars>
      </dgm:prSet>
      <dgm:spPr/>
      <dgm:t>
        <a:bodyPr/>
        <a:lstStyle/>
        <a:p>
          <a:endParaRPr lang="en-US"/>
        </a:p>
      </dgm:t>
    </dgm:pt>
    <dgm:pt modelId="{15BC000B-9329-475F-BF28-32C1BFF88584}" type="pres">
      <dgm:prSet presAssocID="{F04EE07A-7AB9-4607-A345-523B5CD9A6C7}" presName="sibTrans" presStyleLbl="bgSibTrans2D1" presStyleIdx="3" presStyleCnt="8"/>
      <dgm:spPr/>
      <dgm:t>
        <a:bodyPr/>
        <a:lstStyle/>
        <a:p>
          <a:endParaRPr lang="en-US"/>
        </a:p>
      </dgm:t>
    </dgm:pt>
    <dgm:pt modelId="{134C359F-7BB1-4FDB-BCF7-C47C1D6D8309}" type="pres">
      <dgm:prSet presAssocID="{027B47E0-FFB5-4F41-8C55-43EE8FD9D272}" presName="compNode" presStyleCnt="0"/>
      <dgm:spPr/>
    </dgm:pt>
    <dgm:pt modelId="{DCA79D39-E2F7-4344-B2DB-E908A0913842}" type="pres">
      <dgm:prSet presAssocID="{027B47E0-FFB5-4F41-8C55-43EE8FD9D272}" presName="dummyConnPt" presStyleCnt="0"/>
      <dgm:spPr/>
    </dgm:pt>
    <dgm:pt modelId="{FBC62C91-8359-4DEE-A961-6602EEF02987}" type="pres">
      <dgm:prSet presAssocID="{027B47E0-FFB5-4F41-8C55-43EE8FD9D272}" presName="node" presStyleLbl="node1" presStyleIdx="4" presStyleCnt="9">
        <dgm:presLayoutVars>
          <dgm:bulletEnabled val="1"/>
        </dgm:presLayoutVars>
      </dgm:prSet>
      <dgm:spPr/>
      <dgm:t>
        <a:bodyPr/>
        <a:lstStyle/>
        <a:p>
          <a:endParaRPr lang="en-US"/>
        </a:p>
      </dgm:t>
    </dgm:pt>
    <dgm:pt modelId="{36193582-687A-4DE7-8B99-4DE696FBB528}" type="pres">
      <dgm:prSet presAssocID="{B163A585-7AF1-4C91-B021-49929663EE12}" presName="sibTrans" presStyleLbl="bgSibTrans2D1" presStyleIdx="4" presStyleCnt="8"/>
      <dgm:spPr/>
      <dgm:t>
        <a:bodyPr/>
        <a:lstStyle/>
        <a:p>
          <a:endParaRPr lang="en-US"/>
        </a:p>
      </dgm:t>
    </dgm:pt>
    <dgm:pt modelId="{71D05A84-608A-4196-A2B2-078C9385EBBF}" type="pres">
      <dgm:prSet presAssocID="{2C03FBF2-ABE9-46C2-AE8F-A76139D7D94E}" presName="compNode" presStyleCnt="0"/>
      <dgm:spPr/>
    </dgm:pt>
    <dgm:pt modelId="{A1E30CF8-5B89-450A-9705-F20233CE6F36}" type="pres">
      <dgm:prSet presAssocID="{2C03FBF2-ABE9-46C2-AE8F-A76139D7D94E}" presName="dummyConnPt" presStyleCnt="0"/>
      <dgm:spPr/>
    </dgm:pt>
    <dgm:pt modelId="{0D040460-545C-407C-B9B4-F314467240CB}" type="pres">
      <dgm:prSet presAssocID="{2C03FBF2-ABE9-46C2-AE8F-A76139D7D94E}" presName="node" presStyleLbl="node1" presStyleIdx="5" presStyleCnt="9">
        <dgm:presLayoutVars>
          <dgm:bulletEnabled val="1"/>
        </dgm:presLayoutVars>
      </dgm:prSet>
      <dgm:spPr/>
      <dgm:t>
        <a:bodyPr/>
        <a:lstStyle/>
        <a:p>
          <a:endParaRPr lang="en-US"/>
        </a:p>
      </dgm:t>
    </dgm:pt>
    <dgm:pt modelId="{4B9DB3B3-52B7-45F8-B184-7A94ADCDC07E}" type="pres">
      <dgm:prSet presAssocID="{195A0229-0B12-49A1-A207-DDE4BE1C0200}" presName="sibTrans" presStyleLbl="bgSibTrans2D1" presStyleIdx="5" presStyleCnt="8"/>
      <dgm:spPr/>
      <dgm:t>
        <a:bodyPr/>
        <a:lstStyle/>
        <a:p>
          <a:endParaRPr lang="en-US"/>
        </a:p>
      </dgm:t>
    </dgm:pt>
    <dgm:pt modelId="{9757CF46-D4DB-4DF1-A854-AF3F65B05126}" type="pres">
      <dgm:prSet presAssocID="{8D936017-26E9-4038-ADEE-2594793B06D8}" presName="compNode" presStyleCnt="0"/>
      <dgm:spPr/>
    </dgm:pt>
    <dgm:pt modelId="{D58C3782-75DA-4BC0-BF75-F90F4C912407}" type="pres">
      <dgm:prSet presAssocID="{8D936017-26E9-4038-ADEE-2594793B06D8}" presName="dummyConnPt" presStyleCnt="0"/>
      <dgm:spPr/>
    </dgm:pt>
    <dgm:pt modelId="{CD918B7F-5329-4829-AD74-60EBDE73C3B6}" type="pres">
      <dgm:prSet presAssocID="{8D936017-26E9-4038-ADEE-2594793B06D8}" presName="node" presStyleLbl="node1" presStyleIdx="6" presStyleCnt="9">
        <dgm:presLayoutVars>
          <dgm:bulletEnabled val="1"/>
        </dgm:presLayoutVars>
      </dgm:prSet>
      <dgm:spPr/>
      <dgm:t>
        <a:bodyPr/>
        <a:lstStyle/>
        <a:p>
          <a:endParaRPr lang="en-US"/>
        </a:p>
      </dgm:t>
    </dgm:pt>
    <dgm:pt modelId="{ADA0D53D-D488-47C1-82F3-4FB7973359FB}" type="pres">
      <dgm:prSet presAssocID="{A0E21D5B-30C4-48C9-B0CF-16276E13A6C6}" presName="sibTrans" presStyleLbl="bgSibTrans2D1" presStyleIdx="6" presStyleCnt="8"/>
      <dgm:spPr/>
      <dgm:t>
        <a:bodyPr/>
        <a:lstStyle/>
        <a:p>
          <a:endParaRPr lang="en-US"/>
        </a:p>
      </dgm:t>
    </dgm:pt>
    <dgm:pt modelId="{6914B74B-75A4-456E-834B-144C3257F413}" type="pres">
      <dgm:prSet presAssocID="{8DC02D0A-C32C-4A5A-9089-4C375367C2F8}" presName="compNode" presStyleCnt="0"/>
      <dgm:spPr/>
    </dgm:pt>
    <dgm:pt modelId="{28FDA1A6-265F-4B2F-BED5-41B3C776807E}" type="pres">
      <dgm:prSet presAssocID="{8DC02D0A-C32C-4A5A-9089-4C375367C2F8}" presName="dummyConnPt" presStyleCnt="0"/>
      <dgm:spPr/>
    </dgm:pt>
    <dgm:pt modelId="{95E69807-0624-4E43-ADAB-474619F60695}" type="pres">
      <dgm:prSet presAssocID="{8DC02D0A-C32C-4A5A-9089-4C375367C2F8}" presName="node" presStyleLbl="node1" presStyleIdx="7" presStyleCnt="9">
        <dgm:presLayoutVars>
          <dgm:bulletEnabled val="1"/>
        </dgm:presLayoutVars>
      </dgm:prSet>
      <dgm:spPr/>
      <dgm:t>
        <a:bodyPr/>
        <a:lstStyle/>
        <a:p>
          <a:endParaRPr lang="en-US"/>
        </a:p>
      </dgm:t>
    </dgm:pt>
    <dgm:pt modelId="{F398BAA2-E0A1-420E-AD11-F474C9B417B3}" type="pres">
      <dgm:prSet presAssocID="{5D19055A-A8A7-4EE8-A562-74B9A4D3E2A6}" presName="sibTrans" presStyleLbl="bgSibTrans2D1" presStyleIdx="7" presStyleCnt="8"/>
      <dgm:spPr/>
      <dgm:t>
        <a:bodyPr/>
        <a:lstStyle/>
        <a:p>
          <a:endParaRPr lang="en-US"/>
        </a:p>
      </dgm:t>
    </dgm:pt>
    <dgm:pt modelId="{59E33738-DD31-49EC-8662-488AADF48D5E}" type="pres">
      <dgm:prSet presAssocID="{39A872AC-81BC-4CEE-8F26-4B8B24E7EC07}" presName="compNode" presStyleCnt="0"/>
      <dgm:spPr/>
    </dgm:pt>
    <dgm:pt modelId="{CE21FCB9-65AE-4D9C-B14E-C54521B7B105}" type="pres">
      <dgm:prSet presAssocID="{39A872AC-81BC-4CEE-8F26-4B8B24E7EC07}" presName="dummyConnPt" presStyleCnt="0"/>
      <dgm:spPr/>
    </dgm:pt>
    <dgm:pt modelId="{120BFFA8-1EA8-456D-9AC8-A15BEB9877B2}" type="pres">
      <dgm:prSet presAssocID="{39A872AC-81BC-4CEE-8F26-4B8B24E7EC07}" presName="node" presStyleLbl="node1" presStyleIdx="8" presStyleCnt="9">
        <dgm:presLayoutVars>
          <dgm:bulletEnabled val="1"/>
        </dgm:presLayoutVars>
      </dgm:prSet>
      <dgm:spPr/>
      <dgm:t>
        <a:bodyPr/>
        <a:lstStyle/>
        <a:p>
          <a:endParaRPr lang="en-US"/>
        </a:p>
      </dgm:t>
    </dgm:pt>
  </dgm:ptLst>
  <dgm:cxnLst>
    <dgm:cxn modelId="{48FD195C-883B-436D-841F-956B80CCCDED}" srcId="{633E38DF-9F90-4774-82E4-CEE69322FE95}" destId="{2C03FBF2-ABE9-46C2-AE8F-A76139D7D94E}" srcOrd="5" destOrd="0" parTransId="{EFA5EA15-DEA3-4DA2-8042-4AD0F7E778E0}" sibTransId="{195A0229-0B12-49A1-A207-DDE4BE1C0200}"/>
    <dgm:cxn modelId="{09A45327-8691-4FAC-B0D1-40F911808EEC}" type="presOf" srcId="{027B47E0-FFB5-4F41-8C55-43EE8FD9D272}" destId="{FBC62C91-8359-4DEE-A961-6602EEF02987}" srcOrd="0" destOrd="0" presId="urn:microsoft.com/office/officeart/2005/8/layout/bProcess4"/>
    <dgm:cxn modelId="{5603A567-EEB5-4F55-BB0D-394706E17578}" type="presOf" srcId="{A0E21D5B-30C4-48C9-B0CF-16276E13A6C6}" destId="{ADA0D53D-D488-47C1-82F3-4FB7973359FB}" srcOrd="0" destOrd="0" presId="urn:microsoft.com/office/officeart/2005/8/layout/bProcess4"/>
    <dgm:cxn modelId="{402AB2ED-AB7C-48E7-8966-110864994EF9}" type="presOf" srcId="{5D19055A-A8A7-4EE8-A562-74B9A4D3E2A6}" destId="{F398BAA2-E0A1-420E-AD11-F474C9B417B3}" srcOrd="0" destOrd="0" presId="urn:microsoft.com/office/officeart/2005/8/layout/bProcess4"/>
    <dgm:cxn modelId="{9A0C73C9-E248-4987-B929-3B5C96A5B63F}" srcId="{633E38DF-9F90-4774-82E4-CEE69322FE95}" destId="{39A872AC-81BC-4CEE-8F26-4B8B24E7EC07}" srcOrd="8" destOrd="0" parTransId="{ABC6B7FF-F5DB-4783-9EBD-B6C5B2FA88C6}" sibTransId="{7B827AE7-4D6E-49FF-AD9D-6C384A7FEDB4}"/>
    <dgm:cxn modelId="{7AD144E0-38FC-44BC-B14B-E3196C034EC9}" type="presOf" srcId="{FAFBC5F0-D0A0-4042-95F5-F7B023523FAD}" destId="{14BB4079-F5FF-4667-969D-1ED929877377}" srcOrd="0" destOrd="0" presId="urn:microsoft.com/office/officeart/2005/8/layout/bProcess4"/>
    <dgm:cxn modelId="{1BE36626-963A-412C-A2AA-504B4A3B6FC4}" type="presOf" srcId="{B163A585-7AF1-4C91-B021-49929663EE12}" destId="{36193582-687A-4DE7-8B99-4DE696FBB528}" srcOrd="0" destOrd="0" presId="urn:microsoft.com/office/officeart/2005/8/layout/bProcess4"/>
    <dgm:cxn modelId="{86A2A5CF-1182-4E64-A50A-CB5ED819DE95}" srcId="{633E38DF-9F90-4774-82E4-CEE69322FE95}" destId="{C6F99682-E489-4A9F-8425-44D6CA439255}" srcOrd="1" destOrd="0" parTransId="{B6C0D37F-2167-4F44-A06C-50FD9E7F0B57}" sibTransId="{FAFBC5F0-D0A0-4042-95F5-F7B023523FAD}"/>
    <dgm:cxn modelId="{BE65BE51-BBD3-47CE-B9BB-835F370C029F}" srcId="{633E38DF-9F90-4774-82E4-CEE69322FE95}" destId="{027B47E0-FFB5-4F41-8C55-43EE8FD9D272}" srcOrd="4" destOrd="0" parTransId="{86C3D3E9-320C-4A34-A902-D8BF8919DB4C}" sibTransId="{B163A585-7AF1-4C91-B021-49929663EE12}"/>
    <dgm:cxn modelId="{35B5EEED-8527-49B5-B8EC-0505BB4D6B45}" type="presOf" srcId="{39A872AC-81BC-4CEE-8F26-4B8B24E7EC07}" destId="{120BFFA8-1EA8-456D-9AC8-A15BEB9877B2}" srcOrd="0" destOrd="0" presId="urn:microsoft.com/office/officeart/2005/8/layout/bProcess4"/>
    <dgm:cxn modelId="{F9FE7D80-8A33-4B57-898A-AD11B829E842}" srcId="{633E38DF-9F90-4774-82E4-CEE69322FE95}" destId="{6C1EDEBE-5264-4C1E-8833-EDA87068A1CC}" srcOrd="3" destOrd="0" parTransId="{1E4E8C62-2759-4211-8521-4FBD22C541AB}" sibTransId="{F04EE07A-7AB9-4607-A345-523B5CD9A6C7}"/>
    <dgm:cxn modelId="{5CF337D7-55C1-4925-9737-687EEA51ADC3}" type="presOf" srcId="{F04EE07A-7AB9-4607-A345-523B5CD9A6C7}" destId="{15BC000B-9329-475F-BF28-32C1BFF88584}" srcOrd="0" destOrd="0" presId="urn:microsoft.com/office/officeart/2005/8/layout/bProcess4"/>
    <dgm:cxn modelId="{FD5F6662-190B-4D90-97E1-5379C8FAFAAB}" srcId="{633E38DF-9F90-4774-82E4-CEE69322FE95}" destId="{8D936017-26E9-4038-ADEE-2594793B06D8}" srcOrd="6" destOrd="0" parTransId="{422D030F-F5C4-4F5D-87EE-5D92383EB023}" sibTransId="{A0E21D5B-30C4-48C9-B0CF-16276E13A6C6}"/>
    <dgm:cxn modelId="{4B2F33EB-F56B-4BD6-821E-5DEC87A7039D}" srcId="{633E38DF-9F90-4774-82E4-CEE69322FE95}" destId="{CF12F46D-02E5-40DB-A6A9-12BADC4AFF8B}" srcOrd="0" destOrd="0" parTransId="{6081A079-DD36-421E-85A0-FA268BEBC148}" sibTransId="{3A371ED9-A4AB-41B4-9783-F99A2FA9B03C}"/>
    <dgm:cxn modelId="{B792C970-7C35-4140-95C2-6CFE3D0BD4D6}" type="presOf" srcId="{195A0229-0B12-49A1-A207-DDE4BE1C0200}" destId="{4B9DB3B3-52B7-45F8-B184-7A94ADCDC07E}" srcOrd="0" destOrd="0" presId="urn:microsoft.com/office/officeart/2005/8/layout/bProcess4"/>
    <dgm:cxn modelId="{6B2F25DF-3E9E-4DD5-AF46-B2E412E9330F}" type="presOf" srcId="{6C1EDEBE-5264-4C1E-8833-EDA87068A1CC}" destId="{1007B6E0-39CC-4504-B4DE-157F43C129EC}" srcOrd="0" destOrd="0" presId="urn:microsoft.com/office/officeart/2005/8/layout/bProcess4"/>
    <dgm:cxn modelId="{1A91FA83-1B89-4DD9-A56C-A25447943D2F}" type="presOf" srcId="{2C03FBF2-ABE9-46C2-AE8F-A76139D7D94E}" destId="{0D040460-545C-407C-B9B4-F314467240CB}" srcOrd="0" destOrd="0" presId="urn:microsoft.com/office/officeart/2005/8/layout/bProcess4"/>
    <dgm:cxn modelId="{79A31C43-9813-4289-A515-35CC6AD9CFD1}" type="presOf" srcId="{CF12F46D-02E5-40DB-A6A9-12BADC4AFF8B}" destId="{568BC43D-52AB-4102-94E1-207A191ABD52}" srcOrd="0" destOrd="0" presId="urn:microsoft.com/office/officeart/2005/8/layout/bProcess4"/>
    <dgm:cxn modelId="{32B78418-6281-4015-A1DF-6FDA4FC99661}" type="presOf" srcId="{5C090960-44AA-4259-AEAB-4F48F6AB8C75}" destId="{2CC43414-15FE-476A-813E-28D6BA74FA1A}" srcOrd="0" destOrd="0" presId="urn:microsoft.com/office/officeart/2005/8/layout/bProcess4"/>
    <dgm:cxn modelId="{453FCBD8-0DD3-42B9-A360-1A81CAE78A05}" type="presOf" srcId="{8DC02D0A-C32C-4A5A-9089-4C375367C2F8}" destId="{95E69807-0624-4E43-ADAB-474619F60695}" srcOrd="0" destOrd="0" presId="urn:microsoft.com/office/officeart/2005/8/layout/bProcess4"/>
    <dgm:cxn modelId="{3DC8FE19-C52B-43B0-B5EE-21003694412F}" srcId="{633E38DF-9F90-4774-82E4-CEE69322FE95}" destId="{131B5D4D-8D3C-4116-8D65-E88B28E907FF}" srcOrd="2" destOrd="0" parTransId="{7E970A8E-E502-42B9-AF96-1CF3D861685C}" sibTransId="{5C090960-44AA-4259-AEAB-4F48F6AB8C75}"/>
    <dgm:cxn modelId="{3EA7CE34-6463-4023-8710-45321E2D9630}" type="presOf" srcId="{131B5D4D-8D3C-4116-8D65-E88B28E907FF}" destId="{7126939A-55A7-450D-8A52-E2ED1E3A734E}" srcOrd="0" destOrd="0" presId="urn:microsoft.com/office/officeart/2005/8/layout/bProcess4"/>
    <dgm:cxn modelId="{80F8FDDB-FF34-49BE-BACC-BB8E36F11F5E}" srcId="{633E38DF-9F90-4774-82E4-CEE69322FE95}" destId="{8DC02D0A-C32C-4A5A-9089-4C375367C2F8}" srcOrd="7" destOrd="0" parTransId="{D4D36C6B-2E59-4D24-9759-B66A1615877B}" sibTransId="{5D19055A-A8A7-4EE8-A562-74B9A4D3E2A6}"/>
    <dgm:cxn modelId="{7583BC25-1CBB-4983-AA8F-4AF743B7A317}" type="presOf" srcId="{C6F99682-E489-4A9F-8425-44D6CA439255}" destId="{FDAAD405-B03B-4180-A436-1443B5DCA30D}" srcOrd="0" destOrd="0" presId="urn:microsoft.com/office/officeart/2005/8/layout/bProcess4"/>
    <dgm:cxn modelId="{5822B40C-EAAA-4C3B-8572-A3DCDFD3FB79}" type="presOf" srcId="{3A371ED9-A4AB-41B4-9783-F99A2FA9B03C}" destId="{5E3E5D63-E1CF-426B-B2BA-9AF0692C01D7}" srcOrd="0" destOrd="0" presId="urn:microsoft.com/office/officeart/2005/8/layout/bProcess4"/>
    <dgm:cxn modelId="{4B01AE64-E05E-4C4D-A58F-E25D0F17ACCA}" type="presOf" srcId="{8D936017-26E9-4038-ADEE-2594793B06D8}" destId="{CD918B7F-5329-4829-AD74-60EBDE73C3B6}" srcOrd="0" destOrd="0" presId="urn:microsoft.com/office/officeart/2005/8/layout/bProcess4"/>
    <dgm:cxn modelId="{474DB257-7D9B-411F-B50D-1CB4F59AA9BA}" type="presOf" srcId="{633E38DF-9F90-4774-82E4-CEE69322FE95}" destId="{CFFBF4F1-8C90-448E-BAC1-030F8B6EF4FE}" srcOrd="0" destOrd="0" presId="urn:microsoft.com/office/officeart/2005/8/layout/bProcess4"/>
    <dgm:cxn modelId="{AAC90168-4C09-45EA-BE0A-9CA4B9A2EC37}" type="presParOf" srcId="{CFFBF4F1-8C90-448E-BAC1-030F8B6EF4FE}" destId="{6E50F65B-1A1F-4564-9485-B2ACC3D41FE4}" srcOrd="0" destOrd="0" presId="urn:microsoft.com/office/officeart/2005/8/layout/bProcess4"/>
    <dgm:cxn modelId="{B8B77A48-DBFE-4853-9E71-737A1EE11A32}" type="presParOf" srcId="{6E50F65B-1A1F-4564-9485-B2ACC3D41FE4}" destId="{FF8C1642-9732-4C47-8FBA-7062E2BDCE64}" srcOrd="0" destOrd="0" presId="urn:microsoft.com/office/officeart/2005/8/layout/bProcess4"/>
    <dgm:cxn modelId="{CF1BADE5-C669-4E84-9110-6E5E548A82BD}" type="presParOf" srcId="{6E50F65B-1A1F-4564-9485-B2ACC3D41FE4}" destId="{568BC43D-52AB-4102-94E1-207A191ABD52}" srcOrd="1" destOrd="0" presId="urn:microsoft.com/office/officeart/2005/8/layout/bProcess4"/>
    <dgm:cxn modelId="{BDB2E602-B7EF-4E19-A192-B898BF9146CA}" type="presParOf" srcId="{CFFBF4F1-8C90-448E-BAC1-030F8B6EF4FE}" destId="{5E3E5D63-E1CF-426B-B2BA-9AF0692C01D7}" srcOrd="1" destOrd="0" presId="urn:microsoft.com/office/officeart/2005/8/layout/bProcess4"/>
    <dgm:cxn modelId="{6990BA65-7D3B-4E8F-97EE-C6E32156C3A4}" type="presParOf" srcId="{CFFBF4F1-8C90-448E-BAC1-030F8B6EF4FE}" destId="{367FFC26-BCDE-4E2B-8D4D-4272305766EA}" srcOrd="2" destOrd="0" presId="urn:microsoft.com/office/officeart/2005/8/layout/bProcess4"/>
    <dgm:cxn modelId="{20116D3F-040C-4175-94D2-2E3A4C1FE39B}" type="presParOf" srcId="{367FFC26-BCDE-4E2B-8D4D-4272305766EA}" destId="{56B09C68-A21D-4ABD-B1D9-547C61067BD3}" srcOrd="0" destOrd="0" presId="urn:microsoft.com/office/officeart/2005/8/layout/bProcess4"/>
    <dgm:cxn modelId="{76771B20-BAB7-4269-B98B-FBA2B89945BE}" type="presParOf" srcId="{367FFC26-BCDE-4E2B-8D4D-4272305766EA}" destId="{FDAAD405-B03B-4180-A436-1443B5DCA30D}" srcOrd="1" destOrd="0" presId="urn:microsoft.com/office/officeart/2005/8/layout/bProcess4"/>
    <dgm:cxn modelId="{7E927FB2-8CD1-40BC-B83A-63F13053B7C2}" type="presParOf" srcId="{CFFBF4F1-8C90-448E-BAC1-030F8B6EF4FE}" destId="{14BB4079-F5FF-4667-969D-1ED929877377}" srcOrd="3" destOrd="0" presId="urn:microsoft.com/office/officeart/2005/8/layout/bProcess4"/>
    <dgm:cxn modelId="{4D507BD7-AAF8-4598-AB6D-7CD446582A5B}" type="presParOf" srcId="{CFFBF4F1-8C90-448E-BAC1-030F8B6EF4FE}" destId="{9E3B1B6A-D57C-4AD3-AD19-C70A3D1E4D7B}" srcOrd="4" destOrd="0" presId="urn:microsoft.com/office/officeart/2005/8/layout/bProcess4"/>
    <dgm:cxn modelId="{857AB97A-997C-4459-BDFC-DB47030C0329}" type="presParOf" srcId="{9E3B1B6A-D57C-4AD3-AD19-C70A3D1E4D7B}" destId="{DC1ACEA6-F0EA-4632-8D4D-40AE844CF54D}" srcOrd="0" destOrd="0" presId="urn:microsoft.com/office/officeart/2005/8/layout/bProcess4"/>
    <dgm:cxn modelId="{9577B0FB-DCCD-4857-B847-071776B38DAB}" type="presParOf" srcId="{9E3B1B6A-D57C-4AD3-AD19-C70A3D1E4D7B}" destId="{7126939A-55A7-450D-8A52-E2ED1E3A734E}" srcOrd="1" destOrd="0" presId="urn:microsoft.com/office/officeart/2005/8/layout/bProcess4"/>
    <dgm:cxn modelId="{2EBC4F80-4450-4B10-8D26-021EDBA02280}" type="presParOf" srcId="{CFFBF4F1-8C90-448E-BAC1-030F8B6EF4FE}" destId="{2CC43414-15FE-476A-813E-28D6BA74FA1A}" srcOrd="5" destOrd="0" presId="urn:microsoft.com/office/officeart/2005/8/layout/bProcess4"/>
    <dgm:cxn modelId="{7C8843F8-BEE1-413C-B424-A6A1AB00AD2A}" type="presParOf" srcId="{CFFBF4F1-8C90-448E-BAC1-030F8B6EF4FE}" destId="{71CA4D42-32A7-4C74-9E14-052AB7EAF29D}" srcOrd="6" destOrd="0" presId="urn:microsoft.com/office/officeart/2005/8/layout/bProcess4"/>
    <dgm:cxn modelId="{740B4C92-AD0C-412A-ADD2-315F659F6C43}" type="presParOf" srcId="{71CA4D42-32A7-4C74-9E14-052AB7EAF29D}" destId="{A985BF89-3092-43B6-BE95-4F0DD4F835A7}" srcOrd="0" destOrd="0" presId="urn:microsoft.com/office/officeart/2005/8/layout/bProcess4"/>
    <dgm:cxn modelId="{AF0C3BC4-05A5-495E-9722-FCAF385C8174}" type="presParOf" srcId="{71CA4D42-32A7-4C74-9E14-052AB7EAF29D}" destId="{1007B6E0-39CC-4504-B4DE-157F43C129EC}" srcOrd="1" destOrd="0" presId="urn:microsoft.com/office/officeart/2005/8/layout/bProcess4"/>
    <dgm:cxn modelId="{19DAA2B8-DD23-43E7-8B53-EF78C4AFBA75}" type="presParOf" srcId="{CFFBF4F1-8C90-448E-BAC1-030F8B6EF4FE}" destId="{15BC000B-9329-475F-BF28-32C1BFF88584}" srcOrd="7" destOrd="0" presId="urn:microsoft.com/office/officeart/2005/8/layout/bProcess4"/>
    <dgm:cxn modelId="{409264E4-C7E1-4B44-811A-1766F7D1EF52}" type="presParOf" srcId="{CFFBF4F1-8C90-448E-BAC1-030F8B6EF4FE}" destId="{134C359F-7BB1-4FDB-BCF7-C47C1D6D8309}" srcOrd="8" destOrd="0" presId="urn:microsoft.com/office/officeart/2005/8/layout/bProcess4"/>
    <dgm:cxn modelId="{09023CA0-148E-458C-ABE6-9370ED7CDB93}" type="presParOf" srcId="{134C359F-7BB1-4FDB-BCF7-C47C1D6D8309}" destId="{DCA79D39-E2F7-4344-B2DB-E908A0913842}" srcOrd="0" destOrd="0" presId="urn:microsoft.com/office/officeart/2005/8/layout/bProcess4"/>
    <dgm:cxn modelId="{4CC9D087-F85A-4810-88E7-CE0D5FFCA821}" type="presParOf" srcId="{134C359F-7BB1-4FDB-BCF7-C47C1D6D8309}" destId="{FBC62C91-8359-4DEE-A961-6602EEF02987}" srcOrd="1" destOrd="0" presId="urn:microsoft.com/office/officeart/2005/8/layout/bProcess4"/>
    <dgm:cxn modelId="{339892DA-7581-4484-B8B6-73FDA31EF89D}" type="presParOf" srcId="{CFFBF4F1-8C90-448E-BAC1-030F8B6EF4FE}" destId="{36193582-687A-4DE7-8B99-4DE696FBB528}" srcOrd="9" destOrd="0" presId="urn:microsoft.com/office/officeart/2005/8/layout/bProcess4"/>
    <dgm:cxn modelId="{5F68619C-3E1F-46B7-80CF-BB4D14235EC6}" type="presParOf" srcId="{CFFBF4F1-8C90-448E-BAC1-030F8B6EF4FE}" destId="{71D05A84-608A-4196-A2B2-078C9385EBBF}" srcOrd="10" destOrd="0" presId="urn:microsoft.com/office/officeart/2005/8/layout/bProcess4"/>
    <dgm:cxn modelId="{7B99AB90-0C7B-48E3-B58D-0774BE3E14CD}" type="presParOf" srcId="{71D05A84-608A-4196-A2B2-078C9385EBBF}" destId="{A1E30CF8-5B89-450A-9705-F20233CE6F36}" srcOrd="0" destOrd="0" presId="urn:microsoft.com/office/officeart/2005/8/layout/bProcess4"/>
    <dgm:cxn modelId="{DD705B8C-ED49-4DDA-9131-FE40F0FD278B}" type="presParOf" srcId="{71D05A84-608A-4196-A2B2-078C9385EBBF}" destId="{0D040460-545C-407C-B9B4-F314467240CB}" srcOrd="1" destOrd="0" presId="urn:microsoft.com/office/officeart/2005/8/layout/bProcess4"/>
    <dgm:cxn modelId="{2C6175CE-CC1D-43D0-8618-A21542C483A4}" type="presParOf" srcId="{CFFBF4F1-8C90-448E-BAC1-030F8B6EF4FE}" destId="{4B9DB3B3-52B7-45F8-B184-7A94ADCDC07E}" srcOrd="11" destOrd="0" presId="urn:microsoft.com/office/officeart/2005/8/layout/bProcess4"/>
    <dgm:cxn modelId="{84496768-97DB-4403-8AD9-6FD8A4DB688F}" type="presParOf" srcId="{CFFBF4F1-8C90-448E-BAC1-030F8B6EF4FE}" destId="{9757CF46-D4DB-4DF1-A854-AF3F65B05126}" srcOrd="12" destOrd="0" presId="urn:microsoft.com/office/officeart/2005/8/layout/bProcess4"/>
    <dgm:cxn modelId="{D9854102-A5B3-48D4-B04D-E602BBDF130D}" type="presParOf" srcId="{9757CF46-D4DB-4DF1-A854-AF3F65B05126}" destId="{D58C3782-75DA-4BC0-BF75-F90F4C912407}" srcOrd="0" destOrd="0" presId="urn:microsoft.com/office/officeart/2005/8/layout/bProcess4"/>
    <dgm:cxn modelId="{BE8C89B5-2861-4AF9-8961-895C650EEA80}" type="presParOf" srcId="{9757CF46-D4DB-4DF1-A854-AF3F65B05126}" destId="{CD918B7F-5329-4829-AD74-60EBDE73C3B6}" srcOrd="1" destOrd="0" presId="urn:microsoft.com/office/officeart/2005/8/layout/bProcess4"/>
    <dgm:cxn modelId="{EF946072-67B9-4020-983D-D0E66801D7DD}" type="presParOf" srcId="{CFFBF4F1-8C90-448E-BAC1-030F8B6EF4FE}" destId="{ADA0D53D-D488-47C1-82F3-4FB7973359FB}" srcOrd="13" destOrd="0" presId="urn:microsoft.com/office/officeart/2005/8/layout/bProcess4"/>
    <dgm:cxn modelId="{3858C366-D056-4F7E-8244-983E4D506736}" type="presParOf" srcId="{CFFBF4F1-8C90-448E-BAC1-030F8B6EF4FE}" destId="{6914B74B-75A4-456E-834B-144C3257F413}" srcOrd="14" destOrd="0" presId="urn:microsoft.com/office/officeart/2005/8/layout/bProcess4"/>
    <dgm:cxn modelId="{44152D52-DEFA-4541-B6F6-EC43237513A6}" type="presParOf" srcId="{6914B74B-75A4-456E-834B-144C3257F413}" destId="{28FDA1A6-265F-4B2F-BED5-41B3C776807E}" srcOrd="0" destOrd="0" presId="urn:microsoft.com/office/officeart/2005/8/layout/bProcess4"/>
    <dgm:cxn modelId="{7448E1F3-90EE-49F9-933D-E2C3B6A09D5B}" type="presParOf" srcId="{6914B74B-75A4-456E-834B-144C3257F413}" destId="{95E69807-0624-4E43-ADAB-474619F60695}" srcOrd="1" destOrd="0" presId="urn:microsoft.com/office/officeart/2005/8/layout/bProcess4"/>
    <dgm:cxn modelId="{3951743E-289A-495A-A832-5E3AF67BBCD1}" type="presParOf" srcId="{CFFBF4F1-8C90-448E-BAC1-030F8B6EF4FE}" destId="{F398BAA2-E0A1-420E-AD11-F474C9B417B3}" srcOrd="15" destOrd="0" presId="urn:microsoft.com/office/officeart/2005/8/layout/bProcess4"/>
    <dgm:cxn modelId="{D85770E2-5BC6-49DA-9002-2B867A2E2DCB}" type="presParOf" srcId="{CFFBF4F1-8C90-448E-BAC1-030F8B6EF4FE}" destId="{59E33738-DD31-49EC-8662-488AADF48D5E}" srcOrd="16" destOrd="0" presId="urn:microsoft.com/office/officeart/2005/8/layout/bProcess4"/>
    <dgm:cxn modelId="{F962846E-88A5-423E-80F8-05C92C599FB8}" type="presParOf" srcId="{59E33738-DD31-49EC-8662-488AADF48D5E}" destId="{CE21FCB9-65AE-4D9C-B14E-C54521B7B105}" srcOrd="0" destOrd="0" presId="urn:microsoft.com/office/officeart/2005/8/layout/bProcess4"/>
    <dgm:cxn modelId="{034BF2BC-E08D-48A4-8BA2-039EFF15798C}" type="presParOf" srcId="{59E33738-DD31-49EC-8662-488AADF48D5E}" destId="{120BFFA8-1EA8-456D-9AC8-A15BEB9877B2}" srcOrd="1" destOrd="0" presId="urn:microsoft.com/office/officeart/2005/8/layout/bProcess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E5D63-E1CF-426B-B2BA-9AF0692C01D7}">
      <dsp:nvSpPr>
        <dsp:cNvPr id="0" name=""/>
        <dsp:cNvSpPr/>
      </dsp:nvSpPr>
      <dsp:spPr>
        <a:xfrm rot="5400000">
          <a:off x="-361123" y="1097208"/>
          <a:ext cx="1596875" cy="19280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8BC43D-52AB-4102-94E1-207A191ABD52}">
      <dsp:nvSpPr>
        <dsp:cNvPr id="0" name=""/>
        <dsp:cNvSpPr/>
      </dsp:nvSpPr>
      <dsp:spPr>
        <a:xfrm>
          <a:off x="3947" y="74717"/>
          <a:ext cx="2142269" cy="1285361"/>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Ore</a:t>
          </a:r>
          <a:endParaRPr lang="en-US" sz="2000" b="1" kern="1200" dirty="0"/>
        </a:p>
      </dsp:txBody>
      <dsp:txXfrm>
        <a:off x="41594" y="112364"/>
        <a:ext cx="2066975" cy="1210067"/>
      </dsp:txXfrm>
    </dsp:sp>
    <dsp:sp modelId="{14BB4079-F5FF-4667-969D-1ED929877377}">
      <dsp:nvSpPr>
        <dsp:cNvPr id="0" name=""/>
        <dsp:cNvSpPr/>
      </dsp:nvSpPr>
      <dsp:spPr>
        <a:xfrm rot="5400000">
          <a:off x="-361123" y="2703910"/>
          <a:ext cx="1596875" cy="19280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AAD405-B03B-4180-A436-1443B5DCA30D}">
      <dsp:nvSpPr>
        <dsp:cNvPr id="0" name=""/>
        <dsp:cNvSpPr/>
      </dsp:nvSpPr>
      <dsp:spPr>
        <a:xfrm>
          <a:off x="3947" y="1681419"/>
          <a:ext cx="2142269" cy="1285361"/>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Leaching</a:t>
          </a:r>
          <a:endParaRPr lang="en-US" sz="2000" b="1" kern="1200" dirty="0"/>
        </a:p>
      </dsp:txBody>
      <dsp:txXfrm>
        <a:off x="41594" y="1719066"/>
        <a:ext cx="2066975" cy="1210067"/>
      </dsp:txXfrm>
    </dsp:sp>
    <dsp:sp modelId="{2CC43414-15FE-476A-813E-28D6BA74FA1A}">
      <dsp:nvSpPr>
        <dsp:cNvPr id="0" name=""/>
        <dsp:cNvSpPr/>
      </dsp:nvSpPr>
      <dsp:spPr>
        <a:xfrm>
          <a:off x="442227" y="3507261"/>
          <a:ext cx="2839391" cy="19280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26939A-55A7-450D-8A52-E2ED1E3A734E}">
      <dsp:nvSpPr>
        <dsp:cNvPr id="0" name=""/>
        <dsp:cNvSpPr/>
      </dsp:nvSpPr>
      <dsp:spPr>
        <a:xfrm>
          <a:off x="3947" y="3288121"/>
          <a:ext cx="2142269" cy="1285361"/>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err="1" smtClean="0">
              <a:solidFill>
                <a:schemeClr val="bg1"/>
              </a:solidFill>
            </a:rPr>
            <a:t>Ammoniacal</a:t>
          </a:r>
          <a:r>
            <a:rPr lang="en-US" sz="1700" b="1" kern="1200" dirty="0" smtClean="0">
              <a:solidFill>
                <a:schemeClr val="bg1"/>
              </a:solidFill>
            </a:rPr>
            <a:t> nickel </a:t>
          </a:r>
          <a:r>
            <a:rPr lang="en-US" sz="1700" b="1" kern="1200" dirty="0" err="1" smtClean="0">
              <a:solidFill>
                <a:schemeClr val="bg1"/>
              </a:solidFill>
            </a:rPr>
            <a:t>sulphate</a:t>
          </a:r>
          <a:r>
            <a:rPr lang="en-US" sz="1700" b="1" kern="1200" dirty="0" smtClean="0">
              <a:solidFill>
                <a:schemeClr val="bg1"/>
              </a:solidFill>
            </a:rPr>
            <a:t> solution</a:t>
          </a:r>
          <a:endParaRPr lang="en-US" sz="1700" b="1" kern="1200" dirty="0"/>
        </a:p>
      </dsp:txBody>
      <dsp:txXfrm>
        <a:off x="41594" y="3325768"/>
        <a:ext cx="2066975" cy="1210067"/>
      </dsp:txXfrm>
    </dsp:sp>
    <dsp:sp modelId="{15BC000B-9329-475F-BF28-32C1BFF88584}">
      <dsp:nvSpPr>
        <dsp:cNvPr id="0" name=""/>
        <dsp:cNvSpPr/>
      </dsp:nvSpPr>
      <dsp:spPr>
        <a:xfrm rot="16200000">
          <a:off x="2488094" y="2703910"/>
          <a:ext cx="1596875" cy="19280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07B6E0-39CC-4504-B4DE-157F43C129EC}">
      <dsp:nvSpPr>
        <dsp:cNvPr id="0" name=""/>
        <dsp:cNvSpPr/>
      </dsp:nvSpPr>
      <dsp:spPr>
        <a:xfrm>
          <a:off x="2853165" y="3288121"/>
          <a:ext cx="2142269" cy="1285361"/>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70000"/>
            </a:lnSpc>
            <a:spcBef>
              <a:spcPct val="0"/>
            </a:spcBef>
            <a:spcAft>
              <a:spcPct val="35000"/>
            </a:spcAft>
          </a:pPr>
          <a:r>
            <a:rPr lang="en-US" sz="1700" b="1" kern="1200" dirty="0" smtClean="0">
              <a:solidFill>
                <a:schemeClr val="bg1"/>
              </a:solidFill>
            </a:rPr>
            <a:t>Treated with hydrogen</a:t>
          </a:r>
        </a:p>
        <a:p>
          <a:pPr lvl="0" algn="ctr" defTabSz="755650">
            <a:lnSpc>
              <a:spcPct val="70000"/>
            </a:lnSpc>
            <a:spcBef>
              <a:spcPct val="0"/>
            </a:spcBef>
            <a:spcAft>
              <a:spcPct val="35000"/>
            </a:spcAft>
          </a:pPr>
          <a:r>
            <a:rPr lang="en-US" sz="1700" b="1" kern="1200" dirty="0" smtClean="0">
              <a:solidFill>
                <a:schemeClr val="bg1"/>
              </a:solidFill>
            </a:rPr>
            <a:t>(pr - 1.4 </a:t>
          </a:r>
          <a:r>
            <a:rPr lang="en-US" sz="1700" b="1" kern="1200" dirty="0" err="1" smtClean="0">
              <a:solidFill>
                <a:schemeClr val="bg1"/>
              </a:solidFill>
            </a:rPr>
            <a:t>MPa</a:t>
          </a:r>
          <a:r>
            <a:rPr lang="en-US" sz="1700" b="1" kern="1200" dirty="0" smtClean="0">
              <a:solidFill>
                <a:schemeClr val="bg1"/>
              </a:solidFill>
            </a:rPr>
            <a:t>,     temp-200 </a:t>
          </a:r>
          <a:r>
            <a:rPr lang="en-US" sz="1700" b="1" kern="1200" baseline="30000" dirty="0" smtClean="0">
              <a:solidFill>
                <a:schemeClr val="bg1"/>
              </a:solidFill>
            </a:rPr>
            <a:t>o </a:t>
          </a:r>
          <a:r>
            <a:rPr lang="en-US" sz="1700" b="1" kern="1200" dirty="0" smtClean="0">
              <a:solidFill>
                <a:schemeClr val="bg1"/>
              </a:solidFill>
            </a:rPr>
            <a:t>C)</a:t>
          </a:r>
          <a:endParaRPr lang="en-US" sz="1700" b="1" kern="1200" dirty="0"/>
        </a:p>
      </dsp:txBody>
      <dsp:txXfrm>
        <a:off x="2890812" y="3325768"/>
        <a:ext cx="2066975" cy="1210067"/>
      </dsp:txXfrm>
    </dsp:sp>
    <dsp:sp modelId="{36193582-687A-4DE7-8B99-4DE696FBB528}">
      <dsp:nvSpPr>
        <dsp:cNvPr id="0" name=""/>
        <dsp:cNvSpPr/>
      </dsp:nvSpPr>
      <dsp:spPr>
        <a:xfrm rot="16200000">
          <a:off x="2488094" y="1097208"/>
          <a:ext cx="1596875" cy="19280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C62C91-8359-4DEE-A961-6602EEF02987}">
      <dsp:nvSpPr>
        <dsp:cNvPr id="0" name=""/>
        <dsp:cNvSpPr/>
      </dsp:nvSpPr>
      <dsp:spPr>
        <a:xfrm>
          <a:off x="2853165" y="1681419"/>
          <a:ext cx="2142269" cy="1285361"/>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bg1"/>
              </a:solidFill>
            </a:rPr>
            <a:t>A catalyst ferrous </a:t>
          </a:r>
          <a:r>
            <a:rPr lang="en-US" sz="1700" b="1" kern="1200" dirty="0" err="1" smtClean="0">
              <a:solidFill>
                <a:schemeClr val="bg1"/>
              </a:solidFill>
            </a:rPr>
            <a:t>sulphate</a:t>
          </a:r>
          <a:r>
            <a:rPr lang="en-US" sz="1700" b="1" kern="1200" dirty="0" smtClean="0">
              <a:solidFill>
                <a:schemeClr val="bg1"/>
              </a:solidFill>
            </a:rPr>
            <a:t> is employed  </a:t>
          </a:r>
          <a:endParaRPr lang="en-US" sz="1700" b="1" kern="1200" dirty="0"/>
        </a:p>
      </dsp:txBody>
      <dsp:txXfrm>
        <a:off x="2890812" y="1719066"/>
        <a:ext cx="2066975" cy="1210067"/>
      </dsp:txXfrm>
    </dsp:sp>
    <dsp:sp modelId="{4B9DB3B3-52B7-45F8-B184-7A94ADCDC07E}">
      <dsp:nvSpPr>
        <dsp:cNvPr id="0" name=""/>
        <dsp:cNvSpPr/>
      </dsp:nvSpPr>
      <dsp:spPr>
        <a:xfrm>
          <a:off x="3291445" y="293857"/>
          <a:ext cx="2839391" cy="19280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040460-545C-407C-B9B4-F314467240CB}">
      <dsp:nvSpPr>
        <dsp:cNvPr id="0" name=""/>
        <dsp:cNvSpPr/>
      </dsp:nvSpPr>
      <dsp:spPr>
        <a:xfrm>
          <a:off x="2853165" y="74717"/>
          <a:ext cx="2142269" cy="1285361"/>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bg1"/>
              </a:solidFill>
            </a:rPr>
            <a:t>Precipitation of Nickel</a:t>
          </a:r>
          <a:endParaRPr lang="en-US" sz="1700" b="1" kern="1200" dirty="0"/>
        </a:p>
      </dsp:txBody>
      <dsp:txXfrm>
        <a:off x="2890812" y="112364"/>
        <a:ext cx="2066975" cy="1210067"/>
      </dsp:txXfrm>
    </dsp:sp>
    <dsp:sp modelId="{ADA0D53D-D488-47C1-82F3-4FB7973359FB}">
      <dsp:nvSpPr>
        <dsp:cNvPr id="0" name=""/>
        <dsp:cNvSpPr/>
      </dsp:nvSpPr>
      <dsp:spPr>
        <a:xfrm rot="5400000">
          <a:off x="5337312" y="1097208"/>
          <a:ext cx="1596875" cy="19280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918B7F-5329-4829-AD74-60EBDE73C3B6}">
      <dsp:nvSpPr>
        <dsp:cNvPr id="0" name=""/>
        <dsp:cNvSpPr/>
      </dsp:nvSpPr>
      <dsp:spPr>
        <a:xfrm>
          <a:off x="5702383" y="74717"/>
          <a:ext cx="2142269" cy="1285361"/>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bg1"/>
              </a:solidFill>
            </a:rPr>
            <a:t>Lean solution is Poured off &amp; fresh solution is added</a:t>
          </a:r>
          <a:endParaRPr lang="en-US" sz="1700" b="1" kern="1200" dirty="0"/>
        </a:p>
      </dsp:txBody>
      <dsp:txXfrm>
        <a:off x="5740030" y="112364"/>
        <a:ext cx="2066975" cy="1210067"/>
      </dsp:txXfrm>
    </dsp:sp>
    <dsp:sp modelId="{F398BAA2-E0A1-420E-AD11-F474C9B417B3}">
      <dsp:nvSpPr>
        <dsp:cNvPr id="0" name=""/>
        <dsp:cNvSpPr/>
      </dsp:nvSpPr>
      <dsp:spPr>
        <a:xfrm rot="5400000">
          <a:off x="5337312" y="2703910"/>
          <a:ext cx="1596875" cy="19280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E69807-0624-4E43-ADAB-474619F60695}">
      <dsp:nvSpPr>
        <dsp:cNvPr id="0" name=""/>
        <dsp:cNvSpPr/>
      </dsp:nvSpPr>
      <dsp:spPr>
        <a:xfrm>
          <a:off x="5702383" y="1681419"/>
          <a:ext cx="2142269" cy="1285361"/>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bg1"/>
              </a:solidFill>
            </a:rPr>
            <a:t>Process is repeated several times</a:t>
          </a:r>
          <a:endParaRPr lang="en-US" sz="1700" b="1" kern="1200" dirty="0"/>
        </a:p>
      </dsp:txBody>
      <dsp:txXfrm>
        <a:off x="5740030" y="1719066"/>
        <a:ext cx="2066975" cy="1210067"/>
      </dsp:txXfrm>
    </dsp:sp>
    <dsp:sp modelId="{120BFFA8-1EA8-456D-9AC8-A15BEB9877B2}">
      <dsp:nvSpPr>
        <dsp:cNvPr id="0" name=""/>
        <dsp:cNvSpPr/>
      </dsp:nvSpPr>
      <dsp:spPr>
        <a:xfrm>
          <a:off x="5702383" y="3288121"/>
          <a:ext cx="2142269" cy="1285361"/>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bg1"/>
              </a:solidFill>
            </a:rPr>
            <a:t>Drying &amp; washing of powder</a:t>
          </a:r>
          <a:endParaRPr lang="en-US" sz="1700" b="1" kern="1200" dirty="0"/>
        </a:p>
      </dsp:txBody>
      <dsp:txXfrm>
        <a:off x="5740030" y="3325768"/>
        <a:ext cx="2066975" cy="1210067"/>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13C98D-F269-4617-938C-D43C018BB42A}" type="datetimeFigureOut">
              <a:rPr lang="en-US" smtClean="0"/>
              <a:pPr/>
              <a:t>3/15/2018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2C9961-CE13-4385-BE72-6E5CAE303B1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Leaching is a process where ore is soluble and impurities are insoluble, widely used extractive metallurgy technique which converts metals into soluble salts in aqueous media. Compared to </a:t>
            </a:r>
            <a:r>
              <a:rPr lang="en-US" sz="2000" b="1" dirty="0" err="1" smtClean="0"/>
              <a:t>pyrometallurgical</a:t>
            </a:r>
            <a:r>
              <a:rPr lang="en-US" sz="2000" b="1" dirty="0" smtClean="0"/>
              <a:t> </a:t>
            </a:r>
            <a:r>
              <a:rPr lang="en-US" sz="2000" b="1" dirty="0" err="1" smtClean="0"/>
              <a:t>operationsleaching</a:t>
            </a:r>
            <a:r>
              <a:rPr lang="en-US" sz="2000" b="1" dirty="0" smtClean="0"/>
              <a:t> is easier to perform and much less harmful, because no gaseous pollution occurs. Drawbacks of leaching are the highly acidic and in some cases toxic residual effluent, and its lower efficiency caused by the low temperatures of the operation, which dramatically affect chemical reaction rates.</a:t>
            </a:r>
            <a:endParaRPr lang="en-US" sz="2000" b="1" dirty="0"/>
          </a:p>
        </p:txBody>
      </p:sp>
      <p:sp>
        <p:nvSpPr>
          <p:cNvPr id="4" name="Slide Number Placeholder 3"/>
          <p:cNvSpPr>
            <a:spLocks noGrp="1"/>
          </p:cNvSpPr>
          <p:nvPr>
            <p:ph type="sldNum" sz="quarter" idx="10"/>
          </p:nvPr>
        </p:nvSpPr>
        <p:spPr/>
        <p:txBody>
          <a:bodyPr/>
          <a:lstStyle/>
          <a:p>
            <a:fld id="{A92C9961-CE13-4385-BE72-6E5CAE303B1C}"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4E2B8EE-A2C0-4441-8D2A-634D621EDA24}" type="datetimeFigureOut">
              <a:rPr lang="en-US" smtClean="0"/>
              <a:pPr/>
              <a:t>3/15/2018</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9D6E194A-83F2-4372-91F9-DF819FC5748C}" type="slidenum">
              <a:rPr lang="en-US" smtClean="0"/>
              <a:pPr/>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 xmlns:p14="http://schemas.microsoft.com/office/powerpoint/2010/main" val="147697482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E2B8EE-A2C0-4441-8D2A-634D621EDA24}" type="datetimeFigureOut">
              <a:rPr lang="en-US" smtClean="0"/>
              <a:pPr/>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E194A-83F2-4372-91F9-DF819FC5748C}" type="slidenum">
              <a:rPr lang="en-US" smtClean="0"/>
              <a:pPr/>
              <a:t>‹#›</a:t>
            </a:fld>
            <a:endParaRPr lang="en-US"/>
          </a:p>
        </p:txBody>
      </p:sp>
    </p:spTree>
    <p:extLst>
      <p:ext uri="{BB962C8B-B14F-4D97-AF65-F5344CB8AC3E}">
        <p14:creationId xmlns="" xmlns:p14="http://schemas.microsoft.com/office/powerpoint/2010/main" val="3515937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E2B8EE-A2C0-4441-8D2A-634D621EDA24}" type="datetimeFigureOut">
              <a:rPr lang="en-US" smtClean="0"/>
              <a:pPr/>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E194A-83F2-4372-91F9-DF819FC5748C}" type="slidenum">
              <a:rPr lang="en-US" smtClean="0"/>
              <a:pPr/>
              <a:t>‹#›</a:t>
            </a:fld>
            <a:endParaRPr lang="en-US"/>
          </a:p>
        </p:txBody>
      </p:sp>
    </p:spTree>
    <p:extLst>
      <p:ext uri="{BB962C8B-B14F-4D97-AF65-F5344CB8AC3E}">
        <p14:creationId xmlns="" xmlns:p14="http://schemas.microsoft.com/office/powerpoint/2010/main" val="2499342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E2B8EE-A2C0-4441-8D2A-634D621EDA24}" type="datetimeFigureOut">
              <a:rPr lang="en-US" smtClean="0"/>
              <a:pPr/>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E194A-83F2-4372-91F9-DF819FC5748C}" type="slidenum">
              <a:rPr lang="en-US" smtClean="0"/>
              <a:pPr/>
              <a:t>‹#›</a:t>
            </a:fld>
            <a:endParaRPr lang="en-US"/>
          </a:p>
        </p:txBody>
      </p:sp>
    </p:spTree>
    <p:extLst>
      <p:ext uri="{BB962C8B-B14F-4D97-AF65-F5344CB8AC3E}">
        <p14:creationId xmlns="" xmlns:p14="http://schemas.microsoft.com/office/powerpoint/2010/main" val="3369526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4E2B8EE-A2C0-4441-8D2A-634D621EDA24}" type="datetimeFigureOut">
              <a:rPr lang="en-US" smtClean="0"/>
              <a:pPr/>
              <a:t>3/15/2018</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9D6E194A-83F2-4372-91F9-DF819FC5748C}" type="slidenum">
              <a:rPr lang="en-US" smtClean="0"/>
              <a:pPr/>
              <a:t>‹#›</a:t>
            </a:fld>
            <a:endParaRPr lang="en-US"/>
          </a:p>
        </p:txBody>
      </p:sp>
      <p:sp>
        <p:nvSpPr>
          <p:cNvPr id="7" name="Freeform 6"/>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 xmlns:p14="http://schemas.microsoft.com/office/powerpoint/2010/main" val="30182940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E2B8EE-A2C0-4441-8D2A-634D621EDA24}" type="datetimeFigureOut">
              <a:rPr lang="en-US" smtClean="0"/>
              <a:pPr/>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E194A-83F2-4372-91F9-DF819FC5748C}" type="slidenum">
              <a:rPr lang="en-US" smtClean="0"/>
              <a:pPr/>
              <a:t>‹#›</a:t>
            </a:fld>
            <a:endParaRPr lang="en-US"/>
          </a:p>
        </p:txBody>
      </p:sp>
    </p:spTree>
    <p:extLst>
      <p:ext uri="{BB962C8B-B14F-4D97-AF65-F5344CB8AC3E}">
        <p14:creationId xmlns="" xmlns:p14="http://schemas.microsoft.com/office/powerpoint/2010/main" val="2276470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4E2B8EE-A2C0-4441-8D2A-634D621EDA24}" type="datetimeFigureOut">
              <a:rPr lang="en-US" smtClean="0"/>
              <a:pPr/>
              <a:t>3/15/2018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6E194A-83F2-4372-91F9-DF819FC5748C}" type="slidenum">
              <a:rPr lang="en-US" smtClean="0"/>
              <a:pPr/>
              <a:t>‹#›</a:t>
            </a:fld>
            <a:endParaRPr lang="en-US"/>
          </a:p>
        </p:txBody>
      </p:sp>
    </p:spTree>
    <p:extLst>
      <p:ext uri="{BB962C8B-B14F-4D97-AF65-F5344CB8AC3E}">
        <p14:creationId xmlns="" xmlns:p14="http://schemas.microsoft.com/office/powerpoint/2010/main" val="1501146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E2B8EE-A2C0-4441-8D2A-634D621EDA24}" type="datetimeFigureOut">
              <a:rPr lang="en-US" smtClean="0"/>
              <a:pPr/>
              <a:t>3/15/2018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6E194A-83F2-4372-91F9-DF819FC5748C}" type="slidenum">
              <a:rPr lang="en-US" smtClean="0"/>
              <a:pPr/>
              <a:t>‹#›</a:t>
            </a:fld>
            <a:endParaRPr lang="en-US"/>
          </a:p>
        </p:txBody>
      </p:sp>
    </p:spTree>
    <p:extLst>
      <p:ext uri="{BB962C8B-B14F-4D97-AF65-F5344CB8AC3E}">
        <p14:creationId xmlns="" xmlns:p14="http://schemas.microsoft.com/office/powerpoint/2010/main" val="2953871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2B8EE-A2C0-4441-8D2A-634D621EDA24}" type="datetimeFigureOut">
              <a:rPr lang="en-US" smtClean="0"/>
              <a:pPr/>
              <a:t>3/15/2018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6E194A-83F2-4372-91F9-DF819FC5748C}" type="slidenum">
              <a:rPr lang="en-US" smtClean="0"/>
              <a:pPr/>
              <a:t>‹#›</a:t>
            </a:fld>
            <a:endParaRPr lang="en-US"/>
          </a:p>
        </p:txBody>
      </p:sp>
    </p:spTree>
    <p:extLst>
      <p:ext uri="{BB962C8B-B14F-4D97-AF65-F5344CB8AC3E}">
        <p14:creationId xmlns="" xmlns:p14="http://schemas.microsoft.com/office/powerpoint/2010/main" val="1201220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4E2B8EE-A2C0-4441-8D2A-634D621EDA24}" type="datetimeFigureOut">
              <a:rPr lang="en-US" smtClean="0"/>
              <a:pPr/>
              <a:t>3/15/2018</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D6E194A-83F2-4372-91F9-DF819FC5748C}" type="slidenum">
              <a:rPr lang="en-US" smtClean="0"/>
              <a:pPr/>
              <a:t>‹#›</a:t>
            </a:fld>
            <a:endParaRPr lang="en-US"/>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 xmlns:p14="http://schemas.microsoft.com/office/powerpoint/2010/main" val="3056164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4E2B8EE-A2C0-4441-8D2A-634D621EDA24}" type="datetimeFigureOut">
              <a:rPr lang="en-US" smtClean="0"/>
              <a:pPr/>
              <a:t>3/15/2018</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D6E194A-83F2-4372-91F9-DF819FC5748C}" type="slidenum">
              <a:rPr lang="en-US" smtClean="0"/>
              <a:pPr/>
              <a:t>‹#›</a:t>
            </a:fld>
            <a:endParaRPr lang="en-US"/>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 xmlns:p14="http://schemas.microsoft.com/office/powerpoint/2010/main" val="170376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4E2B8EE-A2C0-4441-8D2A-634D621EDA24}" type="datetimeFigureOut">
              <a:rPr lang="en-US" smtClean="0"/>
              <a:pPr/>
              <a:t>3/15/2018</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9D6E194A-83F2-4372-91F9-DF819FC5748C}" type="slidenum">
              <a:rPr lang="en-US" smtClean="0"/>
              <a:pPr/>
              <a:t>‹#›</a:t>
            </a:fld>
            <a:endParaRPr lang="en-US"/>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 xmlns:p14="http://schemas.microsoft.com/office/powerpoint/2010/main" val="23962456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Introduction to process </a:t>
            </a:r>
            <a:r>
              <a:rPr lang="en-US" sz="4800" smtClean="0"/>
              <a:t>metallurgy-Unit 2</a:t>
            </a:r>
            <a:endParaRPr lang="en-US" sz="4800" dirty="0"/>
          </a:p>
        </p:txBody>
      </p:sp>
      <p:sp>
        <p:nvSpPr>
          <p:cNvPr id="3" name="Subtitle 2"/>
          <p:cNvSpPr>
            <a:spLocks noGrp="1"/>
          </p:cNvSpPr>
          <p:nvPr>
            <p:ph type="subTitle" idx="1"/>
          </p:nvPr>
        </p:nvSpPr>
        <p:spPr/>
        <p:txBody>
          <a:bodyPr/>
          <a:lstStyle/>
          <a:p>
            <a:r>
              <a:rPr lang="en-US" dirty="0" smtClean="0"/>
              <a:t>Prof. Monil </a:t>
            </a:r>
            <a:r>
              <a:rPr lang="en-US" dirty="0" err="1" smtClean="0"/>
              <a:t>Salot</a:t>
            </a:r>
            <a:endParaRPr lang="en-US" dirty="0"/>
          </a:p>
        </p:txBody>
      </p:sp>
    </p:spTree>
    <p:extLst>
      <p:ext uri="{BB962C8B-B14F-4D97-AF65-F5344CB8AC3E}">
        <p14:creationId xmlns="" xmlns:p14="http://schemas.microsoft.com/office/powerpoint/2010/main" val="35672003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1"/>
            <a:ext cx="9144000" cy="1143000"/>
          </a:xfrm>
        </p:spPr>
        <p:txBody>
          <a:bodyPr/>
          <a:lstStyle/>
          <a:p>
            <a:r>
              <a:rPr lang="en-US" dirty="0" smtClean="0"/>
              <a:t>Disadvantages</a:t>
            </a:r>
            <a:endParaRPr lang="en-US" dirty="0"/>
          </a:p>
        </p:txBody>
      </p:sp>
      <p:sp>
        <p:nvSpPr>
          <p:cNvPr id="3" name="Rectangle 2"/>
          <p:cNvSpPr/>
          <p:nvPr/>
        </p:nvSpPr>
        <p:spPr>
          <a:xfrm>
            <a:off x="1219200" y="1780310"/>
            <a:ext cx="8534400" cy="4222694"/>
          </a:xfrm>
          <a:prstGeom prst="rect">
            <a:avLst/>
          </a:prstGeom>
        </p:spPr>
        <p:txBody>
          <a:bodyPr wrap="square">
            <a:spAutoFit/>
          </a:bodyPr>
          <a:lstStyle/>
          <a:p>
            <a:pPr marL="285750" indent="-285750" algn="just">
              <a:buFont typeface="Wingdings" panose="05000000000000000000" pitchFamily="2" charset="2"/>
              <a:buChar char="Ø"/>
            </a:pPr>
            <a:r>
              <a:rPr lang="en-US" sz="2200" dirty="0"/>
              <a:t> Can’t used for many material which may not response to the treatment by leaching method so new solvent &amp; new  technique have to be developed.</a:t>
            </a:r>
          </a:p>
          <a:p>
            <a:pPr marL="285750" indent="-285750" algn="just">
              <a:buFont typeface="Wingdings" panose="05000000000000000000" pitchFamily="2" charset="2"/>
              <a:buChar char="Ø"/>
            </a:pPr>
            <a:endParaRPr lang="en-US" sz="2200" dirty="0"/>
          </a:p>
          <a:p>
            <a:pPr marL="285750" indent="-285750" algn="just">
              <a:buFont typeface="Wingdings" panose="05000000000000000000" pitchFamily="2" charset="2"/>
              <a:buChar char="Ø"/>
            </a:pPr>
            <a:endParaRPr lang="en-US" sz="2200" dirty="0"/>
          </a:p>
          <a:p>
            <a:pPr marL="176213" indent="-176213" algn="just">
              <a:lnSpc>
                <a:spcPct val="80000"/>
              </a:lnSpc>
              <a:buFont typeface="Wingdings" panose="05000000000000000000" pitchFamily="2" charset="2"/>
              <a:buChar char="Ø"/>
              <a:tabLst>
                <a:tab pos="176213" algn="l"/>
              </a:tabLst>
            </a:pPr>
            <a:r>
              <a:rPr lang="en-US" altLang="en-US" sz="2200" dirty="0"/>
              <a:t>  Large aqueous volumes required</a:t>
            </a:r>
          </a:p>
          <a:p>
            <a:pPr marL="609600" indent="-609600" algn="just">
              <a:lnSpc>
                <a:spcPct val="80000"/>
              </a:lnSpc>
              <a:buFont typeface="Wingdings" panose="05000000000000000000" pitchFamily="2" charset="2"/>
              <a:buChar char="Ø"/>
            </a:pPr>
            <a:endParaRPr lang="en-US" altLang="en-US" sz="2200" dirty="0"/>
          </a:p>
          <a:p>
            <a:pPr marL="609600" indent="-609600" algn="just">
              <a:lnSpc>
                <a:spcPct val="80000"/>
              </a:lnSpc>
              <a:buFont typeface="Wingdings" panose="05000000000000000000" pitchFamily="2" charset="2"/>
              <a:buChar char="Ø"/>
            </a:pPr>
            <a:endParaRPr lang="en-US" altLang="en-US" sz="2200" dirty="0"/>
          </a:p>
          <a:p>
            <a:pPr marL="609600" indent="-609600" algn="just">
              <a:lnSpc>
                <a:spcPct val="80000"/>
              </a:lnSpc>
              <a:buFont typeface="Wingdings" panose="05000000000000000000" pitchFamily="2" charset="2"/>
              <a:buChar char="Ø"/>
            </a:pPr>
            <a:endParaRPr lang="en-US" altLang="en-US" sz="2200" dirty="0"/>
          </a:p>
          <a:p>
            <a:pPr marL="236538" indent="-236538" algn="just">
              <a:lnSpc>
                <a:spcPct val="80000"/>
              </a:lnSpc>
              <a:buFont typeface="Wingdings" panose="05000000000000000000" pitchFamily="2" charset="2"/>
              <a:buChar char="Ø"/>
            </a:pPr>
            <a:r>
              <a:rPr lang="en-US" altLang="en-US" sz="2200" dirty="0"/>
              <a:t> Large space &amp; handling of chemicals required </a:t>
            </a:r>
          </a:p>
          <a:p>
            <a:pPr algn="just">
              <a:lnSpc>
                <a:spcPct val="80000"/>
              </a:lnSpc>
            </a:pPr>
            <a:r>
              <a:rPr lang="en-US" altLang="en-US" sz="2200" dirty="0"/>
              <a:t> </a:t>
            </a:r>
          </a:p>
          <a:p>
            <a:pPr marL="236538" indent="-236538" algn="just">
              <a:lnSpc>
                <a:spcPct val="80000"/>
              </a:lnSpc>
              <a:buFont typeface="Wingdings" panose="05000000000000000000" pitchFamily="2" charset="2"/>
              <a:buChar char="Ø"/>
            </a:pPr>
            <a:endParaRPr lang="en-US" altLang="en-US" sz="2200" dirty="0"/>
          </a:p>
          <a:p>
            <a:pPr marL="236538" indent="-236538" algn="just">
              <a:lnSpc>
                <a:spcPct val="80000"/>
              </a:lnSpc>
              <a:buFont typeface="Wingdings" panose="05000000000000000000" pitchFamily="2" charset="2"/>
              <a:buChar char="Ø"/>
            </a:pPr>
            <a:endParaRPr lang="en-US" altLang="en-US" sz="2200" dirty="0"/>
          </a:p>
          <a:p>
            <a:pPr marL="236538" indent="-236538" algn="just">
              <a:lnSpc>
                <a:spcPct val="80000"/>
              </a:lnSpc>
              <a:buFont typeface="Wingdings" panose="05000000000000000000" pitchFamily="2" charset="2"/>
              <a:buChar char="Ø"/>
            </a:pPr>
            <a:r>
              <a:rPr lang="en-US" altLang="en-US" sz="2200" dirty="0"/>
              <a:t>Corrosion of </a:t>
            </a:r>
            <a:r>
              <a:rPr lang="en-US" altLang="en-US" sz="2200" dirty="0" err="1"/>
              <a:t>equipments</a:t>
            </a:r>
            <a:r>
              <a:rPr lang="en-US" altLang="en-US" sz="2200" dirty="0"/>
              <a:t> &amp; disposal of effluent</a:t>
            </a:r>
          </a:p>
        </p:txBody>
      </p:sp>
    </p:spTree>
    <p:extLst>
      <p:ext uri="{BB962C8B-B14F-4D97-AF65-F5344CB8AC3E}">
        <p14:creationId xmlns="" xmlns:p14="http://schemas.microsoft.com/office/powerpoint/2010/main" val="522220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49382"/>
            <a:ext cx="9144000" cy="1600200"/>
          </a:xfrm>
        </p:spPr>
        <p:txBody>
          <a:bodyPr/>
          <a:lstStyle/>
          <a:p>
            <a:r>
              <a:rPr lang="en-US" dirty="0" smtClean="0"/>
              <a:t>Leaching</a:t>
            </a:r>
            <a:endParaRPr lang="en-US" dirty="0"/>
          </a:p>
        </p:txBody>
      </p:sp>
      <p:sp>
        <p:nvSpPr>
          <p:cNvPr id="3" name="Rectangle 2"/>
          <p:cNvSpPr/>
          <p:nvPr/>
        </p:nvSpPr>
        <p:spPr>
          <a:xfrm>
            <a:off x="1524000" y="1600200"/>
            <a:ext cx="8229600" cy="4154984"/>
          </a:xfrm>
          <a:prstGeom prst="rect">
            <a:avLst/>
          </a:prstGeom>
        </p:spPr>
        <p:txBody>
          <a:bodyPr wrap="square">
            <a:spAutoFit/>
          </a:bodyPr>
          <a:lstStyle/>
          <a:p>
            <a:pPr marL="285750" indent="-285750" algn="just">
              <a:buFont typeface="Wingdings" panose="05000000000000000000" pitchFamily="2" charset="2"/>
              <a:buChar char="Ø"/>
            </a:pPr>
            <a:r>
              <a:rPr lang="en-US" sz="2200" dirty="0"/>
              <a:t>It is a selective dissolution of desired elements of the ore in an appropriate solvent known as </a:t>
            </a:r>
            <a:r>
              <a:rPr lang="en-US" sz="2200" dirty="0" err="1"/>
              <a:t>leachant</a:t>
            </a:r>
            <a:r>
              <a:rPr lang="en-US" sz="2200" dirty="0"/>
              <a:t> or leaching reagent.</a:t>
            </a:r>
          </a:p>
          <a:p>
            <a:pPr marL="285750" indent="-285750" algn="just">
              <a:buFont typeface="Wingdings" panose="05000000000000000000" pitchFamily="2" charset="2"/>
              <a:buChar char="Ø"/>
            </a:pPr>
            <a:endParaRPr lang="en-US" sz="2200" dirty="0"/>
          </a:p>
          <a:p>
            <a:pPr marL="285750" indent="-285750" algn="just">
              <a:buFont typeface="Wingdings" panose="05000000000000000000" pitchFamily="2" charset="2"/>
              <a:buChar char="Ø"/>
            </a:pPr>
            <a:r>
              <a:rPr lang="en-US" sz="2200" dirty="0" smtClean="0"/>
              <a:t>Before </a:t>
            </a:r>
            <a:r>
              <a:rPr lang="en-US" sz="2200" dirty="0"/>
              <a:t>ore brought in contact with a reacting solution, the ore has to be first crushed and ground to suitable fineness.</a:t>
            </a:r>
          </a:p>
          <a:p>
            <a:pPr marL="285750" indent="-285750" algn="just">
              <a:buFont typeface="Wingdings" panose="05000000000000000000" pitchFamily="2" charset="2"/>
              <a:buChar char="Ø"/>
            </a:pPr>
            <a:endParaRPr lang="en-US" sz="2200" dirty="0"/>
          </a:p>
          <a:p>
            <a:pPr marL="285750" indent="-285750" algn="just">
              <a:buFont typeface="Wingdings" panose="05000000000000000000" pitchFamily="2" charset="2"/>
              <a:buChar char="Ø"/>
            </a:pPr>
            <a:r>
              <a:rPr lang="en-US" sz="2200" dirty="0" smtClean="0"/>
              <a:t>This </a:t>
            </a:r>
            <a:r>
              <a:rPr lang="en-US" sz="2200" dirty="0"/>
              <a:t>increases the surface area of particles and, therefore, the reaction rate.</a:t>
            </a:r>
          </a:p>
          <a:p>
            <a:pPr marL="285750" indent="-285750" algn="just">
              <a:buFont typeface="Wingdings" panose="05000000000000000000" pitchFamily="2" charset="2"/>
              <a:buChar char="Ø"/>
            </a:pPr>
            <a:endParaRPr lang="en-US" sz="2200" dirty="0"/>
          </a:p>
          <a:p>
            <a:pPr marL="285750" indent="-285750" algn="just">
              <a:buFont typeface="Wingdings" panose="05000000000000000000" pitchFamily="2" charset="2"/>
              <a:buChar char="Ø"/>
            </a:pPr>
            <a:r>
              <a:rPr lang="en-US" sz="2200" dirty="0"/>
              <a:t>In some cases, some preliminary chemical treatments may be necessary. For example, some </a:t>
            </a:r>
            <a:r>
              <a:rPr lang="en-US" sz="2200" dirty="0" err="1"/>
              <a:t>sulphide</a:t>
            </a:r>
            <a:r>
              <a:rPr lang="en-US" sz="2200" dirty="0"/>
              <a:t> ore are made soluble through oxidizing or </a:t>
            </a:r>
            <a:r>
              <a:rPr lang="en-US" sz="2200" dirty="0" err="1"/>
              <a:t>chloridizing</a:t>
            </a:r>
            <a:r>
              <a:rPr lang="en-US" sz="2200" dirty="0"/>
              <a:t> roasting.</a:t>
            </a:r>
          </a:p>
        </p:txBody>
      </p:sp>
    </p:spTree>
    <p:extLst>
      <p:ext uri="{BB962C8B-B14F-4D97-AF65-F5344CB8AC3E}">
        <p14:creationId xmlns="" xmlns:p14="http://schemas.microsoft.com/office/powerpoint/2010/main" val="33721084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0"/>
            <a:ext cx="9143999" cy="1600200"/>
          </a:xfrm>
        </p:spPr>
        <p:txBody>
          <a:bodyPr/>
          <a:lstStyle/>
          <a:p>
            <a:r>
              <a:rPr lang="en-US" dirty="0" smtClean="0"/>
              <a:t>Selection of Leaching Agents</a:t>
            </a:r>
            <a:br>
              <a:rPr lang="en-US" dirty="0" smtClean="0"/>
            </a:br>
            <a:endParaRPr lang="en-US" dirty="0"/>
          </a:p>
        </p:txBody>
      </p:sp>
      <p:sp>
        <p:nvSpPr>
          <p:cNvPr id="3" name="Rectangle 2"/>
          <p:cNvSpPr/>
          <p:nvPr/>
        </p:nvSpPr>
        <p:spPr>
          <a:xfrm>
            <a:off x="1399309" y="976399"/>
            <a:ext cx="8686800" cy="5847755"/>
          </a:xfrm>
          <a:prstGeom prst="rect">
            <a:avLst/>
          </a:prstGeom>
        </p:spPr>
        <p:txBody>
          <a:bodyPr wrap="square">
            <a:spAutoFit/>
          </a:bodyPr>
          <a:lstStyle/>
          <a:p>
            <a:pPr marL="285750" indent="-285750" algn="just">
              <a:buFont typeface="Wingdings" panose="05000000000000000000" pitchFamily="2" charset="2"/>
              <a:buChar char="Ø"/>
            </a:pPr>
            <a:r>
              <a:rPr lang="en-US" sz="2200" dirty="0"/>
              <a:t>Agent must be selective &amp; leaching rapid (should dissolve the ore mineral rapidly without attacking the gangue minerals)</a:t>
            </a:r>
          </a:p>
          <a:p>
            <a:pPr marL="285750" indent="-285750" algn="just">
              <a:buFont typeface="Wingdings" panose="05000000000000000000" pitchFamily="2" charset="2"/>
              <a:buChar char="Ø"/>
            </a:pPr>
            <a:endParaRPr lang="en-US" sz="2200" dirty="0"/>
          </a:p>
          <a:p>
            <a:pPr marL="285750" indent="-285750" algn="just">
              <a:buFont typeface="Wingdings" panose="05000000000000000000" pitchFamily="2" charset="2"/>
              <a:buChar char="Ø"/>
            </a:pPr>
            <a:r>
              <a:rPr lang="en-US" sz="2200" dirty="0" smtClean="0"/>
              <a:t>Chemical </a:t>
            </a:r>
            <a:r>
              <a:rPr lang="en-US" sz="2200" dirty="0"/>
              <a:t>and physical character of the material to be leached.</a:t>
            </a:r>
          </a:p>
          <a:p>
            <a:pPr lvl="0" algn="just"/>
            <a:endParaRPr lang="en-US" sz="2200" dirty="0"/>
          </a:p>
          <a:p>
            <a:pPr marL="285750" indent="-285750" algn="just">
              <a:buFont typeface="Wingdings" panose="05000000000000000000" pitchFamily="2" charset="2"/>
              <a:buChar char="Ø"/>
            </a:pPr>
            <a:r>
              <a:rPr lang="en-US" sz="2200" dirty="0" smtClean="0"/>
              <a:t>Cost </a:t>
            </a:r>
            <a:r>
              <a:rPr lang="en-US" sz="2200" dirty="0"/>
              <a:t>of the reagent</a:t>
            </a:r>
          </a:p>
          <a:p>
            <a:pPr marL="285750" indent="-285750" algn="just">
              <a:buFont typeface="Wingdings" panose="05000000000000000000" pitchFamily="2" charset="2"/>
              <a:buChar char="Ø"/>
            </a:pPr>
            <a:endParaRPr lang="en-US" sz="2200" dirty="0"/>
          </a:p>
          <a:p>
            <a:pPr marL="285750" indent="-285750" algn="just">
              <a:buFont typeface="Wingdings" panose="05000000000000000000" pitchFamily="2" charset="2"/>
              <a:buChar char="Ø"/>
            </a:pPr>
            <a:r>
              <a:rPr lang="en-US" sz="2200" dirty="0"/>
              <a:t>Corroding action of the reagent and the materials of construction required</a:t>
            </a:r>
          </a:p>
          <a:p>
            <a:pPr marL="285750" indent="-285750" algn="just">
              <a:buFont typeface="Wingdings" panose="05000000000000000000" pitchFamily="2" charset="2"/>
              <a:buChar char="Ø"/>
            </a:pPr>
            <a:endParaRPr lang="en-US" sz="2200" dirty="0"/>
          </a:p>
          <a:p>
            <a:pPr marL="285750" indent="-285750" algn="just">
              <a:buFont typeface="Wingdings" panose="05000000000000000000" pitchFamily="2" charset="2"/>
              <a:buChar char="Ø"/>
            </a:pPr>
            <a:r>
              <a:rPr lang="en-US" sz="2200" dirty="0"/>
              <a:t>Selectively of the leaching agent for the desired constituent to be leached</a:t>
            </a:r>
          </a:p>
          <a:p>
            <a:pPr marL="285750" indent="-285750" algn="just">
              <a:buFont typeface="Wingdings" panose="05000000000000000000" pitchFamily="2" charset="2"/>
              <a:buChar char="Ø"/>
            </a:pPr>
            <a:endParaRPr lang="en-US" sz="2200" dirty="0"/>
          </a:p>
          <a:p>
            <a:pPr marL="285750" indent="-285750" algn="just">
              <a:buFont typeface="Wingdings" panose="05000000000000000000" pitchFamily="2" charset="2"/>
              <a:buChar char="Ø"/>
            </a:pPr>
            <a:r>
              <a:rPr lang="en-US" sz="2200" dirty="0"/>
              <a:t>Ability to be regenerated</a:t>
            </a:r>
          </a:p>
          <a:p>
            <a:pPr marL="285750" indent="-285750" algn="just">
              <a:buFont typeface="Wingdings" panose="05000000000000000000" pitchFamily="2" charset="2"/>
              <a:buChar char="Ø"/>
            </a:pPr>
            <a:endParaRPr lang="en-US" sz="2200" dirty="0"/>
          </a:p>
          <a:p>
            <a:pPr marL="285750" indent="-285750" algn="just">
              <a:buFont typeface="Wingdings" panose="05000000000000000000" pitchFamily="2" charset="2"/>
              <a:buChar char="Ø"/>
            </a:pPr>
            <a:r>
              <a:rPr lang="en-US" sz="2200" dirty="0" smtClean="0"/>
              <a:t>Also </a:t>
            </a:r>
            <a:r>
              <a:rPr lang="en-US" sz="2200" dirty="0"/>
              <a:t>depends on factors such as concentration of the leaching agent, temperature and contact time</a:t>
            </a:r>
          </a:p>
        </p:txBody>
      </p:sp>
    </p:spTree>
    <p:extLst>
      <p:ext uri="{BB962C8B-B14F-4D97-AF65-F5344CB8AC3E}">
        <p14:creationId xmlns="" xmlns:p14="http://schemas.microsoft.com/office/powerpoint/2010/main" val="34018104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p:spPr>
        <p:txBody>
          <a:bodyPr/>
          <a:lstStyle/>
          <a:p>
            <a:r>
              <a:rPr lang="en-US" dirty="0" smtClean="0"/>
              <a:t>Leaching Agents</a:t>
            </a:r>
            <a:br>
              <a:rPr lang="en-US" dirty="0" smtClean="0"/>
            </a:br>
            <a:endParaRPr lang="en-US" dirty="0"/>
          </a:p>
        </p:txBody>
      </p:sp>
      <p:sp>
        <p:nvSpPr>
          <p:cNvPr id="3" name="Rectangle 2"/>
          <p:cNvSpPr/>
          <p:nvPr/>
        </p:nvSpPr>
        <p:spPr>
          <a:xfrm>
            <a:off x="1981200" y="1066801"/>
            <a:ext cx="8305800" cy="1995611"/>
          </a:xfrm>
          <a:prstGeom prst="rect">
            <a:avLst/>
          </a:prstGeom>
        </p:spPr>
        <p:txBody>
          <a:bodyPr wrap="square">
            <a:spAutoFit/>
          </a:bodyPr>
          <a:lstStyle/>
          <a:p>
            <a:pPr algn="just">
              <a:lnSpc>
                <a:spcPct val="80000"/>
              </a:lnSpc>
              <a:buFont typeface="Wingdings" panose="05000000000000000000" pitchFamily="2" charset="2"/>
              <a:buChar char="Ø"/>
            </a:pPr>
            <a:r>
              <a:rPr lang="en-US" altLang="en-US" sz="2200" dirty="0"/>
              <a:t>  Acids – H</a:t>
            </a:r>
            <a:r>
              <a:rPr lang="en-US" altLang="en-US" sz="2200" baseline="-25000" dirty="0"/>
              <a:t>2</a:t>
            </a:r>
            <a:r>
              <a:rPr lang="en-US" altLang="en-US" sz="2200" dirty="0"/>
              <a:t>SO</a:t>
            </a:r>
            <a:r>
              <a:rPr lang="en-US" altLang="en-US" sz="2200" baseline="-25000" dirty="0"/>
              <a:t>4</a:t>
            </a:r>
            <a:r>
              <a:rPr lang="en-US" altLang="en-US" sz="2200" dirty="0"/>
              <a:t>, </a:t>
            </a:r>
            <a:r>
              <a:rPr lang="en-US" altLang="en-US" sz="2200" dirty="0" err="1"/>
              <a:t>HCl</a:t>
            </a:r>
            <a:endParaRPr lang="en-US" altLang="en-US" sz="2200" dirty="0"/>
          </a:p>
          <a:p>
            <a:pPr marL="609600" indent="-609600" algn="just">
              <a:lnSpc>
                <a:spcPct val="80000"/>
              </a:lnSpc>
              <a:buFont typeface="Wingdings" panose="05000000000000000000" pitchFamily="2" charset="2"/>
              <a:buChar char="Ø"/>
            </a:pPr>
            <a:endParaRPr lang="en-US" altLang="en-US" sz="2200" dirty="0"/>
          </a:p>
          <a:p>
            <a:pPr algn="just">
              <a:lnSpc>
                <a:spcPct val="80000"/>
              </a:lnSpc>
              <a:buFont typeface="Wingdings" panose="05000000000000000000" pitchFamily="2" charset="2"/>
              <a:buChar char="Ø"/>
            </a:pPr>
            <a:r>
              <a:rPr lang="en-US" altLang="en-US" sz="2200" dirty="0"/>
              <a:t>  </a:t>
            </a:r>
            <a:r>
              <a:rPr lang="en-US" altLang="en-US" sz="2200" dirty="0" err="1"/>
              <a:t>Alkalies</a:t>
            </a:r>
            <a:r>
              <a:rPr lang="en-US" altLang="en-US" sz="2200" dirty="0"/>
              <a:t> – </a:t>
            </a:r>
            <a:r>
              <a:rPr lang="en-US" altLang="en-US" sz="2200" dirty="0" err="1"/>
              <a:t>NaOH</a:t>
            </a:r>
            <a:r>
              <a:rPr lang="en-US" altLang="en-US" sz="2200" dirty="0"/>
              <a:t> , Na</a:t>
            </a:r>
            <a:r>
              <a:rPr lang="en-US" altLang="en-US" sz="2200" baseline="-25000" dirty="0"/>
              <a:t>2</a:t>
            </a:r>
            <a:r>
              <a:rPr lang="en-US" altLang="en-US" sz="2200" dirty="0"/>
              <a:t>CO</a:t>
            </a:r>
            <a:r>
              <a:rPr lang="en-US" altLang="en-US" sz="2200" baseline="-25000" dirty="0"/>
              <a:t>3</a:t>
            </a:r>
            <a:r>
              <a:rPr lang="en-US" altLang="en-US" sz="2200" dirty="0"/>
              <a:t> , NH</a:t>
            </a:r>
            <a:r>
              <a:rPr lang="en-US" altLang="en-US" sz="2200" baseline="-25000" dirty="0"/>
              <a:t>4</a:t>
            </a:r>
            <a:r>
              <a:rPr lang="en-US" altLang="en-US" sz="2200" dirty="0"/>
              <a:t>OH</a:t>
            </a:r>
          </a:p>
          <a:p>
            <a:pPr algn="just">
              <a:lnSpc>
                <a:spcPct val="80000"/>
              </a:lnSpc>
              <a:buFont typeface="Wingdings" panose="05000000000000000000" pitchFamily="2" charset="2"/>
              <a:buChar char="Ø"/>
            </a:pPr>
            <a:endParaRPr lang="en-US" altLang="en-US" sz="2200" dirty="0"/>
          </a:p>
          <a:p>
            <a:pPr algn="just">
              <a:lnSpc>
                <a:spcPct val="80000"/>
              </a:lnSpc>
              <a:buFont typeface="Wingdings" panose="05000000000000000000" pitchFamily="2" charset="2"/>
              <a:buChar char="Ø"/>
            </a:pPr>
            <a:r>
              <a:rPr lang="en-US" altLang="en-US" sz="2200" dirty="0"/>
              <a:t>  </a:t>
            </a:r>
            <a:r>
              <a:rPr lang="en-US" altLang="en-US" sz="2200" dirty="0" err="1"/>
              <a:t>Oxidising</a:t>
            </a:r>
            <a:r>
              <a:rPr lang="en-US" altLang="en-US" sz="2200" dirty="0"/>
              <a:t> agents – O</a:t>
            </a:r>
            <a:r>
              <a:rPr lang="en-US" altLang="en-US" sz="2200" baseline="-25000" dirty="0"/>
              <a:t>2</a:t>
            </a:r>
            <a:r>
              <a:rPr lang="en-US" altLang="en-US" sz="2200" dirty="0"/>
              <a:t>, NaClO</a:t>
            </a:r>
            <a:r>
              <a:rPr lang="en-US" altLang="en-US" sz="2200" baseline="-25000" dirty="0"/>
              <a:t>3</a:t>
            </a:r>
            <a:r>
              <a:rPr lang="en-US" altLang="en-US" sz="2200" dirty="0"/>
              <a:t>, MnO</a:t>
            </a:r>
            <a:r>
              <a:rPr lang="en-US" altLang="en-US" sz="2200" baseline="-25000" dirty="0"/>
              <a:t>2</a:t>
            </a:r>
            <a:r>
              <a:rPr lang="en-US" altLang="en-US" sz="2200" dirty="0"/>
              <a:t>, KMnO</a:t>
            </a:r>
            <a:r>
              <a:rPr lang="en-US" altLang="en-US" sz="2200" baseline="-25000" dirty="0"/>
              <a:t>4</a:t>
            </a:r>
            <a:r>
              <a:rPr lang="en-US" altLang="en-US" sz="2200" dirty="0"/>
              <a:t>, FeCl</a:t>
            </a:r>
            <a:r>
              <a:rPr lang="en-US" altLang="en-US" sz="2200" baseline="-25000" dirty="0"/>
              <a:t>3</a:t>
            </a:r>
          </a:p>
          <a:p>
            <a:pPr algn="just">
              <a:lnSpc>
                <a:spcPct val="80000"/>
              </a:lnSpc>
              <a:buFont typeface="Wingdings" panose="05000000000000000000" pitchFamily="2" charset="2"/>
              <a:buChar char="Ø"/>
            </a:pPr>
            <a:endParaRPr lang="en-US" altLang="en-US" sz="2200" dirty="0"/>
          </a:p>
          <a:p>
            <a:pPr algn="just">
              <a:lnSpc>
                <a:spcPct val="80000"/>
              </a:lnSpc>
              <a:buFont typeface="Wingdings" panose="05000000000000000000" pitchFamily="2" charset="2"/>
              <a:buChar char="Ø"/>
            </a:pPr>
            <a:r>
              <a:rPr lang="en-US" altLang="en-US" sz="2200" dirty="0"/>
              <a:t>  Reducing agents – SO</a:t>
            </a:r>
            <a:r>
              <a:rPr lang="en-US" altLang="en-US" sz="2200" baseline="-25000" dirty="0"/>
              <a:t>2</a:t>
            </a:r>
            <a:r>
              <a:rPr lang="en-US" altLang="en-US" sz="2200" dirty="0"/>
              <a:t>, H</a:t>
            </a:r>
            <a:r>
              <a:rPr lang="en-US" altLang="en-US" sz="2200" baseline="-25000" dirty="0"/>
              <a:t>2</a:t>
            </a:r>
          </a:p>
        </p:txBody>
      </p:sp>
      <p:sp>
        <p:nvSpPr>
          <p:cNvPr id="4" name="Rectangle 3"/>
          <p:cNvSpPr/>
          <p:nvPr/>
        </p:nvSpPr>
        <p:spPr>
          <a:xfrm>
            <a:off x="1981200" y="3352800"/>
            <a:ext cx="8305800" cy="3416320"/>
          </a:xfrm>
          <a:prstGeom prst="rect">
            <a:avLst/>
          </a:prstGeom>
        </p:spPr>
        <p:txBody>
          <a:bodyPr wrap="square">
            <a:spAutoFit/>
          </a:bodyPr>
          <a:lstStyle/>
          <a:p>
            <a:r>
              <a:rPr lang="en-US" sz="2200" dirty="0"/>
              <a:t>Example:</a:t>
            </a:r>
          </a:p>
          <a:p>
            <a:endParaRPr lang="en-US" sz="2200" dirty="0"/>
          </a:p>
          <a:p>
            <a:pPr marL="285750" indent="-285750">
              <a:buFont typeface="Wingdings" panose="05000000000000000000" pitchFamily="2" charset="2"/>
              <a:buChar char="Ø"/>
            </a:pPr>
            <a:r>
              <a:rPr lang="en-US" sz="2200" dirty="0" err="1"/>
              <a:t>ZnS</a:t>
            </a:r>
            <a:r>
              <a:rPr lang="en-US" sz="2200" baseline="-25000" dirty="0"/>
              <a:t>(s)</a:t>
            </a:r>
            <a:r>
              <a:rPr lang="en-US" sz="2200" dirty="0"/>
              <a:t> + O</a:t>
            </a:r>
            <a:r>
              <a:rPr lang="en-US" sz="2200" baseline="-25000" dirty="0"/>
              <a:t>2(g) </a:t>
            </a:r>
            <a:r>
              <a:rPr lang="en-US" sz="2200" dirty="0">
                <a:sym typeface="Symbol"/>
              </a:rPr>
              <a:t></a:t>
            </a:r>
            <a:r>
              <a:rPr lang="en-US" sz="2200" dirty="0"/>
              <a:t> </a:t>
            </a:r>
            <a:r>
              <a:rPr lang="en-US" sz="2200" dirty="0" err="1"/>
              <a:t>ZnO</a:t>
            </a:r>
            <a:r>
              <a:rPr lang="en-US" sz="2200" baseline="-25000" dirty="0"/>
              <a:t>(s)</a:t>
            </a:r>
            <a:r>
              <a:rPr lang="en-US" sz="2200" dirty="0"/>
              <a:t> + SO</a:t>
            </a:r>
            <a:r>
              <a:rPr lang="en-US" sz="2200" baseline="-25000" dirty="0"/>
              <a:t>2(g)</a:t>
            </a:r>
            <a:endParaRPr lang="en-US" sz="2200" dirty="0"/>
          </a:p>
          <a:p>
            <a:r>
              <a:rPr lang="en-US" sz="2200" dirty="0"/>
              <a:t>     </a:t>
            </a:r>
            <a:r>
              <a:rPr lang="en-US" sz="2200" dirty="0" err="1"/>
              <a:t>ZnS</a:t>
            </a:r>
            <a:r>
              <a:rPr lang="en-US" sz="2200" baseline="-25000" dirty="0"/>
              <a:t>(s)</a:t>
            </a:r>
            <a:r>
              <a:rPr lang="en-US" sz="2200" dirty="0"/>
              <a:t> + 2O</a:t>
            </a:r>
            <a:r>
              <a:rPr lang="en-US" sz="2200" baseline="-25000" dirty="0"/>
              <a:t>2(g) </a:t>
            </a:r>
            <a:r>
              <a:rPr lang="en-US" sz="2200" dirty="0">
                <a:sym typeface="Symbol"/>
              </a:rPr>
              <a:t></a:t>
            </a:r>
            <a:r>
              <a:rPr lang="en-US" sz="2200" dirty="0"/>
              <a:t> ZnSO</a:t>
            </a:r>
            <a:r>
              <a:rPr lang="en-US" sz="2200" baseline="-25000" dirty="0"/>
              <a:t>4(s)</a:t>
            </a:r>
            <a:r>
              <a:rPr lang="en-US" sz="2200" dirty="0"/>
              <a:t> + SO</a:t>
            </a:r>
            <a:r>
              <a:rPr lang="en-US" sz="2200" baseline="-25000" dirty="0"/>
              <a:t>4(s)</a:t>
            </a:r>
            <a:endParaRPr lang="en-US" sz="2200" dirty="0"/>
          </a:p>
          <a:p>
            <a:pPr>
              <a:buNone/>
            </a:pPr>
            <a:endParaRPr lang="en-US" sz="2200" dirty="0"/>
          </a:p>
          <a:p>
            <a:pPr>
              <a:buNone/>
            </a:pPr>
            <a:r>
              <a:rPr lang="en-US" sz="2200" dirty="0"/>
              <a:t>     </a:t>
            </a:r>
            <a:r>
              <a:rPr lang="en-US" sz="2200" dirty="0" err="1"/>
              <a:t>ZnO</a:t>
            </a:r>
            <a:r>
              <a:rPr lang="en-US" sz="2200" dirty="0"/>
              <a:t> and ZnSO</a:t>
            </a:r>
            <a:r>
              <a:rPr lang="en-US" sz="2200" baseline="-25000" dirty="0"/>
              <a:t>4</a:t>
            </a:r>
            <a:r>
              <a:rPr lang="en-US" sz="2200" dirty="0"/>
              <a:t> are easily dissolved by </a:t>
            </a:r>
            <a:r>
              <a:rPr lang="en-US" sz="2200" dirty="0" err="1"/>
              <a:t>sulphuric</a:t>
            </a:r>
            <a:r>
              <a:rPr lang="en-US" sz="2200" dirty="0"/>
              <a:t> acid</a:t>
            </a:r>
          </a:p>
          <a:p>
            <a:pPr marL="285750" indent="-285750">
              <a:buFont typeface="Wingdings" panose="05000000000000000000" pitchFamily="2" charset="2"/>
              <a:buChar char="Ø"/>
            </a:pPr>
            <a:endParaRPr lang="en-US" sz="2200" dirty="0"/>
          </a:p>
          <a:p>
            <a:pPr marL="285750" indent="-285750">
              <a:buFont typeface="Wingdings" panose="05000000000000000000" pitchFamily="2" charset="2"/>
              <a:buChar char="Ø"/>
            </a:pPr>
            <a:r>
              <a:rPr lang="en-US" sz="2200" dirty="0" err="1"/>
              <a:t>MgO</a:t>
            </a:r>
            <a:r>
              <a:rPr lang="en-US" sz="2200" baseline="-25000" dirty="0"/>
              <a:t>(s)</a:t>
            </a:r>
            <a:r>
              <a:rPr lang="en-US" sz="2200" dirty="0"/>
              <a:t> + C</a:t>
            </a:r>
            <a:r>
              <a:rPr lang="en-US" sz="2200" baseline="-25000" dirty="0"/>
              <a:t>(s)</a:t>
            </a:r>
            <a:r>
              <a:rPr lang="en-US" sz="2200" dirty="0"/>
              <a:t> + Cl</a:t>
            </a:r>
            <a:r>
              <a:rPr lang="en-US" sz="2200" baseline="-25000" dirty="0"/>
              <a:t>2(s) </a:t>
            </a:r>
            <a:r>
              <a:rPr lang="en-US" sz="2200" dirty="0">
                <a:sym typeface="Symbol"/>
              </a:rPr>
              <a:t></a:t>
            </a:r>
            <a:r>
              <a:rPr lang="en-US" sz="2200" dirty="0"/>
              <a:t> MgCl</a:t>
            </a:r>
            <a:r>
              <a:rPr lang="en-US" sz="2200" baseline="-25000" dirty="0"/>
              <a:t>2(s)</a:t>
            </a:r>
            <a:r>
              <a:rPr lang="en-US" sz="2200" dirty="0"/>
              <a:t> + CO</a:t>
            </a:r>
            <a:r>
              <a:rPr lang="en-US" sz="2200" baseline="-25000" dirty="0"/>
              <a:t>(g)</a:t>
            </a:r>
          </a:p>
          <a:p>
            <a:r>
              <a:rPr lang="en-US" sz="2200" dirty="0"/>
              <a:t>    This is an example of </a:t>
            </a:r>
            <a:r>
              <a:rPr lang="en-US" sz="2200" dirty="0" err="1"/>
              <a:t>chloridizing</a:t>
            </a:r>
            <a:r>
              <a:rPr lang="en-US" sz="2200" dirty="0"/>
              <a:t> roasting.</a:t>
            </a:r>
          </a:p>
          <a:p>
            <a:endParaRPr lang="en-US" dirty="0"/>
          </a:p>
        </p:txBody>
      </p:sp>
    </p:spTree>
    <p:extLst>
      <p:ext uri="{BB962C8B-B14F-4D97-AF65-F5344CB8AC3E}">
        <p14:creationId xmlns="" xmlns:p14="http://schemas.microsoft.com/office/powerpoint/2010/main" val="33608531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p:spPr>
        <p:txBody>
          <a:bodyPr/>
          <a:lstStyle/>
          <a:p>
            <a:r>
              <a:rPr lang="en-US" dirty="0" smtClean="0"/>
              <a:t>Types of Leaching</a:t>
            </a:r>
            <a:br>
              <a:rPr lang="en-US" dirty="0" smtClean="0"/>
            </a:br>
            <a:endParaRPr lang="en-US" dirty="0"/>
          </a:p>
        </p:txBody>
      </p:sp>
      <p:sp>
        <p:nvSpPr>
          <p:cNvPr id="3" name="Rectangle 2"/>
          <p:cNvSpPr/>
          <p:nvPr/>
        </p:nvSpPr>
        <p:spPr>
          <a:xfrm>
            <a:off x="1905000" y="990600"/>
            <a:ext cx="8458200" cy="5410712"/>
          </a:xfrm>
          <a:prstGeom prst="rect">
            <a:avLst/>
          </a:prstGeom>
        </p:spPr>
        <p:txBody>
          <a:bodyPr wrap="square">
            <a:spAutoFit/>
          </a:bodyPr>
          <a:lstStyle/>
          <a:p>
            <a:pPr marL="609600" indent="-609600">
              <a:lnSpc>
                <a:spcPct val="80000"/>
              </a:lnSpc>
              <a:buFont typeface="Wingdings" panose="05000000000000000000" pitchFamily="2" charset="2"/>
              <a:buChar char="Ø"/>
            </a:pPr>
            <a:r>
              <a:rPr lang="en-US" b="1" u="sng" dirty="0"/>
              <a:t>Simple dissolution </a:t>
            </a:r>
          </a:p>
          <a:p>
            <a:pPr marL="609600" indent="-609600">
              <a:lnSpc>
                <a:spcPct val="80000"/>
              </a:lnSpc>
            </a:pPr>
            <a:endParaRPr lang="en-US" u="sng" dirty="0"/>
          </a:p>
          <a:p>
            <a:pPr marL="609600" indent="-609600">
              <a:lnSpc>
                <a:spcPct val="80000"/>
              </a:lnSpc>
            </a:pPr>
            <a:r>
              <a:rPr lang="en-US" dirty="0"/>
              <a:t>CuSO</a:t>
            </a:r>
            <a:r>
              <a:rPr lang="en-US" baseline="-25000" dirty="0"/>
              <a:t>4 </a:t>
            </a:r>
            <a:r>
              <a:rPr lang="en-US" dirty="0"/>
              <a:t>+ n H</a:t>
            </a:r>
            <a:r>
              <a:rPr lang="en-US" baseline="-25000" dirty="0"/>
              <a:t>2</a:t>
            </a:r>
            <a:r>
              <a:rPr lang="en-US" dirty="0"/>
              <a:t>O --&gt; CuSO</a:t>
            </a:r>
            <a:r>
              <a:rPr lang="en-US" baseline="-25000" dirty="0"/>
              <a:t>4.</a:t>
            </a:r>
            <a:r>
              <a:rPr lang="en-US" dirty="0"/>
              <a:t>nH</a:t>
            </a:r>
            <a:r>
              <a:rPr lang="en-US" baseline="-25000" dirty="0"/>
              <a:t>2</a:t>
            </a:r>
            <a:r>
              <a:rPr lang="en-US" dirty="0"/>
              <a:t>O</a:t>
            </a:r>
          </a:p>
          <a:p>
            <a:pPr marL="609600" indent="-609600">
              <a:lnSpc>
                <a:spcPct val="80000"/>
              </a:lnSpc>
            </a:pPr>
            <a:endParaRPr lang="en-US" dirty="0"/>
          </a:p>
          <a:p>
            <a:pPr marL="609600" indent="-609600">
              <a:lnSpc>
                <a:spcPct val="80000"/>
              </a:lnSpc>
              <a:buFont typeface="Wingdings" panose="05000000000000000000" pitchFamily="2" charset="2"/>
              <a:buChar char="Ø"/>
            </a:pPr>
            <a:r>
              <a:rPr lang="en-US" b="1" u="sng" dirty="0"/>
              <a:t>Acid Leaching </a:t>
            </a:r>
          </a:p>
          <a:p>
            <a:pPr marL="609600" indent="-609600">
              <a:lnSpc>
                <a:spcPct val="80000"/>
              </a:lnSpc>
            </a:pPr>
            <a:endParaRPr lang="en-US" u="sng" dirty="0"/>
          </a:p>
          <a:p>
            <a:pPr marL="609600" indent="-609600">
              <a:lnSpc>
                <a:spcPct val="80000"/>
              </a:lnSpc>
            </a:pPr>
            <a:r>
              <a:rPr lang="en-US" dirty="0" err="1"/>
              <a:t>ZnO</a:t>
            </a:r>
            <a:r>
              <a:rPr lang="en-US" dirty="0"/>
              <a:t> + H</a:t>
            </a:r>
            <a:r>
              <a:rPr lang="en-US" baseline="-25000" dirty="0"/>
              <a:t>2</a:t>
            </a:r>
            <a:r>
              <a:rPr lang="en-US" dirty="0"/>
              <a:t>SO</a:t>
            </a:r>
            <a:r>
              <a:rPr lang="en-US" baseline="-25000" dirty="0"/>
              <a:t>4  </a:t>
            </a:r>
            <a:r>
              <a:rPr lang="en-US" dirty="0"/>
              <a:t>--&gt; ZnSO</a:t>
            </a:r>
            <a:r>
              <a:rPr lang="en-US" baseline="-25000" dirty="0"/>
              <a:t>4 </a:t>
            </a:r>
            <a:r>
              <a:rPr lang="en-US" dirty="0"/>
              <a:t>+ H</a:t>
            </a:r>
            <a:r>
              <a:rPr lang="en-US" baseline="-25000" dirty="0"/>
              <a:t>2</a:t>
            </a:r>
            <a:r>
              <a:rPr lang="en-US" dirty="0"/>
              <a:t>O</a:t>
            </a:r>
          </a:p>
          <a:p>
            <a:pPr marL="609600" indent="-609600">
              <a:lnSpc>
                <a:spcPct val="80000"/>
              </a:lnSpc>
            </a:pPr>
            <a:endParaRPr lang="en-US" dirty="0"/>
          </a:p>
          <a:p>
            <a:pPr marL="609600" indent="-609600">
              <a:lnSpc>
                <a:spcPct val="80000"/>
              </a:lnSpc>
              <a:buFont typeface="Wingdings" panose="05000000000000000000" pitchFamily="2" charset="2"/>
              <a:buChar char="Ø"/>
            </a:pPr>
            <a:r>
              <a:rPr lang="en-US" b="1" u="sng" dirty="0"/>
              <a:t>Alkali Digestion</a:t>
            </a:r>
          </a:p>
          <a:p>
            <a:pPr marL="609600" indent="-609600">
              <a:lnSpc>
                <a:spcPct val="80000"/>
              </a:lnSpc>
            </a:pPr>
            <a:endParaRPr lang="en-US" u="sng" dirty="0"/>
          </a:p>
          <a:p>
            <a:pPr marL="609600" indent="-609600">
              <a:lnSpc>
                <a:spcPct val="80000"/>
              </a:lnSpc>
            </a:pPr>
            <a:r>
              <a:rPr lang="en-US" dirty="0"/>
              <a:t>Al</a:t>
            </a:r>
            <a:r>
              <a:rPr lang="en-US" baseline="-25000" dirty="0"/>
              <a:t>2</a:t>
            </a:r>
            <a:r>
              <a:rPr lang="en-US" dirty="0"/>
              <a:t>O</a:t>
            </a:r>
            <a:r>
              <a:rPr lang="en-US" baseline="-25000" dirty="0"/>
              <a:t>3 </a:t>
            </a:r>
            <a:r>
              <a:rPr lang="en-US" dirty="0"/>
              <a:t>+ </a:t>
            </a:r>
            <a:r>
              <a:rPr lang="en-US" dirty="0" err="1"/>
              <a:t>NaOH</a:t>
            </a:r>
            <a:r>
              <a:rPr lang="en-US" dirty="0"/>
              <a:t>  --&gt; NaAlO</a:t>
            </a:r>
            <a:r>
              <a:rPr lang="en-US" baseline="-25000" dirty="0"/>
              <a:t>2 </a:t>
            </a:r>
            <a:r>
              <a:rPr lang="en-US" dirty="0"/>
              <a:t>+ H</a:t>
            </a:r>
            <a:r>
              <a:rPr lang="en-US" baseline="-25000" dirty="0"/>
              <a:t>2</a:t>
            </a:r>
            <a:r>
              <a:rPr lang="en-US" dirty="0"/>
              <a:t>O</a:t>
            </a:r>
          </a:p>
          <a:p>
            <a:pPr marL="609600" indent="-609600">
              <a:lnSpc>
                <a:spcPct val="80000"/>
              </a:lnSpc>
            </a:pPr>
            <a:endParaRPr lang="en-US" dirty="0"/>
          </a:p>
          <a:p>
            <a:pPr marL="609600" indent="-609600">
              <a:lnSpc>
                <a:spcPct val="80000"/>
              </a:lnSpc>
            </a:pPr>
            <a:r>
              <a:rPr lang="en-US" dirty="0"/>
              <a:t>Ammonia leaching often leads to complex ion formation </a:t>
            </a:r>
          </a:p>
          <a:p>
            <a:pPr marL="609600" indent="-609600">
              <a:lnSpc>
                <a:spcPct val="80000"/>
              </a:lnSpc>
            </a:pPr>
            <a:endParaRPr lang="en-US" dirty="0"/>
          </a:p>
          <a:p>
            <a:pPr marL="609600" indent="-609600">
              <a:lnSpc>
                <a:spcPct val="80000"/>
              </a:lnSpc>
            </a:pPr>
            <a:r>
              <a:rPr lang="en-US" dirty="0" err="1"/>
              <a:t>CuO</a:t>
            </a:r>
            <a:r>
              <a:rPr lang="en-US" dirty="0"/>
              <a:t>  + NH</a:t>
            </a:r>
            <a:r>
              <a:rPr lang="en-US" baseline="-25000" dirty="0"/>
              <a:t>3  </a:t>
            </a:r>
            <a:r>
              <a:rPr lang="en-US" dirty="0"/>
              <a:t>--&gt; Cu( NH</a:t>
            </a:r>
            <a:r>
              <a:rPr lang="en-US" baseline="-25000" dirty="0"/>
              <a:t>3</a:t>
            </a:r>
            <a:r>
              <a:rPr lang="en-US" dirty="0"/>
              <a:t>)</a:t>
            </a:r>
            <a:r>
              <a:rPr lang="en-US" baseline="-25000" dirty="0"/>
              <a:t>4</a:t>
            </a:r>
            <a:r>
              <a:rPr lang="en-US" dirty="0"/>
              <a:t> (++) + 2e – anode reaction</a:t>
            </a:r>
          </a:p>
          <a:p>
            <a:pPr marL="609600" indent="-609600">
              <a:lnSpc>
                <a:spcPct val="80000"/>
              </a:lnSpc>
            </a:pPr>
            <a:endParaRPr lang="en-US" dirty="0"/>
          </a:p>
          <a:p>
            <a:pPr marL="609600" indent="-609600">
              <a:lnSpc>
                <a:spcPct val="80000"/>
              </a:lnSpc>
              <a:buFont typeface="Wingdings" panose="05000000000000000000" pitchFamily="2" charset="2"/>
              <a:buChar char="Ø"/>
            </a:pPr>
            <a:r>
              <a:rPr lang="en-US" b="1" u="sng" dirty="0"/>
              <a:t>Radical Exchange </a:t>
            </a:r>
          </a:p>
          <a:p>
            <a:pPr marL="609600" indent="-609600">
              <a:lnSpc>
                <a:spcPct val="80000"/>
              </a:lnSpc>
            </a:pPr>
            <a:endParaRPr lang="en-US" u="sng" dirty="0"/>
          </a:p>
          <a:p>
            <a:pPr marL="609600" indent="-609600">
              <a:lnSpc>
                <a:spcPct val="80000"/>
              </a:lnSpc>
            </a:pPr>
            <a:r>
              <a:rPr lang="en-US" dirty="0"/>
              <a:t>CaWO</a:t>
            </a:r>
            <a:r>
              <a:rPr lang="en-US" baseline="-25000" dirty="0"/>
              <a:t>4</a:t>
            </a:r>
            <a:r>
              <a:rPr lang="en-US" dirty="0"/>
              <a:t> + CO</a:t>
            </a:r>
            <a:r>
              <a:rPr lang="en-US" baseline="-25000" dirty="0"/>
              <a:t>3</a:t>
            </a:r>
            <a:r>
              <a:rPr lang="en-US" dirty="0"/>
              <a:t> ( --)  --&gt; CaCO</a:t>
            </a:r>
            <a:r>
              <a:rPr lang="en-US" baseline="-25000" dirty="0"/>
              <a:t>3</a:t>
            </a:r>
            <a:r>
              <a:rPr lang="en-US" dirty="0"/>
              <a:t> + WO</a:t>
            </a:r>
            <a:r>
              <a:rPr lang="en-US" baseline="-25000" dirty="0"/>
              <a:t>4</a:t>
            </a:r>
            <a:r>
              <a:rPr lang="en-US" dirty="0"/>
              <a:t>(--)</a:t>
            </a:r>
          </a:p>
          <a:p>
            <a:pPr marL="609600" indent="-609600">
              <a:lnSpc>
                <a:spcPct val="80000"/>
              </a:lnSpc>
            </a:pPr>
            <a:endParaRPr lang="en-US" dirty="0"/>
          </a:p>
          <a:p>
            <a:pPr marL="609600" indent="-609600">
              <a:lnSpc>
                <a:spcPct val="80000"/>
              </a:lnSpc>
              <a:buFont typeface="Wingdings" panose="05000000000000000000" pitchFamily="2" charset="2"/>
              <a:buChar char="Ø"/>
            </a:pPr>
            <a:r>
              <a:rPr lang="en-US" b="1" u="sng" dirty="0"/>
              <a:t>Leaching with oxidation or reduction</a:t>
            </a:r>
          </a:p>
          <a:p>
            <a:pPr marL="609600" indent="-609600">
              <a:lnSpc>
                <a:spcPct val="80000"/>
              </a:lnSpc>
            </a:pPr>
            <a:endParaRPr lang="en-US" dirty="0"/>
          </a:p>
          <a:p>
            <a:pPr marL="609600" indent="-609600">
              <a:lnSpc>
                <a:spcPct val="80000"/>
              </a:lnSpc>
            </a:pPr>
            <a:r>
              <a:rPr lang="en-US" dirty="0" err="1"/>
              <a:t>CuS</a:t>
            </a:r>
            <a:r>
              <a:rPr lang="en-US" dirty="0"/>
              <a:t> + Fe ( +++)  --&gt; Cu( ++)  + Fe ( ++) + S      – oxidation</a:t>
            </a:r>
          </a:p>
          <a:p>
            <a:pPr marL="609600" indent="-609600">
              <a:lnSpc>
                <a:spcPct val="80000"/>
              </a:lnSpc>
            </a:pPr>
            <a:r>
              <a:rPr lang="en-US" dirty="0"/>
              <a:t>MnO</a:t>
            </a:r>
            <a:r>
              <a:rPr lang="en-US" baseline="-25000" dirty="0"/>
              <a:t>2</a:t>
            </a:r>
            <a:r>
              <a:rPr lang="en-US" dirty="0"/>
              <a:t> + SO</a:t>
            </a:r>
            <a:r>
              <a:rPr lang="en-US" baseline="-25000" dirty="0"/>
              <a:t>2</a:t>
            </a:r>
            <a:r>
              <a:rPr lang="en-US" dirty="0"/>
              <a:t>   --&gt;  </a:t>
            </a:r>
            <a:r>
              <a:rPr lang="en-US" dirty="0" err="1"/>
              <a:t>Mn</a:t>
            </a:r>
            <a:r>
              <a:rPr lang="en-US" dirty="0"/>
              <a:t>(++) + SO</a:t>
            </a:r>
            <a:r>
              <a:rPr lang="en-US" baseline="-25000" dirty="0"/>
              <a:t>4</a:t>
            </a:r>
            <a:r>
              <a:rPr lang="en-US" dirty="0"/>
              <a:t>(--)                 – reduction</a:t>
            </a:r>
          </a:p>
        </p:txBody>
      </p:sp>
    </p:spTree>
    <p:extLst>
      <p:ext uri="{BB962C8B-B14F-4D97-AF65-F5344CB8AC3E}">
        <p14:creationId xmlns="" xmlns:p14="http://schemas.microsoft.com/office/powerpoint/2010/main" val="28861749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p:spPr>
        <p:txBody>
          <a:bodyPr/>
          <a:lstStyle/>
          <a:p>
            <a:r>
              <a:rPr lang="en-US" dirty="0" smtClean="0"/>
              <a:t>Leaching Techniques</a:t>
            </a:r>
            <a:br>
              <a:rPr lang="en-US" dirty="0" smtClean="0"/>
            </a:br>
            <a:endParaRPr lang="en-US" dirty="0"/>
          </a:p>
        </p:txBody>
      </p:sp>
      <p:sp>
        <p:nvSpPr>
          <p:cNvPr id="5" name="Rectangle 4"/>
          <p:cNvSpPr/>
          <p:nvPr/>
        </p:nvSpPr>
        <p:spPr>
          <a:xfrm>
            <a:off x="2667000" y="1371600"/>
            <a:ext cx="7086600" cy="4573560"/>
          </a:xfrm>
          <a:prstGeom prst="rect">
            <a:avLst/>
          </a:prstGeom>
        </p:spPr>
        <p:txBody>
          <a:bodyPr wrap="square">
            <a:spAutoFit/>
          </a:bodyPr>
          <a:lstStyle/>
          <a:p>
            <a:pPr marL="609600" indent="-609600">
              <a:lnSpc>
                <a:spcPct val="80000"/>
              </a:lnSpc>
              <a:buFont typeface="Wingdings" pitchFamily="2" charset="2"/>
              <a:buChar char="Ø"/>
            </a:pPr>
            <a:r>
              <a:rPr lang="en-US" sz="2800" dirty="0"/>
              <a:t>In Situ Leaching</a:t>
            </a:r>
          </a:p>
          <a:p>
            <a:pPr marL="609600" indent="-609600">
              <a:lnSpc>
                <a:spcPct val="80000"/>
              </a:lnSpc>
              <a:buFont typeface="Wingdings" pitchFamily="2" charset="2"/>
              <a:buChar char="Ø"/>
            </a:pPr>
            <a:endParaRPr lang="en-US" sz="2800" dirty="0"/>
          </a:p>
          <a:p>
            <a:pPr marL="609600" indent="-609600">
              <a:lnSpc>
                <a:spcPct val="80000"/>
              </a:lnSpc>
              <a:buFont typeface="Wingdings" pitchFamily="2" charset="2"/>
              <a:buChar char="Ø"/>
            </a:pPr>
            <a:endParaRPr lang="en-US" sz="2800" dirty="0"/>
          </a:p>
          <a:p>
            <a:pPr marL="609600" indent="-609600">
              <a:lnSpc>
                <a:spcPct val="80000"/>
              </a:lnSpc>
              <a:buFont typeface="Wingdings" pitchFamily="2" charset="2"/>
              <a:buChar char="Ø"/>
            </a:pPr>
            <a:r>
              <a:rPr lang="en-US" sz="2800" dirty="0"/>
              <a:t>Dump Leaching </a:t>
            </a:r>
          </a:p>
          <a:p>
            <a:pPr marL="609600" indent="-609600">
              <a:lnSpc>
                <a:spcPct val="80000"/>
              </a:lnSpc>
              <a:buFont typeface="Wingdings" pitchFamily="2" charset="2"/>
              <a:buChar char="Ø"/>
            </a:pPr>
            <a:endParaRPr lang="en-US" sz="2800" dirty="0"/>
          </a:p>
          <a:p>
            <a:pPr marL="609600" indent="-609600">
              <a:lnSpc>
                <a:spcPct val="80000"/>
              </a:lnSpc>
              <a:buFont typeface="Wingdings" pitchFamily="2" charset="2"/>
              <a:buChar char="Ø"/>
            </a:pPr>
            <a:endParaRPr lang="en-US" sz="2800" dirty="0"/>
          </a:p>
          <a:p>
            <a:pPr marL="609600" indent="-609600">
              <a:lnSpc>
                <a:spcPct val="80000"/>
              </a:lnSpc>
              <a:buFont typeface="Wingdings" pitchFamily="2" charset="2"/>
              <a:buChar char="Ø"/>
            </a:pPr>
            <a:r>
              <a:rPr lang="en-US" sz="2800" dirty="0"/>
              <a:t>Heap Leaching</a:t>
            </a:r>
          </a:p>
          <a:p>
            <a:pPr marL="609600" indent="-609600">
              <a:lnSpc>
                <a:spcPct val="80000"/>
              </a:lnSpc>
              <a:buFont typeface="Wingdings" pitchFamily="2" charset="2"/>
              <a:buChar char="Ø"/>
            </a:pPr>
            <a:endParaRPr lang="en-US" sz="2800" dirty="0"/>
          </a:p>
          <a:p>
            <a:pPr marL="609600" indent="-609600">
              <a:lnSpc>
                <a:spcPct val="80000"/>
              </a:lnSpc>
              <a:buFont typeface="Wingdings" pitchFamily="2" charset="2"/>
              <a:buChar char="Ø"/>
            </a:pPr>
            <a:endParaRPr lang="en-US" sz="2800" dirty="0"/>
          </a:p>
          <a:p>
            <a:pPr marL="609600" indent="-609600">
              <a:lnSpc>
                <a:spcPct val="80000"/>
              </a:lnSpc>
              <a:buFont typeface="Wingdings" pitchFamily="2" charset="2"/>
              <a:buChar char="Ø"/>
            </a:pPr>
            <a:r>
              <a:rPr lang="en-US" sz="2800" dirty="0"/>
              <a:t>Percolation Leaching</a:t>
            </a:r>
          </a:p>
          <a:p>
            <a:pPr marL="609600" indent="-609600">
              <a:lnSpc>
                <a:spcPct val="80000"/>
              </a:lnSpc>
              <a:buFont typeface="Wingdings" pitchFamily="2" charset="2"/>
              <a:buChar char="Ø"/>
            </a:pPr>
            <a:endParaRPr lang="en-US" sz="2800" dirty="0"/>
          </a:p>
          <a:p>
            <a:pPr marL="609600" indent="-609600">
              <a:lnSpc>
                <a:spcPct val="80000"/>
              </a:lnSpc>
              <a:buFont typeface="Wingdings" pitchFamily="2" charset="2"/>
              <a:buChar char="Ø"/>
            </a:pPr>
            <a:endParaRPr lang="en-US" sz="2800" dirty="0"/>
          </a:p>
          <a:p>
            <a:pPr marL="609600" indent="-609600">
              <a:lnSpc>
                <a:spcPct val="80000"/>
              </a:lnSpc>
              <a:buFont typeface="Wingdings" pitchFamily="2" charset="2"/>
              <a:buChar char="Ø"/>
            </a:pPr>
            <a:r>
              <a:rPr lang="en-US" sz="2800" dirty="0"/>
              <a:t>Agitation Leaching</a:t>
            </a:r>
          </a:p>
        </p:txBody>
      </p:sp>
    </p:spTree>
    <p:extLst>
      <p:ext uri="{BB962C8B-B14F-4D97-AF65-F5344CB8AC3E}">
        <p14:creationId xmlns="" xmlns:p14="http://schemas.microsoft.com/office/powerpoint/2010/main" val="6069745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p:spPr>
        <p:txBody>
          <a:bodyPr/>
          <a:lstStyle/>
          <a:p>
            <a:r>
              <a:rPr lang="en-US" b="1" dirty="0" smtClean="0"/>
              <a:t> </a:t>
            </a:r>
            <a:r>
              <a:rPr lang="en-US" dirty="0" err="1" smtClean="0"/>
              <a:t>Insitu</a:t>
            </a:r>
            <a:r>
              <a:rPr lang="en-US" dirty="0" smtClean="0"/>
              <a:t> Leaching</a:t>
            </a:r>
            <a:br>
              <a:rPr lang="en-US" dirty="0" smtClean="0"/>
            </a:br>
            <a:endParaRPr lang="en-US" dirty="0"/>
          </a:p>
        </p:txBody>
      </p:sp>
      <p:sp>
        <p:nvSpPr>
          <p:cNvPr id="3" name="Rectangle 2"/>
          <p:cNvSpPr/>
          <p:nvPr/>
        </p:nvSpPr>
        <p:spPr>
          <a:xfrm>
            <a:off x="2057400" y="1371600"/>
            <a:ext cx="8001000" cy="2800767"/>
          </a:xfrm>
          <a:prstGeom prst="rect">
            <a:avLst/>
          </a:prstGeom>
        </p:spPr>
        <p:txBody>
          <a:bodyPr wrap="square">
            <a:spAutoFit/>
          </a:bodyPr>
          <a:lstStyle/>
          <a:p>
            <a:pPr marL="285750" indent="-285750" algn="just">
              <a:buFont typeface="Arial" panose="020B0604020202020204" pitchFamily="34" charset="0"/>
              <a:buChar char="•"/>
            </a:pPr>
            <a:r>
              <a:rPr lang="en-US" sz="2200" dirty="0"/>
              <a:t>In situ leaching or in situ recovery refers to the mining technique of injecting water underground to dissolve ore and bringing the impregnated water to the surface for extraction.</a:t>
            </a:r>
          </a:p>
          <a:p>
            <a:pPr marL="285750" indent="-285750" algn="just">
              <a:buFont typeface="Arial" panose="020B0604020202020204" pitchFamily="34" charset="0"/>
              <a:buChar char="•"/>
            </a:pPr>
            <a:endParaRPr lang="en-US" sz="2200" dirty="0"/>
          </a:p>
          <a:p>
            <a:pPr marL="285750" indent="-285750" algn="just">
              <a:buFont typeface="Arial" panose="020B0604020202020204" pitchFamily="34" charset="0"/>
              <a:buChar char="•"/>
            </a:pPr>
            <a:r>
              <a:rPr lang="en-US" sz="2200" dirty="0" smtClean="0"/>
              <a:t>It </a:t>
            </a:r>
            <a:r>
              <a:rPr lang="en-US" sz="2200" dirty="0"/>
              <a:t>uses water circulation through actual are bodies in minerals then leached solution is collected by pumping it out.</a:t>
            </a:r>
          </a:p>
          <a:p>
            <a:pPr marL="285750" indent="-285750" algn="just">
              <a:buFont typeface="Arial" panose="020B0604020202020204" pitchFamily="34" charset="0"/>
              <a:buChar char="•"/>
            </a:pPr>
            <a:endParaRPr lang="en-US" sz="2200" dirty="0"/>
          </a:p>
          <a:p>
            <a:pPr marL="285750" indent="-285750" algn="just">
              <a:buFont typeface="Arial" panose="020B0604020202020204" pitchFamily="34" charset="0"/>
              <a:buChar char="•"/>
            </a:pPr>
            <a:r>
              <a:rPr lang="en-US" sz="2200" dirty="0"/>
              <a:t>E.g. for Cu ore mine water is circulated through oxidized zone.</a:t>
            </a:r>
          </a:p>
        </p:txBody>
      </p:sp>
    </p:spTree>
    <p:extLst>
      <p:ext uri="{BB962C8B-B14F-4D97-AF65-F5344CB8AC3E}">
        <p14:creationId xmlns="" xmlns:p14="http://schemas.microsoft.com/office/powerpoint/2010/main" val="6341227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p:spPr>
        <p:txBody>
          <a:bodyPr/>
          <a:lstStyle/>
          <a:p>
            <a:r>
              <a:rPr lang="en-US" b="1" dirty="0" smtClean="0"/>
              <a:t> </a:t>
            </a:r>
            <a:r>
              <a:rPr lang="en-US" dirty="0" err="1" smtClean="0"/>
              <a:t>Insitu</a:t>
            </a:r>
            <a:r>
              <a:rPr lang="en-US" dirty="0" smtClean="0"/>
              <a:t> Leaching</a:t>
            </a:r>
            <a:br>
              <a:rPr lang="en-US" dirty="0" smtClean="0"/>
            </a:br>
            <a:endParaRPr lang="en-US" dirty="0"/>
          </a:p>
        </p:txBody>
      </p:sp>
      <p:pic>
        <p:nvPicPr>
          <p:cNvPr id="4" name="Picture 3" descr="Z:\PEM\scheme_normal_isl_operation.gif"/>
          <p:cNvPicPr>
            <a:picLocks noChangeAspect="1" noChangeArrowheads="1"/>
          </p:cNvPicPr>
          <p:nvPr/>
        </p:nvPicPr>
        <p:blipFill rotWithShape="1">
          <a:blip r:embed="rId2" cstate="print"/>
          <a:srcRect l="3748"/>
          <a:stretch/>
        </p:blipFill>
        <p:spPr bwMode="auto">
          <a:xfrm>
            <a:off x="1828800" y="1206528"/>
            <a:ext cx="8610600" cy="5422872"/>
          </a:xfrm>
          <a:prstGeom prst="rect">
            <a:avLst/>
          </a:prstGeom>
          <a:noFill/>
        </p:spPr>
      </p:pic>
    </p:spTree>
    <p:extLst>
      <p:ext uri="{BB962C8B-B14F-4D97-AF65-F5344CB8AC3E}">
        <p14:creationId xmlns="" xmlns:p14="http://schemas.microsoft.com/office/powerpoint/2010/main" val="812871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p:spPr>
        <p:txBody>
          <a:bodyPr/>
          <a:lstStyle/>
          <a:p>
            <a:r>
              <a:rPr lang="en-US" dirty="0" smtClean="0"/>
              <a:t>Heap leaching </a:t>
            </a:r>
            <a:br>
              <a:rPr lang="en-US" dirty="0" smtClean="0"/>
            </a:br>
            <a:endParaRPr lang="en-US" dirty="0"/>
          </a:p>
        </p:txBody>
      </p:sp>
      <p:sp>
        <p:nvSpPr>
          <p:cNvPr id="3" name="Rectangle 2"/>
          <p:cNvSpPr/>
          <p:nvPr/>
        </p:nvSpPr>
        <p:spPr>
          <a:xfrm>
            <a:off x="2438400" y="1150884"/>
            <a:ext cx="7467600" cy="3477875"/>
          </a:xfrm>
          <a:prstGeom prst="rect">
            <a:avLst/>
          </a:prstGeom>
        </p:spPr>
        <p:txBody>
          <a:bodyPr wrap="square">
            <a:spAutoFit/>
          </a:bodyPr>
          <a:lstStyle/>
          <a:p>
            <a:pPr marL="285750" indent="-285750" algn="just">
              <a:buFont typeface="Arial" panose="020B0604020202020204" pitchFamily="34" charset="0"/>
              <a:buChar char="•"/>
            </a:pPr>
            <a:r>
              <a:rPr lang="en-US" sz="2200" dirty="0"/>
              <a:t>In this kind of leaching ore is placed above ground level in large heaps which are left exposed to atmospheric moisture, natural rain or water sprays.</a:t>
            </a:r>
          </a:p>
          <a:p>
            <a:pPr marL="285750" indent="-285750" algn="just">
              <a:buFont typeface="Arial" panose="020B0604020202020204" pitchFamily="34" charset="0"/>
              <a:buChar char="•"/>
            </a:pPr>
            <a:endParaRPr lang="en-US" sz="2200" dirty="0"/>
          </a:p>
          <a:p>
            <a:pPr marL="285750" indent="-285750" algn="just">
              <a:buFont typeface="Arial" panose="020B0604020202020204" pitchFamily="34" charset="0"/>
              <a:buChar char="•"/>
            </a:pPr>
            <a:r>
              <a:rPr lang="en-US" sz="2200" dirty="0" smtClean="0"/>
              <a:t>The </a:t>
            </a:r>
            <a:r>
              <a:rPr lang="en-US" sz="2200" dirty="0"/>
              <a:t>solution formed percolates through the ore.</a:t>
            </a:r>
          </a:p>
          <a:p>
            <a:pPr marL="285750" indent="-285750" algn="just">
              <a:buFont typeface="Arial" panose="020B0604020202020204" pitchFamily="34" charset="0"/>
              <a:buChar char="•"/>
            </a:pPr>
            <a:endParaRPr lang="en-US" altLang="en-US" sz="2200" dirty="0"/>
          </a:p>
          <a:p>
            <a:pPr marL="285750" indent="-285750" algn="just">
              <a:buFont typeface="Arial" panose="020B0604020202020204" pitchFamily="34" charset="0"/>
              <a:buChar char="•"/>
            </a:pPr>
            <a:r>
              <a:rPr lang="en-US" altLang="en-US" sz="2200" dirty="0" smtClean="0"/>
              <a:t>Higher </a:t>
            </a:r>
            <a:r>
              <a:rPr lang="en-US" altLang="en-US" sz="2200" dirty="0"/>
              <a:t>grades of ore are leached in predetermined manner using dumps.</a:t>
            </a:r>
          </a:p>
          <a:p>
            <a:pPr marL="285750" indent="-285750" algn="just">
              <a:buFont typeface="Arial" panose="020B0604020202020204" pitchFamily="34" charset="0"/>
              <a:buChar char="•"/>
            </a:pPr>
            <a:endParaRPr lang="en-US" altLang="en-US" sz="2200" dirty="0"/>
          </a:p>
          <a:p>
            <a:pPr marL="285750" indent="-285750" algn="just">
              <a:buFont typeface="Arial" panose="020B0604020202020204" pitchFamily="34" charset="0"/>
              <a:buChar char="•"/>
            </a:pPr>
            <a:r>
              <a:rPr lang="en-US" altLang="en-US" sz="2200" dirty="0"/>
              <a:t>Examples: Cu, Ni, U ores</a:t>
            </a:r>
          </a:p>
        </p:txBody>
      </p:sp>
    </p:spTree>
    <p:extLst>
      <p:ext uri="{BB962C8B-B14F-4D97-AF65-F5344CB8AC3E}">
        <p14:creationId xmlns="" xmlns:p14="http://schemas.microsoft.com/office/powerpoint/2010/main" val="34172865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p:spPr>
        <p:txBody>
          <a:bodyPr/>
          <a:lstStyle/>
          <a:p>
            <a:r>
              <a:rPr lang="en-US" dirty="0" smtClean="0"/>
              <a:t>Heap leaching </a:t>
            </a:r>
            <a:br>
              <a:rPr lang="en-US" dirty="0" smtClean="0"/>
            </a:br>
            <a:endParaRPr lang="en-US" dirty="0"/>
          </a:p>
        </p:txBody>
      </p:sp>
      <p:pic>
        <p:nvPicPr>
          <p:cNvPr id="4" name="Picture 3" descr="Z:\PEM\leach4.gif"/>
          <p:cNvPicPr>
            <a:picLocks noChangeAspect="1" noChangeArrowheads="1"/>
          </p:cNvPicPr>
          <p:nvPr/>
        </p:nvPicPr>
        <p:blipFill>
          <a:blip r:embed="rId2" cstate="print"/>
          <a:srcRect/>
          <a:stretch>
            <a:fillRect/>
          </a:stretch>
        </p:blipFill>
        <p:spPr bwMode="auto">
          <a:xfrm>
            <a:off x="1981200" y="990600"/>
            <a:ext cx="8229601" cy="5638800"/>
          </a:xfrm>
          <a:prstGeom prst="rect">
            <a:avLst/>
          </a:prstGeom>
          <a:noFill/>
        </p:spPr>
      </p:pic>
    </p:spTree>
    <p:extLst>
      <p:ext uri="{BB962C8B-B14F-4D97-AF65-F5344CB8AC3E}">
        <p14:creationId xmlns="" xmlns:p14="http://schemas.microsoft.com/office/powerpoint/2010/main" val="1088779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2133601"/>
            <a:ext cx="8382000" cy="1905001"/>
          </a:xfrm>
        </p:spPr>
        <p:txBody>
          <a:bodyPr/>
          <a:lstStyle/>
          <a:p>
            <a:r>
              <a:rPr lang="en-US" sz="6000" b="1" i="1" dirty="0"/>
              <a:t/>
            </a:r>
            <a:br>
              <a:rPr lang="en-US" sz="6000" b="1" i="1" dirty="0"/>
            </a:br>
            <a:r>
              <a:rPr lang="en-US" sz="6000" b="1" i="1" dirty="0"/>
              <a:t/>
            </a:r>
            <a:br>
              <a:rPr lang="en-US" sz="6000" b="1" i="1" dirty="0"/>
            </a:br>
            <a:r>
              <a:rPr lang="en-US" sz="6000" b="1" i="1" dirty="0"/>
              <a:t/>
            </a:r>
            <a:br>
              <a:rPr lang="en-US" sz="6000" b="1" i="1" dirty="0"/>
            </a:br>
            <a:r>
              <a:rPr lang="en-US" sz="6000" b="1" i="1" dirty="0"/>
              <a:t>HYDROMETALLURGY</a:t>
            </a:r>
          </a:p>
        </p:txBody>
      </p:sp>
    </p:spTree>
    <p:extLst>
      <p:ext uri="{BB962C8B-B14F-4D97-AF65-F5344CB8AC3E}">
        <p14:creationId xmlns="" xmlns:p14="http://schemas.microsoft.com/office/powerpoint/2010/main" val="21710624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p:spPr>
        <p:txBody>
          <a:bodyPr/>
          <a:lstStyle/>
          <a:p>
            <a:r>
              <a:rPr lang="en-US" dirty="0" smtClean="0"/>
              <a:t>Dump Leaching</a:t>
            </a:r>
            <a:br>
              <a:rPr lang="en-US" dirty="0" smtClean="0"/>
            </a:br>
            <a:endParaRPr lang="en-US" dirty="0"/>
          </a:p>
        </p:txBody>
      </p:sp>
      <p:sp>
        <p:nvSpPr>
          <p:cNvPr id="3" name="Rectangle 2"/>
          <p:cNvSpPr/>
          <p:nvPr/>
        </p:nvSpPr>
        <p:spPr>
          <a:xfrm>
            <a:off x="1413164" y="979108"/>
            <a:ext cx="10418618" cy="5780044"/>
          </a:xfrm>
          <a:prstGeom prst="rect">
            <a:avLst/>
          </a:prstGeom>
        </p:spPr>
        <p:txBody>
          <a:bodyPr wrap="square">
            <a:spAutoFit/>
          </a:bodyPr>
          <a:lstStyle/>
          <a:p>
            <a:pPr marL="285750" indent="-285750">
              <a:lnSpc>
                <a:spcPct val="80000"/>
              </a:lnSpc>
              <a:buFont typeface="Arial" panose="020B0604020202020204" pitchFamily="34" charset="0"/>
              <a:buChar char="•"/>
            </a:pPr>
            <a:r>
              <a:rPr lang="en-US" sz="2200" dirty="0"/>
              <a:t>Leaching of dumps consisting of off grade ore rejected during mining</a:t>
            </a:r>
          </a:p>
          <a:p>
            <a:pPr marL="285750" indent="-285750" algn="just">
              <a:lnSpc>
                <a:spcPct val="80000"/>
              </a:lnSpc>
              <a:buFont typeface="Arial" panose="020B0604020202020204" pitchFamily="34" charset="0"/>
              <a:buChar char="•"/>
            </a:pPr>
            <a:endParaRPr lang="en-US" sz="2200" dirty="0"/>
          </a:p>
          <a:p>
            <a:pPr marL="285750" indent="-285750" algn="just">
              <a:lnSpc>
                <a:spcPct val="80000"/>
              </a:lnSpc>
              <a:buFont typeface="Arial" panose="020B0604020202020204" pitchFamily="34" charset="0"/>
              <a:buChar char="•"/>
            </a:pPr>
            <a:r>
              <a:rPr lang="en-US" sz="2200" dirty="0"/>
              <a:t>Industrial process to extract precious metals and copper from ores.</a:t>
            </a:r>
          </a:p>
          <a:p>
            <a:pPr marL="285750" indent="-285750" algn="just">
              <a:lnSpc>
                <a:spcPct val="80000"/>
              </a:lnSpc>
              <a:buFont typeface="Arial" panose="020B0604020202020204" pitchFamily="34" charset="0"/>
              <a:buChar char="•"/>
            </a:pPr>
            <a:endParaRPr lang="en-US" sz="2200" dirty="0"/>
          </a:p>
          <a:p>
            <a:pPr marL="285750" indent="-285750" algn="just">
              <a:lnSpc>
                <a:spcPct val="80000"/>
              </a:lnSpc>
              <a:buFont typeface="Arial" panose="020B0604020202020204" pitchFamily="34" charset="0"/>
              <a:buChar char="•"/>
            </a:pPr>
            <a:r>
              <a:rPr lang="en-US" sz="2200" dirty="0"/>
              <a:t>Similar to heap leaching, however ore is taken directly from the mine and stacked on the leach pad without crushing. </a:t>
            </a:r>
          </a:p>
          <a:p>
            <a:pPr marL="285750" indent="-285750" algn="just">
              <a:lnSpc>
                <a:spcPct val="80000"/>
              </a:lnSpc>
              <a:buFont typeface="Arial" panose="020B0604020202020204" pitchFamily="34" charset="0"/>
              <a:buChar char="•"/>
            </a:pPr>
            <a:endParaRPr lang="en-US" sz="2200" dirty="0"/>
          </a:p>
          <a:p>
            <a:pPr marL="285750" indent="-285750" algn="just">
              <a:lnSpc>
                <a:spcPct val="80000"/>
              </a:lnSpc>
              <a:buFont typeface="Arial" panose="020B0604020202020204" pitchFamily="34" charset="0"/>
              <a:buChar char="•"/>
            </a:pPr>
            <a:r>
              <a:rPr lang="en-US" sz="2200" dirty="0"/>
              <a:t>In the case of gold and silver, the dump is irrigated with a dilute cyanide solution that percolates through the ore to dissolve gold and silver.</a:t>
            </a:r>
          </a:p>
          <a:p>
            <a:pPr marL="285750" indent="-285750" algn="just">
              <a:lnSpc>
                <a:spcPct val="80000"/>
              </a:lnSpc>
              <a:buFont typeface="Arial" panose="020B0604020202020204" pitchFamily="34" charset="0"/>
              <a:buChar char="•"/>
            </a:pPr>
            <a:endParaRPr lang="en-US" sz="2200" dirty="0"/>
          </a:p>
          <a:p>
            <a:pPr marL="285750" indent="-285750" algn="just">
              <a:lnSpc>
                <a:spcPct val="80000"/>
              </a:lnSpc>
              <a:buFont typeface="Arial" panose="020B0604020202020204" pitchFamily="34" charset="0"/>
              <a:buChar char="•"/>
            </a:pPr>
            <a:r>
              <a:rPr lang="en-US" sz="2200" dirty="0"/>
              <a:t>The solution containing gold and silver exits the base of the dump, is collected and precious metals extracted.</a:t>
            </a:r>
          </a:p>
          <a:p>
            <a:pPr marL="285750" indent="-285750" algn="just">
              <a:lnSpc>
                <a:spcPct val="80000"/>
              </a:lnSpc>
              <a:buFont typeface="Arial" panose="020B0604020202020204" pitchFamily="34" charset="0"/>
              <a:buChar char="•"/>
            </a:pPr>
            <a:endParaRPr lang="en-US" sz="2200" dirty="0"/>
          </a:p>
          <a:p>
            <a:pPr marL="285750" indent="-285750" algn="just">
              <a:lnSpc>
                <a:spcPct val="80000"/>
              </a:lnSpc>
              <a:buFont typeface="Arial" panose="020B0604020202020204" pitchFamily="34" charset="0"/>
              <a:buChar char="•"/>
            </a:pPr>
            <a:r>
              <a:rPr lang="en-US" sz="2200" dirty="0"/>
              <a:t>The resultant barren solution is recharged with additional cyanide and returned to the dump.</a:t>
            </a:r>
          </a:p>
          <a:p>
            <a:pPr marL="285750" indent="-285750" algn="just">
              <a:lnSpc>
                <a:spcPct val="80000"/>
              </a:lnSpc>
              <a:buFont typeface="Arial" panose="020B0604020202020204" pitchFamily="34" charset="0"/>
              <a:buChar char="•"/>
            </a:pPr>
            <a:endParaRPr lang="en-US" sz="2200" dirty="0"/>
          </a:p>
          <a:p>
            <a:pPr marL="285750" indent="-285750" algn="just">
              <a:lnSpc>
                <a:spcPct val="80000"/>
              </a:lnSpc>
              <a:buFont typeface="Arial" panose="020B0604020202020204" pitchFamily="34" charset="0"/>
              <a:buChar char="•"/>
            </a:pPr>
            <a:r>
              <a:rPr lang="en-US" sz="2200" dirty="0"/>
              <a:t>This method of leaching is usually suitable for low grade ores because it is very low cost.</a:t>
            </a:r>
          </a:p>
          <a:p>
            <a:pPr marL="285750" indent="-285750" algn="just">
              <a:lnSpc>
                <a:spcPct val="80000"/>
              </a:lnSpc>
              <a:buFont typeface="Arial" panose="020B0604020202020204" pitchFamily="34" charset="0"/>
              <a:buChar char="•"/>
            </a:pPr>
            <a:endParaRPr lang="en-US" sz="2200" dirty="0"/>
          </a:p>
          <a:p>
            <a:pPr marL="285750" indent="-285750" algn="just">
              <a:lnSpc>
                <a:spcPct val="80000"/>
              </a:lnSpc>
              <a:buFont typeface="Arial" panose="020B0604020202020204" pitchFamily="34" charset="0"/>
              <a:buChar char="•"/>
            </a:pPr>
            <a:r>
              <a:rPr lang="en-US" sz="2200" dirty="0"/>
              <a:t>It operates with slow kinetics and may take up about 1 to 2 years to extract 50% of the desired mineral.</a:t>
            </a:r>
          </a:p>
        </p:txBody>
      </p:sp>
    </p:spTree>
    <p:extLst>
      <p:ext uri="{BB962C8B-B14F-4D97-AF65-F5344CB8AC3E}">
        <p14:creationId xmlns="" xmlns:p14="http://schemas.microsoft.com/office/powerpoint/2010/main" val="36204667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p:spPr>
        <p:txBody>
          <a:bodyPr/>
          <a:lstStyle/>
          <a:p>
            <a:r>
              <a:rPr lang="en-US" dirty="0" smtClean="0"/>
              <a:t>Dump Leaching</a:t>
            </a:r>
            <a:br>
              <a:rPr lang="en-US" dirty="0" smtClean="0"/>
            </a:br>
            <a:endParaRPr lang="en-US" dirty="0"/>
          </a:p>
        </p:txBody>
      </p:sp>
      <p:pic>
        <p:nvPicPr>
          <p:cNvPr id="4098" name="Picture 2" descr="https://encrypted-tbn3.gstatic.com/images?q=tbn:ANd9GcSD6xz3tgUHKseDJBU_Y-007XX4rIFYyd41lUgLsSFPiSgj-Mx1RQ"/>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986455" y="1066800"/>
            <a:ext cx="8229600" cy="533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811910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p:spPr>
        <p:txBody>
          <a:bodyPr/>
          <a:lstStyle/>
          <a:p>
            <a:r>
              <a:rPr lang="en-US" dirty="0" smtClean="0"/>
              <a:t>Percolation Leaching</a:t>
            </a:r>
            <a:br>
              <a:rPr lang="en-US" dirty="0" smtClean="0"/>
            </a:br>
            <a:endParaRPr lang="en-US" dirty="0"/>
          </a:p>
        </p:txBody>
      </p:sp>
      <p:sp>
        <p:nvSpPr>
          <p:cNvPr id="3" name="Rectangle 2"/>
          <p:cNvSpPr/>
          <p:nvPr/>
        </p:nvSpPr>
        <p:spPr>
          <a:xfrm>
            <a:off x="1828800" y="990601"/>
            <a:ext cx="8534400" cy="4154984"/>
          </a:xfrm>
          <a:prstGeom prst="rect">
            <a:avLst/>
          </a:prstGeom>
        </p:spPr>
        <p:txBody>
          <a:bodyPr wrap="square">
            <a:spAutoFit/>
          </a:bodyPr>
          <a:lstStyle/>
          <a:p>
            <a:pPr marL="285750" indent="-285750" algn="just">
              <a:buFont typeface="Arial" panose="020B0604020202020204" pitchFamily="34" charset="0"/>
              <a:buChar char="•"/>
            </a:pPr>
            <a:r>
              <a:rPr lang="en-US" sz="2200" dirty="0"/>
              <a:t>The solvent is percolated through comparatively coarse ore (which is crushed     and stored into tanks ) by pumping &amp; pressing it up down several times.</a:t>
            </a:r>
          </a:p>
          <a:p>
            <a:pPr marL="285750" indent="-285750" algn="just">
              <a:buFont typeface="Arial" panose="020B0604020202020204" pitchFamily="34" charset="0"/>
              <a:buChar char="•"/>
            </a:pPr>
            <a:r>
              <a:rPr lang="en-US" sz="2200" dirty="0" smtClean="0"/>
              <a:t>Mixture </a:t>
            </a:r>
            <a:r>
              <a:rPr lang="en-US" sz="2200" dirty="0"/>
              <a:t>of coarse &amp; fine ore used for better permeability</a:t>
            </a:r>
          </a:p>
          <a:p>
            <a:pPr marL="285750" indent="-285750" algn="just">
              <a:buFont typeface="Arial" panose="020B0604020202020204" pitchFamily="34" charset="0"/>
              <a:buChar char="•"/>
            </a:pPr>
            <a:r>
              <a:rPr lang="en-US" sz="2200" dirty="0" smtClean="0"/>
              <a:t>By </a:t>
            </a:r>
            <a:r>
              <a:rPr lang="en-US" sz="2200" dirty="0"/>
              <a:t>subjecting the ore to 10 or more leach cycles, 80 to 90 percent of metal values can be removed.</a:t>
            </a:r>
          </a:p>
          <a:p>
            <a:pPr marL="285750" indent="-285750" algn="just">
              <a:buFont typeface="Arial" panose="020B0604020202020204" pitchFamily="34" charset="0"/>
              <a:buChar char="•"/>
            </a:pPr>
            <a:r>
              <a:rPr lang="en-US" sz="2200" dirty="0" smtClean="0"/>
              <a:t>Percolation </a:t>
            </a:r>
            <a:r>
              <a:rPr lang="en-US" sz="2200" dirty="0"/>
              <a:t>leaching has certain advantages because it is operated in batches.</a:t>
            </a:r>
          </a:p>
          <a:p>
            <a:pPr marL="285750" indent="-285750" algn="just">
              <a:buFont typeface="Arial" panose="020B0604020202020204" pitchFamily="34" charset="0"/>
              <a:buChar char="•"/>
            </a:pPr>
            <a:r>
              <a:rPr lang="en-US" sz="2200" dirty="0" smtClean="0"/>
              <a:t>For </a:t>
            </a:r>
            <a:r>
              <a:rPr lang="en-US" sz="2200" dirty="0"/>
              <a:t>example, since each batch is separate or distinct, operational flexibility is greater, and accidental break downs are not that serious.</a:t>
            </a:r>
          </a:p>
          <a:p>
            <a:pPr marL="285750" indent="-285750" algn="just">
              <a:buFont typeface="Arial" panose="020B0604020202020204" pitchFamily="34" charset="0"/>
              <a:buChar char="•"/>
            </a:pPr>
            <a:r>
              <a:rPr lang="en-US" sz="2200" dirty="0" smtClean="0"/>
              <a:t>A </a:t>
            </a:r>
            <a:r>
              <a:rPr lang="en-US" sz="2200" dirty="0"/>
              <a:t>percolation leaching is circuit is more versatile and can be employed in the case of ores for which the leaching rate is very slow.</a:t>
            </a:r>
          </a:p>
        </p:txBody>
      </p:sp>
    </p:spTree>
    <p:extLst>
      <p:ext uri="{BB962C8B-B14F-4D97-AF65-F5344CB8AC3E}">
        <p14:creationId xmlns="" xmlns:p14="http://schemas.microsoft.com/office/powerpoint/2010/main" val="30728120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p:spPr>
        <p:txBody>
          <a:bodyPr/>
          <a:lstStyle/>
          <a:p>
            <a:r>
              <a:rPr lang="en-US" dirty="0" smtClean="0"/>
              <a:t>Percolation Leaching</a:t>
            </a:r>
            <a:br>
              <a:rPr lang="en-US" dirty="0" smtClean="0"/>
            </a:br>
            <a:endParaRPr lang="en-US" dirty="0"/>
          </a:p>
        </p:txBody>
      </p:sp>
      <p:pic>
        <p:nvPicPr>
          <p:cNvPr id="2050"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20759" t="18729" r="23797" b="8016"/>
          <a:stretch/>
        </p:blipFill>
        <p:spPr bwMode="auto">
          <a:xfrm>
            <a:off x="2743200" y="990600"/>
            <a:ext cx="6858000" cy="552112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9308671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p:spPr>
        <p:txBody>
          <a:bodyPr/>
          <a:lstStyle/>
          <a:p>
            <a:r>
              <a:rPr lang="en-US" dirty="0" smtClean="0"/>
              <a:t>Agitation Leaching</a:t>
            </a:r>
            <a:br>
              <a:rPr lang="en-US" dirty="0" smtClean="0"/>
            </a:br>
            <a:endParaRPr lang="en-US" dirty="0"/>
          </a:p>
        </p:txBody>
      </p:sp>
      <p:sp>
        <p:nvSpPr>
          <p:cNvPr id="3" name="Rectangle 2"/>
          <p:cNvSpPr/>
          <p:nvPr/>
        </p:nvSpPr>
        <p:spPr>
          <a:xfrm>
            <a:off x="1981200" y="1371600"/>
            <a:ext cx="8305800" cy="2259080"/>
          </a:xfrm>
          <a:prstGeom prst="rect">
            <a:avLst/>
          </a:prstGeom>
        </p:spPr>
        <p:txBody>
          <a:bodyPr wrap="square">
            <a:spAutoFit/>
          </a:bodyPr>
          <a:lstStyle/>
          <a:p>
            <a:pPr marL="285750" indent="-285750" algn="just">
              <a:lnSpc>
                <a:spcPct val="80000"/>
              </a:lnSpc>
              <a:buFont typeface="Arial" panose="020B0604020202020204" pitchFamily="34" charset="0"/>
              <a:buChar char="•"/>
            </a:pPr>
            <a:r>
              <a:rPr lang="en-US" sz="2200" dirty="0"/>
              <a:t>Stirring is used for dissolution process – high pressure, single &amp; multistage stage, counter current </a:t>
            </a:r>
            <a:r>
              <a:rPr lang="en-US" sz="2200" dirty="0" smtClean="0"/>
              <a:t>modes</a:t>
            </a:r>
            <a:endParaRPr lang="en-US" sz="2200" dirty="0"/>
          </a:p>
          <a:p>
            <a:pPr algn="just">
              <a:lnSpc>
                <a:spcPct val="80000"/>
              </a:lnSpc>
            </a:pPr>
            <a:endParaRPr lang="en-US" sz="2200" dirty="0"/>
          </a:p>
          <a:p>
            <a:pPr marL="285750" indent="-285750" algn="just">
              <a:lnSpc>
                <a:spcPct val="80000"/>
              </a:lnSpc>
              <a:buFont typeface="Arial" panose="020B0604020202020204" pitchFamily="34" charset="0"/>
              <a:buChar char="•"/>
            </a:pPr>
            <a:r>
              <a:rPr lang="en-US" sz="2200" dirty="0"/>
              <a:t>In agitation leaching, stirring is used to aid the dissolution process.</a:t>
            </a:r>
          </a:p>
          <a:p>
            <a:pPr algn="just">
              <a:lnSpc>
                <a:spcPct val="80000"/>
              </a:lnSpc>
            </a:pPr>
            <a:endParaRPr lang="en-US" sz="2200" dirty="0"/>
          </a:p>
          <a:p>
            <a:pPr marL="285750" indent="-285750" algn="just">
              <a:lnSpc>
                <a:spcPct val="80000"/>
              </a:lnSpc>
              <a:buFont typeface="Arial" panose="020B0604020202020204" pitchFamily="34" charset="0"/>
              <a:buChar char="•"/>
            </a:pPr>
            <a:r>
              <a:rPr lang="en-US" sz="2200" dirty="0"/>
              <a:t>There could be variations; for example, atmospheric or high-pressure operation, continuous concurrent or continuous counter current modes, and single-stage or multistage leaching.</a:t>
            </a:r>
          </a:p>
        </p:txBody>
      </p:sp>
    </p:spTree>
    <p:extLst>
      <p:ext uri="{BB962C8B-B14F-4D97-AF65-F5344CB8AC3E}">
        <p14:creationId xmlns="" xmlns:p14="http://schemas.microsoft.com/office/powerpoint/2010/main" val="38761589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p:spPr>
        <p:txBody>
          <a:bodyPr/>
          <a:lstStyle/>
          <a:p>
            <a:r>
              <a:rPr lang="en-US" dirty="0" smtClean="0"/>
              <a:t>Agitation Leaching</a:t>
            </a:r>
            <a:br>
              <a:rPr lang="en-US" dirty="0" smtClean="0"/>
            </a:br>
            <a:endParaRPr lang="en-US" dirty="0"/>
          </a:p>
        </p:txBody>
      </p:sp>
      <p:pic>
        <p:nvPicPr>
          <p:cNvPr id="1026" name="Picture 2" descr="https://sc01.alicdn.com/kf/HTB14g6dFVXXXXboXFXXq6xXFXXXq/200674425/HTB14g6dFVXXXXboXFXXq6xXFXXXq.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954596" y="1143000"/>
            <a:ext cx="8256204" cy="5486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143703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p:spPr>
        <p:txBody>
          <a:bodyPr/>
          <a:lstStyle/>
          <a:p>
            <a:r>
              <a:rPr lang="en-US" dirty="0"/>
              <a:t>Special Leaching</a:t>
            </a:r>
            <a:br>
              <a:rPr lang="en-US" dirty="0"/>
            </a:br>
            <a:r>
              <a:rPr lang="en-US" dirty="0"/>
              <a:t>Techniques</a:t>
            </a:r>
          </a:p>
        </p:txBody>
      </p:sp>
      <p:sp>
        <p:nvSpPr>
          <p:cNvPr id="3" name="TextBox 2"/>
          <p:cNvSpPr txBox="1"/>
          <p:nvPr/>
        </p:nvSpPr>
        <p:spPr>
          <a:xfrm>
            <a:off x="3962400" y="2514600"/>
            <a:ext cx="4114800" cy="2308324"/>
          </a:xfrm>
          <a:prstGeom prst="rect">
            <a:avLst/>
          </a:prstGeom>
          <a:noFill/>
        </p:spPr>
        <p:txBody>
          <a:bodyPr wrap="square" rtlCol="0">
            <a:spAutoFit/>
          </a:bodyPr>
          <a:lstStyle/>
          <a:p>
            <a:r>
              <a:rPr lang="en-US" sz="3600" dirty="0"/>
              <a:t>Pressure Leaching</a:t>
            </a:r>
          </a:p>
          <a:p>
            <a:endParaRPr lang="en-US" sz="3600" dirty="0"/>
          </a:p>
          <a:p>
            <a:endParaRPr lang="en-US" sz="3600" dirty="0"/>
          </a:p>
          <a:p>
            <a:r>
              <a:rPr lang="en-US" sz="3600" dirty="0"/>
              <a:t>Bacterial Leaching</a:t>
            </a:r>
          </a:p>
        </p:txBody>
      </p:sp>
    </p:spTree>
    <p:extLst>
      <p:ext uri="{BB962C8B-B14F-4D97-AF65-F5344CB8AC3E}">
        <p14:creationId xmlns="" xmlns:p14="http://schemas.microsoft.com/office/powerpoint/2010/main" val="25822899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p:spPr>
        <p:txBody>
          <a:bodyPr/>
          <a:lstStyle/>
          <a:p>
            <a:r>
              <a:rPr lang="en-US" dirty="0"/>
              <a:t>Pressure L</a:t>
            </a:r>
            <a:r>
              <a:rPr lang="en-US" dirty="0" smtClean="0"/>
              <a:t>eaching</a:t>
            </a:r>
            <a:br>
              <a:rPr lang="en-US" dirty="0" smtClean="0"/>
            </a:br>
            <a:endParaRPr lang="en-US" dirty="0"/>
          </a:p>
        </p:txBody>
      </p:sp>
      <p:sp>
        <p:nvSpPr>
          <p:cNvPr id="3" name="Rectangle 2"/>
          <p:cNvSpPr/>
          <p:nvPr/>
        </p:nvSpPr>
        <p:spPr>
          <a:xfrm>
            <a:off x="1524000" y="942111"/>
            <a:ext cx="8660524" cy="4832092"/>
          </a:xfrm>
          <a:prstGeom prst="rect">
            <a:avLst/>
          </a:prstGeom>
        </p:spPr>
        <p:txBody>
          <a:bodyPr wrap="square">
            <a:spAutoFit/>
          </a:bodyPr>
          <a:lstStyle/>
          <a:p>
            <a:pPr marL="285750" indent="-285750" algn="just">
              <a:buFont typeface="Arial" panose="020B0604020202020204" pitchFamily="34" charset="0"/>
              <a:buChar char="•"/>
            </a:pPr>
            <a:endParaRPr lang="en-US" sz="2200" dirty="0"/>
          </a:p>
          <a:p>
            <a:pPr marL="285750" indent="-285750" algn="just">
              <a:buFont typeface="Arial" panose="020B0604020202020204" pitchFamily="34" charset="0"/>
              <a:buChar char="•"/>
            </a:pPr>
            <a:r>
              <a:rPr lang="en-US" sz="2200" dirty="0"/>
              <a:t>It is used to increase the rate of leaching.</a:t>
            </a:r>
          </a:p>
          <a:p>
            <a:pPr marL="285750" indent="-285750" algn="just">
              <a:buFont typeface="Arial" panose="020B0604020202020204" pitchFamily="34" charset="0"/>
              <a:buChar char="•"/>
            </a:pPr>
            <a:endParaRPr lang="en-US" sz="2200" dirty="0"/>
          </a:p>
          <a:p>
            <a:pPr marL="285750" indent="-285750" algn="just">
              <a:buFont typeface="Arial" panose="020B0604020202020204" pitchFamily="34" charset="0"/>
              <a:buChar char="•"/>
            </a:pPr>
            <a:r>
              <a:rPr lang="en-US" sz="2200" dirty="0"/>
              <a:t>Pressure leaching is carried out in ‘AUTOCLAVE’ at high pressure &amp; temperature.</a:t>
            </a:r>
          </a:p>
          <a:p>
            <a:pPr marL="285750" indent="-285750" algn="just">
              <a:buFont typeface="Arial" panose="020B0604020202020204" pitchFamily="34" charset="0"/>
              <a:buChar char="•"/>
            </a:pPr>
            <a:endParaRPr lang="en-US" sz="2200" dirty="0"/>
          </a:p>
          <a:p>
            <a:pPr marL="285750" indent="-285750" algn="just">
              <a:buFont typeface="Arial" panose="020B0604020202020204" pitchFamily="34" charset="0"/>
              <a:buChar char="•"/>
            </a:pPr>
            <a:r>
              <a:rPr lang="en-US" sz="2200" dirty="0"/>
              <a:t>It is one kind of vessel in which pressure leaching is done.</a:t>
            </a:r>
          </a:p>
          <a:p>
            <a:pPr marL="285750" indent="-285750" algn="just">
              <a:buFont typeface="Arial" panose="020B0604020202020204" pitchFamily="34" charset="0"/>
              <a:buChar char="•"/>
            </a:pPr>
            <a:endParaRPr lang="en-US" sz="2200" dirty="0"/>
          </a:p>
          <a:p>
            <a:pPr marL="285750" indent="-285750" algn="just">
              <a:buFont typeface="Arial" panose="020B0604020202020204" pitchFamily="34" charset="0"/>
              <a:buChar char="•"/>
            </a:pPr>
            <a:r>
              <a:rPr lang="en-US" sz="2200" dirty="0"/>
              <a:t>It is a container made up of water increases and temperature higher than 100˚C become available.</a:t>
            </a:r>
          </a:p>
          <a:p>
            <a:pPr marL="285750" indent="-285750" algn="just">
              <a:buFont typeface="Arial" panose="020B0604020202020204" pitchFamily="34" charset="0"/>
              <a:buChar char="•"/>
            </a:pPr>
            <a:endParaRPr lang="en-US" sz="2200" dirty="0"/>
          </a:p>
          <a:p>
            <a:pPr marL="285750" indent="-285750" algn="just">
              <a:buFont typeface="Arial" panose="020B0604020202020204" pitchFamily="34" charset="0"/>
              <a:buChar char="•"/>
            </a:pPr>
            <a:r>
              <a:rPr lang="en-US" sz="2200" dirty="0"/>
              <a:t>If gaseous reagent like O</a:t>
            </a:r>
            <a:r>
              <a:rPr lang="en-US" sz="2200" baseline="-25000" dirty="0"/>
              <a:t>2</a:t>
            </a:r>
            <a:r>
              <a:rPr lang="en-US" sz="2200" dirty="0"/>
              <a:t> or NH</a:t>
            </a:r>
            <a:r>
              <a:rPr lang="en-US" sz="2200" baseline="-25000" dirty="0"/>
              <a:t>3</a:t>
            </a:r>
            <a:r>
              <a:rPr lang="en-US" sz="2200" dirty="0"/>
              <a:t> are present then concentration of these gases in solution increases during pressure leaching &amp; it will increase rate of leaching.</a:t>
            </a:r>
          </a:p>
        </p:txBody>
      </p:sp>
    </p:spTree>
    <p:extLst>
      <p:ext uri="{BB962C8B-B14F-4D97-AF65-F5344CB8AC3E}">
        <p14:creationId xmlns="" xmlns:p14="http://schemas.microsoft.com/office/powerpoint/2010/main" val="42767425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0720" y="533401"/>
            <a:ext cx="3810000" cy="5780044"/>
          </a:xfrm>
          <a:prstGeom prst="rect">
            <a:avLst/>
          </a:prstGeom>
        </p:spPr>
        <p:txBody>
          <a:bodyPr wrap="square">
            <a:spAutoFit/>
          </a:bodyPr>
          <a:lstStyle/>
          <a:p>
            <a:pPr marL="285750" indent="-285750" algn="just">
              <a:lnSpc>
                <a:spcPct val="80000"/>
              </a:lnSpc>
              <a:buFont typeface="Arial" panose="020B0604020202020204" pitchFamily="34" charset="0"/>
              <a:buChar char="•"/>
            </a:pPr>
            <a:r>
              <a:rPr lang="en-US" altLang="en-US" sz="2200" dirty="0"/>
              <a:t>Introducing gaseous substance in the solution  in a reactor will increase pressure – shifting of equilibrium for better dissolution if oxygen transport is rate controlling step</a:t>
            </a:r>
          </a:p>
          <a:p>
            <a:pPr algn="just">
              <a:lnSpc>
                <a:spcPct val="80000"/>
              </a:lnSpc>
            </a:pPr>
            <a:endParaRPr lang="en-US" altLang="en-US" sz="2200" dirty="0"/>
          </a:p>
          <a:p>
            <a:pPr marL="609600" indent="-609600" algn="just">
              <a:lnSpc>
                <a:spcPct val="80000"/>
              </a:lnSpc>
              <a:buFont typeface="Arial" panose="020B0604020202020204" pitchFamily="34" charset="0"/>
              <a:buChar char="•"/>
            </a:pPr>
            <a:endParaRPr lang="en-US" altLang="en-US" sz="2200" dirty="0"/>
          </a:p>
          <a:p>
            <a:pPr marL="285750" indent="-285750" algn="just">
              <a:lnSpc>
                <a:spcPct val="80000"/>
              </a:lnSpc>
              <a:buFont typeface="Arial" panose="020B0604020202020204" pitchFamily="34" charset="0"/>
              <a:buChar char="•"/>
            </a:pPr>
            <a:r>
              <a:rPr lang="en-US" altLang="en-US" sz="2200" dirty="0"/>
              <a:t>Increased pressure at high temperature – to prevent water   becoming steam, </a:t>
            </a:r>
            <a:r>
              <a:rPr lang="en-US" altLang="en-US" sz="2200" dirty="0" err="1"/>
              <a:t>supressed</a:t>
            </a:r>
            <a:r>
              <a:rPr lang="en-US" altLang="en-US" sz="2200" dirty="0"/>
              <a:t> boiling of solvent</a:t>
            </a:r>
          </a:p>
          <a:p>
            <a:pPr algn="just">
              <a:lnSpc>
                <a:spcPct val="80000"/>
              </a:lnSpc>
            </a:pPr>
            <a:endParaRPr lang="en-US" altLang="en-US" sz="2200" dirty="0"/>
          </a:p>
          <a:p>
            <a:pPr marL="609600" indent="-609600" algn="just">
              <a:lnSpc>
                <a:spcPct val="80000"/>
              </a:lnSpc>
              <a:buFont typeface="Arial" panose="020B0604020202020204" pitchFamily="34" charset="0"/>
              <a:buChar char="•"/>
            </a:pPr>
            <a:endParaRPr lang="en-US" altLang="en-US" sz="2200" dirty="0"/>
          </a:p>
          <a:p>
            <a:pPr marL="285750" indent="-285750" algn="just">
              <a:lnSpc>
                <a:spcPct val="80000"/>
              </a:lnSpc>
              <a:buFont typeface="Arial" panose="020B0604020202020204" pitchFamily="34" charset="0"/>
              <a:buChar char="•"/>
            </a:pPr>
            <a:r>
              <a:rPr lang="en-US" altLang="en-US" sz="2200" dirty="0"/>
              <a:t>Highly volatile and gaseous reagents are used in high pressure </a:t>
            </a:r>
            <a:r>
              <a:rPr lang="en-US" altLang="en-US" sz="2200" dirty="0" err="1"/>
              <a:t>e.g</a:t>
            </a:r>
            <a:r>
              <a:rPr lang="en-US" altLang="en-US" sz="2200" dirty="0"/>
              <a:t> NH</a:t>
            </a:r>
            <a:r>
              <a:rPr lang="en-US" altLang="en-US" sz="2200" baseline="-25000" dirty="0"/>
              <a:t>3</a:t>
            </a:r>
            <a:r>
              <a:rPr lang="en-US" altLang="en-US" sz="2200" dirty="0"/>
              <a:t> leaching at high pressure  </a:t>
            </a:r>
          </a:p>
          <a:p>
            <a:pPr marL="285750" indent="-285750" algn="just">
              <a:lnSpc>
                <a:spcPct val="80000"/>
              </a:lnSpc>
              <a:buFont typeface="Arial" panose="020B0604020202020204" pitchFamily="34" charset="0"/>
              <a:buChar char="•"/>
            </a:pPr>
            <a:endParaRPr lang="en-US" altLang="en-US" sz="2200" dirty="0"/>
          </a:p>
        </p:txBody>
      </p:sp>
      <p:pic>
        <p:nvPicPr>
          <p:cNvPr id="3" name="Picture 2" descr="Z:\PEM\url.jpeg"/>
          <p:cNvPicPr>
            <a:picLocks noChangeAspect="1" noChangeArrowheads="1"/>
          </p:cNvPicPr>
          <p:nvPr/>
        </p:nvPicPr>
        <p:blipFill>
          <a:blip r:embed="rId2" cstate="print"/>
          <a:srcRect/>
          <a:stretch>
            <a:fillRect/>
          </a:stretch>
        </p:blipFill>
        <p:spPr bwMode="auto">
          <a:xfrm>
            <a:off x="6172200" y="533401"/>
            <a:ext cx="3943350" cy="5494113"/>
          </a:xfrm>
          <a:prstGeom prst="rect">
            <a:avLst/>
          </a:prstGeom>
          <a:noFill/>
        </p:spPr>
      </p:pic>
    </p:spTree>
    <p:extLst>
      <p:ext uri="{BB962C8B-B14F-4D97-AF65-F5344CB8AC3E}">
        <p14:creationId xmlns="" xmlns:p14="http://schemas.microsoft.com/office/powerpoint/2010/main" val="21220166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609601"/>
            <a:ext cx="8458200" cy="5780044"/>
          </a:xfrm>
          <a:prstGeom prst="rect">
            <a:avLst/>
          </a:prstGeom>
        </p:spPr>
        <p:txBody>
          <a:bodyPr wrap="square">
            <a:spAutoFit/>
          </a:bodyPr>
          <a:lstStyle/>
          <a:p>
            <a:pPr marL="609600" indent="-609600" algn="just">
              <a:lnSpc>
                <a:spcPct val="80000"/>
              </a:lnSpc>
              <a:buFont typeface="Wingdings" panose="05000000000000000000" pitchFamily="2" charset="2"/>
              <a:buChar char="Ø"/>
            </a:pPr>
            <a:r>
              <a:rPr lang="en-US" altLang="en-US" sz="2200" b="1" u="sng" dirty="0"/>
              <a:t>Pressure Leaching of Oxides </a:t>
            </a:r>
          </a:p>
          <a:p>
            <a:pPr marL="609600" indent="-609600" algn="just">
              <a:lnSpc>
                <a:spcPct val="80000"/>
              </a:lnSpc>
            </a:pPr>
            <a:endParaRPr lang="en-US" altLang="en-US" sz="2200" dirty="0">
              <a:solidFill>
                <a:schemeClr val="accent2"/>
              </a:solidFill>
            </a:endParaRPr>
          </a:p>
          <a:p>
            <a:pPr marL="609600" indent="-609600" algn="just">
              <a:lnSpc>
                <a:spcPct val="80000"/>
              </a:lnSpc>
            </a:pPr>
            <a:endParaRPr lang="en-US" altLang="en-US" sz="2200" dirty="0">
              <a:solidFill>
                <a:schemeClr val="accent2"/>
              </a:solidFill>
            </a:endParaRPr>
          </a:p>
          <a:p>
            <a:pPr marL="609600" indent="-609600" algn="just">
              <a:lnSpc>
                <a:spcPct val="80000"/>
              </a:lnSpc>
            </a:pPr>
            <a:r>
              <a:rPr lang="en-US" altLang="en-US" sz="2200" dirty="0"/>
              <a:t>Oxides of metals – Al ,V, </a:t>
            </a:r>
            <a:r>
              <a:rPr lang="en-US" altLang="en-US" sz="2200" dirty="0" err="1"/>
              <a:t>Ti</a:t>
            </a:r>
            <a:r>
              <a:rPr lang="en-US" altLang="en-US" sz="2200" dirty="0"/>
              <a:t> &amp; U</a:t>
            </a:r>
          </a:p>
          <a:p>
            <a:pPr marL="609600" indent="-609600" algn="just">
              <a:lnSpc>
                <a:spcPct val="80000"/>
              </a:lnSpc>
            </a:pPr>
            <a:endParaRPr lang="en-US" altLang="en-US" sz="2200" dirty="0"/>
          </a:p>
          <a:p>
            <a:pPr algn="just">
              <a:lnSpc>
                <a:spcPct val="80000"/>
              </a:lnSpc>
            </a:pPr>
            <a:r>
              <a:rPr lang="en-US" altLang="en-US" sz="2200" dirty="0"/>
              <a:t>In case of U</a:t>
            </a:r>
            <a:r>
              <a:rPr lang="en-US" altLang="en-US" sz="2200" baseline="-25000" dirty="0"/>
              <a:t>3</a:t>
            </a:r>
            <a:r>
              <a:rPr lang="en-US" altLang="en-US" sz="2200" dirty="0"/>
              <a:t>O</a:t>
            </a:r>
            <a:r>
              <a:rPr lang="en-US" altLang="en-US" sz="2200" baseline="-25000" dirty="0"/>
              <a:t>8</a:t>
            </a:r>
            <a:r>
              <a:rPr lang="en-US" altLang="en-US" sz="2200" dirty="0"/>
              <a:t> ore , dissolution by alkali slow – O</a:t>
            </a:r>
            <a:r>
              <a:rPr lang="en-US" altLang="en-US" sz="2200" baseline="-25000" dirty="0"/>
              <a:t>2</a:t>
            </a:r>
            <a:r>
              <a:rPr lang="en-US" altLang="en-US" sz="2200" dirty="0"/>
              <a:t> purged at pressure for effective  </a:t>
            </a:r>
            <a:r>
              <a:rPr lang="en-US" altLang="en-US" sz="2200" dirty="0" err="1"/>
              <a:t>ammoniacal</a:t>
            </a:r>
            <a:r>
              <a:rPr lang="en-US" altLang="en-US" sz="2200" dirty="0"/>
              <a:t> leaching </a:t>
            </a:r>
          </a:p>
          <a:p>
            <a:pPr algn="just">
              <a:lnSpc>
                <a:spcPct val="80000"/>
              </a:lnSpc>
            </a:pPr>
            <a:endParaRPr lang="en-US" altLang="en-US" sz="2200" dirty="0"/>
          </a:p>
          <a:p>
            <a:pPr algn="just">
              <a:lnSpc>
                <a:spcPct val="80000"/>
              </a:lnSpc>
            </a:pPr>
            <a:endParaRPr lang="en-US" altLang="en-US" sz="2200" dirty="0"/>
          </a:p>
          <a:p>
            <a:pPr marL="609600" indent="-609600" algn="just">
              <a:lnSpc>
                <a:spcPct val="80000"/>
              </a:lnSpc>
              <a:buFont typeface="Wingdings" panose="05000000000000000000" pitchFamily="2" charset="2"/>
              <a:buChar char="Ø"/>
            </a:pPr>
            <a:r>
              <a:rPr lang="en-US" altLang="en-US" sz="2200" b="1" u="sng" dirty="0"/>
              <a:t>Pressure Leaching of </a:t>
            </a:r>
            <a:r>
              <a:rPr lang="en-US" altLang="en-US" sz="2200" b="1" u="sng" dirty="0" err="1"/>
              <a:t>Sulphide</a:t>
            </a:r>
            <a:r>
              <a:rPr lang="en-US" altLang="en-US" sz="2200" b="1" u="sng" dirty="0"/>
              <a:t> Ores</a:t>
            </a:r>
          </a:p>
          <a:p>
            <a:pPr marL="609600" indent="-609600" algn="just">
              <a:lnSpc>
                <a:spcPct val="80000"/>
              </a:lnSpc>
            </a:pPr>
            <a:endParaRPr lang="en-US" altLang="en-US" sz="2200" dirty="0">
              <a:solidFill>
                <a:schemeClr val="accent2"/>
              </a:solidFill>
            </a:endParaRPr>
          </a:p>
          <a:p>
            <a:pPr algn="just">
              <a:lnSpc>
                <a:spcPct val="80000"/>
              </a:lnSpc>
            </a:pPr>
            <a:r>
              <a:rPr lang="en-US" altLang="en-US" sz="2200" dirty="0" err="1"/>
              <a:t>ZnS</a:t>
            </a:r>
            <a:r>
              <a:rPr lang="en-US" altLang="en-US" sz="2200" dirty="0"/>
              <a:t>, </a:t>
            </a:r>
            <a:r>
              <a:rPr lang="en-US" altLang="en-US" sz="2200" dirty="0" err="1"/>
              <a:t>PbS</a:t>
            </a:r>
            <a:r>
              <a:rPr lang="en-US" altLang="en-US" sz="2200" dirty="0"/>
              <a:t>, MoS</a:t>
            </a:r>
            <a:r>
              <a:rPr lang="en-US" altLang="en-US" sz="2200" baseline="-25000" dirty="0"/>
              <a:t>2</a:t>
            </a:r>
            <a:r>
              <a:rPr lang="en-US" altLang="en-US" sz="2200" dirty="0"/>
              <a:t>, FeS</a:t>
            </a:r>
            <a:r>
              <a:rPr lang="en-US" altLang="en-US" sz="2200" baseline="-25000" dirty="0"/>
              <a:t>2</a:t>
            </a:r>
            <a:r>
              <a:rPr lang="en-US" altLang="en-US" sz="2200" dirty="0"/>
              <a:t>, CuFeS</a:t>
            </a:r>
            <a:r>
              <a:rPr lang="en-US" altLang="en-US" sz="2200" baseline="-25000" dirty="0"/>
              <a:t>2</a:t>
            </a:r>
            <a:r>
              <a:rPr lang="en-US" altLang="en-US" sz="2200" dirty="0"/>
              <a:t>, </a:t>
            </a:r>
            <a:r>
              <a:rPr lang="en-US" altLang="en-US" sz="2200" dirty="0" err="1"/>
              <a:t>NiS.FeS</a:t>
            </a:r>
            <a:r>
              <a:rPr lang="en-US" altLang="en-US" sz="2200" dirty="0"/>
              <a:t>, </a:t>
            </a:r>
            <a:r>
              <a:rPr lang="en-US" altLang="en-US" sz="2200" dirty="0" err="1"/>
              <a:t>CuS</a:t>
            </a:r>
            <a:r>
              <a:rPr lang="en-US" altLang="en-US" sz="2200" dirty="0"/>
              <a:t> are </a:t>
            </a:r>
            <a:r>
              <a:rPr lang="en-US" altLang="en-US" sz="2200" dirty="0" err="1"/>
              <a:t>oxidised</a:t>
            </a:r>
            <a:r>
              <a:rPr lang="en-US" altLang="en-US" sz="2200" dirty="0"/>
              <a:t> at high pressure and at elevated temperature in aqueous solutions of H</a:t>
            </a:r>
            <a:r>
              <a:rPr lang="en-US" altLang="en-US" sz="2200" baseline="-25000" dirty="0"/>
              <a:t>2</a:t>
            </a:r>
            <a:r>
              <a:rPr lang="en-US" altLang="en-US" sz="2200" dirty="0"/>
              <a:t>SO</a:t>
            </a:r>
            <a:r>
              <a:rPr lang="en-US" altLang="en-US" sz="2200" baseline="-25000" dirty="0"/>
              <a:t>4</a:t>
            </a:r>
            <a:r>
              <a:rPr lang="en-US" altLang="en-US" sz="2200" dirty="0"/>
              <a:t> , </a:t>
            </a:r>
            <a:r>
              <a:rPr lang="en-US" altLang="en-US" sz="2200" dirty="0" err="1"/>
              <a:t>NaOH</a:t>
            </a:r>
            <a:r>
              <a:rPr lang="en-US" altLang="en-US" sz="2200" dirty="0"/>
              <a:t> , NH</a:t>
            </a:r>
            <a:r>
              <a:rPr lang="en-US" altLang="en-US" sz="2200" baseline="-25000" dirty="0"/>
              <a:t>3</a:t>
            </a:r>
            <a:r>
              <a:rPr lang="en-US" altLang="en-US" sz="2200" dirty="0"/>
              <a:t> </a:t>
            </a:r>
          </a:p>
          <a:p>
            <a:pPr algn="just">
              <a:lnSpc>
                <a:spcPct val="80000"/>
              </a:lnSpc>
              <a:buFontTx/>
              <a:buNone/>
            </a:pPr>
            <a:endParaRPr lang="en-US" altLang="en-US" sz="2200" dirty="0"/>
          </a:p>
          <a:p>
            <a:pPr algn="just">
              <a:lnSpc>
                <a:spcPct val="80000"/>
              </a:lnSpc>
            </a:pPr>
            <a:r>
              <a:rPr lang="en-US" altLang="en-US" sz="2200" dirty="0"/>
              <a:t>In mixed </a:t>
            </a:r>
            <a:r>
              <a:rPr lang="en-US" altLang="en-US" sz="2200" dirty="0" err="1"/>
              <a:t>sulphide</a:t>
            </a:r>
            <a:r>
              <a:rPr lang="en-US" altLang="en-US" sz="2200" dirty="0"/>
              <a:t> ores ( </a:t>
            </a:r>
            <a:r>
              <a:rPr lang="en-US" altLang="en-US" sz="2200" dirty="0" err="1"/>
              <a:t>Pentlandite</a:t>
            </a:r>
            <a:r>
              <a:rPr lang="en-US" altLang="en-US" sz="2200" dirty="0"/>
              <a:t> </a:t>
            </a:r>
            <a:r>
              <a:rPr lang="en-US" altLang="en-US" sz="2200" dirty="0" err="1"/>
              <a:t>NiS.FeS</a:t>
            </a:r>
            <a:r>
              <a:rPr lang="en-US" altLang="en-US" sz="2200" dirty="0"/>
              <a:t> with CuFeS</a:t>
            </a:r>
            <a:r>
              <a:rPr lang="en-US" altLang="en-US" sz="2200" baseline="-25000" dirty="0"/>
              <a:t>2</a:t>
            </a:r>
            <a:r>
              <a:rPr lang="en-US" altLang="en-US" sz="2200" dirty="0"/>
              <a:t>) , </a:t>
            </a:r>
            <a:r>
              <a:rPr lang="en-US" altLang="en-US" sz="2200" dirty="0" err="1"/>
              <a:t>NiS.FeS</a:t>
            </a:r>
            <a:r>
              <a:rPr lang="en-US" altLang="en-US" sz="2200" dirty="0"/>
              <a:t> is leached in </a:t>
            </a:r>
            <a:r>
              <a:rPr lang="en-US" altLang="en-US" sz="2200" dirty="0" smtClean="0"/>
              <a:t>preference </a:t>
            </a:r>
            <a:r>
              <a:rPr lang="en-US" altLang="en-US" sz="2200" dirty="0"/>
              <a:t>to CuFeS</a:t>
            </a:r>
            <a:r>
              <a:rPr lang="en-US" altLang="en-US" sz="2200" baseline="-25000" dirty="0"/>
              <a:t>2 </a:t>
            </a:r>
            <a:r>
              <a:rPr lang="en-US" altLang="en-US" sz="2200" dirty="0"/>
              <a:t> due to difference in rate of dissolution</a:t>
            </a:r>
          </a:p>
          <a:p>
            <a:pPr marL="609600" indent="-609600" algn="just">
              <a:lnSpc>
                <a:spcPct val="80000"/>
              </a:lnSpc>
            </a:pPr>
            <a:endParaRPr lang="en-US" altLang="en-US" sz="2200" dirty="0"/>
          </a:p>
          <a:p>
            <a:pPr algn="just">
              <a:lnSpc>
                <a:spcPct val="80000"/>
              </a:lnSpc>
            </a:pPr>
            <a:r>
              <a:rPr lang="en-US" altLang="en-US" sz="2200" dirty="0"/>
              <a:t>Low grade complex Zn &amp; </a:t>
            </a:r>
            <a:r>
              <a:rPr lang="en-US" altLang="en-US" sz="2200" dirty="0" err="1"/>
              <a:t>Pb</a:t>
            </a:r>
            <a:r>
              <a:rPr lang="en-US" altLang="en-US" sz="2200" dirty="0"/>
              <a:t> </a:t>
            </a:r>
            <a:r>
              <a:rPr lang="en-US" altLang="en-US" sz="2200" dirty="0" err="1"/>
              <a:t>sulphide</a:t>
            </a:r>
            <a:r>
              <a:rPr lang="en-US" altLang="en-US" sz="2200" dirty="0"/>
              <a:t> concentrates is pressure leached in H</a:t>
            </a:r>
            <a:r>
              <a:rPr lang="en-US" altLang="en-US" sz="2200" baseline="-25000" dirty="0"/>
              <a:t>2</a:t>
            </a:r>
            <a:r>
              <a:rPr lang="en-US" altLang="en-US" sz="2200" dirty="0"/>
              <a:t>SO</a:t>
            </a:r>
            <a:r>
              <a:rPr lang="en-US" altLang="en-US" sz="2200" baseline="-25000" dirty="0"/>
              <a:t>4 </a:t>
            </a:r>
            <a:r>
              <a:rPr lang="en-US" altLang="en-US" sz="2200" dirty="0"/>
              <a:t>– ZnSO</a:t>
            </a:r>
            <a:r>
              <a:rPr lang="en-US" altLang="en-US" sz="2200" baseline="-25000" dirty="0"/>
              <a:t>4</a:t>
            </a:r>
            <a:r>
              <a:rPr lang="en-US" altLang="en-US" sz="2200" dirty="0"/>
              <a:t> as solution  &amp; residue as PbSO</a:t>
            </a:r>
            <a:r>
              <a:rPr lang="en-US" altLang="en-US" sz="2200" baseline="-25000" dirty="0"/>
              <a:t>4</a:t>
            </a:r>
            <a:r>
              <a:rPr lang="en-US" altLang="en-US" sz="2200" dirty="0"/>
              <a:t> , S &amp; pyrite</a:t>
            </a:r>
          </a:p>
        </p:txBody>
      </p:sp>
    </p:spTree>
    <p:extLst>
      <p:ext uri="{BB962C8B-B14F-4D97-AF65-F5344CB8AC3E}">
        <p14:creationId xmlns="" xmlns:p14="http://schemas.microsoft.com/office/powerpoint/2010/main" val="3603563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Unit-2</a:t>
            </a:r>
            <a:endParaRPr lang="en-US" dirty="0"/>
          </a:p>
        </p:txBody>
      </p:sp>
      <p:sp>
        <p:nvSpPr>
          <p:cNvPr id="3" name="Content Placeholder 2"/>
          <p:cNvSpPr>
            <a:spLocks noGrp="1"/>
          </p:cNvSpPr>
          <p:nvPr>
            <p:ph idx="1"/>
          </p:nvPr>
        </p:nvSpPr>
        <p:spPr>
          <a:xfrm>
            <a:off x="1371600" y="1428750"/>
            <a:ext cx="9601200" cy="5179868"/>
          </a:xfrm>
        </p:spPr>
        <p:txBody>
          <a:bodyPr>
            <a:normAutofit/>
          </a:bodyPr>
          <a:lstStyle/>
          <a:p>
            <a:r>
              <a:rPr lang="en-US" dirty="0"/>
              <a:t>Hydrometallurgical Processes</a:t>
            </a:r>
          </a:p>
          <a:p>
            <a:pPr lvl="1"/>
            <a:r>
              <a:rPr lang="en-US" dirty="0"/>
              <a:t>Basics of Hydrometallurgical </a:t>
            </a:r>
            <a:r>
              <a:rPr lang="en-US" dirty="0" smtClean="0"/>
              <a:t>processes </a:t>
            </a:r>
          </a:p>
          <a:p>
            <a:pPr lvl="1"/>
            <a:r>
              <a:rPr lang="en-US" dirty="0" smtClean="0"/>
              <a:t>Fundamentals </a:t>
            </a:r>
            <a:r>
              <a:rPr lang="en-US" dirty="0"/>
              <a:t>of Unit processes and Unit operations,</a:t>
            </a:r>
          </a:p>
          <a:p>
            <a:pPr lvl="1"/>
            <a:r>
              <a:rPr lang="en-US" dirty="0"/>
              <a:t>Principles and types of </a:t>
            </a:r>
            <a:r>
              <a:rPr lang="en-US" dirty="0" smtClean="0"/>
              <a:t>Leaching</a:t>
            </a:r>
          </a:p>
          <a:p>
            <a:pPr lvl="1"/>
            <a:r>
              <a:rPr lang="en-US" dirty="0" smtClean="0"/>
              <a:t>Kinetics </a:t>
            </a:r>
            <a:r>
              <a:rPr lang="en-US" dirty="0"/>
              <a:t>of </a:t>
            </a:r>
            <a:r>
              <a:rPr lang="en-US" dirty="0" smtClean="0"/>
              <a:t>leaching</a:t>
            </a:r>
          </a:p>
          <a:p>
            <a:pPr lvl="1"/>
            <a:r>
              <a:rPr lang="en-US" dirty="0" smtClean="0"/>
              <a:t>Refining </a:t>
            </a:r>
            <a:r>
              <a:rPr lang="en-US" dirty="0"/>
              <a:t>of leached </a:t>
            </a:r>
            <a:r>
              <a:rPr lang="en-US" dirty="0" smtClean="0"/>
              <a:t>solution</a:t>
            </a:r>
          </a:p>
          <a:p>
            <a:pPr lvl="1"/>
            <a:r>
              <a:rPr lang="en-US" dirty="0" smtClean="0"/>
              <a:t>Solvent</a:t>
            </a:r>
            <a:r>
              <a:rPr lang="en-US" dirty="0"/>
              <a:t> </a:t>
            </a:r>
            <a:r>
              <a:rPr lang="en-US" dirty="0" smtClean="0"/>
              <a:t>extraction </a:t>
            </a:r>
            <a:r>
              <a:rPr lang="en-US" dirty="0"/>
              <a:t>and ion-exchange </a:t>
            </a:r>
            <a:r>
              <a:rPr lang="en-US" dirty="0" smtClean="0"/>
              <a:t>processes </a:t>
            </a:r>
          </a:p>
          <a:p>
            <a:pPr lvl="1"/>
            <a:r>
              <a:rPr lang="en-US" dirty="0" smtClean="0"/>
              <a:t>Cementation</a:t>
            </a:r>
          </a:p>
          <a:p>
            <a:pPr lvl="1"/>
            <a:r>
              <a:rPr lang="en-US" dirty="0" smtClean="0"/>
              <a:t>Gaseous </a:t>
            </a:r>
            <a:r>
              <a:rPr lang="en-US" dirty="0"/>
              <a:t>reduction of metals.</a:t>
            </a:r>
            <a:endParaRPr lang="en-US" sz="2200" dirty="0"/>
          </a:p>
        </p:txBody>
      </p:sp>
    </p:spTree>
    <p:extLst>
      <p:ext uri="{BB962C8B-B14F-4D97-AF65-F5344CB8AC3E}">
        <p14:creationId xmlns="" xmlns:p14="http://schemas.microsoft.com/office/powerpoint/2010/main" val="17992348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533401"/>
            <a:ext cx="8458200" cy="5780044"/>
          </a:xfrm>
          <a:prstGeom prst="rect">
            <a:avLst/>
          </a:prstGeom>
        </p:spPr>
        <p:txBody>
          <a:bodyPr wrap="square">
            <a:spAutoFit/>
          </a:bodyPr>
          <a:lstStyle/>
          <a:p>
            <a:pPr marL="609600" indent="-609600" algn="just">
              <a:lnSpc>
                <a:spcPct val="80000"/>
              </a:lnSpc>
              <a:buFont typeface="Wingdings" panose="05000000000000000000" pitchFamily="2" charset="2"/>
              <a:buChar char="Ø"/>
            </a:pPr>
            <a:r>
              <a:rPr lang="en-US" altLang="en-US" sz="2200" b="1" u="sng" dirty="0"/>
              <a:t>As from </a:t>
            </a:r>
            <a:r>
              <a:rPr lang="en-US" altLang="en-US" sz="2200" b="1" u="sng" dirty="0" err="1"/>
              <a:t>Speiss</a:t>
            </a:r>
            <a:r>
              <a:rPr lang="en-US" altLang="en-US" sz="2200" b="1" u="sng" dirty="0"/>
              <a:t> by Pressure Leaching </a:t>
            </a:r>
          </a:p>
          <a:p>
            <a:pPr marL="609600" indent="-609600" algn="just">
              <a:lnSpc>
                <a:spcPct val="80000"/>
              </a:lnSpc>
            </a:pPr>
            <a:endParaRPr lang="en-US" altLang="en-US" sz="2200" dirty="0"/>
          </a:p>
          <a:p>
            <a:pPr marL="609600" indent="-609600" algn="just">
              <a:lnSpc>
                <a:spcPct val="80000"/>
              </a:lnSpc>
            </a:pPr>
            <a:endParaRPr lang="en-US" altLang="en-US" sz="2200" dirty="0"/>
          </a:p>
          <a:p>
            <a:pPr marL="609600" indent="-609600" algn="just">
              <a:lnSpc>
                <a:spcPct val="80000"/>
              </a:lnSpc>
            </a:pPr>
            <a:r>
              <a:rPr lang="en-US" altLang="en-US" sz="2200" dirty="0"/>
              <a:t>Fe(As)</a:t>
            </a:r>
            <a:r>
              <a:rPr lang="en-US" altLang="en-US" sz="2200" baseline="-25000" dirty="0"/>
              <a:t>4</a:t>
            </a:r>
            <a:r>
              <a:rPr lang="en-US" altLang="en-US" sz="2200" dirty="0"/>
              <a:t> ( </a:t>
            </a:r>
            <a:r>
              <a:rPr lang="en-US" altLang="en-US" sz="2200" dirty="0" err="1"/>
              <a:t>Pb</a:t>
            </a:r>
            <a:r>
              <a:rPr lang="en-US" altLang="en-US" sz="2200" dirty="0"/>
              <a:t> Blast furnace) is leached by </a:t>
            </a:r>
            <a:r>
              <a:rPr lang="en-US" altLang="en-US" sz="2200" dirty="0" err="1"/>
              <a:t>NaOH</a:t>
            </a:r>
            <a:r>
              <a:rPr lang="en-US" altLang="en-US" sz="2200" dirty="0"/>
              <a:t> to recover As as arsenide</a:t>
            </a:r>
          </a:p>
          <a:p>
            <a:pPr marL="609600" indent="-609600" algn="just">
              <a:lnSpc>
                <a:spcPct val="80000"/>
              </a:lnSpc>
            </a:pPr>
            <a:endParaRPr lang="en-US" altLang="en-US" sz="2200" dirty="0"/>
          </a:p>
          <a:p>
            <a:pPr marL="609600" indent="-609600" algn="just">
              <a:lnSpc>
                <a:spcPct val="80000"/>
              </a:lnSpc>
            </a:pPr>
            <a:endParaRPr lang="en-US" altLang="en-US" sz="2200" dirty="0"/>
          </a:p>
          <a:p>
            <a:pPr marL="609600" indent="-609600" algn="just">
              <a:lnSpc>
                <a:spcPct val="80000"/>
              </a:lnSpc>
            </a:pPr>
            <a:endParaRPr lang="en-US" altLang="en-US" sz="2200" dirty="0"/>
          </a:p>
          <a:p>
            <a:pPr marL="609600" indent="-609600" algn="just">
              <a:lnSpc>
                <a:spcPct val="80000"/>
              </a:lnSpc>
              <a:buFont typeface="Wingdings" panose="05000000000000000000" pitchFamily="2" charset="2"/>
              <a:buChar char="Ø"/>
            </a:pPr>
            <a:r>
              <a:rPr lang="en-US" altLang="en-US" sz="2200" b="1" u="sng" dirty="0"/>
              <a:t>Nickel Matte Pressure Leaching </a:t>
            </a:r>
          </a:p>
          <a:p>
            <a:pPr marL="609600" indent="-609600" algn="just">
              <a:lnSpc>
                <a:spcPct val="80000"/>
              </a:lnSpc>
            </a:pPr>
            <a:endParaRPr lang="en-US" altLang="en-US" sz="2200" dirty="0"/>
          </a:p>
          <a:p>
            <a:pPr marL="609600" indent="-609600" algn="just">
              <a:lnSpc>
                <a:spcPct val="80000"/>
              </a:lnSpc>
            </a:pPr>
            <a:endParaRPr lang="en-US" altLang="en-US" sz="2200" dirty="0"/>
          </a:p>
          <a:p>
            <a:pPr algn="just">
              <a:lnSpc>
                <a:spcPct val="80000"/>
              </a:lnSpc>
              <a:buFontTx/>
              <a:buNone/>
            </a:pPr>
            <a:r>
              <a:rPr lang="en-US" altLang="en-US" sz="2200" dirty="0"/>
              <a:t>Leaching of matte ( Ni 70% , Cu, As &amp; Fe) under O</a:t>
            </a:r>
            <a:r>
              <a:rPr lang="en-US" altLang="en-US" sz="2200" baseline="-25000" dirty="0"/>
              <a:t>2</a:t>
            </a:r>
            <a:r>
              <a:rPr lang="en-US" altLang="en-US" sz="2200" dirty="0"/>
              <a:t> partial pressure &amp; pH=5 medium – Ni, Cu &amp; As in solution </a:t>
            </a:r>
          </a:p>
          <a:p>
            <a:pPr marL="609600" indent="-609600" algn="just">
              <a:lnSpc>
                <a:spcPct val="80000"/>
              </a:lnSpc>
            </a:pPr>
            <a:endParaRPr lang="en-US" altLang="en-US" sz="2200" dirty="0"/>
          </a:p>
          <a:p>
            <a:pPr marL="609600" indent="-609600" algn="just">
              <a:lnSpc>
                <a:spcPct val="80000"/>
              </a:lnSpc>
            </a:pPr>
            <a:endParaRPr lang="en-US" altLang="en-US" sz="2200" dirty="0"/>
          </a:p>
          <a:p>
            <a:pPr marL="609600" indent="-609600" algn="just">
              <a:lnSpc>
                <a:spcPct val="80000"/>
              </a:lnSpc>
            </a:pPr>
            <a:endParaRPr lang="en-US" altLang="en-US" sz="2200" dirty="0"/>
          </a:p>
          <a:p>
            <a:pPr marL="609600" indent="-609600" algn="just">
              <a:lnSpc>
                <a:spcPct val="80000"/>
              </a:lnSpc>
              <a:buFont typeface="Wingdings" panose="05000000000000000000" pitchFamily="2" charset="2"/>
              <a:buChar char="Ø"/>
            </a:pPr>
            <a:r>
              <a:rPr lang="en-US" altLang="en-US" sz="2200" b="1" u="sng" dirty="0"/>
              <a:t>Zinc Extraction by Pressure Leaching </a:t>
            </a:r>
          </a:p>
          <a:p>
            <a:pPr marL="609600" indent="-609600" algn="just">
              <a:lnSpc>
                <a:spcPct val="80000"/>
              </a:lnSpc>
            </a:pPr>
            <a:endParaRPr lang="en-US" altLang="en-US" sz="2200" dirty="0"/>
          </a:p>
          <a:p>
            <a:pPr marL="609600" indent="-609600" algn="just">
              <a:lnSpc>
                <a:spcPct val="80000"/>
              </a:lnSpc>
            </a:pPr>
            <a:endParaRPr lang="en-US" altLang="en-US" sz="2200" dirty="0"/>
          </a:p>
          <a:p>
            <a:pPr algn="just">
              <a:lnSpc>
                <a:spcPct val="80000"/>
              </a:lnSpc>
              <a:buFontTx/>
              <a:buNone/>
            </a:pPr>
            <a:r>
              <a:rPr lang="en-US" altLang="en-US" sz="2200" dirty="0" err="1"/>
              <a:t>ZnS</a:t>
            </a:r>
            <a:r>
              <a:rPr lang="en-US" altLang="en-US" sz="2200" dirty="0"/>
              <a:t> occurring with CuFeS</a:t>
            </a:r>
            <a:r>
              <a:rPr lang="en-US" altLang="en-US" sz="2200" baseline="-25000" dirty="0"/>
              <a:t>2</a:t>
            </a:r>
            <a:r>
              <a:rPr lang="en-US" altLang="en-US" sz="2200" dirty="0"/>
              <a:t> &amp; pyrite – leaching by H</a:t>
            </a:r>
            <a:r>
              <a:rPr lang="en-US" altLang="en-US" sz="2200" baseline="-25000" dirty="0"/>
              <a:t>2</a:t>
            </a:r>
            <a:r>
              <a:rPr lang="en-US" altLang="en-US" sz="2200" dirty="0"/>
              <a:t>SO</a:t>
            </a:r>
            <a:r>
              <a:rPr lang="en-US" altLang="en-US" sz="2200" baseline="-25000" dirty="0"/>
              <a:t>4</a:t>
            </a:r>
            <a:r>
              <a:rPr lang="en-US" altLang="en-US" sz="2200" dirty="0"/>
              <a:t> , O</a:t>
            </a:r>
            <a:r>
              <a:rPr lang="en-US" altLang="en-US" sz="2200" baseline="-25000" dirty="0"/>
              <a:t>2</a:t>
            </a:r>
            <a:r>
              <a:rPr lang="en-US" altLang="en-US" sz="2200" dirty="0"/>
              <a:t> at 6 </a:t>
            </a:r>
            <a:r>
              <a:rPr lang="en-US" altLang="en-US" sz="2200" dirty="0" err="1"/>
              <a:t>atm</a:t>
            </a:r>
            <a:r>
              <a:rPr lang="en-US" altLang="en-US" sz="2200" dirty="0"/>
              <a:t> and temperature 110 </a:t>
            </a:r>
            <a:r>
              <a:rPr lang="en-US" altLang="en-US" sz="2200" baseline="30000" dirty="0"/>
              <a:t>o </a:t>
            </a:r>
            <a:r>
              <a:rPr lang="en-US" altLang="en-US" sz="2200" dirty="0"/>
              <a:t>C – Zn recovery 98% </a:t>
            </a:r>
          </a:p>
        </p:txBody>
      </p:sp>
    </p:spTree>
    <p:extLst>
      <p:ext uri="{BB962C8B-B14F-4D97-AF65-F5344CB8AC3E}">
        <p14:creationId xmlns="" xmlns:p14="http://schemas.microsoft.com/office/powerpoint/2010/main" val="18154667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524000" y="0"/>
            <a:ext cx="9144000" cy="1600200"/>
          </a:xfrm>
        </p:spPr>
        <p:txBody>
          <a:bodyPr/>
          <a:lstStyle/>
          <a:p>
            <a:r>
              <a:rPr lang="en-US" dirty="0"/>
              <a:t>Bacterial </a:t>
            </a:r>
            <a:r>
              <a:rPr lang="en-US" dirty="0" smtClean="0"/>
              <a:t>Leaching</a:t>
            </a:r>
            <a:r>
              <a:rPr lang="en-US" b="1" u="sng" dirty="0"/>
              <a:t/>
            </a:r>
            <a:br>
              <a:rPr lang="en-US" b="1" u="sng" dirty="0"/>
            </a:br>
            <a:endParaRPr lang="en-US" dirty="0"/>
          </a:p>
        </p:txBody>
      </p:sp>
      <p:sp>
        <p:nvSpPr>
          <p:cNvPr id="4" name="Rectangle 3"/>
          <p:cNvSpPr/>
          <p:nvPr/>
        </p:nvSpPr>
        <p:spPr>
          <a:xfrm>
            <a:off x="1828800" y="1066800"/>
            <a:ext cx="8615855" cy="5509200"/>
          </a:xfrm>
          <a:prstGeom prst="rect">
            <a:avLst/>
          </a:prstGeom>
        </p:spPr>
        <p:txBody>
          <a:bodyPr wrap="square">
            <a:spAutoFit/>
          </a:bodyPr>
          <a:lstStyle/>
          <a:p>
            <a:pPr marL="285750" indent="-285750" algn="just">
              <a:buFont typeface="Arial" panose="020B0604020202020204" pitchFamily="34" charset="0"/>
              <a:buChar char="•"/>
            </a:pPr>
            <a:endParaRPr lang="en-US" sz="2200" dirty="0"/>
          </a:p>
          <a:p>
            <a:pPr marL="285750" indent="-285750" algn="just">
              <a:buFont typeface="Arial" panose="020B0604020202020204" pitchFamily="34" charset="0"/>
              <a:buChar char="•"/>
            </a:pPr>
            <a:r>
              <a:rPr lang="en-US" sz="2200" dirty="0"/>
              <a:t>It is leaching done in presence of some type of bacteria (i.e. living organism).</a:t>
            </a:r>
          </a:p>
          <a:p>
            <a:pPr algn="just"/>
            <a:endParaRPr lang="en-US" sz="2200" dirty="0"/>
          </a:p>
          <a:p>
            <a:pPr marL="285750" indent="-285750" algn="just">
              <a:buFont typeface="Arial" panose="020B0604020202020204" pitchFamily="34" charset="0"/>
              <a:buChar char="•"/>
            </a:pPr>
            <a:r>
              <a:rPr lang="en-US" sz="2200" dirty="0"/>
              <a:t>Several types of bacterial can accelerate some leaching reaction selectively to increase both rate of dissolution as well as recovery of metallic values</a:t>
            </a:r>
            <a:r>
              <a:rPr lang="en-US" sz="2200" dirty="0" smtClean="0"/>
              <a:t>.</a:t>
            </a:r>
            <a:endParaRPr lang="en-US" sz="2200" dirty="0"/>
          </a:p>
          <a:p>
            <a:pPr algn="just"/>
            <a:endParaRPr lang="en-US" sz="2200" dirty="0"/>
          </a:p>
          <a:p>
            <a:pPr marL="285750" indent="-285750" algn="just">
              <a:buFont typeface="Arial" panose="020B0604020202020204" pitchFamily="34" charset="0"/>
              <a:buChar char="•"/>
            </a:pPr>
            <a:r>
              <a:rPr lang="en-US" sz="2200" dirty="0"/>
              <a:t>These bacteria (e.g. </a:t>
            </a:r>
            <a:r>
              <a:rPr lang="en-US" sz="2200" dirty="0" err="1"/>
              <a:t>ferrobacillus</a:t>
            </a:r>
            <a:r>
              <a:rPr lang="en-US" sz="2200" dirty="0"/>
              <a:t> </a:t>
            </a:r>
            <a:r>
              <a:rPr lang="en-US" sz="2200" dirty="0" err="1"/>
              <a:t>ferrooxidens</a:t>
            </a:r>
            <a:r>
              <a:rPr lang="en-US" sz="2200" dirty="0"/>
              <a:t>, </a:t>
            </a:r>
            <a:r>
              <a:rPr lang="en-US" sz="2200" dirty="0" err="1"/>
              <a:t>thiobacillus</a:t>
            </a:r>
            <a:r>
              <a:rPr lang="en-US" sz="2200" dirty="0"/>
              <a:t> </a:t>
            </a:r>
            <a:r>
              <a:rPr lang="en-US" sz="2200" dirty="0" err="1"/>
              <a:t>ferrooxidens</a:t>
            </a:r>
            <a:r>
              <a:rPr lang="en-US" sz="2200" dirty="0"/>
              <a:t> etc.) are capable of growing on pure inorganic media obtaining their energy requirements by oxidizing inorganic substance like </a:t>
            </a:r>
            <a:r>
              <a:rPr lang="en-US" sz="2200" dirty="0" err="1"/>
              <a:t>sulphur</a:t>
            </a:r>
            <a:r>
              <a:rPr lang="en-US" sz="2200" dirty="0"/>
              <a:t> and </a:t>
            </a:r>
            <a:r>
              <a:rPr lang="en-US" sz="2200" dirty="0" err="1"/>
              <a:t>thiosulphate</a:t>
            </a:r>
            <a:r>
              <a:rPr lang="en-US" sz="2200" dirty="0"/>
              <a:t> to </a:t>
            </a:r>
            <a:r>
              <a:rPr lang="en-US" sz="2200" dirty="0" err="1"/>
              <a:t>sulphate</a:t>
            </a:r>
            <a:r>
              <a:rPr lang="en-US" sz="2200" dirty="0"/>
              <a:t> and ferrous iron to ferric ion</a:t>
            </a:r>
            <a:r>
              <a:rPr lang="en-US" sz="2200" dirty="0" smtClean="0"/>
              <a:t>.</a:t>
            </a:r>
            <a:endParaRPr lang="en-US" sz="2200" dirty="0"/>
          </a:p>
          <a:p>
            <a:pPr marL="285750" indent="-285750" algn="just">
              <a:buFont typeface="Arial" panose="020B0604020202020204" pitchFamily="34" charset="0"/>
              <a:buChar char="•"/>
            </a:pPr>
            <a:endParaRPr lang="en-US" sz="2200" dirty="0"/>
          </a:p>
          <a:p>
            <a:pPr marL="285750" indent="-285750" algn="just">
              <a:buFont typeface="Arial" panose="020B0604020202020204" pitchFamily="34" charset="0"/>
              <a:buChar char="•"/>
            </a:pPr>
            <a:r>
              <a:rPr lang="en-US" sz="2200" dirty="0"/>
              <a:t>A biological catalyst, called enzyme, is synthesized by bacteria and helps in accelerating the rate of oxidation reaction.</a:t>
            </a:r>
          </a:p>
        </p:txBody>
      </p:sp>
    </p:spTree>
    <p:extLst>
      <p:ext uri="{BB962C8B-B14F-4D97-AF65-F5344CB8AC3E}">
        <p14:creationId xmlns="" xmlns:p14="http://schemas.microsoft.com/office/powerpoint/2010/main" val="11741298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nvSpPr>
        <p:spPr>
          <a:xfrm>
            <a:off x="4800600" y="675292"/>
            <a:ext cx="2286000" cy="762000"/>
          </a:xfrm>
          <a:prstGeom prst="rect">
            <a:avLst/>
          </a:prstGeom>
        </p:spPr>
        <p:txBody>
          <a:bodyPr vert="horz">
            <a:norm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lgn="ctr">
              <a:buNone/>
            </a:pPr>
            <a:r>
              <a:rPr lang="en-US" sz="3600" dirty="0"/>
              <a:t>Bacteria</a:t>
            </a:r>
            <a:r>
              <a:rPr lang="en-US" dirty="0"/>
              <a:t> </a:t>
            </a:r>
          </a:p>
          <a:p>
            <a:pPr algn="ctr">
              <a:buNone/>
            </a:pPr>
            <a:endParaRPr lang="en-US" dirty="0"/>
          </a:p>
        </p:txBody>
      </p:sp>
      <p:cxnSp>
        <p:nvCxnSpPr>
          <p:cNvPr id="4" name="Straight Arrow Connector 3"/>
          <p:cNvCxnSpPr/>
          <p:nvPr/>
        </p:nvCxnSpPr>
        <p:spPr>
          <a:xfrm>
            <a:off x="5943600" y="1468863"/>
            <a:ext cx="0" cy="11089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 name="TextBox 6"/>
          <p:cNvSpPr txBox="1"/>
          <p:nvPr/>
        </p:nvSpPr>
        <p:spPr>
          <a:xfrm>
            <a:off x="6096000" y="1673518"/>
            <a:ext cx="1547218"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synthesize</a:t>
            </a:r>
          </a:p>
        </p:txBody>
      </p:sp>
      <p:sp>
        <p:nvSpPr>
          <p:cNvPr id="7" name="Rectangle 6"/>
          <p:cNvSpPr/>
          <p:nvPr/>
        </p:nvSpPr>
        <p:spPr>
          <a:xfrm>
            <a:off x="4043198" y="2667001"/>
            <a:ext cx="3848100" cy="1200329"/>
          </a:xfrm>
          <a:prstGeom prst="rect">
            <a:avLst/>
          </a:prstGeom>
        </p:spPr>
        <p:txBody>
          <a:bodyPr wrap="square">
            <a:spAutoFit/>
          </a:bodyPr>
          <a:lstStyle/>
          <a:p>
            <a:pPr algn="ctr"/>
            <a:r>
              <a:rPr lang="en-US" sz="3600" dirty="0"/>
              <a:t>Biological catalyst</a:t>
            </a:r>
          </a:p>
          <a:p>
            <a:pPr algn="ctr"/>
            <a:r>
              <a:rPr lang="en-US" sz="3600" dirty="0"/>
              <a:t>(enzyme)</a:t>
            </a:r>
          </a:p>
        </p:txBody>
      </p:sp>
      <p:cxnSp>
        <p:nvCxnSpPr>
          <p:cNvPr id="8" name="Straight Arrow Connector 7"/>
          <p:cNvCxnSpPr/>
          <p:nvPr/>
        </p:nvCxnSpPr>
        <p:spPr>
          <a:xfrm>
            <a:off x="5951482" y="4022753"/>
            <a:ext cx="0" cy="110093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9" name="TextBox 9"/>
          <p:cNvSpPr txBox="1"/>
          <p:nvPr/>
        </p:nvSpPr>
        <p:spPr>
          <a:xfrm>
            <a:off x="3036317" y="5123684"/>
            <a:ext cx="6341095"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dirty="0"/>
              <a:t>Accelerate  the rate of oxidation</a:t>
            </a:r>
          </a:p>
        </p:txBody>
      </p:sp>
    </p:spTree>
    <p:extLst>
      <p:ext uri="{BB962C8B-B14F-4D97-AF65-F5344CB8AC3E}">
        <p14:creationId xmlns="" xmlns:p14="http://schemas.microsoft.com/office/powerpoint/2010/main" val="9898315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 of </a:t>
            </a:r>
            <a:r>
              <a:rPr lang="en-US" dirty="0"/>
              <a:t>B</a:t>
            </a:r>
            <a:r>
              <a:rPr lang="en-US" dirty="0" smtClean="0"/>
              <a:t>acterial Leaching</a:t>
            </a:r>
            <a:endParaRPr lang="en-US" dirty="0"/>
          </a:p>
        </p:txBody>
      </p:sp>
      <p:sp>
        <p:nvSpPr>
          <p:cNvPr id="3" name="Content Placeholder 2"/>
          <p:cNvSpPr>
            <a:spLocks noGrp="1"/>
          </p:cNvSpPr>
          <p:nvPr/>
        </p:nvSpPr>
        <p:spPr>
          <a:xfrm>
            <a:off x="1878724" y="1905000"/>
            <a:ext cx="8332076" cy="4572000"/>
          </a:xfrm>
          <a:prstGeom prst="rect">
            <a:avLst/>
          </a:prstGeom>
        </p:spPr>
        <p:txBody>
          <a:bodyPr vert="horz">
            <a:norm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just">
              <a:buNone/>
            </a:pPr>
            <a:r>
              <a:rPr lang="en-US" sz="1800" dirty="0"/>
              <a:t>There are two major mechanisms of bacterial leaching</a:t>
            </a:r>
          </a:p>
          <a:p>
            <a:pPr marL="68580" indent="0" algn="just">
              <a:buNone/>
            </a:pPr>
            <a:endParaRPr lang="en-US" sz="1800" dirty="0"/>
          </a:p>
          <a:p>
            <a:pPr marL="68580" indent="0" algn="just">
              <a:buNone/>
            </a:pPr>
            <a:endParaRPr lang="en-US" sz="1800" dirty="0"/>
          </a:p>
          <a:p>
            <a:pPr algn="just">
              <a:buClr>
                <a:schemeClr val="tx1"/>
              </a:buClr>
              <a:buAutoNum type="arabicPeriod"/>
            </a:pPr>
            <a:r>
              <a:rPr lang="en-US" sz="2000" u="sng" dirty="0"/>
              <a:t>Direct leaching</a:t>
            </a:r>
            <a:r>
              <a:rPr lang="en-US" sz="2000" dirty="0"/>
              <a:t>:</a:t>
            </a:r>
          </a:p>
          <a:p>
            <a:pPr marL="68580" indent="0" algn="just">
              <a:buNone/>
            </a:pPr>
            <a:r>
              <a:rPr lang="en-US" sz="1800" dirty="0"/>
              <a:t>In the process in direct leaching metal </a:t>
            </a:r>
            <a:r>
              <a:rPr lang="en-US" sz="1800" dirty="0" err="1"/>
              <a:t>sulphides</a:t>
            </a:r>
            <a:r>
              <a:rPr lang="en-US" sz="1800" dirty="0"/>
              <a:t> can be directly oxidized by bacteria. </a:t>
            </a:r>
          </a:p>
          <a:p>
            <a:pPr marL="68580" indent="0" algn="just">
              <a:buNone/>
            </a:pPr>
            <a:endParaRPr lang="en-US" sz="1800" dirty="0"/>
          </a:p>
          <a:p>
            <a:pPr marL="68580" indent="0" algn="just">
              <a:buNone/>
            </a:pPr>
            <a:endParaRPr lang="en-US" sz="1800" dirty="0"/>
          </a:p>
          <a:p>
            <a:pPr marL="68580" indent="0" algn="just">
              <a:buNone/>
            </a:pPr>
            <a:r>
              <a:rPr lang="en-US" sz="2000" dirty="0"/>
              <a:t>2.   </a:t>
            </a:r>
            <a:r>
              <a:rPr lang="en-US" sz="2000" u="sng" dirty="0"/>
              <a:t>Indirect leaching</a:t>
            </a:r>
            <a:r>
              <a:rPr lang="en-US" sz="2000" dirty="0"/>
              <a:t>:</a:t>
            </a:r>
          </a:p>
          <a:p>
            <a:pPr marL="68580" indent="0" algn="just">
              <a:buNone/>
            </a:pPr>
            <a:r>
              <a:rPr lang="en-US" sz="1800" dirty="0"/>
              <a:t>The microbial action results in the oxidation of ferrous ions (Fe</a:t>
            </a:r>
            <a:r>
              <a:rPr lang="en-US" sz="1800" baseline="30000" dirty="0"/>
              <a:t>2+</a:t>
            </a:r>
            <a:r>
              <a:rPr lang="en-US" sz="1800" dirty="0"/>
              <a:t>) to ferric ions (Fe</a:t>
            </a:r>
            <a:r>
              <a:rPr lang="en-US" sz="1800" baseline="30000" dirty="0"/>
              <a:t>3+</a:t>
            </a:r>
            <a:r>
              <a:rPr lang="en-US" sz="1800" dirty="0"/>
              <a:t>) and the ferric ions then chemically oxidize the </a:t>
            </a:r>
            <a:r>
              <a:rPr lang="en-US" sz="1800" dirty="0" err="1"/>
              <a:t>sulphide</a:t>
            </a:r>
            <a:r>
              <a:rPr lang="en-US" sz="1800" dirty="0"/>
              <a:t> minerals.</a:t>
            </a:r>
          </a:p>
        </p:txBody>
      </p:sp>
    </p:spTree>
    <p:extLst>
      <p:ext uri="{BB962C8B-B14F-4D97-AF65-F5344CB8AC3E}">
        <p14:creationId xmlns="" xmlns:p14="http://schemas.microsoft.com/office/powerpoint/2010/main" val="22406047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 of </a:t>
            </a:r>
            <a:r>
              <a:rPr lang="en-US" dirty="0"/>
              <a:t>B</a:t>
            </a:r>
            <a:r>
              <a:rPr lang="en-US" dirty="0" smtClean="0"/>
              <a:t>acterial Leaching</a:t>
            </a:r>
            <a:endParaRPr lang="en-US" dirty="0"/>
          </a:p>
        </p:txBody>
      </p:sp>
      <p:sp>
        <p:nvSpPr>
          <p:cNvPr id="4" name="Rectangle 3"/>
          <p:cNvSpPr/>
          <p:nvPr/>
        </p:nvSpPr>
        <p:spPr>
          <a:xfrm>
            <a:off x="1828800" y="1752600"/>
            <a:ext cx="8534400" cy="4154984"/>
          </a:xfrm>
          <a:prstGeom prst="rect">
            <a:avLst/>
          </a:prstGeom>
        </p:spPr>
        <p:txBody>
          <a:bodyPr wrap="square">
            <a:spAutoFit/>
          </a:bodyPr>
          <a:lstStyle/>
          <a:p>
            <a:pPr marL="285750" indent="-285750" algn="just">
              <a:buFont typeface="Arial" panose="020B0604020202020204" pitchFamily="34" charset="0"/>
              <a:buChar char="•"/>
            </a:pPr>
            <a:r>
              <a:rPr lang="en-US" sz="2200" dirty="0"/>
              <a:t>Microorganisms can oxidize metal sulfides by a “direct” mechanism obtaining electrons directly from the reduced minerals. </a:t>
            </a:r>
          </a:p>
          <a:p>
            <a:pPr algn="just"/>
            <a:endParaRPr lang="en-US" sz="2200" dirty="0"/>
          </a:p>
          <a:p>
            <a:pPr marL="285750" indent="-285750" algn="just">
              <a:buFont typeface="Arial" panose="020B0604020202020204" pitchFamily="34" charset="0"/>
              <a:buChar char="•"/>
            </a:pPr>
            <a:r>
              <a:rPr lang="en-US" sz="2200" dirty="0"/>
              <a:t>Cells have to be attached to the mineral surface and a close contact is needed. </a:t>
            </a:r>
          </a:p>
          <a:p>
            <a:pPr algn="just"/>
            <a:endParaRPr lang="en-US" sz="2200" dirty="0"/>
          </a:p>
          <a:p>
            <a:pPr marL="285750" indent="-285750" algn="just">
              <a:buFont typeface="Arial" panose="020B0604020202020204" pitchFamily="34" charset="0"/>
              <a:buChar char="•"/>
            </a:pPr>
            <a:r>
              <a:rPr lang="en-US" sz="2200" dirty="0"/>
              <a:t>The adsorption of cells to suspended mineral particles takes place within minutes or hours.</a:t>
            </a:r>
          </a:p>
          <a:p>
            <a:pPr algn="just"/>
            <a:endParaRPr lang="en-US" sz="2200" dirty="0"/>
          </a:p>
          <a:p>
            <a:pPr marL="285750" indent="-285750" algn="just">
              <a:buFont typeface="Arial" panose="020B0604020202020204" pitchFamily="34" charset="0"/>
              <a:buChar char="•"/>
            </a:pPr>
            <a:r>
              <a:rPr lang="en-US" sz="2200" dirty="0"/>
              <a:t>The oxidation of reduced metals through the “indirect” mechanism is mediated by ferric iron (Fe</a:t>
            </a:r>
            <a:r>
              <a:rPr lang="en-US" sz="2200" baseline="30000" dirty="0"/>
              <a:t>3+) </a:t>
            </a:r>
            <a:r>
              <a:rPr lang="en-US" sz="2200" dirty="0"/>
              <a:t>originating from the microbial oxidation of ferrous iron (Fe</a:t>
            </a:r>
            <a:r>
              <a:rPr lang="en-US" sz="2200" baseline="30000" dirty="0"/>
              <a:t>2+) </a:t>
            </a:r>
            <a:r>
              <a:rPr lang="en-US" sz="2200" dirty="0"/>
              <a:t>compounds present in the minerals.</a:t>
            </a:r>
          </a:p>
        </p:txBody>
      </p:sp>
    </p:spTree>
    <p:extLst>
      <p:ext uri="{BB962C8B-B14F-4D97-AF65-F5344CB8AC3E}">
        <p14:creationId xmlns="" xmlns:p14="http://schemas.microsoft.com/office/powerpoint/2010/main" val="1377631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289" y="228601"/>
            <a:ext cx="10688783" cy="5909310"/>
          </a:xfrm>
          <a:prstGeom prst="rect">
            <a:avLst/>
          </a:prstGeom>
        </p:spPr>
        <p:txBody>
          <a:bodyPr wrap="square">
            <a:spAutoFit/>
          </a:bodyPr>
          <a:lstStyle/>
          <a:p>
            <a:pPr marL="285750" indent="-285750" algn="just">
              <a:buFont typeface="Arial" panose="020B0604020202020204" pitchFamily="34" charset="0"/>
              <a:buChar char="•"/>
            </a:pPr>
            <a:r>
              <a:rPr lang="en-US" dirty="0"/>
              <a:t>It is generally believed that the process is initiated by oxidation of pyrite in presence if moisture according to the following reaction.</a:t>
            </a:r>
          </a:p>
          <a:p>
            <a:pPr algn="just"/>
            <a:r>
              <a:rPr lang="en-US" dirty="0"/>
              <a:t>		</a:t>
            </a:r>
          </a:p>
          <a:p>
            <a:pPr algn="just"/>
            <a:r>
              <a:rPr lang="en-US" dirty="0"/>
              <a:t>		2FeS</a:t>
            </a:r>
            <a:r>
              <a:rPr lang="en-US" baseline="-25000" dirty="0"/>
              <a:t>2(s)</a:t>
            </a:r>
            <a:r>
              <a:rPr lang="en-US" dirty="0"/>
              <a:t> + 7O</a:t>
            </a:r>
            <a:r>
              <a:rPr lang="en-US" baseline="-25000" dirty="0"/>
              <a:t>2</a:t>
            </a:r>
            <a:r>
              <a:rPr lang="en-US" dirty="0"/>
              <a:t> + 2H</a:t>
            </a:r>
            <a:r>
              <a:rPr lang="en-US" baseline="-25000" dirty="0"/>
              <a:t>2</a:t>
            </a:r>
            <a:r>
              <a:rPr lang="en-US" dirty="0"/>
              <a:t>O</a:t>
            </a:r>
            <a:r>
              <a:rPr lang="en-US" baseline="-25000" dirty="0"/>
              <a:t>(l)</a:t>
            </a:r>
            <a:r>
              <a:rPr lang="en-US" dirty="0"/>
              <a:t> </a:t>
            </a:r>
            <a:r>
              <a:rPr lang="en-US" dirty="0">
                <a:sym typeface="Symbol"/>
              </a:rPr>
              <a:t></a:t>
            </a:r>
            <a:r>
              <a:rPr lang="en-US" dirty="0"/>
              <a:t> 2FeSO</a:t>
            </a:r>
            <a:r>
              <a:rPr lang="en-US" baseline="-25000" dirty="0"/>
              <a:t>4(</a:t>
            </a:r>
            <a:r>
              <a:rPr lang="en-US" baseline="-25000" dirty="0" err="1"/>
              <a:t>aq</a:t>
            </a:r>
            <a:r>
              <a:rPr lang="en-US" baseline="-25000" dirty="0"/>
              <a:t>)</a:t>
            </a:r>
            <a:r>
              <a:rPr lang="en-US" dirty="0"/>
              <a:t> + 2H</a:t>
            </a:r>
            <a:r>
              <a:rPr lang="en-US" baseline="-25000" dirty="0"/>
              <a:t>2</a:t>
            </a:r>
            <a:r>
              <a:rPr lang="en-US" dirty="0"/>
              <a:t>SO</a:t>
            </a:r>
            <a:r>
              <a:rPr lang="en-US" baseline="-25000" dirty="0"/>
              <a:t>4(</a:t>
            </a:r>
            <a:r>
              <a:rPr lang="en-US" baseline="-25000" dirty="0" err="1"/>
              <a:t>aq</a:t>
            </a:r>
            <a:r>
              <a:rPr lang="en-US" baseline="-25000" dirty="0"/>
              <a:t>)</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This reaction is slow and non-bacterial.</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Under slightly alkaline and acidic conditions, ferrous </a:t>
            </a:r>
            <a:r>
              <a:rPr lang="en-US" dirty="0" err="1"/>
              <a:t>sulphates</a:t>
            </a:r>
            <a:r>
              <a:rPr lang="en-US" dirty="0"/>
              <a:t> oxides to ferric </a:t>
            </a:r>
            <a:r>
              <a:rPr lang="en-US" dirty="0" err="1"/>
              <a:t>sulphate</a:t>
            </a:r>
            <a:r>
              <a:rPr lang="en-US" dirty="0"/>
              <a:t>. The reaction is</a:t>
            </a:r>
          </a:p>
          <a:p>
            <a:pPr marL="285750" indent="-285750" algn="just">
              <a:buFont typeface="Arial" panose="020B0604020202020204" pitchFamily="34" charset="0"/>
              <a:buChar char="•"/>
            </a:pPr>
            <a:endParaRPr lang="en-US" dirty="0"/>
          </a:p>
          <a:p>
            <a:pPr lvl="3" algn="just"/>
            <a:r>
              <a:rPr lang="en-US" dirty="0"/>
              <a:t>	4FeSO</a:t>
            </a:r>
            <a:r>
              <a:rPr lang="en-US" baseline="-25000" dirty="0"/>
              <a:t>4(</a:t>
            </a:r>
            <a:r>
              <a:rPr lang="en-US" baseline="-25000" dirty="0" err="1"/>
              <a:t>aq</a:t>
            </a:r>
            <a:r>
              <a:rPr lang="en-US" baseline="-25000" dirty="0"/>
              <a:t>)</a:t>
            </a:r>
            <a:r>
              <a:rPr lang="en-US" dirty="0"/>
              <a:t> + 2H</a:t>
            </a:r>
            <a:r>
              <a:rPr lang="en-US" baseline="-25000" dirty="0"/>
              <a:t>2</a:t>
            </a:r>
            <a:r>
              <a:rPr lang="en-US" dirty="0"/>
              <a:t>SO</a:t>
            </a:r>
            <a:r>
              <a:rPr lang="en-US" baseline="-25000" dirty="0"/>
              <a:t>4(</a:t>
            </a:r>
            <a:r>
              <a:rPr lang="en-US" baseline="-25000" dirty="0" err="1"/>
              <a:t>aq</a:t>
            </a:r>
            <a:r>
              <a:rPr lang="en-US" baseline="-25000" dirty="0"/>
              <a:t>)</a:t>
            </a:r>
            <a:r>
              <a:rPr lang="en-US" dirty="0"/>
              <a:t> +O</a:t>
            </a:r>
            <a:r>
              <a:rPr lang="en-US" baseline="-25000" dirty="0"/>
              <a:t>2(g)</a:t>
            </a:r>
            <a:r>
              <a:rPr lang="en-US" dirty="0"/>
              <a:t> </a:t>
            </a:r>
            <a:r>
              <a:rPr lang="en-US" dirty="0">
                <a:sym typeface="Symbol"/>
              </a:rPr>
              <a:t></a:t>
            </a:r>
            <a:r>
              <a:rPr lang="en-US" dirty="0"/>
              <a:t> Fe</a:t>
            </a:r>
            <a:r>
              <a:rPr lang="en-US" baseline="-25000" dirty="0"/>
              <a:t>2</a:t>
            </a:r>
            <a:r>
              <a:rPr lang="en-US" dirty="0"/>
              <a:t>(SO</a:t>
            </a:r>
            <a:r>
              <a:rPr lang="en-US" baseline="-25000" dirty="0"/>
              <a:t>4</a:t>
            </a:r>
            <a:r>
              <a:rPr lang="en-US" dirty="0"/>
              <a:t>)</a:t>
            </a:r>
            <a:r>
              <a:rPr lang="en-US" baseline="-25000" dirty="0"/>
              <a:t>3(</a:t>
            </a:r>
            <a:r>
              <a:rPr lang="en-US" baseline="-25000" dirty="0" err="1"/>
              <a:t>aq</a:t>
            </a:r>
            <a:r>
              <a:rPr lang="en-US" baseline="-25000" dirty="0"/>
              <a:t>)</a:t>
            </a:r>
            <a:r>
              <a:rPr lang="en-US" dirty="0"/>
              <a:t> + 2H</a:t>
            </a:r>
            <a:r>
              <a:rPr lang="en-US" baseline="-25000" dirty="0"/>
              <a:t>2</a:t>
            </a:r>
            <a:r>
              <a:rPr lang="en-US" dirty="0"/>
              <a:t>O</a:t>
            </a:r>
            <a:r>
              <a:rPr lang="en-US" baseline="-25000" dirty="0"/>
              <a:t>(</a:t>
            </a:r>
            <a:r>
              <a:rPr lang="en-US" baseline="-25000" dirty="0" err="1"/>
              <a:t>aq</a:t>
            </a:r>
            <a:r>
              <a:rPr lang="en-US" baseline="-25000" dirty="0"/>
              <a:t>)</a:t>
            </a:r>
          </a:p>
          <a:p>
            <a:pPr marL="285750" lvl="3" indent="-285750" algn="just">
              <a:buFont typeface="Arial" panose="020B0604020202020204" pitchFamily="34" charset="0"/>
              <a:buChar char="•"/>
            </a:pPr>
            <a:endParaRPr lang="en-US" dirty="0"/>
          </a:p>
          <a:p>
            <a:pPr marL="285750" lvl="3" indent="-285750" algn="just">
              <a:buFont typeface="Arial" panose="020B0604020202020204" pitchFamily="34" charset="0"/>
              <a:buChar char="•"/>
            </a:pPr>
            <a:r>
              <a:rPr lang="en-US" dirty="0"/>
              <a:t>This reaction is fast and bacterial. The ferric </a:t>
            </a:r>
            <a:r>
              <a:rPr lang="en-US" dirty="0" err="1"/>
              <a:t>sulphate</a:t>
            </a:r>
            <a:r>
              <a:rPr lang="en-US" dirty="0"/>
              <a:t> so produced hydrolyzes to liberate acid according to reaction</a:t>
            </a:r>
          </a:p>
          <a:p>
            <a:pPr marL="0" lvl="3" algn="just"/>
            <a:endParaRPr lang="en-US" dirty="0"/>
          </a:p>
          <a:p>
            <a:pPr marL="0" lvl="3" algn="just"/>
            <a:r>
              <a:rPr lang="en-US" dirty="0"/>
              <a:t>		Fe</a:t>
            </a:r>
            <a:r>
              <a:rPr lang="en-US" baseline="-25000" dirty="0"/>
              <a:t>2</a:t>
            </a:r>
            <a:r>
              <a:rPr lang="en-US" dirty="0"/>
              <a:t>(SO</a:t>
            </a:r>
            <a:r>
              <a:rPr lang="en-US" baseline="-25000" dirty="0"/>
              <a:t>4</a:t>
            </a:r>
            <a:r>
              <a:rPr lang="en-US" dirty="0"/>
              <a:t>)</a:t>
            </a:r>
            <a:r>
              <a:rPr lang="en-US" baseline="-25000" dirty="0"/>
              <a:t>3(</a:t>
            </a:r>
            <a:r>
              <a:rPr lang="en-US" baseline="-25000" dirty="0" err="1"/>
              <a:t>aq</a:t>
            </a:r>
            <a:r>
              <a:rPr lang="en-US" baseline="-25000" dirty="0"/>
              <a:t>)</a:t>
            </a:r>
            <a:r>
              <a:rPr lang="en-US" dirty="0"/>
              <a:t> + 2H</a:t>
            </a:r>
            <a:r>
              <a:rPr lang="en-US" baseline="-25000" dirty="0"/>
              <a:t>2</a:t>
            </a:r>
            <a:r>
              <a:rPr lang="en-US" dirty="0"/>
              <a:t>O</a:t>
            </a:r>
            <a:r>
              <a:rPr lang="en-US" baseline="-25000" dirty="0"/>
              <a:t>(</a:t>
            </a:r>
            <a:r>
              <a:rPr lang="en-US" baseline="-25000" dirty="0" err="1"/>
              <a:t>aq</a:t>
            </a:r>
            <a:r>
              <a:rPr lang="en-US" baseline="-25000" dirty="0"/>
              <a:t>)</a:t>
            </a:r>
            <a:r>
              <a:rPr lang="en-US" dirty="0"/>
              <a:t> </a:t>
            </a:r>
            <a:r>
              <a:rPr lang="en-US" dirty="0">
                <a:sym typeface="Symbol"/>
              </a:rPr>
              <a:t></a:t>
            </a:r>
            <a:r>
              <a:rPr lang="en-US" dirty="0"/>
              <a:t> 2Fe(OH)SO</a:t>
            </a:r>
            <a:r>
              <a:rPr lang="en-US" baseline="-25000" dirty="0"/>
              <a:t>4(</a:t>
            </a:r>
            <a:r>
              <a:rPr lang="en-US" baseline="-25000" dirty="0" err="1"/>
              <a:t>aq</a:t>
            </a:r>
            <a:r>
              <a:rPr lang="en-US" baseline="-25000" dirty="0"/>
              <a:t>)</a:t>
            </a:r>
            <a:r>
              <a:rPr lang="en-US" dirty="0"/>
              <a:t> + H</a:t>
            </a:r>
            <a:r>
              <a:rPr lang="en-US" baseline="-25000" dirty="0"/>
              <a:t>2</a:t>
            </a:r>
            <a:r>
              <a:rPr lang="en-US" dirty="0"/>
              <a:t>SO</a:t>
            </a:r>
            <a:r>
              <a:rPr lang="en-US" baseline="-25000" dirty="0"/>
              <a:t>4(</a:t>
            </a:r>
            <a:r>
              <a:rPr lang="en-US" baseline="-25000" dirty="0" err="1"/>
              <a:t>aq</a:t>
            </a:r>
            <a:r>
              <a:rPr lang="en-US" baseline="-25000" dirty="0"/>
              <a:t>)</a:t>
            </a:r>
            <a:endParaRPr lang="en-US" dirty="0"/>
          </a:p>
          <a:p>
            <a:pPr marL="0" lvl="3" algn="just"/>
            <a:endParaRPr lang="en-US" dirty="0"/>
          </a:p>
          <a:p>
            <a:pPr marL="285750" indent="-285750" algn="just">
              <a:buFont typeface="Arial" panose="020B0604020202020204" pitchFamily="34" charset="0"/>
              <a:buChar char="•"/>
            </a:pPr>
            <a:r>
              <a:rPr lang="en-US" dirty="0"/>
              <a:t>Ferric </a:t>
            </a:r>
            <a:r>
              <a:rPr lang="en-US" dirty="0" err="1"/>
              <a:t>sulphate</a:t>
            </a:r>
            <a:r>
              <a:rPr lang="en-US" dirty="0"/>
              <a:t> can also react with the pyrite as follows:</a:t>
            </a:r>
          </a:p>
          <a:p>
            <a:pPr algn="just"/>
            <a:endParaRPr lang="en-US" dirty="0"/>
          </a:p>
          <a:p>
            <a:pPr algn="just"/>
            <a:r>
              <a:rPr lang="en-US" dirty="0"/>
              <a:t>		FeS</a:t>
            </a:r>
            <a:r>
              <a:rPr lang="en-US" baseline="-25000" dirty="0"/>
              <a:t>2(s)</a:t>
            </a:r>
            <a:r>
              <a:rPr lang="en-US" dirty="0"/>
              <a:t> + Fe</a:t>
            </a:r>
            <a:r>
              <a:rPr lang="en-US" baseline="-25000" dirty="0"/>
              <a:t>2</a:t>
            </a:r>
            <a:r>
              <a:rPr lang="en-US" dirty="0"/>
              <a:t>(SO</a:t>
            </a:r>
            <a:r>
              <a:rPr lang="en-US" baseline="-25000" dirty="0"/>
              <a:t>4</a:t>
            </a:r>
            <a:r>
              <a:rPr lang="en-US" dirty="0"/>
              <a:t>)</a:t>
            </a:r>
            <a:r>
              <a:rPr lang="en-US" baseline="-25000" dirty="0"/>
              <a:t>2(</a:t>
            </a:r>
            <a:r>
              <a:rPr lang="en-US" baseline="-25000" dirty="0" err="1"/>
              <a:t>aq</a:t>
            </a:r>
            <a:r>
              <a:rPr lang="en-US" baseline="-25000" dirty="0"/>
              <a:t>)</a:t>
            </a:r>
            <a:r>
              <a:rPr lang="en-US" dirty="0"/>
              <a:t> </a:t>
            </a:r>
            <a:r>
              <a:rPr lang="en-US" dirty="0">
                <a:sym typeface="Symbol"/>
              </a:rPr>
              <a:t></a:t>
            </a:r>
            <a:r>
              <a:rPr lang="en-US" dirty="0"/>
              <a:t> FeSO</a:t>
            </a:r>
            <a:r>
              <a:rPr lang="en-US" baseline="-25000" dirty="0"/>
              <a:t>4(</a:t>
            </a:r>
            <a:r>
              <a:rPr lang="en-US" baseline="-25000" dirty="0" err="1"/>
              <a:t>aq</a:t>
            </a:r>
            <a:r>
              <a:rPr lang="en-US" baseline="-25000" dirty="0"/>
              <a:t>)</a:t>
            </a:r>
            <a:r>
              <a:rPr lang="en-US" dirty="0"/>
              <a:t> + 2S</a:t>
            </a:r>
            <a:r>
              <a:rPr lang="en-US" baseline="-25000" dirty="0"/>
              <a:t>(s)</a:t>
            </a:r>
            <a:endParaRPr lang="en-US" sz="1200" dirty="0"/>
          </a:p>
          <a:p>
            <a:pPr algn="just"/>
            <a:endParaRPr lang="en-US" dirty="0"/>
          </a:p>
          <a:p>
            <a:pPr algn="just"/>
            <a:r>
              <a:rPr lang="en-US" dirty="0"/>
              <a:t>		2S</a:t>
            </a:r>
            <a:r>
              <a:rPr lang="en-US" baseline="-25000" dirty="0"/>
              <a:t>(s)</a:t>
            </a:r>
            <a:r>
              <a:rPr lang="en-US" dirty="0"/>
              <a:t> + 6Fe</a:t>
            </a:r>
            <a:r>
              <a:rPr lang="en-US" baseline="-25000" dirty="0"/>
              <a:t>2</a:t>
            </a:r>
            <a:r>
              <a:rPr lang="en-US" dirty="0"/>
              <a:t>(SO</a:t>
            </a:r>
            <a:r>
              <a:rPr lang="en-US" baseline="-25000" dirty="0"/>
              <a:t>4</a:t>
            </a:r>
            <a:r>
              <a:rPr lang="en-US" dirty="0"/>
              <a:t>)</a:t>
            </a:r>
            <a:r>
              <a:rPr lang="en-US" baseline="-25000" dirty="0"/>
              <a:t>3(</a:t>
            </a:r>
            <a:r>
              <a:rPr lang="en-US" baseline="-25000" dirty="0" err="1"/>
              <a:t>aq</a:t>
            </a:r>
            <a:r>
              <a:rPr lang="en-US" baseline="-25000" dirty="0"/>
              <a:t>)</a:t>
            </a:r>
            <a:r>
              <a:rPr lang="en-US" dirty="0"/>
              <a:t> + 8H</a:t>
            </a:r>
            <a:r>
              <a:rPr lang="en-US" baseline="-25000" dirty="0"/>
              <a:t>2</a:t>
            </a:r>
            <a:r>
              <a:rPr lang="en-US" dirty="0"/>
              <a:t>O </a:t>
            </a:r>
            <a:r>
              <a:rPr lang="en-US" dirty="0">
                <a:sym typeface="Symbol"/>
              </a:rPr>
              <a:t></a:t>
            </a:r>
            <a:r>
              <a:rPr lang="en-US" dirty="0"/>
              <a:t> 12FeSO</a:t>
            </a:r>
            <a:r>
              <a:rPr lang="en-US" baseline="-25000" dirty="0"/>
              <a:t>4(</a:t>
            </a:r>
            <a:r>
              <a:rPr lang="en-US" baseline="-25000" dirty="0" err="1"/>
              <a:t>aq</a:t>
            </a:r>
            <a:r>
              <a:rPr lang="en-US" baseline="-25000" dirty="0"/>
              <a:t>)</a:t>
            </a:r>
            <a:r>
              <a:rPr lang="en-US" dirty="0"/>
              <a:t> + 8H</a:t>
            </a:r>
            <a:r>
              <a:rPr lang="en-US" baseline="-25000" dirty="0"/>
              <a:t>2</a:t>
            </a:r>
            <a:r>
              <a:rPr lang="en-US" dirty="0"/>
              <a:t>SO</a:t>
            </a:r>
            <a:r>
              <a:rPr lang="en-US" baseline="-25000" dirty="0"/>
              <a:t>4(</a:t>
            </a:r>
            <a:r>
              <a:rPr lang="en-US" baseline="-25000" dirty="0" err="1"/>
              <a:t>aq</a:t>
            </a:r>
            <a:r>
              <a:rPr lang="en-US" baseline="-25000" dirty="0"/>
              <a:t>)</a:t>
            </a:r>
            <a:endParaRPr lang="en-US" sz="1200" dirty="0"/>
          </a:p>
        </p:txBody>
      </p:sp>
    </p:spTree>
    <p:extLst>
      <p:ext uri="{BB962C8B-B14F-4D97-AF65-F5344CB8AC3E}">
        <p14:creationId xmlns="" xmlns:p14="http://schemas.microsoft.com/office/powerpoint/2010/main" val="3094684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304801"/>
            <a:ext cx="8534400" cy="6186309"/>
          </a:xfrm>
          <a:prstGeom prst="rect">
            <a:avLst/>
          </a:prstGeom>
        </p:spPr>
        <p:txBody>
          <a:bodyPr wrap="square">
            <a:spAutoFit/>
          </a:bodyPr>
          <a:lstStyle/>
          <a:p>
            <a:pPr marL="285750" indent="-285750" algn="just">
              <a:buFont typeface="Arial" panose="020B0604020202020204" pitchFamily="34" charset="0"/>
              <a:buChar char="•"/>
            </a:pPr>
            <a:r>
              <a:rPr lang="en-US" dirty="0"/>
              <a:t>Sulphur is oxidized by bacteria to </a:t>
            </a:r>
            <a:r>
              <a:rPr lang="en-US" dirty="0" err="1"/>
              <a:t>sulphuric</a:t>
            </a:r>
            <a:r>
              <a:rPr lang="en-US" dirty="0"/>
              <a:t> acid as represented by the reaction</a:t>
            </a:r>
          </a:p>
          <a:p>
            <a:pPr algn="just"/>
            <a:endParaRPr lang="en-US" dirty="0"/>
          </a:p>
          <a:p>
            <a:pPr algn="just"/>
            <a:r>
              <a:rPr lang="en-US" dirty="0"/>
              <a:t>		2S</a:t>
            </a:r>
            <a:r>
              <a:rPr lang="en-US" baseline="-25000" dirty="0"/>
              <a:t>(s)</a:t>
            </a:r>
            <a:r>
              <a:rPr lang="en-US" dirty="0"/>
              <a:t> + 3O</a:t>
            </a:r>
            <a:r>
              <a:rPr lang="en-US" baseline="-25000" dirty="0"/>
              <a:t>2(g) </a:t>
            </a:r>
            <a:r>
              <a:rPr lang="en-US" dirty="0"/>
              <a:t>+ 2H</a:t>
            </a:r>
            <a:r>
              <a:rPr lang="en-US" baseline="-25000" dirty="0"/>
              <a:t>2</a:t>
            </a:r>
            <a:r>
              <a:rPr lang="en-US" dirty="0"/>
              <a:t>O </a:t>
            </a:r>
            <a:r>
              <a:rPr lang="en-US" dirty="0">
                <a:sym typeface="Symbol"/>
              </a:rPr>
              <a:t></a:t>
            </a:r>
            <a:r>
              <a:rPr lang="en-US" dirty="0"/>
              <a:t> 2H</a:t>
            </a:r>
            <a:r>
              <a:rPr lang="en-US" baseline="-25000" dirty="0"/>
              <a:t>2</a:t>
            </a:r>
            <a:r>
              <a:rPr lang="en-US" dirty="0"/>
              <a:t>SO</a:t>
            </a:r>
            <a:r>
              <a:rPr lang="en-US" baseline="-25000" dirty="0"/>
              <a:t>4(</a:t>
            </a:r>
            <a:r>
              <a:rPr lang="en-US" baseline="-25000" dirty="0" err="1"/>
              <a:t>aq</a:t>
            </a:r>
            <a:r>
              <a:rPr lang="en-US" baseline="-25000" dirty="0"/>
              <a:t>)</a:t>
            </a:r>
            <a:endParaRPr lang="en-US" dirty="0"/>
          </a:p>
          <a:p>
            <a:pPr lvl="0" algn="just"/>
            <a:endParaRPr lang="en-US" dirty="0"/>
          </a:p>
          <a:p>
            <a:pPr marL="285750" indent="-285750" algn="just">
              <a:buFont typeface="Arial" panose="020B0604020202020204" pitchFamily="34" charset="0"/>
              <a:buChar char="•"/>
            </a:pPr>
            <a:r>
              <a:rPr lang="en-US" dirty="0"/>
              <a:t>The reaction producing </a:t>
            </a:r>
            <a:r>
              <a:rPr lang="en-US" dirty="0" err="1"/>
              <a:t>sulphuric</a:t>
            </a:r>
            <a:r>
              <a:rPr lang="en-US" dirty="0"/>
              <a:t> acid and conducive to the growth of iron oxidizing bacteria. The ferric </a:t>
            </a:r>
            <a:r>
              <a:rPr lang="en-US" dirty="0" err="1"/>
              <a:t>sulphate</a:t>
            </a:r>
            <a:r>
              <a:rPr lang="en-US" dirty="0"/>
              <a:t> being regenerated of CuS</a:t>
            </a:r>
            <a:r>
              <a:rPr lang="en-US" baseline="-25000" dirty="0"/>
              <a:t>2</a:t>
            </a:r>
            <a:r>
              <a:rPr lang="en-US" dirty="0"/>
              <a:t> is written as</a:t>
            </a:r>
          </a:p>
          <a:p>
            <a:pPr algn="just"/>
            <a:endParaRPr lang="en-US" dirty="0"/>
          </a:p>
          <a:p>
            <a:pPr algn="just"/>
            <a:r>
              <a:rPr lang="en-US" dirty="0"/>
              <a:t>		CuS</a:t>
            </a:r>
            <a:r>
              <a:rPr lang="en-US" baseline="-25000" dirty="0"/>
              <a:t>2(s)</a:t>
            </a:r>
            <a:r>
              <a:rPr lang="en-US" dirty="0"/>
              <a:t> + Fe</a:t>
            </a:r>
            <a:r>
              <a:rPr lang="en-US" baseline="-25000" dirty="0"/>
              <a:t>2</a:t>
            </a:r>
            <a:r>
              <a:rPr lang="en-US" dirty="0"/>
              <a:t>(SO</a:t>
            </a:r>
            <a:r>
              <a:rPr lang="en-US" baseline="-25000" dirty="0"/>
              <a:t>4</a:t>
            </a:r>
            <a:r>
              <a:rPr lang="en-US" dirty="0"/>
              <a:t>)</a:t>
            </a:r>
            <a:r>
              <a:rPr lang="en-US" baseline="-25000" dirty="0"/>
              <a:t>3(</a:t>
            </a:r>
            <a:r>
              <a:rPr lang="en-US" baseline="-25000" dirty="0" err="1"/>
              <a:t>aq</a:t>
            </a:r>
            <a:r>
              <a:rPr lang="en-US" baseline="-25000" dirty="0"/>
              <a:t>)</a:t>
            </a:r>
            <a:r>
              <a:rPr lang="en-US" dirty="0"/>
              <a:t> </a:t>
            </a:r>
            <a:r>
              <a:rPr lang="en-US" dirty="0">
                <a:sym typeface="Symbol"/>
              </a:rPr>
              <a:t></a:t>
            </a:r>
            <a:r>
              <a:rPr lang="en-US" dirty="0"/>
              <a:t> CuSO</a:t>
            </a:r>
            <a:r>
              <a:rPr lang="en-US" baseline="-25000" dirty="0"/>
              <a:t>4(</a:t>
            </a:r>
            <a:r>
              <a:rPr lang="en-US" baseline="-25000" dirty="0" err="1"/>
              <a:t>aq</a:t>
            </a:r>
            <a:r>
              <a:rPr lang="en-US" baseline="-25000" dirty="0"/>
              <a:t>)</a:t>
            </a:r>
            <a:r>
              <a:rPr lang="en-US" dirty="0"/>
              <a:t> + 2FeSO</a:t>
            </a:r>
            <a:r>
              <a:rPr lang="en-US" baseline="-25000" dirty="0"/>
              <a:t>4(</a:t>
            </a:r>
            <a:r>
              <a:rPr lang="en-US" baseline="-25000" dirty="0" err="1"/>
              <a:t>aq</a:t>
            </a:r>
            <a:r>
              <a:rPr lang="en-US" baseline="-25000" dirty="0"/>
              <a:t>)</a:t>
            </a:r>
            <a:r>
              <a:rPr lang="en-US" dirty="0"/>
              <a:t> + 2S</a:t>
            </a:r>
            <a:r>
              <a:rPr lang="en-US" baseline="-25000" dirty="0"/>
              <a:t>(s)</a:t>
            </a:r>
            <a:endParaRPr lang="en-US" dirty="0"/>
          </a:p>
          <a:p>
            <a:pPr lvl="0" algn="just"/>
            <a:endParaRPr lang="en-US" dirty="0"/>
          </a:p>
          <a:p>
            <a:pPr marL="285750" indent="-285750" algn="just">
              <a:buFont typeface="Arial" panose="020B0604020202020204" pitchFamily="34" charset="0"/>
              <a:buChar char="•"/>
            </a:pPr>
            <a:r>
              <a:rPr lang="en-US" dirty="0"/>
              <a:t>A large number of other </a:t>
            </a:r>
            <a:r>
              <a:rPr lang="en-US" dirty="0" err="1"/>
              <a:t>sulphide</a:t>
            </a:r>
            <a:r>
              <a:rPr lang="en-US" dirty="0"/>
              <a:t> minerals and oxide mineral are sensitive to similar bacterial action which accelerates leaching.</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a:p>
            <a:pPr marL="285750" indent="-285750">
              <a:buFont typeface="Wingdings" panose="05000000000000000000" pitchFamily="2" charset="2"/>
              <a:buChar char="Ø"/>
            </a:pPr>
            <a:r>
              <a:rPr lang="en-US" dirty="0"/>
              <a:t>Minerals </a:t>
            </a:r>
            <a:r>
              <a:rPr lang="en-US" dirty="0" err="1"/>
              <a:t>sulphide</a:t>
            </a:r>
            <a:r>
              <a:rPr lang="en-US" dirty="0"/>
              <a:t> that leach faster with bacteria:</a:t>
            </a:r>
          </a:p>
          <a:p>
            <a:pPr lvl="1"/>
            <a:endParaRPr lang="en-US" dirty="0"/>
          </a:p>
          <a:p>
            <a:pPr lvl="1"/>
            <a:r>
              <a:rPr lang="en-US" dirty="0" err="1"/>
              <a:t>Arsenopyrire</a:t>
            </a:r>
            <a:endParaRPr lang="en-US" dirty="0"/>
          </a:p>
          <a:p>
            <a:pPr lvl="1"/>
            <a:r>
              <a:rPr lang="en-US" dirty="0" err="1"/>
              <a:t>Bornite</a:t>
            </a:r>
            <a:endParaRPr lang="en-US" dirty="0"/>
          </a:p>
          <a:p>
            <a:pPr lvl="1"/>
            <a:r>
              <a:rPr lang="en-US" dirty="0"/>
              <a:t>Chalcopyrite</a:t>
            </a:r>
          </a:p>
          <a:p>
            <a:pPr lvl="1"/>
            <a:r>
              <a:rPr lang="en-US" dirty="0" err="1"/>
              <a:t>Covellite</a:t>
            </a:r>
            <a:endParaRPr lang="en-US" dirty="0"/>
          </a:p>
          <a:p>
            <a:pPr lvl="1"/>
            <a:r>
              <a:rPr lang="en-US" dirty="0" err="1"/>
              <a:t>Enargite</a:t>
            </a:r>
            <a:endParaRPr lang="en-US" dirty="0"/>
          </a:p>
          <a:p>
            <a:pPr lvl="1"/>
            <a:r>
              <a:rPr lang="en-US" dirty="0"/>
              <a:t>Galena</a:t>
            </a:r>
          </a:p>
          <a:p>
            <a:pPr lvl="1"/>
            <a:r>
              <a:rPr lang="en-US" dirty="0"/>
              <a:t>Marcasite </a:t>
            </a:r>
          </a:p>
        </p:txBody>
      </p:sp>
    </p:spTree>
    <p:extLst>
      <p:ext uri="{BB962C8B-B14F-4D97-AF65-F5344CB8AC3E}">
        <p14:creationId xmlns="" xmlns:p14="http://schemas.microsoft.com/office/powerpoint/2010/main" val="14543320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381001"/>
            <a:ext cx="8610600" cy="5970865"/>
          </a:xfrm>
          <a:prstGeom prst="rect">
            <a:avLst/>
          </a:prstGeom>
        </p:spPr>
        <p:txBody>
          <a:bodyPr wrap="square">
            <a:spAutoFit/>
          </a:bodyPr>
          <a:lstStyle/>
          <a:p>
            <a:pPr marL="457200" indent="-457200" algn="just">
              <a:lnSpc>
                <a:spcPct val="80000"/>
              </a:lnSpc>
              <a:buFont typeface="Wingdings" panose="05000000000000000000" pitchFamily="2" charset="2"/>
              <a:buChar char="Ø"/>
            </a:pPr>
            <a:r>
              <a:rPr lang="en-US" altLang="en-US" sz="2600" b="1" u="sng" dirty="0"/>
              <a:t>Effect of Factors on Bacterial Leaching</a:t>
            </a:r>
          </a:p>
          <a:p>
            <a:pPr algn="just">
              <a:lnSpc>
                <a:spcPct val="80000"/>
              </a:lnSpc>
              <a:buFontTx/>
              <a:buNone/>
            </a:pPr>
            <a:endParaRPr lang="en-US" altLang="en-US" dirty="0"/>
          </a:p>
          <a:p>
            <a:pPr algn="just">
              <a:lnSpc>
                <a:spcPct val="80000"/>
              </a:lnSpc>
              <a:buFontTx/>
              <a:buNone/>
            </a:pPr>
            <a:endParaRPr lang="en-US" altLang="en-US" dirty="0"/>
          </a:p>
          <a:p>
            <a:pPr marL="285750" indent="-285750" algn="just">
              <a:buFont typeface="Arial" panose="020B0604020202020204" pitchFamily="34" charset="0"/>
              <a:buChar char="•"/>
            </a:pPr>
            <a:r>
              <a:rPr lang="en-US" altLang="en-US" sz="2400" dirty="0"/>
              <a:t>Temperature</a:t>
            </a:r>
            <a:r>
              <a:rPr lang="en-US" altLang="en-US" dirty="0"/>
              <a:t> – oxidation of Fe best -  30-35 C , higher than 70 C - destroyed  </a:t>
            </a:r>
          </a:p>
          <a:p>
            <a:pPr marL="285750" indent="-285750" algn="just">
              <a:buFont typeface="Arial" panose="020B0604020202020204" pitchFamily="34" charset="0"/>
              <a:buChar char="•"/>
            </a:pPr>
            <a:endParaRPr lang="en-US" altLang="en-US" dirty="0"/>
          </a:p>
          <a:p>
            <a:pPr marL="285750" indent="-285750" algn="just">
              <a:buFont typeface="Arial" panose="020B0604020202020204" pitchFamily="34" charset="0"/>
              <a:buChar char="•"/>
            </a:pPr>
            <a:endParaRPr lang="en-US" altLang="en-US" dirty="0"/>
          </a:p>
          <a:p>
            <a:pPr marL="285750" indent="-285750" algn="just">
              <a:buFont typeface="Arial" panose="020B0604020202020204" pitchFamily="34" charset="0"/>
              <a:buChar char="•"/>
            </a:pPr>
            <a:r>
              <a:rPr lang="en-US" altLang="en-US" sz="2400" dirty="0"/>
              <a:t>Addition of Nutrients </a:t>
            </a:r>
            <a:r>
              <a:rPr lang="en-US" altLang="en-US" dirty="0"/>
              <a:t>– FeSO</a:t>
            </a:r>
            <a:r>
              <a:rPr lang="en-US" altLang="en-US" baseline="-25000" dirty="0"/>
              <a:t>4</a:t>
            </a:r>
            <a:r>
              <a:rPr lang="en-US" altLang="en-US" dirty="0"/>
              <a:t> , FeS</a:t>
            </a:r>
            <a:r>
              <a:rPr lang="en-US" altLang="en-US" baseline="-25000" dirty="0"/>
              <a:t>2</a:t>
            </a:r>
            <a:r>
              <a:rPr lang="en-US" altLang="en-US" dirty="0"/>
              <a:t> , (NH</a:t>
            </a:r>
            <a:r>
              <a:rPr lang="en-US" altLang="en-US" baseline="-25000" dirty="0"/>
              <a:t>4</a:t>
            </a:r>
            <a:r>
              <a:rPr lang="en-US" altLang="en-US" dirty="0"/>
              <a:t>)</a:t>
            </a:r>
            <a:r>
              <a:rPr lang="en-US" altLang="en-US" baseline="-25000" dirty="0"/>
              <a:t>2</a:t>
            </a:r>
            <a:r>
              <a:rPr lang="en-US" altLang="en-US" dirty="0"/>
              <a:t>SO</a:t>
            </a:r>
            <a:r>
              <a:rPr lang="en-US" altLang="en-US" baseline="-25000" dirty="0"/>
              <a:t>4</a:t>
            </a:r>
            <a:r>
              <a:rPr lang="en-US" altLang="en-US" dirty="0"/>
              <a:t> increase ferrous ion concentration – bacteria become more active </a:t>
            </a:r>
          </a:p>
          <a:p>
            <a:pPr marL="285750" indent="-285750" algn="just">
              <a:buFont typeface="Arial" panose="020B0604020202020204" pitchFamily="34" charset="0"/>
              <a:buChar char="•"/>
            </a:pPr>
            <a:endParaRPr lang="en-US" altLang="en-US" dirty="0"/>
          </a:p>
          <a:p>
            <a:pPr marL="285750" indent="-285750" algn="just">
              <a:buFont typeface="Arial" panose="020B0604020202020204" pitchFamily="34" charset="0"/>
              <a:buChar char="•"/>
            </a:pPr>
            <a:endParaRPr lang="en-US" altLang="en-US" dirty="0"/>
          </a:p>
          <a:p>
            <a:pPr marL="285750" indent="-285750" algn="just">
              <a:buFont typeface="Arial" panose="020B0604020202020204" pitchFamily="34" charset="0"/>
              <a:buChar char="•"/>
            </a:pPr>
            <a:r>
              <a:rPr lang="en-US" altLang="en-US" sz="2400" dirty="0"/>
              <a:t>Particle Size &amp; Bed Depth </a:t>
            </a:r>
            <a:r>
              <a:rPr lang="en-US" altLang="en-US" dirty="0"/>
              <a:t>– Shallow depth &amp; fine particle with enough permeability</a:t>
            </a:r>
          </a:p>
          <a:p>
            <a:pPr marL="285750" indent="-285750" algn="just">
              <a:buFont typeface="Arial" panose="020B0604020202020204" pitchFamily="34" charset="0"/>
              <a:buChar char="•"/>
            </a:pPr>
            <a:endParaRPr lang="en-US" altLang="en-US" dirty="0"/>
          </a:p>
          <a:p>
            <a:pPr marL="285750" indent="-285750" algn="just">
              <a:buFont typeface="Arial" panose="020B0604020202020204" pitchFamily="34" charset="0"/>
              <a:buChar char="•"/>
            </a:pPr>
            <a:endParaRPr lang="en-US" altLang="en-US" dirty="0"/>
          </a:p>
          <a:p>
            <a:pPr marL="285750" indent="-285750" algn="just">
              <a:buFont typeface="Arial" panose="020B0604020202020204" pitchFamily="34" charset="0"/>
              <a:buChar char="•"/>
            </a:pPr>
            <a:r>
              <a:rPr lang="en-US" altLang="en-US" sz="2400" dirty="0"/>
              <a:t>Radiation</a:t>
            </a:r>
            <a:r>
              <a:rPr lang="en-US" altLang="en-US" dirty="0"/>
              <a:t> – direct sunlight makes bacteria inactive</a:t>
            </a:r>
          </a:p>
          <a:p>
            <a:pPr marL="285750" indent="-285750" algn="just">
              <a:buFont typeface="Arial" panose="020B0604020202020204" pitchFamily="34" charset="0"/>
              <a:buChar char="•"/>
            </a:pPr>
            <a:endParaRPr lang="en-US" altLang="en-US" dirty="0"/>
          </a:p>
          <a:p>
            <a:pPr marL="285750" indent="-285750" algn="just">
              <a:buFont typeface="Arial" panose="020B0604020202020204" pitchFamily="34" charset="0"/>
              <a:buChar char="•"/>
            </a:pPr>
            <a:endParaRPr lang="en-US" altLang="en-US" dirty="0"/>
          </a:p>
          <a:p>
            <a:pPr marL="285750" indent="-285750" algn="just">
              <a:buFont typeface="Arial" panose="020B0604020202020204" pitchFamily="34" charset="0"/>
              <a:buChar char="•"/>
            </a:pPr>
            <a:r>
              <a:rPr lang="en-US" altLang="en-US" sz="2400" dirty="0"/>
              <a:t>Acidity &amp; Aeration </a:t>
            </a:r>
            <a:r>
              <a:rPr lang="en-US" altLang="en-US" dirty="0"/>
              <a:t>– Oxidizing bacteria active only in acid ( pH 2-3.5) , oxygen supply to micro-organism vital </a:t>
            </a:r>
          </a:p>
          <a:p>
            <a:pPr algn="just">
              <a:lnSpc>
                <a:spcPct val="80000"/>
              </a:lnSpc>
            </a:pPr>
            <a:endParaRPr lang="en-US" altLang="en-US" dirty="0"/>
          </a:p>
        </p:txBody>
      </p:sp>
    </p:spTree>
    <p:extLst>
      <p:ext uri="{BB962C8B-B14F-4D97-AF65-F5344CB8AC3E}">
        <p14:creationId xmlns="" xmlns:p14="http://schemas.microsoft.com/office/powerpoint/2010/main" val="22777642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1437" y="235528"/>
            <a:ext cx="8382000" cy="6186309"/>
          </a:xfrm>
          <a:prstGeom prst="rect">
            <a:avLst/>
          </a:prstGeom>
        </p:spPr>
        <p:txBody>
          <a:bodyPr wrap="square">
            <a:spAutoFit/>
          </a:bodyPr>
          <a:lstStyle/>
          <a:p>
            <a:pPr marL="285750" indent="-285750" algn="just">
              <a:buFont typeface="Wingdings" panose="05000000000000000000" pitchFamily="2" charset="2"/>
              <a:buChar char="Ø"/>
            </a:pPr>
            <a:r>
              <a:rPr lang="en-US" dirty="0"/>
              <a:t>The activity of the bacteria must be sustained by conditions favorable to their survival &amp; population growth.</a:t>
            </a:r>
          </a:p>
          <a:p>
            <a:pPr lvl="0" algn="just"/>
            <a:endParaRPr lang="en-US" dirty="0"/>
          </a:p>
          <a:p>
            <a:pPr lvl="0" algn="just"/>
            <a:endParaRPr lang="en-US" dirty="0"/>
          </a:p>
          <a:p>
            <a:pPr marL="285750" indent="-285750" algn="just">
              <a:buFont typeface="Wingdings" panose="05000000000000000000" pitchFamily="2" charset="2"/>
              <a:buChar char="Ø"/>
            </a:pPr>
            <a:r>
              <a:rPr lang="en-US" dirty="0"/>
              <a:t>The conditions include:</a:t>
            </a:r>
          </a:p>
          <a:p>
            <a:pPr marL="742950" lvl="1" indent="-285750" algn="just">
              <a:buFont typeface="Arial" panose="020B0604020202020204" pitchFamily="34" charset="0"/>
              <a:buChar char="•"/>
            </a:pPr>
            <a:endParaRPr lang="en-US" dirty="0"/>
          </a:p>
          <a:p>
            <a:pPr marL="742950" lvl="1" indent="-285750" algn="just">
              <a:buFont typeface="Arial" panose="020B0604020202020204" pitchFamily="34" charset="0"/>
              <a:buChar char="•"/>
            </a:pPr>
            <a:r>
              <a:rPr lang="en-US" dirty="0"/>
              <a:t>Right temperature range (30-45˚C)</a:t>
            </a:r>
          </a:p>
          <a:p>
            <a:pPr marL="742950" lvl="1" indent="-285750" algn="just">
              <a:buFont typeface="Arial" panose="020B0604020202020204" pitchFamily="34" charset="0"/>
              <a:buChar char="•"/>
            </a:pPr>
            <a:endParaRPr lang="en-US" dirty="0"/>
          </a:p>
          <a:p>
            <a:pPr marL="742950" lvl="1" indent="-285750" algn="just">
              <a:buFont typeface="Arial" panose="020B0604020202020204" pitchFamily="34" charset="0"/>
              <a:buChar char="•"/>
            </a:pPr>
            <a:r>
              <a:rPr lang="en-US" dirty="0"/>
              <a:t>Presence of nutrients ( (NH</a:t>
            </a:r>
            <a:r>
              <a:rPr lang="en-US" baseline="-25000" dirty="0"/>
              <a:t>4</a:t>
            </a:r>
            <a:r>
              <a:rPr lang="en-US" dirty="0"/>
              <a:t>)</a:t>
            </a:r>
            <a:r>
              <a:rPr lang="en-US" baseline="-25000" dirty="0"/>
              <a:t>2</a:t>
            </a:r>
            <a:r>
              <a:rPr lang="en-US" dirty="0"/>
              <a:t>, SO</a:t>
            </a:r>
            <a:r>
              <a:rPr lang="en-US" baseline="-25000" dirty="0"/>
              <a:t>4</a:t>
            </a:r>
            <a:r>
              <a:rPr lang="en-US" dirty="0"/>
              <a:t> etc. ) (bacteria become active)</a:t>
            </a:r>
          </a:p>
          <a:p>
            <a:pPr marL="742950" lvl="1" indent="-285750" algn="just">
              <a:buFont typeface="Arial" panose="020B0604020202020204" pitchFamily="34" charset="0"/>
              <a:buChar char="•"/>
            </a:pPr>
            <a:endParaRPr lang="en-US" dirty="0"/>
          </a:p>
          <a:p>
            <a:pPr marL="742950" lvl="1" indent="-285750" algn="just">
              <a:buFont typeface="Arial" panose="020B0604020202020204" pitchFamily="34" charset="0"/>
              <a:buChar char="•"/>
            </a:pPr>
            <a:r>
              <a:rPr lang="en-US" dirty="0"/>
              <a:t>Correct particle size &amp; bed depth (surface area of particle and permeability of bed)</a:t>
            </a:r>
          </a:p>
          <a:p>
            <a:pPr marL="742950" lvl="1" indent="-285750" algn="just">
              <a:buFont typeface="Arial" panose="020B0604020202020204" pitchFamily="34" charset="0"/>
              <a:buChar char="•"/>
            </a:pPr>
            <a:endParaRPr lang="en-US" dirty="0"/>
          </a:p>
          <a:p>
            <a:pPr marL="742950" lvl="1" indent="-285750" algn="just">
              <a:buFont typeface="Arial" panose="020B0604020202020204" pitchFamily="34" charset="0"/>
              <a:buChar char="•"/>
            </a:pPr>
            <a:r>
              <a:rPr lang="en-US" dirty="0"/>
              <a:t>Absence of direct sunlight (bacteria inactive to due direct sunlight)</a:t>
            </a:r>
          </a:p>
          <a:p>
            <a:pPr marL="742950" lvl="1" indent="-285750" algn="just">
              <a:buFont typeface="Arial" panose="020B0604020202020204" pitchFamily="34" charset="0"/>
              <a:buChar char="•"/>
            </a:pPr>
            <a:endParaRPr lang="en-US" dirty="0"/>
          </a:p>
          <a:p>
            <a:pPr marL="742950" lvl="1" indent="-285750" algn="just">
              <a:buFont typeface="Arial" panose="020B0604020202020204" pitchFamily="34" charset="0"/>
              <a:buChar char="•"/>
            </a:pPr>
            <a:r>
              <a:rPr lang="en-US" dirty="0"/>
              <a:t>Correct pH range (2-3.5) (alkaline medium not suitable)</a:t>
            </a:r>
          </a:p>
          <a:p>
            <a:pPr marL="742950" lvl="1" indent="-285750" algn="just">
              <a:buFont typeface="Arial" panose="020B0604020202020204" pitchFamily="34" charset="0"/>
              <a:buChar char="•"/>
            </a:pPr>
            <a:endParaRPr lang="en-US" dirty="0"/>
          </a:p>
          <a:p>
            <a:pPr marL="742950" lvl="1" indent="-285750" algn="just">
              <a:buFont typeface="Arial" panose="020B0604020202020204" pitchFamily="34" charset="0"/>
              <a:buChar char="•"/>
            </a:pPr>
            <a:r>
              <a:rPr lang="en-US" dirty="0"/>
              <a:t>Humid atmosphere</a:t>
            </a:r>
          </a:p>
          <a:p>
            <a:pPr marL="742950" lvl="1" indent="-285750" algn="just">
              <a:buFont typeface="Arial" panose="020B0604020202020204" pitchFamily="34" charset="0"/>
              <a:buChar char="•"/>
            </a:pPr>
            <a:endParaRPr lang="en-US" dirty="0"/>
          </a:p>
          <a:p>
            <a:pPr marL="742950" lvl="1" indent="-285750" algn="just">
              <a:buFont typeface="Arial" panose="020B0604020202020204" pitchFamily="34" charset="0"/>
              <a:buChar char="•"/>
            </a:pPr>
            <a:r>
              <a:rPr lang="en-US" dirty="0"/>
              <a:t>Good aeration through bubbling</a:t>
            </a:r>
          </a:p>
          <a:p>
            <a:pPr marL="742950" lvl="1" indent="-285750" algn="just">
              <a:buFont typeface="Arial" panose="020B0604020202020204" pitchFamily="34" charset="0"/>
              <a:buChar char="•"/>
            </a:pPr>
            <a:endParaRPr lang="en-US" dirty="0"/>
          </a:p>
          <a:p>
            <a:pPr marL="742950" lvl="1" indent="-285750" algn="just">
              <a:buFont typeface="Arial" panose="020B0604020202020204" pitchFamily="34" charset="0"/>
              <a:buChar char="•"/>
            </a:pPr>
            <a:r>
              <a:rPr lang="en-US" dirty="0"/>
              <a:t>Agitation can increase the process</a:t>
            </a:r>
          </a:p>
        </p:txBody>
      </p:sp>
    </p:spTree>
    <p:extLst>
      <p:ext uri="{BB962C8B-B14F-4D97-AF65-F5344CB8AC3E}">
        <p14:creationId xmlns="" xmlns:p14="http://schemas.microsoft.com/office/powerpoint/2010/main" val="24129986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7086" y="409501"/>
            <a:ext cx="2747034" cy="584775"/>
          </a:xfrm>
          <a:prstGeom prst="rect">
            <a:avLst/>
          </a:prstGeom>
        </p:spPr>
        <p:txBody>
          <a:bodyPr wrap="none">
            <a:spAutoFit/>
          </a:bodyPr>
          <a:lstStyle/>
          <a:p>
            <a:r>
              <a:rPr lang="en-US" sz="3200" b="1" u="sng" dirty="0"/>
              <a:t>Disadvantages</a:t>
            </a:r>
          </a:p>
        </p:txBody>
      </p:sp>
      <p:sp>
        <p:nvSpPr>
          <p:cNvPr id="5" name="Rectangle 4"/>
          <p:cNvSpPr/>
          <p:nvPr/>
        </p:nvSpPr>
        <p:spPr>
          <a:xfrm>
            <a:off x="2133600" y="331821"/>
            <a:ext cx="2193164" cy="584775"/>
          </a:xfrm>
          <a:prstGeom prst="rect">
            <a:avLst/>
          </a:prstGeom>
        </p:spPr>
        <p:txBody>
          <a:bodyPr wrap="none">
            <a:spAutoFit/>
          </a:bodyPr>
          <a:lstStyle/>
          <a:p>
            <a:r>
              <a:rPr lang="en-US" sz="3200" b="1" u="sng" dirty="0"/>
              <a:t>Advantages</a:t>
            </a:r>
          </a:p>
        </p:txBody>
      </p:sp>
      <p:sp>
        <p:nvSpPr>
          <p:cNvPr id="6" name="Rectangle 5"/>
          <p:cNvSpPr/>
          <p:nvPr/>
        </p:nvSpPr>
        <p:spPr>
          <a:xfrm>
            <a:off x="2115207" y="1447801"/>
            <a:ext cx="2698404" cy="3139321"/>
          </a:xfrm>
          <a:prstGeom prst="rect">
            <a:avLst/>
          </a:prstGeom>
        </p:spPr>
        <p:txBody>
          <a:bodyPr wrap="square">
            <a:spAutoFit/>
          </a:bodyPr>
          <a:lstStyle/>
          <a:p>
            <a:pPr marL="285750" indent="-285750">
              <a:buFont typeface="Arial" panose="020B0604020202020204" pitchFamily="34" charset="0"/>
              <a:buChar char="•"/>
            </a:pPr>
            <a:r>
              <a:rPr lang="en-US" dirty="0"/>
              <a:t>Economical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Low energy input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process is more environmental friendly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Ore concentration</a:t>
            </a:r>
          </a:p>
        </p:txBody>
      </p:sp>
      <p:sp>
        <p:nvSpPr>
          <p:cNvPr id="7" name="Rectangle 6"/>
          <p:cNvSpPr/>
          <p:nvPr/>
        </p:nvSpPr>
        <p:spPr>
          <a:xfrm>
            <a:off x="5791200" y="1295401"/>
            <a:ext cx="4572000" cy="4524315"/>
          </a:xfrm>
          <a:prstGeom prst="rect">
            <a:avLst/>
          </a:prstGeom>
        </p:spPr>
        <p:txBody>
          <a:bodyPr>
            <a:spAutoFit/>
          </a:bodyPr>
          <a:lstStyle/>
          <a:p>
            <a:pPr marL="285750" indent="-285750" algn="just">
              <a:buFont typeface="Arial" panose="020B0604020202020204" pitchFamily="34" charset="0"/>
              <a:buChar char="•"/>
            </a:pPr>
            <a:r>
              <a:rPr lang="en-US" dirty="0"/>
              <a:t>Very slow process </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Toxic chemicals are sometimes produced</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Sulfuric acid and H</a:t>
            </a:r>
            <a:r>
              <a:rPr lang="en-US" baseline="30000" dirty="0"/>
              <a:t>+</a:t>
            </a:r>
            <a:r>
              <a:rPr lang="en-US" dirty="0"/>
              <a:t> ions that have been formed can leak into the ground and surface water turning it acidic causing environmental damage</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At the current time, it is more economical to smelt copper ore rather than to use bioleaching</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The concentration of copper in its ore is in general quite high</a:t>
            </a:r>
          </a:p>
          <a:p>
            <a:pPr marL="285750" indent="-285750" algn="just">
              <a:buFont typeface="Arial" panose="020B0604020202020204" pitchFamily="34" charset="0"/>
              <a:buChar char="•"/>
            </a:pPr>
            <a:endParaRPr lang="en-US" dirty="0"/>
          </a:p>
        </p:txBody>
      </p:sp>
    </p:spTree>
    <p:extLst>
      <p:ext uri="{BB962C8B-B14F-4D97-AF65-F5344CB8AC3E}">
        <p14:creationId xmlns="" xmlns:p14="http://schemas.microsoft.com/office/powerpoint/2010/main" val="332716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066800"/>
          </a:xfrm>
        </p:spPr>
        <p:txBody>
          <a:bodyPr/>
          <a:lstStyle/>
          <a:p>
            <a:r>
              <a:rPr lang="en-US" dirty="0" smtClean="0"/>
              <a:t>Definition</a:t>
            </a:r>
            <a:endParaRPr lang="en-US" dirty="0"/>
          </a:p>
        </p:txBody>
      </p:sp>
      <p:sp>
        <p:nvSpPr>
          <p:cNvPr id="3" name="Rectangle 2"/>
          <p:cNvSpPr/>
          <p:nvPr/>
        </p:nvSpPr>
        <p:spPr>
          <a:xfrm>
            <a:off x="1524000" y="900546"/>
            <a:ext cx="8382000" cy="5509200"/>
          </a:xfrm>
          <a:prstGeom prst="rect">
            <a:avLst/>
          </a:prstGeom>
        </p:spPr>
        <p:txBody>
          <a:bodyPr wrap="square">
            <a:spAutoFit/>
          </a:bodyPr>
          <a:lstStyle/>
          <a:p>
            <a:pPr marL="285750" indent="-285750" algn="just">
              <a:buFont typeface="Wingdings" panose="05000000000000000000" pitchFamily="2" charset="2"/>
              <a:buChar char="Ø"/>
            </a:pPr>
            <a:r>
              <a:rPr lang="en-US" sz="2200" dirty="0"/>
              <a:t>Hydrometallurgy processes are used for low grade ore, for matte alloys and for some other material like concentrate.</a:t>
            </a:r>
          </a:p>
          <a:p>
            <a:pPr marL="285750" indent="-285750" algn="just">
              <a:buFont typeface="Wingdings" panose="05000000000000000000" pitchFamily="2" charset="2"/>
              <a:buChar char="Ø"/>
            </a:pPr>
            <a:endParaRPr lang="en-US" sz="2200" dirty="0"/>
          </a:p>
          <a:p>
            <a:pPr marL="285750" indent="-285750" algn="just">
              <a:buFont typeface="Wingdings" panose="05000000000000000000" pitchFamily="2" charset="2"/>
              <a:buChar char="Ø"/>
            </a:pPr>
            <a:endParaRPr lang="en-US" sz="2200" dirty="0"/>
          </a:p>
          <a:p>
            <a:pPr marL="285750" indent="-285750" algn="just"/>
            <a:endParaRPr lang="en-US" sz="2200" dirty="0"/>
          </a:p>
          <a:p>
            <a:pPr marL="285750" indent="-285750" algn="just">
              <a:buFont typeface="Wingdings" panose="05000000000000000000" pitchFamily="2" charset="2"/>
              <a:buChar char="Ø"/>
            </a:pPr>
            <a:r>
              <a:rPr lang="en-US" sz="2200" dirty="0"/>
              <a:t>It deals with production of metal or pure metal compound with the help of reaction in aqueous solution &amp; organic solution.</a:t>
            </a:r>
          </a:p>
          <a:p>
            <a:pPr marL="285750" indent="-285750" algn="just">
              <a:buFont typeface="Wingdings" panose="05000000000000000000" pitchFamily="2" charset="2"/>
              <a:buChar char="Ø"/>
            </a:pPr>
            <a:endParaRPr lang="en-US" sz="2200" dirty="0"/>
          </a:p>
          <a:p>
            <a:pPr marL="285750" indent="-285750" algn="just"/>
            <a:endParaRPr lang="en-US" sz="2200" dirty="0"/>
          </a:p>
          <a:p>
            <a:pPr marL="285750" indent="-285750" algn="just"/>
            <a:endParaRPr lang="en-US" sz="2200" dirty="0"/>
          </a:p>
          <a:p>
            <a:pPr marL="285750" indent="-285750" algn="just">
              <a:buFont typeface="Wingdings" panose="05000000000000000000" pitchFamily="2" charset="2"/>
              <a:buChar char="Ø"/>
            </a:pPr>
            <a:r>
              <a:rPr lang="en-US" sz="2200" dirty="0"/>
              <a:t>It is a process of beneficiation as well as extraction.</a:t>
            </a:r>
          </a:p>
          <a:p>
            <a:pPr marL="285750" indent="-285750" algn="just">
              <a:buFont typeface="Wingdings" panose="05000000000000000000" pitchFamily="2" charset="2"/>
              <a:buChar char="Ø"/>
            </a:pPr>
            <a:endParaRPr lang="en-US" sz="2200" dirty="0"/>
          </a:p>
          <a:p>
            <a:pPr marL="285750" indent="-285750" algn="just">
              <a:buFont typeface="Wingdings" panose="05000000000000000000" pitchFamily="2" charset="2"/>
              <a:buChar char="Ø"/>
            </a:pPr>
            <a:endParaRPr lang="en-US" sz="2200" dirty="0"/>
          </a:p>
          <a:p>
            <a:pPr marL="285750" indent="-285750" algn="just">
              <a:buFont typeface="Wingdings" panose="05000000000000000000" pitchFamily="2" charset="2"/>
              <a:buChar char="Ø"/>
            </a:pPr>
            <a:endParaRPr lang="en-US" sz="2200" dirty="0"/>
          </a:p>
          <a:p>
            <a:pPr marL="285750" indent="-285750" algn="just">
              <a:buFont typeface="Wingdings" panose="05000000000000000000" pitchFamily="2" charset="2"/>
              <a:buChar char="Ø"/>
            </a:pPr>
            <a:r>
              <a:rPr lang="en-US" sz="2200" dirty="0"/>
              <a:t>It is followed for low grade ores not suitable for </a:t>
            </a:r>
            <a:r>
              <a:rPr lang="en-US" sz="2200" dirty="0" err="1"/>
              <a:t>pyrometallurgical</a:t>
            </a:r>
            <a:r>
              <a:rPr lang="en-US" sz="2200" dirty="0"/>
              <a:t> operations.</a:t>
            </a:r>
          </a:p>
        </p:txBody>
      </p:sp>
    </p:spTree>
    <p:extLst>
      <p:ext uri="{BB962C8B-B14F-4D97-AF65-F5344CB8AC3E}">
        <p14:creationId xmlns="" xmlns:p14="http://schemas.microsoft.com/office/powerpoint/2010/main" val="21994318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p:spPr>
        <p:txBody>
          <a:bodyPr/>
          <a:lstStyle/>
          <a:p>
            <a:r>
              <a:rPr lang="en-US" dirty="0" smtClean="0"/>
              <a:t>Kinetics of Leaching</a:t>
            </a:r>
            <a:br>
              <a:rPr lang="en-US" dirty="0" smtClean="0"/>
            </a:br>
            <a:endParaRPr lang="en-US" dirty="0"/>
          </a:p>
        </p:txBody>
      </p:sp>
      <p:sp>
        <p:nvSpPr>
          <p:cNvPr id="3" name="Rectangle 2"/>
          <p:cNvSpPr/>
          <p:nvPr/>
        </p:nvSpPr>
        <p:spPr>
          <a:xfrm>
            <a:off x="1129145" y="800100"/>
            <a:ext cx="8305800" cy="5170646"/>
          </a:xfrm>
          <a:prstGeom prst="rect">
            <a:avLst/>
          </a:prstGeom>
        </p:spPr>
        <p:txBody>
          <a:bodyPr wrap="square">
            <a:spAutoFit/>
          </a:bodyPr>
          <a:lstStyle/>
          <a:p>
            <a:pPr algn="just"/>
            <a:r>
              <a:rPr lang="en-US" sz="2200" dirty="0"/>
              <a:t>Factors affecting rate of leaching are :</a:t>
            </a:r>
          </a:p>
          <a:p>
            <a:pPr algn="just"/>
            <a:endParaRPr lang="en-US" sz="2200" dirty="0"/>
          </a:p>
          <a:p>
            <a:pPr marL="285750" indent="-285750" algn="just">
              <a:buFont typeface="Wingdings" panose="05000000000000000000" pitchFamily="2" charset="2"/>
              <a:buChar char="Ø"/>
            </a:pPr>
            <a:r>
              <a:rPr lang="en-US" sz="2200" dirty="0"/>
              <a:t>Diffusion of reagent from bulk of solution to solid surface of mineral</a:t>
            </a:r>
          </a:p>
          <a:p>
            <a:pPr algn="just"/>
            <a:endParaRPr lang="en-US" sz="2200" dirty="0"/>
          </a:p>
          <a:p>
            <a:pPr marL="285750" indent="-285750" algn="just">
              <a:buFont typeface="Wingdings" panose="05000000000000000000" pitchFamily="2" charset="2"/>
              <a:buChar char="Ø"/>
            </a:pPr>
            <a:r>
              <a:rPr lang="en-US" sz="2200" dirty="0"/>
              <a:t>Diffusion of reagent to </a:t>
            </a:r>
            <a:r>
              <a:rPr lang="en-US" sz="2200" dirty="0" err="1"/>
              <a:t>soild</a:t>
            </a:r>
            <a:r>
              <a:rPr lang="en-US" sz="2200" dirty="0"/>
              <a:t> porous reaction layer of partially leached product </a:t>
            </a:r>
          </a:p>
          <a:p>
            <a:pPr algn="just"/>
            <a:endParaRPr lang="en-US" sz="2200" dirty="0"/>
          </a:p>
          <a:p>
            <a:pPr marL="285750" indent="-285750" algn="just">
              <a:buFont typeface="Wingdings" panose="05000000000000000000" pitchFamily="2" charset="2"/>
              <a:buChar char="Ø"/>
            </a:pPr>
            <a:r>
              <a:rPr lang="en-US" sz="2200" dirty="0"/>
              <a:t>Reaction of reagent with mineral surface to form soluble metal ion</a:t>
            </a:r>
          </a:p>
          <a:p>
            <a:pPr algn="just"/>
            <a:endParaRPr lang="en-US" sz="2200" dirty="0"/>
          </a:p>
          <a:p>
            <a:pPr marL="285750" indent="-285750" algn="just">
              <a:buFont typeface="Wingdings" panose="05000000000000000000" pitchFamily="2" charset="2"/>
              <a:buChar char="Ø"/>
            </a:pPr>
            <a:r>
              <a:rPr lang="en-US" sz="2200" dirty="0"/>
              <a:t>Movement of product metal species through porous product layer</a:t>
            </a:r>
          </a:p>
          <a:p>
            <a:pPr algn="just"/>
            <a:endParaRPr lang="en-US" sz="2200" dirty="0"/>
          </a:p>
          <a:p>
            <a:pPr marL="285750" indent="-285750" algn="just">
              <a:buFont typeface="Wingdings" panose="05000000000000000000" pitchFamily="2" charset="2"/>
              <a:buChar char="Ø"/>
            </a:pPr>
            <a:r>
              <a:rPr lang="en-US" sz="2200" dirty="0"/>
              <a:t>Rate controlling steps like diffusion or reaction will be affected by size of material, agitation / stirring, temperature , concentration of  reactants &amp; products </a:t>
            </a:r>
          </a:p>
        </p:txBody>
      </p:sp>
    </p:spTree>
    <p:extLst>
      <p:ext uri="{BB962C8B-B14F-4D97-AF65-F5344CB8AC3E}">
        <p14:creationId xmlns="" xmlns:p14="http://schemas.microsoft.com/office/powerpoint/2010/main" val="33027255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p:spPr>
        <p:txBody>
          <a:bodyPr/>
          <a:lstStyle/>
          <a:p>
            <a:r>
              <a:rPr lang="en-US" dirty="0" smtClean="0"/>
              <a:t>Purification of Leach Liquor</a:t>
            </a:r>
            <a:br>
              <a:rPr lang="en-US" dirty="0" smtClean="0"/>
            </a:br>
            <a:endParaRPr lang="en-US" dirty="0"/>
          </a:p>
        </p:txBody>
      </p:sp>
      <p:sp>
        <p:nvSpPr>
          <p:cNvPr id="3" name="Rectangle 2"/>
          <p:cNvSpPr/>
          <p:nvPr/>
        </p:nvSpPr>
        <p:spPr>
          <a:xfrm>
            <a:off x="1752600" y="1143001"/>
            <a:ext cx="8610600" cy="4708981"/>
          </a:xfrm>
          <a:prstGeom prst="rect">
            <a:avLst/>
          </a:prstGeom>
        </p:spPr>
        <p:txBody>
          <a:bodyPr wrap="square">
            <a:spAutoFit/>
          </a:bodyPr>
          <a:lstStyle/>
          <a:p>
            <a:pPr marL="285750" indent="-285750" algn="just">
              <a:buFont typeface="Wingdings" panose="05000000000000000000" pitchFamily="2" charset="2"/>
              <a:buChar char="Ø"/>
            </a:pPr>
            <a:r>
              <a:rPr lang="en-US" sz="2000" dirty="0"/>
              <a:t>To remove undesirable soluble impurities compound of gangue metal</a:t>
            </a:r>
          </a:p>
          <a:p>
            <a:pPr marL="285750" indent="-285750" algn="just">
              <a:buFont typeface="Wingdings" panose="05000000000000000000" pitchFamily="2" charset="2"/>
              <a:buChar char="Ø"/>
            </a:pPr>
            <a:endParaRPr lang="en-US" sz="2000" dirty="0"/>
          </a:p>
          <a:p>
            <a:pPr marL="285750" indent="-285750" algn="just">
              <a:buFont typeface="Wingdings" panose="05000000000000000000" pitchFamily="2" charset="2"/>
              <a:buChar char="Ø"/>
            </a:pPr>
            <a:endParaRPr lang="en-US" sz="2000" dirty="0"/>
          </a:p>
          <a:p>
            <a:pPr marL="285750" indent="-285750" algn="just">
              <a:buFont typeface="Wingdings" panose="05000000000000000000" pitchFamily="2" charset="2"/>
              <a:buChar char="Ø"/>
            </a:pPr>
            <a:r>
              <a:rPr lang="en-US" sz="2000" dirty="0"/>
              <a:t>To get leach solution that contains only desire metal compound</a:t>
            </a:r>
          </a:p>
          <a:p>
            <a:pPr marL="285750" indent="-285750" algn="just">
              <a:buFont typeface="Wingdings" panose="05000000000000000000" pitchFamily="2" charset="2"/>
              <a:buChar char="Ø"/>
            </a:pPr>
            <a:endParaRPr lang="en-US" sz="2000" dirty="0"/>
          </a:p>
          <a:p>
            <a:pPr marL="285750" indent="-285750" algn="just">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Common methods</a:t>
            </a:r>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400" dirty="0"/>
              <a:t>Precipitation</a:t>
            </a:r>
          </a:p>
          <a:p>
            <a:pPr marL="742950" lvl="1" indent="-285750">
              <a:buFont typeface="Arial" panose="020B0604020202020204" pitchFamily="34" charset="0"/>
              <a:buChar char="•"/>
            </a:pPr>
            <a:endParaRPr lang="en-US" sz="2400" dirty="0"/>
          </a:p>
          <a:p>
            <a:pPr marL="742950" lvl="1" indent="-285750">
              <a:buFont typeface="Arial" panose="020B0604020202020204" pitchFamily="34" charset="0"/>
              <a:buChar char="•"/>
            </a:pPr>
            <a:r>
              <a:rPr lang="en-US" sz="2400" dirty="0"/>
              <a:t>Ion-exchange</a:t>
            </a:r>
          </a:p>
          <a:p>
            <a:pPr marL="742950" lvl="1" indent="-285750">
              <a:buFont typeface="Arial" panose="020B0604020202020204" pitchFamily="34" charset="0"/>
              <a:buChar char="•"/>
            </a:pPr>
            <a:endParaRPr lang="en-US" sz="2400" dirty="0"/>
          </a:p>
          <a:p>
            <a:pPr marL="742950" lvl="1" indent="-285750">
              <a:buFont typeface="Arial" panose="020B0604020202020204" pitchFamily="34" charset="0"/>
              <a:buChar char="•"/>
            </a:pPr>
            <a:r>
              <a:rPr lang="en-US" sz="2400" dirty="0"/>
              <a:t>Solvent exchange</a:t>
            </a:r>
          </a:p>
          <a:p>
            <a:pPr algn="just"/>
            <a:endParaRPr lang="en-US" sz="2000" dirty="0"/>
          </a:p>
        </p:txBody>
      </p:sp>
    </p:spTree>
    <p:extLst>
      <p:ext uri="{BB962C8B-B14F-4D97-AF65-F5344CB8AC3E}">
        <p14:creationId xmlns="" xmlns:p14="http://schemas.microsoft.com/office/powerpoint/2010/main" val="27189269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9144000" cy="1447800"/>
          </a:xfrm>
        </p:spPr>
        <p:txBody>
          <a:bodyPr/>
          <a:lstStyle/>
          <a:p>
            <a:r>
              <a:rPr lang="en-US" dirty="0" smtClean="0"/>
              <a:t>Precipitation</a:t>
            </a:r>
            <a:br>
              <a:rPr lang="en-US" dirty="0" smtClean="0"/>
            </a:br>
            <a:endParaRPr lang="en-US" dirty="0"/>
          </a:p>
        </p:txBody>
      </p:sp>
      <p:sp>
        <p:nvSpPr>
          <p:cNvPr id="3" name="Rectangle 2"/>
          <p:cNvSpPr/>
          <p:nvPr/>
        </p:nvSpPr>
        <p:spPr>
          <a:xfrm>
            <a:off x="2057400" y="1295400"/>
            <a:ext cx="8001000" cy="5170646"/>
          </a:xfrm>
          <a:prstGeom prst="rect">
            <a:avLst/>
          </a:prstGeom>
        </p:spPr>
        <p:txBody>
          <a:bodyPr wrap="square">
            <a:spAutoFit/>
          </a:bodyPr>
          <a:lstStyle/>
          <a:p>
            <a:pPr marL="285750" indent="-285750" algn="just">
              <a:buFont typeface="Wingdings" panose="05000000000000000000" pitchFamily="2" charset="2"/>
              <a:buChar char="Ø"/>
            </a:pPr>
            <a:r>
              <a:rPr lang="en-US" sz="2200" dirty="0"/>
              <a:t>Precipitation is the formation of a solid in a solution or inside another solid during a chemical reaction or by diffusion in a solid.</a:t>
            </a:r>
          </a:p>
          <a:p>
            <a:pPr algn="just"/>
            <a:endParaRPr lang="en-US" sz="2200" dirty="0"/>
          </a:p>
          <a:p>
            <a:pPr marL="285750" indent="-285750" algn="just">
              <a:buFont typeface="Wingdings" panose="05000000000000000000" pitchFamily="2" charset="2"/>
              <a:buChar char="Ø"/>
            </a:pPr>
            <a:r>
              <a:rPr lang="en-US" sz="2200" dirty="0"/>
              <a:t>The impurities in the leach liquor can be eliminated by precipitation under controlled condition of:</a:t>
            </a:r>
          </a:p>
          <a:p>
            <a:pPr algn="just"/>
            <a:endParaRPr lang="en-US" sz="2200" dirty="0"/>
          </a:p>
          <a:p>
            <a:pPr marL="742950" lvl="1" indent="-285750" algn="just">
              <a:buFont typeface="Arial" panose="020B0604020202020204" pitchFamily="34" charset="0"/>
              <a:buChar char="•"/>
            </a:pPr>
            <a:r>
              <a:rPr lang="en-US" sz="2200" dirty="0"/>
              <a:t>pH</a:t>
            </a:r>
          </a:p>
          <a:p>
            <a:pPr marL="742950" lvl="1" indent="-285750" algn="just">
              <a:buFont typeface="Arial" panose="020B0604020202020204" pitchFamily="34" charset="0"/>
              <a:buChar char="•"/>
            </a:pPr>
            <a:r>
              <a:rPr lang="en-US" sz="2200" dirty="0"/>
              <a:t>concentration</a:t>
            </a:r>
          </a:p>
          <a:p>
            <a:pPr marL="742950" lvl="1" indent="-285750" algn="just">
              <a:buFont typeface="Arial" panose="020B0604020202020204" pitchFamily="34" charset="0"/>
              <a:buChar char="•"/>
            </a:pPr>
            <a:r>
              <a:rPr lang="en-US" sz="2200" dirty="0"/>
              <a:t>special </a:t>
            </a:r>
            <a:r>
              <a:rPr lang="en-US" sz="2200" dirty="0" smtClean="0"/>
              <a:t>additives</a:t>
            </a:r>
            <a:endParaRPr lang="en-US" sz="2200" dirty="0"/>
          </a:p>
          <a:p>
            <a:pPr algn="just"/>
            <a:endParaRPr lang="en-US" sz="2200" dirty="0"/>
          </a:p>
          <a:p>
            <a:pPr marL="285750" indent="-285750" algn="just">
              <a:buFont typeface="Wingdings" panose="05000000000000000000" pitchFamily="2" charset="2"/>
              <a:buChar char="Ø"/>
            </a:pPr>
            <a:r>
              <a:rPr lang="en-US" sz="2200" dirty="0"/>
              <a:t>Traditional principles of analytical chemistry are made use of in such reactions.</a:t>
            </a:r>
          </a:p>
          <a:p>
            <a:pPr algn="just"/>
            <a:endParaRPr lang="en-US" sz="2200" dirty="0"/>
          </a:p>
          <a:p>
            <a:pPr marL="285750" indent="-285750" algn="just">
              <a:buFont typeface="Wingdings" panose="05000000000000000000" pitchFamily="2" charset="2"/>
              <a:buChar char="Ø"/>
            </a:pPr>
            <a:endParaRPr lang="en-US" sz="2200" dirty="0"/>
          </a:p>
        </p:txBody>
      </p:sp>
    </p:spTree>
    <p:extLst>
      <p:ext uri="{BB962C8B-B14F-4D97-AF65-F5344CB8AC3E}">
        <p14:creationId xmlns="" xmlns:p14="http://schemas.microsoft.com/office/powerpoint/2010/main" val="30057827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9144000" cy="1447800"/>
          </a:xfrm>
        </p:spPr>
        <p:txBody>
          <a:bodyPr/>
          <a:lstStyle/>
          <a:p>
            <a:r>
              <a:rPr lang="en-US" dirty="0" smtClean="0"/>
              <a:t>Precipitation</a:t>
            </a:r>
            <a:br>
              <a:rPr lang="en-US" dirty="0" smtClean="0"/>
            </a:br>
            <a:endParaRPr lang="en-US" dirty="0"/>
          </a:p>
        </p:txBody>
      </p:sp>
      <p:sp>
        <p:nvSpPr>
          <p:cNvPr id="4" name="Rectangle 3"/>
          <p:cNvSpPr/>
          <p:nvPr/>
        </p:nvSpPr>
        <p:spPr>
          <a:xfrm>
            <a:off x="1755229" y="1775468"/>
            <a:ext cx="4114801" cy="3477875"/>
          </a:xfrm>
          <a:prstGeom prst="rect">
            <a:avLst/>
          </a:prstGeom>
        </p:spPr>
        <p:txBody>
          <a:bodyPr wrap="square">
            <a:spAutoFit/>
          </a:bodyPr>
          <a:lstStyle/>
          <a:p>
            <a:pPr marL="285750" indent="-285750" algn="just">
              <a:buFont typeface="Wingdings" panose="05000000000000000000" pitchFamily="2" charset="2"/>
              <a:buChar char="Ø"/>
            </a:pPr>
            <a:r>
              <a:rPr lang="en-US" sz="2200" dirty="0"/>
              <a:t>The solid formed is called the precipitate.</a:t>
            </a:r>
          </a:p>
          <a:p>
            <a:pPr algn="just"/>
            <a:endParaRPr lang="en-US" sz="2200" dirty="0"/>
          </a:p>
          <a:p>
            <a:pPr marL="285750" indent="-285750" algn="just">
              <a:buFont typeface="Wingdings" panose="05000000000000000000" pitchFamily="2" charset="2"/>
              <a:buChar char="Ø"/>
            </a:pPr>
            <a:r>
              <a:rPr lang="en-US" sz="2200" dirty="0"/>
              <a:t>The chemical that causes the solid to form is called the precipitant</a:t>
            </a:r>
            <a:r>
              <a:rPr lang="en-US" sz="2200" dirty="0" smtClean="0"/>
              <a:t>.</a:t>
            </a:r>
            <a:endParaRPr lang="en-US" sz="2200" dirty="0"/>
          </a:p>
          <a:p>
            <a:pPr marL="0" lvl="1" algn="just"/>
            <a:endParaRPr lang="en-US" sz="2200" dirty="0"/>
          </a:p>
          <a:p>
            <a:pPr marL="285750" lvl="1" indent="-285750" algn="just">
              <a:buFont typeface="Wingdings" panose="05000000000000000000" pitchFamily="2" charset="2"/>
              <a:buChar char="Ø"/>
            </a:pPr>
            <a:r>
              <a:rPr lang="en-US" sz="2200" dirty="0"/>
              <a:t>Precipitation may occur if the concentration of a compound exceeds its solubility.</a:t>
            </a:r>
          </a:p>
        </p:txBody>
      </p:sp>
      <p:pic>
        <p:nvPicPr>
          <p:cNvPr id="5" name="Picture 2" descr="Z:\PEM\220px-Chemical_precipitation_diagram.svg.png"/>
          <p:cNvPicPr>
            <a:picLocks noChangeAspect="1" noChangeArrowheads="1"/>
          </p:cNvPicPr>
          <p:nvPr/>
        </p:nvPicPr>
        <p:blipFill>
          <a:blip r:embed="rId2" cstate="print"/>
          <a:srcRect/>
          <a:stretch>
            <a:fillRect/>
          </a:stretch>
        </p:blipFill>
        <p:spPr bwMode="auto">
          <a:xfrm>
            <a:off x="6177654" y="1605456"/>
            <a:ext cx="4185546" cy="4033345"/>
          </a:xfrm>
          <a:prstGeom prst="rect">
            <a:avLst/>
          </a:prstGeom>
          <a:noFill/>
        </p:spPr>
      </p:pic>
      <p:sp>
        <p:nvSpPr>
          <p:cNvPr id="6" name="TextBox 5"/>
          <p:cNvSpPr txBox="1"/>
          <p:nvPr/>
        </p:nvSpPr>
        <p:spPr>
          <a:xfrm>
            <a:off x="7880057" y="1230868"/>
            <a:ext cx="2664704" cy="369332"/>
          </a:xfrm>
          <a:prstGeom prst="rect">
            <a:avLst/>
          </a:prstGeom>
          <a:noFill/>
        </p:spPr>
        <p:txBody>
          <a:bodyPr wrap="none" rtlCol="0">
            <a:spAutoFit/>
          </a:bodyPr>
          <a:lstStyle/>
          <a:p>
            <a:r>
              <a:rPr lang="en-US" dirty="0"/>
              <a:t>The precipitate-free liquid</a:t>
            </a:r>
          </a:p>
        </p:txBody>
      </p:sp>
    </p:spTree>
    <p:extLst>
      <p:ext uri="{BB962C8B-B14F-4D97-AF65-F5344CB8AC3E}">
        <p14:creationId xmlns="" xmlns:p14="http://schemas.microsoft.com/office/powerpoint/2010/main" val="31156863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p:spPr>
        <p:txBody>
          <a:bodyPr/>
          <a:lstStyle/>
          <a:p>
            <a:r>
              <a:rPr lang="en-US" dirty="0" smtClean="0">
                <a:effectLst/>
              </a:rPr>
              <a:t>Ion-exchange</a:t>
            </a:r>
            <a:br>
              <a:rPr lang="en-US" dirty="0" smtClean="0">
                <a:effectLst/>
              </a:rPr>
            </a:br>
            <a:endParaRPr lang="en-US" dirty="0"/>
          </a:p>
        </p:txBody>
      </p:sp>
      <p:sp>
        <p:nvSpPr>
          <p:cNvPr id="3" name="Rectangle 2"/>
          <p:cNvSpPr/>
          <p:nvPr/>
        </p:nvSpPr>
        <p:spPr>
          <a:xfrm>
            <a:off x="1285607" y="1032165"/>
            <a:ext cx="5410200" cy="5509200"/>
          </a:xfrm>
          <a:prstGeom prst="rect">
            <a:avLst/>
          </a:prstGeom>
        </p:spPr>
        <p:txBody>
          <a:bodyPr wrap="square">
            <a:spAutoFit/>
          </a:bodyPr>
          <a:lstStyle/>
          <a:p>
            <a:pPr marL="285750" indent="-285750" algn="just">
              <a:buFont typeface="Wingdings" panose="05000000000000000000" pitchFamily="2" charset="2"/>
              <a:buChar char="Ø"/>
            </a:pPr>
            <a:r>
              <a:rPr lang="en-US" sz="2200" dirty="0"/>
              <a:t>During ion-exchange, the leach liquor is brought into contact with an organic resin containing an active compound, </a:t>
            </a:r>
            <a:r>
              <a:rPr lang="en-US" sz="2200" dirty="0" smtClean="0"/>
              <a:t>RX</a:t>
            </a:r>
          </a:p>
          <a:p>
            <a:pPr algn="just"/>
            <a:endParaRPr lang="en-US" sz="2200" dirty="0"/>
          </a:p>
          <a:p>
            <a:pPr marL="285750" indent="-285750" algn="just">
              <a:buFont typeface="Wingdings" panose="05000000000000000000" pitchFamily="2" charset="2"/>
              <a:buChar char="Ø"/>
            </a:pPr>
            <a:r>
              <a:rPr lang="en-US" sz="2200" dirty="0"/>
              <a:t>It exchanges a radial with an anion in solution.</a:t>
            </a:r>
          </a:p>
          <a:p>
            <a:pPr algn="just"/>
            <a:endParaRPr lang="en-US" sz="2200" dirty="0"/>
          </a:p>
          <a:p>
            <a:pPr marL="285750" indent="-285750" algn="just">
              <a:buFont typeface="Wingdings" panose="05000000000000000000" pitchFamily="2" charset="2"/>
              <a:buChar char="Ø"/>
            </a:pPr>
            <a:r>
              <a:rPr lang="en-US" sz="2200" dirty="0"/>
              <a:t>For example, leaching of uranium ores with </a:t>
            </a:r>
            <a:r>
              <a:rPr lang="en-US" sz="2200" dirty="0" err="1"/>
              <a:t>sulphuric</a:t>
            </a:r>
            <a:r>
              <a:rPr lang="en-US" sz="2200" dirty="0"/>
              <a:t> acid produces a complex anion in aqueous solution, UO</a:t>
            </a:r>
            <a:r>
              <a:rPr lang="en-US" sz="2200" baseline="-25000" dirty="0"/>
              <a:t>2</a:t>
            </a:r>
            <a:r>
              <a:rPr lang="en-US" sz="2200" dirty="0"/>
              <a:t>(SO</a:t>
            </a:r>
            <a:r>
              <a:rPr lang="en-US" sz="2200" baseline="-25000" dirty="0"/>
              <a:t>4</a:t>
            </a:r>
            <a:r>
              <a:rPr lang="en-US" sz="2200" dirty="0"/>
              <a:t>)</a:t>
            </a:r>
            <a:r>
              <a:rPr lang="en-US" sz="2200" baseline="-25000" dirty="0"/>
              <a:t>3</a:t>
            </a:r>
            <a:r>
              <a:rPr lang="en-US" sz="2200" baseline="30000" dirty="0"/>
              <a:t>-4</a:t>
            </a:r>
            <a:r>
              <a:rPr lang="en-US" sz="2200" dirty="0"/>
              <a:t> </a:t>
            </a:r>
            <a:r>
              <a:rPr lang="en-US" sz="2200" dirty="0" smtClean="0"/>
              <a:t>.</a:t>
            </a:r>
            <a:endParaRPr lang="en-US" sz="2200" dirty="0"/>
          </a:p>
          <a:p>
            <a:pPr algn="just"/>
            <a:endParaRPr lang="en-US" sz="2200" dirty="0"/>
          </a:p>
          <a:p>
            <a:pPr marL="285750" indent="-285750" algn="just">
              <a:buFont typeface="Wingdings" panose="05000000000000000000" pitchFamily="2" charset="2"/>
              <a:buChar char="Ø"/>
            </a:pPr>
            <a:r>
              <a:rPr lang="en-US" sz="2200" dirty="0"/>
              <a:t>The impurity metals are mostly present as cations.</a:t>
            </a:r>
          </a:p>
          <a:p>
            <a:pPr algn="just"/>
            <a:endParaRPr lang="en-US" sz="2200" dirty="0"/>
          </a:p>
          <a:p>
            <a:pPr marL="285750" indent="-285750" algn="just">
              <a:buFont typeface="Wingdings" panose="05000000000000000000" pitchFamily="2" charset="2"/>
              <a:buChar char="Ø"/>
            </a:pPr>
            <a:r>
              <a:rPr lang="en-US" sz="2200" dirty="0"/>
              <a:t>The resins used are natural zeolite, activated carbon and liquid organics.</a:t>
            </a:r>
          </a:p>
        </p:txBody>
      </p:sp>
      <p:pic>
        <p:nvPicPr>
          <p:cNvPr id="3074" name="Picture 2" descr="C:\Users\NIRALI\Desktop\Ion_exchange_resin_beads.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522360" y="1942417"/>
            <a:ext cx="3124200" cy="2588491"/>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9493611" y="4673070"/>
            <a:ext cx="1537600" cy="400110"/>
          </a:xfrm>
          <a:prstGeom prst="rect">
            <a:avLst/>
          </a:prstGeom>
          <a:noFill/>
        </p:spPr>
        <p:txBody>
          <a:bodyPr wrap="none" rtlCol="0">
            <a:spAutoFit/>
          </a:bodyPr>
          <a:lstStyle/>
          <a:p>
            <a:r>
              <a:rPr lang="en-US" sz="2000" dirty="0"/>
              <a:t>Resin beads</a:t>
            </a:r>
          </a:p>
        </p:txBody>
      </p:sp>
    </p:spTree>
    <p:extLst>
      <p:ext uri="{BB962C8B-B14F-4D97-AF65-F5344CB8AC3E}">
        <p14:creationId xmlns="" xmlns:p14="http://schemas.microsoft.com/office/powerpoint/2010/main" val="4102097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p:spPr>
        <p:txBody>
          <a:bodyPr/>
          <a:lstStyle/>
          <a:p>
            <a:r>
              <a:rPr lang="en-US" dirty="0" smtClean="0">
                <a:effectLst/>
              </a:rPr>
              <a:t>Ion-exchange</a:t>
            </a:r>
            <a:br>
              <a:rPr lang="en-US" dirty="0" smtClean="0">
                <a:effectLst/>
              </a:rPr>
            </a:br>
            <a:endParaRPr lang="en-US" dirty="0"/>
          </a:p>
        </p:txBody>
      </p:sp>
      <p:sp>
        <p:nvSpPr>
          <p:cNvPr id="3" name="Rectangle 2"/>
          <p:cNvSpPr/>
          <p:nvPr/>
        </p:nvSpPr>
        <p:spPr>
          <a:xfrm>
            <a:off x="1212273" y="907474"/>
            <a:ext cx="8229600" cy="4493538"/>
          </a:xfrm>
          <a:prstGeom prst="rect">
            <a:avLst/>
          </a:prstGeom>
        </p:spPr>
        <p:txBody>
          <a:bodyPr wrap="square">
            <a:spAutoFit/>
          </a:bodyPr>
          <a:lstStyle/>
          <a:p>
            <a:pPr marL="285750" indent="-285750" algn="just">
              <a:buFont typeface="Wingdings" panose="05000000000000000000" pitchFamily="2" charset="2"/>
              <a:buChar char="Ø"/>
            </a:pPr>
            <a:r>
              <a:rPr lang="en-US" sz="2200" dirty="0"/>
              <a:t>Contacting of the leach liquor with the resin leads to a reaction of the following type</a:t>
            </a:r>
            <a:r>
              <a:rPr lang="en-US" sz="2200" dirty="0" smtClean="0"/>
              <a:t>:</a:t>
            </a:r>
            <a:endParaRPr lang="en-US" sz="2200" dirty="0"/>
          </a:p>
          <a:p>
            <a:pPr marL="285750" indent="-285750" algn="just">
              <a:buFont typeface="Wingdings" panose="05000000000000000000" pitchFamily="2" charset="2"/>
              <a:buChar char="Ø"/>
            </a:pPr>
            <a:endParaRPr lang="en-US" sz="2200" dirty="0"/>
          </a:p>
          <a:p>
            <a:pPr algn="just"/>
            <a:r>
              <a:rPr lang="en-US" sz="2200" dirty="0"/>
              <a:t>	UO</a:t>
            </a:r>
            <a:r>
              <a:rPr lang="en-US" sz="2200" baseline="-25000" dirty="0"/>
              <a:t>2</a:t>
            </a:r>
            <a:r>
              <a:rPr lang="en-US" sz="2200" dirty="0"/>
              <a:t>(SO</a:t>
            </a:r>
            <a:r>
              <a:rPr lang="en-US" sz="2200" baseline="-25000" dirty="0"/>
              <a:t>4</a:t>
            </a:r>
            <a:r>
              <a:rPr lang="en-US" sz="2200" dirty="0"/>
              <a:t>)</a:t>
            </a:r>
            <a:r>
              <a:rPr lang="en-US" sz="2200" baseline="-25000" dirty="0"/>
              <a:t>3</a:t>
            </a:r>
            <a:r>
              <a:rPr lang="en-US" sz="2200" baseline="30000" dirty="0"/>
              <a:t>-4</a:t>
            </a:r>
            <a:r>
              <a:rPr lang="en-US" sz="2200" baseline="-25000" dirty="0"/>
              <a:t>(</a:t>
            </a:r>
            <a:r>
              <a:rPr lang="en-US" sz="2200" baseline="-25000" dirty="0" err="1"/>
              <a:t>aq</a:t>
            </a:r>
            <a:r>
              <a:rPr lang="en-US" sz="2200" baseline="-25000" dirty="0"/>
              <a:t>)</a:t>
            </a:r>
            <a:r>
              <a:rPr lang="en-US" sz="2200" dirty="0"/>
              <a:t> + 4[RX]</a:t>
            </a:r>
            <a:r>
              <a:rPr lang="en-US" sz="2200" baseline="-25000" dirty="0"/>
              <a:t>(resin)</a:t>
            </a:r>
            <a:r>
              <a:rPr lang="en-US" sz="2200" dirty="0"/>
              <a:t> </a:t>
            </a:r>
            <a:r>
              <a:rPr lang="en-US" sz="2200" dirty="0">
                <a:sym typeface="Symbol"/>
              </a:rPr>
              <a:t></a:t>
            </a:r>
            <a:r>
              <a:rPr lang="en-US" sz="2200" dirty="0"/>
              <a:t> [R</a:t>
            </a:r>
            <a:r>
              <a:rPr lang="en-US" sz="2200" baseline="-25000" dirty="0"/>
              <a:t>4</a:t>
            </a:r>
            <a:r>
              <a:rPr lang="en-US" sz="2200" dirty="0"/>
              <a:t>UO</a:t>
            </a:r>
            <a:r>
              <a:rPr lang="en-US" sz="2200" baseline="-25000" dirty="0"/>
              <a:t>4</a:t>
            </a:r>
            <a:r>
              <a:rPr lang="en-US" sz="2200" dirty="0"/>
              <a:t>(SO</a:t>
            </a:r>
            <a:r>
              <a:rPr lang="en-US" sz="2200" baseline="-25000" dirty="0"/>
              <a:t>4</a:t>
            </a:r>
            <a:r>
              <a:rPr lang="en-US" sz="2200" dirty="0"/>
              <a:t>)</a:t>
            </a:r>
            <a:r>
              <a:rPr lang="en-US" sz="2200" baseline="-25000" dirty="0"/>
              <a:t>3</a:t>
            </a:r>
            <a:r>
              <a:rPr lang="en-US" sz="2200" dirty="0"/>
              <a:t>]</a:t>
            </a:r>
            <a:r>
              <a:rPr lang="en-US" sz="2200" baseline="-25000" dirty="0"/>
              <a:t>(resin)</a:t>
            </a:r>
            <a:r>
              <a:rPr lang="en-US" sz="2200" dirty="0"/>
              <a:t> + 4X</a:t>
            </a:r>
            <a:r>
              <a:rPr lang="en-US" sz="2200" baseline="30000" dirty="0"/>
              <a:t>-</a:t>
            </a:r>
            <a:r>
              <a:rPr lang="en-US" sz="2200" baseline="-25000" dirty="0"/>
              <a:t>(</a:t>
            </a:r>
            <a:r>
              <a:rPr lang="en-US" sz="2200" baseline="-25000" dirty="0" err="1"/>
              <a:t>aq</a:t>
            </a:r>
            <a:r>
              <a:rPr lang="en-US" sz="2200" baseline="-25000" dirty="0" smtClean="0"/>
              <a:t>)</a:t>
            </a:r>
            <a:endParaRPr lang="en-US" sz="2200" dirty="0"/>
          </a:p>
          <a:p>
            <a:pPr marL="285750" indent="-285750" algn="just">
              <a:buFont typeface="Wingdings" panose="05000000000000000000" pitchFamily="2" charset="2"/>
              <a:buChar char="Ø"/>
            </a:pPr>
            <a:r>
              <a:rPr lang="en-US" sz="2200" dirty="0"/>
              <a:t>The resin is now said to be ‘loaded’ with uranium.</a:t>
            </a:r>
          </a:p>
          <a:p>
            <a:pPr marL="285750" indent="-285750" algn="just">
              <a:buFont typeface="Wingdings" panose="05000000000000000000" pitchFamily="2" charset="2"/>
              <a:buChar char="Ø"/>
            </a:pPr>
            <a:endParaRPr lang="en-US" sz="2200" dirty="0"/>
          </a:p>
          <a:p>
            <a:pPr marL="285750" indent="-285750" algn="just">
              <a:buFont typeface="Wingdings" panose="05000000000000000000" pitchFamily="2" charset="2"/>
              <a:buChar char="Ø"/>
            </a:pPr>
            <a:r>
              <a:rPr lang="en-US" sz="2200" dirty="0" smtClean="0"/>
              <a:t>If </a:t>
            </a:r>
            <a:r>
              <a:rPr lang="en-US" sz="2200" dirty="0"/>
              <a:t>this is now separated and brought into contact, with a strong solution of X-ion, then a reverse reaction takes place</a:t>
            </a:r>
            <a:r>
              <a:rPr lang="en-US" sz="2200" dirty="0" smtClean="0"/>
              <a:t>.</a:t>
            </a:r>
            <a:endParaRPr lang="en-US" sz="2200" dirty="0"/>
          </a:p>
          <a:p>
            <a:pPr marL="285750" indent="-285750" algn="just">
              <a:buFont typeface="Wingdings" panose="05000000000000000000" pitchFamily="2" charset="2"/>
              <a:buChar char="Ø"/>
            </a:pPr>
            <a:endParaRPr lang="en-US" sz="2200" dirty="0"/>
          </a:p>
          <a:p>
            <a:pPr marL="285750" indent="-285750" algn="just">
              <a:buFont typeface="Wingdings" panose="05000000000000000000" pitchFamily="2" charset="2"/>
              <a:buChar char="Ø"/>
            </a:pPr>
            <a:r>
              <a:rPr lang="en-US" sz="2200" dirty="0"/>
              <a:t>This process is called “Elution” and the solution is called “Eluate”. </a:t>
            </a:r>
          </a:p>
          <a:p>
            <a:pPr marL="285750" indent="-285750" algn="just">
              <a:buFont typeface="Wingdings" panose="05000000000000000000" pitchFamily="2" charset="2"/>
              <a:buChar char="Ø"/>
            </a:pPr>
            <a:endParaRPr lang="en-US" sz="2200" dirty="0"/>
          </a:p>
          <a:p>
            <a:pPr marL="285750" indent="-285750" algn="just">
              <a:buFont typeface="Wingdings" panose="05000000000000000000" pitchFamily="2" charset="2"/>
              <a:buChar char="Ø"/>
            </a:pPr>
            <a:r>
              <a:rPr lang="en-US" sz="2200" dirty="0"/>
              <a:t>The resin is regenerated and a strong, pure solution of uranium is obtained.</a:t>
            </a:r>
          </a:p>
        </p:txBody>
      </p:sp>
    </p:spTree>
    <p:extLst>
      <p:ext uri="{BB962C8B-B14F-4D97-AF65-F5344CB8AC3E}">
        <p14:creationId xmlns="" xmlns:p14="http://schemas.microsoft.com/office/powerpoint/2010/main" val="35569118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p:spPr>
        <p:txBody>
          <a:bodyPr/>
          <a:lstStyle/>
          <a:p>
            <a:r>
              <a:rPr lang="en-US" dirty="0" smtClean="0">
                <a:effectLst/>
              </a:rPr>
              <a:t>Ion-exchange</a:t>
            </a:r>
            <a:br>
              <a:rPr lang="en-US" dirty="0" smtClean="0">
                <a:effectLst/>
              </a:rPr>
            </a:br>
            <a:endParaRPr lang="en-US"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09801" y="995855"/>
            <a:ext cx="7915275" cy="5181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0635855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p:spPr>
        <p:txBody>
          <a:bodyPr/>
          <a:lstStyle/>
          <a:p>
            <a:r>
              <a:rPr lang="en-US" dirty="0" smtClean="0">
                <a:effectLst/>
              </a:rPr>
              <a:t>Ion-exchange</a:t>
            </a:r>
            <a:br>
              <a:rPr lang="en-US" dirty="0" smtClean="0">
                <a:effectLst/>
              </a:rPr>
            </a:br>
            <a:endParaRPr lang="en-US" dirty="0"/>
          </a:p>
        </p:txBody>
      </p:sp>
      <p:sp>
        <p:nvSpPr>
          <p:cNvPr id="3" name="Rectangle 2"/>
          <p:cNvSpPr/>
          <p:nvPr/>
        </p:nvSpPr>
        <p:spPr>
          <a:xfrm>
            <a:off x="2057400" y="990600"/>
            <a:ext cx="8077200" cy="5509200"/>
          </a:xfrm>
          <a:prstGeom prst="rect">
            <a:avLst/>
          </a:prstGeom>
        </p:spPr>
        <p:txBody>
          <a:bodyPr wrap="square">
            <a:spAutoFit/>
          </a:bodyPr>
          <a:lstStyle/>
          <a:p>
            <a:pPr marL="609600" indent="-609600" algn="just">
              <a:lnSpc>
                <a:spcPct val="80000"/>
              </a:lnSpc>
            </a:pPr>
            <a:r>
              <a:rPr lang="en-US" altLang="en-US" sz="2400" b="1" dirty="0"/>
              <a:t>Various steps in ion-exchange:</a:t>
            </a:r>
          </a:p>
          <a:p>
            <a:pPr marL="609600" indent="-609600" algn="just">
              <a:lnSpc>
                <a:spcPct val="80000"/>
              </a:lnSpc>
            </a:pPr>
            <a:endParaRPr lang="en-US" altLang="en-US" sz="2400" dirty="0">
              <a:solidFill>
                <a:schemeClr val="accent2"/>
              </a:solidFill>
            </a:endParaRPr>
          </a:p>
          <a:p>
            <a:pPr marL="609600" indent="-609600" algn="just">
              <a:lnSpc>
                <a:spcPct val="80000"/>
              </a:lnSpc>
              <a:buFontTx/>
              <a:buAutoNum type="arabicPeriod"/>
            </a:pPr>
            <a:r>
              <a:rPr lang="en-US" altLang="en-US" dirty="0"/>
              <a:t>Transport of an ion from the solution across a liquid film boundary surrounding a resin ( form of bead)</a:t>
            </a:r>
          </a:p>
          <a:p>
            <a:pPr marL="609600" indent="-609600" algn="just">
              <a:lnSpc>
                <a:spcPct val="80000"/>
              </a:lnSpc>
              <a:buFontTx/>
              <a:buAutoNum type="arabicPeriod"/>
            </a:pPr>
            <a:endParaRPr lang="en-US" altLang="en-US" dirty="0"/>
          </a:p>
          <a:p>
            <a:pPr marL="609600" indent="-609600" algn="just">
              <a:lnSpc>
                <a:spcPct val="80000"/>
              </a:lnSpc>
              <a:buFontTx/>
              <a:buAutoNum type="arabicPeriod"/>
            </a:pPr>
            <a:r>
              <a:rPr lang="en-US" altLang="en-US" dirty="0"/>
              <a:t>Diffusion of ion to interior surface of resin</a:t>
            </a:r>
          </a:p>
          <a:p>
            <a:pPr marL="609600" indent="-609600" algn="just">
              <a:lnSpc>
                <a:spcPct val="80000"/>
              </a:lnSpc>
              <a:buFontTx/>
              <a:buAutoNum type="arabicPeriod"/>
            </a:pPr>
            <a:endParaRPr lang="en-US" altLang="en-US" dirty="0"/>
          </a:p>
          <a:p>
            <a:pPr marL="609600" indent="-609600" algn="just">
              <a:lnSpc>
                <a:spcPct val="80000"/>
              </a:lnSpc>
              <a:buFontTx/>
              <a:buAutoNum type="arabicPeriod"/>
            </a:pPr>
            <a:r>
              <a:rPr lang="en-US" altLang="en-US" dirty="0"/>
              <a:t>Chemical exchange reaction</a:t>
            </a:r>
          </a:p>
          <a:p>
            <a:pPr marL="609600" indent="-609600" algn="just">
              <a:lnSpc>
                <a:spcPct val="80000"/>
              </a:lnSpc>
              <a:buFontTx/>
              <a:buAutoNum type="arabicPeriod"/>
            </a:pPr>
            <a:endParaRPr lang="en-US" altLang="en-US" dirty="0"/>
          </a:p>
          <a:p>
            <a:pPr marL="609600" indent="-609600" algn="just">
              <a:lnSpc>
                <a:spcPct val="80000"/>
              </a:lnSpc>
              <a:buFontTx/>
              <a:buAutoNum type="arabicPeriod"/>
            </a:pPr>
            <a:r>
              <a:rPr lang="en-US" altLang="en-US" dirty="0"/>
              <a:t>Diffusion of outgoing ion to surface of resin bead</a:t>
            </a:r>
          </a:p>
          <a:p>
            <a:pPr marL="609600" indent="-609600" algn="just">
              <a:lnSpc>
                <a:spcPct val="80000"/>
              </a:lnSpc>
              <a:buFontTx/>
              <a:buAutoNum type="arabicPeriod"/>
            </a:pPr>
            <a:endParaRPr lang="en-US" altLang="en-US" dirty="0"/>
          </a:p>
          <a:p>
            <a:pPr marL="609600" indent="-609600" algn="just">
              <a:lnSpc>
                <a:spcPct val="80000"/>
              </a:lnSpc>
              <a:buFontTx/>
              <a:buAutoNum type="arabicPeriod"/>
            </a:pPr>
            <a:r>
              <a:rPr lang="en-US" altLang="en-US" dirty="0"/>
              <a:t>Diffusion of outgoing ion across liquid film boundary</a:t>
            </a:r>
          </a:p>
          <a:p>
            <a:pPr marL="609600" indent="-609600" algn="just">
              <a:lnSpc>
                <a:spcPct val="80000"/>
              </a:lnSpc>
              <a:buFontTx/>
              <a:buAutoNum type="arabicPeriod"/>
            </a:pPr>
            <a:endParaRPr lang="en-US" altLang="en-US" dirty="0"/>
          </a:p>
          <a:p>
            <a:pPr marL="609600" indent="-609600" algn="just">
              <a:lnSpc>
                <a:spcPct val="80000"/>
              </a:lnSpc>
            </a:pPr>
            <a:endParaRPr lang="en-US" altLang="en-US" sz="2400" b="1" dirty="0"/>
          </a:p>
          <a:p>
            <a:pPr marL="609600" indent="-609600" algn="just">
              <a:lnSpc>
                <a:spcPct val="80000"/>
              </a:lnSpc>
            </a:pPr>
            <a:r>
              <a:rPr lang="en-US" altLang="en-US" sz="2400" b="1" dirty="0"/>
              <a:t>Factors affecting ion-exchange phenomenon:</a:t>
            </a:r>
          </a:p>
          <a:p>
            <a:pPr marL="609600" indent="-609600" algn="just">
              <a:lnSpc>
                <a:spcPct val="80000"/>
              </a:lnSpc>
            </a:pPr>
            <a:endParaRPr lang="en-US" altLang="en-US" sz="2000" dirty="0"/>
          </a:p>
          <a:p>
            <a:pPr marL="609600" indent="-609600" algn="just">
              <a:lnSpc>
                <a:spcPct val="80000"/>
              </a:lnSpc>
              <a:buFont typeface="+mj-lt"/>
              <a:buAutoNum type="arabicPeriod"/>
            </a:pPr>
            <a:r>
              <a:rPr lang="en-US" altLang="en-US" dirty="0"/>
              <a:t>Size &amp; valence of ions taking part</a:t>
            </a:r>
          </a:p>
          <a:p>
            <a:pPr marL="609600" indent="-609600" algn="just">
              <a:lnSpc>
                <a:spcPct val="80000"/>
              </a:lnSpc>
              <a:buFont typeface="+mj-lt"/>
              <a:buAutoNum type="arabicPeriod"/>
            </a:pPr>
            <a:endParaRPr lang="en-US" altLang="en-US" dirty="0"/>
          </a:p>
          <a:p>
            <a:pPr marL="609600" indent="-609600" algn="just">
              <a:lnSpc>
                <a:spcPct val="80000"/>
              </a:lnSpc>
              <a:buFont typeface="+mj-lt"/>
              <a:buAutoNum type="arabicPeriod"/>
            </a:pPr>
            <a:r>
              <a:rPr lang="en-US" altLang="en-US" dirty="0"/>
              <a:t>Concentration of ions in water or solution</a:t>
            </a:r>
          </a:p>
          <a:p>
            <a:pPr marL="609600" indent="-609600" algn="just">
              <a:lnSpc>
                <a:spcPct val="80000"/>
              </a:lnSpc>
              <a:buFont typeface="+mj-lt"/>
              <a:buAutoNum type="arabicPeriod"/>
            </a:pPr>
            <a:endParaRPr lang="en-US" altLang="en-US" dirty="0"/>
          </a:p>
          <a:p>
            <a:pPr marL="609600" indent="-609600" algn="just">
              <a:lnSpc>
                <a:spcPct val="80000"/>
              </a:lnSpc>
              <a:buFont typeface="+mj-lt"/>
              <a:buAutoNum type="arabicPeriod"/>
            </a:pPr>
            <a:r>
              <a:rPr lang="en-US" altLang="en-US" dirty="0"/>
              <a:t>Physical &amp; chemical nature of ion exchange resin</a:t>
            </a:r>
          </a:p>
          <a:p>
            <a:pPr marL="609600" indent="-609600" algn="just">
              <a:lnSpc>
                <a:spcPct val="80000"/>
              </a:lnSpc>
              <a:buFont typeface="+mj-lt"/>
              <a:buAutoNum type="arabicPeriod"/>
            </a:pPr>
            <a:endParaRPr lang="en-US" altLang="en-US" dirty="0"/>
          </a:p>
          <a:p>
            <a:pPr marL="609600" indent="-609600" algn="just">
              <a:lnSpc>
                <a:spcPct val="80000"/>
              </a:lnSpc>
              <a:buFont typeface="+mj-lt"/>
              <a:buAutoNum type="arabicPeriod"/>
            </a:pPr>
            <a:r>
              <a:rPr lang="en-US" altLang="en-US" dirty="0"/>
              <a:t>Temperature</a:t>
            </a:r>
          </a:p>
        </p:txBody>
      </p:sp>
    </p:spTree>
    <p:extLst>
      <p:ext uri="{BB962C8B-B14F-4D97-AF65-F5344CB8AC3E}">
        <p14:creationId xmlns="" xmlns:p14="http://schemas.microsoft.com/office/powerpoint/2010/main" val="23083640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p:spPr>
        <p:txBody>
          <a:bodyPr/>
          <a:lstStyle/>
          <a:p>
            <a:r>
              <a:rPr lang="en-US" dirty="0" smtClean="0"/>
              <a:t>Solvent Extraction</a:t>
            </a:r>
            <a:br>
              <a:rPr lang="en-US" dirty="0" smtClean="0"/>
            </a:br>
            <a:endParaRPr lang="en-US" dirty="0"/>
          </a:p>
        </p:txBody>
      </p:sp>
      <p:sp>
        <p:nvSpPr>
          <p:cNvPr id="3" name="Rectangle 2"/>
          <p:cNvSpPr/>
          <p:nvPr/>
        </p:nvSpPr>
        <p:spPr>
          <a:xfrm>
            <a:off x="1122218" y="921329"/>
            <a:ext cx="8458200" cy="5170646"/>
          </a:xfrm>
          <a:prstGeom prst="rect">
            <a:avLst/>
          </a:prstGeom>
        </p:spPr>
        <p:txBody>
          <a:bodyPr wrap="square">
            <a:spAutoFit/>
          </a:bodyPr>
          <a:lstStyle/>
          <a:p>
            <a:pPr marL="342900" lvl="1" indent="-342900" algn="just">
              <a:buFont typeface="Wingdings" panose="05000000000000000000" pitchFamily="2" charset="2"/>
              <a:buChar char="Ø"/>
            </a:pPr>
            <a:r>
              <a:rPr lang="en-US" sz="2200" dirty="0"/>
              <a:t>Leach liquor is brought into contact with an organic liquid.</a:t>
            </a:r>
          </a:p>
          <a:p>
            <a:pPr marL="0" lvl="1" algn="just"/>
            <a:endParaRPr lang="en-US" sz="2200" dirty="0"/>
          </a:p>
          <a:p>
            <a:pPr marL="342900" lvl="1" indent="-342900" algn="just">
              <a:buFont typeface="Wingdings" panose="05000000000000000000" pitchFamily="2" charset="2"/>
              <a:buChar char="Ø"/>
            </a:pPr>
            <a:r>
              <a:rPr lang="en-US" sz="2200" dirty="0"/>
              <a:t>Also known as liquid – liquid extraction</a:t>
            </a:r>
          </a:p>
          <a:p>
            <a:pPr marL="0" lvl="1" algn="just"/>
            <a:endParaRPr lang="en-US" sz="2200" dirty="0"/>
          </a:p>
          <a:p>
            <a:pPr marL="342900" indent="-342900" algn="just">
              <a:buFont typeface="Wingdings" panose="05000000000000000000" pitchFamily="2" charset="2"/>
              <a:buChar char="Ø"/>
            </a:pPr>
            <a:r>
              <a:rPr lang="en-US" sz="2200" dirty="0"/>
              <a:t>It is faster and therefore, more commonly used than ion-exchange</a:t>
            </a:r>
            <a:r>
              <a:rPr lang="en-US" sz="2200" dirty="0" smtClean="0"/>
              <a:t>.</a:t>
            </a:r>
            <a:endParaRPr lang="en-US" sz="2200" dirty="0"/>
          </a:p>
          <a:p>
            <a:pPr marL="342900" indent="-342900" algn="just">
              <a:buFont typeface="Wingdings" panose="05000000000000000000" pitchFamily="2" charset="2"/>
              <a:buChar char="Ø"/>
            </a:pPr>
            <a:endParaRPr lang="en-US" sz="2200" dirty="0"/>
          </a:p>
          <a:p>
            <a:pPr marL="342900" indent="-342900" algn="just">
              <a:buFont typeface="Wingdings" panose="05000000000000000000" pitchFamily="2" charset="2"/>
              <a:buChar char="Ø"/>
            </a:pPr>
            <a:r>
              <a:rPr lang="en-US" sz="2200" dirty="0"/>
              <a:t>Actual contacting is efficiently carried out by agitating the two phase together in a vessel so as to produce a fine dispersion of one phase in another.</a:t>
            </a:r>
          </a:p>
          <a:p>
            <a:pPr algn="just"/>
            <a:endParaRPr lang="en-US" sz="2200" dirty="0"/>
          </a:p>
          <a:p>
            <a:pPr marL="342900" indent="-342900" algn="just">
              <a:buFont typeface="Wingdings" panose="05000000000000000000" pitchFamily="2" charset="2"/>
              <a:buChar char="Ø"/>
            </a:pPr>
            <a:r>
              <a:rPr lang="en-US" sz="2200" dirty="0"/>
              <a:t>The two phases are allowed to separate, the lighter organic phase floats on top of the aqueous phase</a:t>
            </a:r>
            <a:r>
              <a:rPr lang="en-US" sz="2200" dirty="0" smtClean="0"/>
              <a:t>.</a:t>
            </a:r>
            <a:endParaRPr lang="en-US" sz="2200" dirty="0"/>
          </a:p>
          <a:p>
            <a:pPr marL="342900" indent="-342900" algn="just">
              <a:buFont typeface="Wingdings" panose="05000000000000000000" pitchFamily="2" charset="2"/>
              <a:buChar char="Ø"/>
            </a:pPr>
            <a:endParaRPr lang="en-US" sz="2200" dirty="0"/>
          </a:p>
          <a:p>
            <a:pPr marL="342900" indent="-342900" algn="just">
              <a:buFont typeface="Wingdings" panose="05000000000000000000" pitchFamily="2" charset="2"/>
              <a:buChar char="Ø"/>
            </a:pPr>
            <a:r>
              <a:rPr lang="en-US" altLang="en-US" sz="2200" dirty="0"/>
              <a:t>Employed to separate Co from Ni ;  Cu from Co , Ni ;  V from Co , U , Ni </a:t>
            </a:r>
          </a:p>
        </p:txBody>
      </p:sp>
    </p:spTree>
    <p:extLst>
      <p:ext uri="{BB962C8B-B14F-4D97-AF65-F5344CB8AC3E}">
        <p14:creationId xmlns="" xmlns:p14="http://schemas.microsoft.com/office/powerpoint/2010/main" val="33354210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p:spPr>
        <p:txBody>
          <a:bodyPr/>
          <a:lstStyle/>
          <a:p>
            <a:r>
              <a:rPr lang="en-US" dirty="0" smtClean="0"/>
              <a:t>Solvent Extraction</a:t>
            </a:r>
            <a:br>
              <a:rPr lang="en-US" dirty="0" smtClean="0"/>
            </a:br>
            <a:endParaRPr lang="en-US" dirty="0"/>
          </a:p>
        </p:txBody>
      </p:sp>
      <p:sp>
        <p:nvSpPr>
          <p:cNvPr id="3" name="Rectangle 2"/>
          <p:cNvSpPr/>
          <p:nvPr/>
        </p:nvSpPr>
        <p:spPr>
          <a:xfrm>
            <a:off x="1828800" y="990600"/>
            <a:ext cx="8610600" cy="5539978"/>
          </a:xfrm>
          <a:prstGeom prst="rect">
            <a:avLst/>
          </a:prstGeom>
        </p:spPr>
        <p:txBody>
          <a:bodyPr wrap="square">
            <a:spAutoFit/>
          </a:bodyPr>
          <a:lstStyle/>
          <a:p>
            <a:pPr algn="just">
              <a:spcBef>
                <a:spcPct val="0"/>
              </a:spcBef>
            </a:pPr>
            <a:r>
              <a:rPr lang="en-US" altLang="en-US" sz="2400" b="1" dirty="0"/>
              <a:t>Stages in Solvent Extraction   </a:t>
            </a:r>
          </a:p>
          <a:p>
            <a:pPr algn="just">
              <a:spcBef>
                <a:spcPct val="0"/>
              </a:spcBef>
            </a:pPr>
            <a:endParaRPr lang="en-US" altLang="en-US" sz="2400" dirty="0">
              <a:solidFill>
                <a:schemeClr val="accent2"/>
              </a:solidFill>
            </a:endParaRPr>
          </a:p>
          <a:p>
            <a:pPr algn="just">
              <a:spcBef>
                <a:spcPct val="0"/>
              </a:spcBef>
            </a:pPr>
            <a:r>
              <a:rPr lang="en-US" altLang="en-US" dirty="0"/>
              <a:t>1. </a:t>
            </a:r>
            <a:r>
              <a:rPr lang="en-US" altLang="en-US" u="sng" dirty="0"/>
              <a:t>Dissolution</a:t>
            </a:r>
          </a:p>
          <a:p>
            <a:pPr marL="285750" indent="-285750" algn="just">
              <a:spcBef>
                <a:spcPct val="0"/>
              </a:spcBef>
              <a:buFont typeface="Arial" panose="020B0604020202020204" pitchFamily="34" charset="0"/>
              <a:buChar char="•"/>
            </a:pPr>
            <a:r>
              <a:rPr lang="en-US" altLang="en-US" dirty="0"/>
              <a:t>Impure compound or the ore is dissolved in acid / alkaline  medium.</a:t>
            </a:r>
          </a:p>
          <a:p>
            <a:pPr algn="just">
              <a:spcBef>
                <a:spcPct val="0"/>
              </a:spcBef>
            </a:pPr>
            <a:endParaRPr lang="en-US" altLang="en-US" dirty="0"/>
          </a:p>
          <a:p>
            <a:pPr algn="just">
              <a:spcBef>
                <a:spcPct val="0"/>
              </a:spcBef>
            </a:pPr>
            <a:r>
              <a:rPr lang="en-US" altLang="en-US" dirty="0"/>
              <a:t>2. </a:t>
            </a:r>
            <a:r>
              <a:rPr lang="en-US" altLang="en-US" u="sng" dirty="0"/>
              <a:t>Extraction &amp; Decontamination</a:t>
            </a:r>
          </a:p>
          <a:p>
            <a:pPr marL="285750" indent="-285750" algn="just">
              <a:spcBef>
                <a:spcPct val="0"/>
              </a:spcBef>
              <a:buFont typeface="Arial" panose="020B0604020202020204" pitchFamily="34" charset="0"/>
              <a:buChar char="•"/>
            </a:pPr>
            <a:r>
              <a:rPr lang="en-US" altLang="en-US" dirty="0"/>
              <a:t>The extractant (organic liquid) is brought into contact with an aqueous solution containing the desired metal ions as well as impurity ions.</a:t>
            </a:r>
          </a:p>
          <a:p>
            <a:pPr marL="285750" indent="-285750" algn="just">
              <a:spcBef>
                <a:spcPct val="0"/>
              </a:spcBef>
              <a:buFont typeface="Arial" panose="020B0604020202020204" pitchFamily="34" charset="0"/>
              <a:buChar char="•"/>
            </a:pPr>
            <a:r>
              <a:rPr lang="en-US" altLang="en-US" dirty="0"/>
              <a:t>The metal ions enter the organic phase preferentially</a:t>
            </a:r>
          </a:p>
          <a:p>
            <a:pPr algn="just">
              <a:spcBef>
                <a:spcPct val="0"/>
              </a:spcBef>
            </a:pPr>
            <a:endParaRPr lang="en-US" altLang="en-US" dirty="0"/>
          </a:p>
          <a:p>
            <a:pPr algn="just">
              <a:spcBef>
                <a:spcPct val="0"/>
              </a:spcBef>
            </a:pPr>
            <a:r>
              <a:rPr lang="en-US" altLang="en-US" dirty="0"/>
              <a:t>3. </a:t>
            </a:r>
            <a:r>
              <a:rPr lang="en-US" altLang="en-US" u="sng" dirty="0"/>
              <a:t>Partition</a:t>
            </a:r>
          </a:p>
          <a:p>
            <a:pPr marL="285750" indent="-285750" algn="just">
              <a:spcBef>
                <a:spcPct val="0"/>
              </a:spcBef>
              <a:buFont typeface="Arial" panose="020B0604020202020204" pitchFamily="34" charset="0"/>
              <a:buChar char="•"/>
            </a:pPr>
            <a:r>
              <a:rPr lang="en-US" altLang="en-US" dirty="0"/>
              <a:t>Organic &amp; aqueous layers are separated by suitable techniques.</a:t>
            </a:r>
          </a:p>
          <a:p>
            <a:pPr algn="just">
              <a:spcBef>
                <a:spcPct val="0"/>
              </a:spcBef>
            </a:pPr>
            <a:endParaRPr lang="en-US" altLang="en-US" dirty="0"/>
          </a:p>
          <a:p>
            <a:pPr algn="just">
              <a:spcBef>
                <a:spcPct val="0"/>
              </a:spcBef>
            </a:pPr>
            <a:r>
              <a:rPr lang="en-US" altLang="en-US" dirty="0"/>
              <a:t>4. </a:t>
            </a:r>
            <a:r>
              <a:rPr lang="en-US" altLang="en-US" u="sng" dirty="0"/>
              <a:t>Stripping</a:t>
            </a:r>
          </a:p>
          <a:p>
            <a:pPr marL="285750" indent="-285750" algn="just">
              <a:spcBef>
                <a:spcPct val="0"/>
              </a:spcBef>
              <a:buFont typeface="Arial" panose="020B0604020202020204" pitchFamily="34" charset="0"/>
              <a:buChar char="•"/>
            </a:pPr>
            <a:r>
              <a:rPr lang="en-US" altLang="en-US" dirty="0"/>
              <a:t>Loaded solvent containing product is introduced into another extracting unit where the values are removed by contacting with another aqueous phase.</a:t>
            </a:r>
          </a:p>
          <a:p>
            <a:pPr algn="just">
              <a:spcBef>
                <a:spcPct val="0"/>
              </a:spcBef>
            </a:pPr>
            <a:endParaRPr lang="en-US" altLang="en-US" dirty="0"/>
          </a:p>
          <a:p>
            <a:pPr algn="just">
              <a:spcBef>
                <a:spcPct val="0"/>
              </a:spcBef>
            </a:pPr>
            <a:r>
              <a:rPr lang="en-US" altLang="en-US" dirty="0"/>
              <a:t>5.</a:t>
            </a:r>
            <a:r>
              <a:rPr lang="en-US" altLang="en-US" u="sng" dirty="0"/>
              <a:t> Auxiliary Processes</a:t>
            </a:r>
          </a:p>
          <a:p>
            <a:pPr marL="285750" indent="-285750" algn="just">
              <a:spcBef>
                <a:spcPct val="0"/>
              </a:spcBef>
              <a:buFont typeface="Arial" panose="020B0604020202020204" pitchFamily="34" charset="0"/>
              <a:buChar char="•"/>
            </a:pPr>
            <a:r>
              <a:rPr lang="en-US" altLang="en-US" dirty="0"/>
              <a:t>Solvent purification &amp; recirculation are used solvent extraction.</a:t>
            </a:r>
          </a:p>
        </p:txBody>
      </p:sp>
    </p:spTree>
    <p:extLst>
      <p:ext uri="{BB962C8B-B14F-4D97-AF65-F5344CB8AC3E}">
        <p14:creationId xmlns="" xmlns:p14="http://schemas.microsoft.com/office/powerpoint/2010/main" val="2046049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Z:\DSC_0004.JPG"/>
          <p:cNvPicPr>
            <a:picLocks noChangeAspect="1" noChangeArrowheads="1"/>
          </p:cNvPicPr>
          <p:nvPr/>
        </p:nvPicPr>
        <p:blipFill>
          <a:blip r:embed="rId3">
            <a:lum bright="20000"/>
          </a:blip>
          <a:srcRect l="13333" t="28195" r="3333" b="18421"/>
          <a:stretch>
            <a:fillRect/>
          </a:stretch>
        </p:blipFill>
        <p:spPr bwMode="auto">
          <a:xfrm rot="10800000">
            <a:off x="964273" y="245226"/>
            <a:ext cx="8595360" cy="6446521"/>
          </a:xfrm>
          <a:prstGeom prst="rect">
            <a:avLst/>
          </a:prstGeom>
          <a:noFill/>
        </p:spPr>
      </p:pic>
    </p:spTree>
    <p:extLst>
      <p:ext uri="{BB962C8B-B14F-4D97-AF65-F5344CB8AC3E}">
        <p14:creationId xmlns="" xmlns:p14="http://schemas.microsoft.com/office/powerpoint/2010/main" val="26408990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p:spPr>
        <p:txBody>
          <a:bodyPr/>
          <a:lstStyle/>
          <a:p>
            <a:r>
              <a:rPr lang="en-US" dirty="0" smtClean="0"/>
              <a:t>Solvent Extraction</a:t>
            </a:r>
            <a:br>
              <a:rPr lang="en-US" dirty="0" smtClean="0"/>
            </a:br>
            <a:endParaRPr lang="en-US" dirty="0"/>
          </a:p>
        </p:txBody>
      </p:sp>
      <p:pic>
        <p:nvPicPr>
          <p:cNvPr id="614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905000" y="1138238"/>
            <a:ext cx="8458200" cy="518636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7252534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p:spPr>
        <p:txBody>
          <a:bodyPr/>
          <a:lstStyle/>
          <a:p>
            <a:r>
              <a:rPr lang="en-US" dirty="0" smtClean="0"/>
              <a:t>Solvent Extraction</a:t>
            </a:r>
            <a:br>
              <a:rPr lang="en-US" dirty="0" smtClean="0"/>
            </a:br>
            <a:endParaRPr lang="en-US" dirty="0"/>
          </a:p>
        </p:txBody>
      </p:sp>
      <p:sp>
        <p:nvSpPr>
          <p:cNvPr id="3" name="Rectangle 2"/>
          <p:cNvSpPr/>
          <p:nvPr/>
        </p:nvSpPr>
        <p:spPr>
          <a:xfrm>
            <a:off x="1752600" y="838200"/>
            <a:ext cx="8763000" cy="5940088"/>
          </a:xfrm>
          <a:prstGeom prst="rect">
            <a:avLst/>
          </a:prstGeom>
        </p:spPr>
        <p:txBody>
          <a:bodyPr wrap="square">
            <a:spAutoFit/>
          </a:bodyPr>
          <a:lstStyle/>
          <a:p>
            <a:pPr algn="just">
              <a:spcBef>
                <a:spcPct val="0"/>
              </a:spcBef>
            </a:pPr>
            <a:r>
              <a:rPr lang="en-US" altLang="en-US" sz="2000" b="1" dirty="0"/>
              <a:t>Techniques for better utilization of organic </a:t>
            </a:r>
            <a:r>
              <a:rPr lang="en-US" altLang="en-US" sz="2000" b="1" dirty="0" err="1"/>
              <a:t>extractants</a:t>
            </a:r>
            <a:r>
              <a:rPr lang="en-US" altLang="en-US" sz="2000" b="1" dirty="0"/>
              <a:t>:</a:t>
            </a:r>
          </a:p>
          <a:p>
            <a:pPr algn="just">
              <a:spcBef>
                <a:spcPct val="0"/>
              </a:spcBef>
            </a:pPr>
            <a:endParaRPr lang="en-US" altLang="en-US" dirty="0"/>
          </a:p>
          <a:p>
            <a:pPr algn="just">
              <a:spcBef>
                <a:spcPct val="0"/>
              </a:spcBef>
            </a:pPr>
            <a:r>
              <a:rPr lang="en-US" altLang="en-US" dirty="0"/>
              <a:t>1. Single stage Contacting</a:t>
            </a:r>
          </a:p>
          <a:p>
            <a:pPr marL="285750" indent="-285750" algn="just">
              <a:spcBef>
                <a:spcPct val="0"/>
              </a:spcBef>
              <a:buFont typeface="Arial" panose="020B0604020202020204" pitchFamily="34" charset="0"/>
              <a:buChar char="•"/>
            </a:pPr>
            <a:endParaRPr lang="en-US" altLang="en-US" dirty="0"/>
          </a:p>
          <a:p>
            <a:pPr marL="285750" indent="-285750" algn="just">
              <a:spcBef>
                <a:spcPct val="0"/>
              </a:spcBef>
              <a:buFont typeface="Arial" panose="020B0604020202020204" pitchFamily="34" charset="0"/>
              <a:buChar char="•"/>
            </a:pPr>
            <a:r>
              <a:rPr lang="en-US" altLang="en-US" dirty="0"/>
              <a:t>Solvent thoroughly mixed with aqueous feed and liquids are </a:t>
            </a:r>
            <a:r>
              <a:rPr lang="en-US" altLang="en-US" dirty="0" err="1"/>
              <a:t>seperated</a:t>
            </a:r>
            <a:r>
              <a:rPr lang="en-US" altLang="en-US" dirty="0"/>
              <a:t>.</a:t>
            </a:r>
          </a:p>
          <a:p>
            <a:pPr algn="just">
              <a:spcBef>
                <a:spcPct val="0"/>
              </a:spcBef>
            </a:pPr>
            <a:endParaRPr lang="en-US" altLang="en-US" dirty="0"/>
          </a:p>
          <a:p>
            <a:pPr algn="just">
              <a:spcBef>
                <a:spcPct val="0"/>
              </a:spcBef>
            </a:pPr>
            <a:r>
              <a:rPr lang="en-US" altLang="en-US" dirty="0"/>
              <a:t>2. Simple Multistage </a:t>
            </a:r>
            <a:r>
              <a:rPr lang="en-US" altLang="en-US" dirty="0" err="1"/>
              <a:t>Cocurrent</a:t>
            </a:r>
            <a:r>
              <a:rPr lang="en-US" altLang="en-US" dirty="0"/>
              <a:t> Contacting</a:t>
            </a:r>
          </a:p>
          <a:p>
            <a:pPr marL="285750" indent="-285750" algn="just">
              <a:spcBef>
                <a:spcPct val="0"/>
              </a:spcBef>
              <a:buFont typeface="Arial" panose="020B0604020202020204" pitchFamily="34" charset="0"/>
              <a:buChar char="•"/>
            </a:pPr>
            <a:endParaRPr lang="en-US" altLang="en-US" dirty="0"/>
          </a:p>
          <a:p>
            <a:pPr marL="285750" indent="-285750" algn="just">
              <a:spcBef>
                <a:spcPct val="0"/>
              </a:spcBef>
              <a:buFont typeface="Arial" panose="020B0604020202020204" pitchFamily="34" charset="0"/>
              <a:buChar char="•"/>
            </a:pPr>
            <a:r>
              <a:rPr lang="en-US" altLang="en-US" dirty="0"/>
              <a:t>Single - stage contacting can be repeated several times by contacting the left over with fresh solvent.</a:t>
            </a:r>
          </a:p>
          <a:p>
            <a:pPr algn="just">
              <a:spcBef>
                <a:spcPct val="0"/>
              </a:spcBef>
            </a:pPr>
            <a:endParaRPr lang="en-US" altLang="en-US" dirty="0"/>
          </a:p>
          <a:p>
            <a:pPr algn="just">
              <a:spcBef>
                <a:spcPct val="0"/>
              </a:spcBef>
            </a:pPr>
            <a:r>
              <a:rPr lang="en-US" altLang="en-US" dirty="0"/>
              <a:t>3. Continuous Countercurrent Solvent Exchange</a:t>
            </a:r>
          </a:p>
          <a:p>
            <a:pPr marL="285750" indent="-285750" algn="just">
              <a:spcBef>
                <a:spcPct val="0"/>
              </a:spcBef>
              <a:buFont typeface="Arial" panose="020B0604020202020204" pitchFamily="34" charset="0"/>
              <a:buChar char="•"/>
            </a:pPr>
            <a:endParaRPr lang="en-US" altLang="en-US" dirty="0"/>
          </a:p>
          <a:p>
            <a:pPr marL="285750" indent="-285750" algn="just">
              <a:spcBef>
                <a:spcPct val="0"/>
              </a:spcBef>
              <a:buFont typeface="Arial" panose="020B0604020202020204" pitchFamily="34" charset="0"/>
              <a:buChar char="•"/>
            </a:pPr>
            <a:r>
              <a:rPr lang="en-US" altLang="en-US" dirty="0"/>
              <a:t>The phases pass against each other in opposite directions in simple mixer-settler</a:t>
            </a:r>
          </a:p>
          <a:p>
            <a:pPr marL="285750" indent="-285750" algn="just">
              <a:spcBef>
                <a:spcPct val="0"/>
              </a:spcBef>
              <a:buFont typeface="Arial" panose="020B0604020202020204" pitchFamily="34" charset="0"/>
              <a:buChar char="•"/>
            </a:pPr>
            <a:endParaRPr lang="en-US" altLang="en-US" dirty="0"/>
          </a:p>
          <a:p>
            <a:pPr marL="285750" indent="-285750" algn="just">
              <a:spcBef>
                <a:spcPct val="0"/>
              </a:spcBef>
              <a:buFont typeface="Arial" panose="020B0604020202020204" pitchFamily="34" charset="0"/>
              <a:buChar char="•"/>
            </a:pPr>
            <a:r>
              <a:rPr lang="en-US" altLang="en-US" dirty="0"/>
              <a:t>It has distinct sections for extraction  &amp; stripping  </a:t>
            </a:r>
          </a:p>
          <a:p>
            <a:pPr marL="285750" indent="-285750" algn="just">
              <a:spcBef>
                <a:spcPct val="0"/>
              </a:spcBef>
              <a:buFont typeface="Arial" panose="020B0604020202020204" pitchFamily="34" charset="0"/>
              <a:buChar char="•"/>
            </a:pPr>
            <a:endParaRPr lang="en-US" altLang="en-US" dirty="0"/>
          </a:p>
          <a:p>
            <a:pPr marL="285750" indent="-285750" algn="just">
              <a:spcBef>
                <a:spcPct val="0"/>
              </a:spcBef>
              <a:buFont typeface="Arial" panose="020B0604020202020204" pitchFamily="34" charset="0"/>
              <a:buChar char="•"/>
            </a:pPr>
            <a:r>
              <a:rPr lang="en-US" altLang="en-US" dirty="0"/>
              <a:t>It allows initial loading of solvent and multistage stripping</a:t>
            </a:r>
          </a:p>
          <a:p>
            <a:pPr marL="285750" indent="-285750" algn="just">
              <a:spcBef>
                <a:spcPct val="0"/>
              </a:spcBef>
              <a:buFont typeface="Arial" panose="020B0604020202020204" pitchFamily="34" charset="0"/>
              <a:buChar char="•"/>
            </a:pPr>
            <a:endParaRPr lang="en-US" altLang="en-US" dirty="0"/>
          </a:p>
          <a:p>
            <a:pPr marL="285750" indent="-285750" algn="just">
              <a:spcBef>
                <a:spcPct val="0"/>
              </a:spcBef>
              <a:buFont typeface="Arial" panose="020B0604020202020204" pitchFamily="34" charset="0"/>
              <a:buChar char="•"/>
            </a:pPr>
            <a:r>
              <a:rPr lang="en-US" altLang="en-US" dirty="0"/>
              <a:t>Flow rate of aqueous stripping  solution is adjusted so that it strips impurities and not the principal solute </a:t>
            </a:r>
          </a:p>
        </p:txBody>
      </p:sp>
    </p:spTree>
    <p:extLst>
      <p:ext uri="{BB962C8B-B14F-4D97-AF65-F5344CB8AC3E}">
        <p14:creationId xmlns="" xmlns:p14="http://schemas.microsoft.com/office/powerpoint/2010/main" val="30718353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p:spPr>
        <p:txBody>
          <a:bodyPr/>
          <a:lstStyle/>
          <a:p>
            <a:r>
              <a:rPr lang="en-US" dirty="0" smtClean="0"/>
              <a:t>Solvent Extraction</a:t>
            </a:r>
            <a:br>
              <a:rPr lang="en-US" dirty="0" smtClean="0"/>
            </a:br>
            <a:endParaRPr lang="en-US" dirty="0"/>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l="16507" t="9964" r="6464"/>
          <a:stretch>
            <a:fillRect/>
          </a:stretch>
        </p:blipFill>
        <p:spPr bwMode="auto">
          <a:xfrm>
            <a:off x="2286001" y="1143001"/>
            <a:ext cx="7848600" cy="5105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3821920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p:spPr>
        <p:txBody>
          <a:bodyPr/>
          <a:lstStyle/>
          <a:p>
            <a:r>
              <a:rPr lang="en-US" dirty="0" smtClean="0"/>
              <a:t>Solvent Extraction</a:t>
            </a:r>
            <a:br>
              <a:rPr lang="en-US" dirty="0" smtClean="0"/>
            </a:br>
            <a:endParaRPr lang="en-US" dirty="0"/>
          </a:p>
        </p:txBody>
      </p:sp>
      <p:sp>
        <p:nvSpPr>
          <p:cNvPr id="6" name="Rectangle 5"/>
          <p:cNvSpPr/>
          <p:nvPr/>
        </p:nvSpPr>
        <p:spPr>
          <a:xfrm>
            <a:off x="1981200" y="973386"/>
            <a:ext cx="8229600" cy="5170646"/>
          </a:xfrm>
          <a:prstGeom prst="rect">
            <a:avLst/>
          </a:prstGeom>
        </p:spPr>
        <p:txBody>
          <a:bodyPr wrap="square">
            <a:spAutoFit/>
          </a:bodyPr>
          <a:lstStyle/>
          <a:p>
            <a:pPr algn="just">
              <a:spcBef>
                <a:spcPct val="0"/>
              </a:spcBef>
            </a:pPr>
            <a:r>
              <a:rPr lang="en-US" altLang="en-US" sz="2400" b="1" dirty="0"/>
              <a:t>Choice of Solvent Extractant is based on:</a:t>
            </a:r>
          </a:p>
          <a:p>
            <a:pPr algn="just">
              <a:spcBef>
                <a:spcPct val="0"/>
              </a:spcBef>
            </a:pPr>
            <a:endParaRPr lang="en-US" altLang="en-US" dirty="0"/>
          </a:p>
          <a:p>
            <a:pPr marL="342900" indent="-342900" algn="just">
              <a:spcBef>
                <a:spcPct val="0"/>
              </a:spcBef>
              <a:buFont typeface="+mj-lt"/>
              <a:buAutoNum type="arabicPeriod"/>
            </a:pPr>
            <a:r>
              <a:rPr lang="en-US" altLang="en-US" dirty="0"/>
              <a:t>Selectivity: Ability of organic solvent to dissolve material in preference to another</a:t>
            </a:r>
          </a:p>
          <a:p>
            <a:pPr marL="342900" indent="-342900" algn="just">
              <a:spcBef>
                <a:spcPct val="0"/>
              </a:spcBef>
              <a:buFont typeface="+mj-lt"/>
              <a:buAutoNum type="arabicPeriod"/>
            </a:pPr>
            <a:endParaRPr lang="en-US" altLang="en-US" dirty="0"/>
          </a:p>
          <a:p>
            <a:pPr marL="342900" indent="-342900" algn="just">
              <a:spcBef>
                <a:spcPct val="0"/>
              </a:spcBef>
              <a:buFont typeface="+mj-lt"/>
              <a:buAutoNum type="arabicPeriod"/>
            </a:pPr>
            <a:endParaRPr lang="en-US" altLang="en-US" dirty="0"/>
          </a:p>
          <a:p>
            <a:pPr marL="342900" indent="-342900" algn="just">
              <a:spcBef>
                <a:spcPct val="0"/>
              </a:spcBef>
              <a:buFont typeface="+mj-lt"/>
              <a:buAutoNum type="arabicPeriod"/>
            </a:pPr>
            <a:r>
              <a:rPr lang="en-US" altLang="en-US" dirty="0"/>
              <a:t>Solvent Power: Small solvent should dissolve large amount of particular solute ( not all)</a:t>
            </a:r>
          </a:p>
          <a:p>
            <a:pPr marL="342900" indent="-342900" algn="just">
              <a:spcBef>
                <a:spcPct val="0"/>
              </a:spcBef>
              <a:buFont typeface="+mj-lt"/>
              <a:buAutoNum type="arabicPeriod"/>
            </a:pPr>
            <a:endParaRPr lang="en-US" altLang="en-US" dirty="0"/>
          </a:p>
          <a:p>
            <a:pPr marL="342900" indent="-342900" algn="just">
              <a:spcBef>
                <a:spcPct val="0"/>
              </a:spcBef>
              <a:buFont typeface="+mj-lt"/>
              <a:buAutoNum type="arabicPeriod"/>
            </a:pPr>
            <a:endParaRPr lang="en-US" altLang="en-US" dirty="0"/>
          </a:p>
          <a:p>
            <a:pPr marL="342900" indent="-342900" algn="just">
              <a:spcBef>
                <a:spcPct val="0"/>
              </a:spcBef>
              <a:buFont typeface="+mj-lt"/>
              <a:buAutoNum type="arabicPeriod"/>
            </a:pPr>
            <a:r>
              <a:rPr lang="en-US" altLang="en-US" dirty="0"/>
              <a:t>Adaptability: Suitable to variations in feed composition</a:t>
            </a:r>
          </a:p>
          <a:p>
            <a:pPr marL="342900" indent="-342900" algn="just">
              <a:spcBef>
                <a:spcPct val="0"/>
              </a:spcBef>
              <a:buFont typeface="+mj-lt"/>
              <a:buAutoNum type="arabicPeriod"/>
            </a:pPr>
            <a:endParaRPr lang="en-US" altLang="en-US" dirty="0"/>
          </a:p>
          <a:p>
            <a:pPr marL="342900" indent="-342900" algn="just">
              <a:spcBef>
                <a:spcPct val="0"/>
              </a:spcBef>
              <a:buFont typeface="+mj-lt"/>
              <a:buAutoNum type="arabicPeriod"/>
            </a:pPr>
            <a:endParaRPr lang="en-US" altLang="en-US" dirty="0"/>
          </a:p>
          <a:p>
            <a:pPr marL="342900" indent="-342900" algn="just">
              <a:spcBef>
                <a:spcPct val="0"/>
              </a:spcBef>
              <a:buFont typeface="+mj-lt"/>
              <a:buAutoNum type="arabicPeriod"/>
            </a:pPr>
            <a:r>
              <a:rPr lang="en-US" altLang="en-US" dirty="0"/>
              <a:t>Ease of recovery: Solvents with high </a:t>
            </a:r>
            <a:r>
              <a:rPr lang="en-US" altLang="en-US" dirty="0" err="1"/>
              <a:t>vapour</a:t>
            </a:r>
            <a:r>
              <a:rPr lang="en-US" altLang="en-US" dirty="0"/>
              <a:t> pressure preferred (cost effective)</a:t>
            </a:r>
          </a:p>
          <a:p>
            <a:pPr marL="342900" indent="-342900" algn="just">
              <a:spcBef>
                <a:spcPct val="0"/>
              </a:spcBef>
              <a:buFont typeface="+mj-lt"/>
              <a:buAutoNum type="arabicPeriod"/>
            </a:pPr>
            <a:endParaRPr lang="en-US" altLang="en-US" dirty="0"/>
          </a:p>
          <a:p>
            <a:pPr marL="342900" indent="-342900" algn="just">
              <a:spcBef>
                <a:spcPct val="0"/>
              </a:spcBef>
              <a:buFont typeface="+mj-lt"/>
              <a:buAutoNum type="arabicPeriod"/>
            </a:pPr>
            <a:endParaRPr lang="en-US" altLang="en-US" dirty="0"/>
          </a:p>
          <a:p>
            <a:pPr marL="342900" indent="-342900" algn="just">
              <a:spcBef>
                <a:spcPct val="0"/>
              </a:spcBef>
              <a:buFont typeface="+mj-lt"/>
              <a:buAutoNum type="arabicPeriod"/>
            </a:pPr>
            <a:r>
              <a:rPr lang="en-US" altLang="en-US" dirty="0"/>
              <a:t>Density &amp; other factors: Better separation &amp; less handling energy for low density  solvents , chemical stability , inertness</a:t>
            </a:r>
          </a:p>
        </p:txBody>
      </p:sp>
    </p:spTree>
    <p:extLst>
      <p:ext uri="{BB962C8B-B14F-4D97-AF65-F5344CB8AC3E}">
        <p14:creationId xmlns="" xmlns:p14="http://schemas.microsoft.com/office/powerpoint/2010/main" val="25225106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p:spPr>
        <p:txBody>
          <a:bodyPr/>
          <a:lstStyle/>
          <a:p>
            <a:r>
              <a:rPr lang="en-US" dirty="0" smtClean="0"/>
              <a:t>Solvent Extraction</a:t>
            </a:r>
            <a:br>
              <a:rPr lang="en-US" dirty="0" smtClean="0"/>
            </a:br>
            <a:endParaRPr lang="en-US" dirty="0"/>
          </a:p>
        </p:txBody>
      </p:sp>
      <p:pic>
        <p:nvPicPr>
          <p:cNvPr id="4" name="Picture 3" descr="Mixer_sediments_dry_1507"/>
          <p:cNvPicPr>
            <a:picLocks noChangeAspect="1" noChangeArrowheads="1"/>
          </p:cNvPicPr>
          <p:nvPr/>
        </p:nvPicPr>
        <p:blipFill>
          <a:blip r:embed="rId2">
            <a:extLst>
              <a:ext uri="{28A0092B-C50C-407E-A947-70E740481C1C}">
                <a14:useLocalDpi xmlns="" xmlns:a14="http://schemas.microsoft.com/office/drawing/2010/main" val="0"/>
              </a:ext>
            </a:extLst>
          </a:blip>
          <a:srcRect l="9114" r="22783"/>
          <a:stretch>
            <a:fillRect/>
          </a:stretch>
        </p:blipFill>
        <p:spPr bwMode="auto">
          <a:xfrm>
            <a:off x="4702751" y="1131231"/>
            <a:ext cx="1962150" cy="2160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5" descr="settlin_c1_4687"/>
          <p:cNvPicPr>
            <a:picLocks noChangeAspect="1" noChangeArrowheads="1"/>
          </p:cNvPicPr>
          <p:nvPr/>
        </p:nvPicPr>
        <p:blipFill>
          <a:blip r:embed="rId3">
            <a:extLst>
              <a:ext uri="{28A0092B-C50C-407E-A947-70E740481C1C}">
                <a14:useLocalDpi xmlns="" xmlns:a14="http://schemas.microsoft.com/office/drawing/2010/main" val="0"/>
              </a:ext>
            </a:extLst>
          </a:blip>
          <a:srcRect r="26575"/>
          <a:stretch>
            <a:fillRect/>
          </a:stretch>
        </p:blipFill>
        <p:spPr bwMode="auto">
          <a:xfrm>
            <a:off x="8001465" y="4048290"/>
            <a:ext cx="2271249" cy="2160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6" descr="press_after2_4703"/>
          <p:cNvPicPr>
            <a:picLocks noChangeAspect="1" noChangeArrowheads="1"/>
          </p:cNvPicPr>
          <p:nvPr/>
        </p:nvPicPr>
        <p:blipFill>
          <a:blip r:embed="rId4" cstate="print">
            <a:extLst>
              <a:ext uri="{28A0092B-C50C-407E-A947-70E740481C1C}">
                <a14:useLocalDpi xmlns="" xmlns:a14="http://schemas.microsoft.com/office/drawing/2010/main" val="0"/>
              </a:ext>
            </a:extLst>
          </a:blip>
          <a:srcRect r="12375"/>
          <a:stretch>
            <a:fillRect/>
          </a:stretch>
        </p:blipFill>
        <p:spPr bwMode="auto">
          <a:xfrm>
            <a:off x="1916662" y="4023999"/>
            <a:ext cx="2152127" cy="21783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7" descr="press2_4701"/>
          <p:cNvPicPr>
            <a:picLocks noChangeAspect="1" noChangeArrowheads="1"/>
          </p:cNvPicPr>
          <p:nvPr/>
        </p:nvPicPr>
        <p:blipFill>
          <a:blip r:embed="rId5">
            <a:extLst>
              <a:ext uri="{28A0092B-C50C-407E-A947-70E740481C1C}">
                <a14:useLocalDpi xmlns="" xmlns:a14="http://schemas.microsoft.com/office/drawing/2010/main" val="0"/>
              </a:ext>
            </a:extLst>
          </a:blip>
          <a:srcRect l="19125" t="9000" r="28125"/>
          <a:stretch>
            <a:fillRect/>
          </a:stretch>
        </p:blipFill>
        <p:spPr bwMode="auto">
          <a:xfrm>
            <a:off x="4953001" y="4048290"/>
            <a:ext cx="2339867" cy="2303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 Box 8"/>
          <p:cNvSpPr txBox="1">
            <a:spLocks noChangeArrowheads="1"/>
          </p:cNvSpPr>
          <p:nvPr/>
        </p:nvSpPr>
        <p:spPr bwMode="auto">
          <a:xfrm>
            <a:off x="4567814" y="3291819"/>
            <a:ext cx="2232025"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dirty="0">
                <a:solidFill>
                  <a:srgbClr val="000006"/>
                </a:solidFill>
                <a:cs typeface="Times New Roman" pitchFamily="18" charset="0"/>
              </a:rPr>
              <a:t>Contaminated dry sediments</a:t>
            </a:r>
          </a:p>
        </p:txBody>
      </p:sp>
      <p:sp>
        <p:nvSpPr>
          <p:cNvPr id="11" name="Text Box 9"/>
          <p:cNvSpPr txBox="1">
            <a:spLocks noChangeArrowheads="1"/>
          </p:cNvSpPr>
          <p:nvPr/>
        </p:nvSpPr>
        <p:spPr bwMode="auto">
          <a:xfrm>
            <a:off x="7292868" y="3340575"/>
            <a:ext cx="244792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dirty="0">
                <a:solidFill>
                  <a:srgbClr val="000006"/>
                </a:solidFill>
                <a:cs typeface="Times New Roman" pitchFamily="18" charset="0"/>
              </a:rPr>
              <a:t>Mixing with solvents</a:t>
            </a:r>
          </a:p>
        </p:txBody>
      </p:sp>
      <p:sp>
        <p:nvSpPr>
          <p:cNvPr id="12" name="Text Box 11"/>
          <p:cNvSpPr txBox="1">
            <a:spLocks noChangeArrowheads="1"/>
          </p:cNvSpPr>
          <p:nvPr/>
        </p:nvSpPr>
        <p:spPr bwMode="auto">
          <a:xfrm>
            <a:off x="7824789" y="6388867"/>
            <a:ext cx="244792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dirty="0">
                <a:solidFill>
                  <a:srgbClr val="000006"/>
                </a:solidFill>
                <a:cs typeface="Times New Roman" pitchFamily="18" charset="0"/>
              </a:rPr>
              <a:t>Phase separation</a:t>
            </a:r>
          </a:p>
        </p:txBody>
      </p:sp>
      <p:sp>
        <p:nvSpPr>
          <p:cNvPr id="13" name="AutoShape 12"/>
          <p:cNvSpPr>
            <a:spLocks noChangeArrowheads="1"/>
          </p:cNvSpPr>
          <p:nvPr/>
        </p:nvSpPr>
        <p:spPr bwMode="auto">
          <a:xfrm rot="10800000">
            <a:off x="7092322" y="2054709"/>
            <a:ext cx="503238" cy="287337"/>
          </a:xfrm>
          <a:prstGeom prst="leftArrow">
            <a:avLst>
              <a:gd name="adj1" fmla="val 50000"/>
              <a:gd name="adj2" fmla="val 43785"/>
            </a:avLst>
          </a:prstGeom>
          <a:solidFill>
            <a:srgbClr val="FF0000"/>
          </a:solidFill>
          <a:ln w="9525" algn="ctr">
            <a:solidFill>
              <a:schemeClr val="tx1"/>
            </a:solidFill>
            <a:miter lim="800000"/>
            <a:headEnd/>
            <a:tailEnd/>
          </a:ln>
        </p:spPr>
        <p:txBody>
          <a:bodyPr wrap="none" lIns="90000" tIns="46800" rIns="90000" bIns="46800"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4" name="AutoShape 13"/>
          <p:cNvSpPr>
            <a:spLocks noChangeArrowheads="1"/>
          </p:cNvSpPr>
          <p:nvPr/>
        </p:nvSpPr>
        <p:spPr bwMode="auto">
          <a:xfrm>
            <a:off x="7429472" y="5128585"/>
            <a:ext cx="503238" cy="287337"/>
          </a:xfrm>
          <a:prstGeom prst="leftArrow">
            <a:avLst>
              <a:gd name="adj1" fmla="val 50000"/>
              <a:gd name="adj2" fmla="val 43785"/>
            </a:avLst>
          </a:prstGeom>
          <a:solidFill>
            <a:srgbClr val="FF0000"/>
          </a:solidFill>
          <a:ln w="9525" algn="ctr">
            <a:solidFill>
              <a:schemeClr val="tx1"/>
            </a:solidFill>
            <a:miter lim="800000"/>
            <a:headEnd/>
            <a:tailEnd/>
          </a:ln>
        </p:spPr>
        <p:txBody>
          <a:bodyPr wrap="none" lIns="90000" tIns="46800" rIns="90000" bIns="46800"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5" name="AutoShape 14"/>
          <p:cNvSpPr>
            <a:spLocks noChangeArrowheads="1"/>
          </p:cNvSpPr>
          <p:nvPr/>
        </p:nvSpPr>
        <p:spPr bwMode="auto">
          <a:xfrm rot="16200000">
            <a:off x="10039379" y="3537882"/>
            <a:ext cx="503237" cy="287337"/>
          </a:xfrm>
          <a:prstGeom prst="leftArrow">
            <a:avLst>
              <a:gd name="adj1" fmla="val 50000"/>
              <a:gd name="adj2" fmla="val 43785"/>
            </a:avLst>
          </a:prstGeom>
          <a:solidFill>
            <a:srgbClr val="FF0000"/>
          </a:solidFill>
          <a:ln w="9525" algn="ctr">
            <a:solidFill>
              <a:schemeClr val="tx1"/>
            </a:solidFill>
            <a:miter lim="800000"/>
            <a:headEnd/>
            <a:tailEnd/>
          </a:ln>
        </p:spPr>
        <p:txBody>
          <a:bodyPr wrap="none" lIns="90000" tIns="46800" rIns="90000" bIns="46800"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6" name="Text Box 15"/>
          <p:cNvSpPr txBox="1">
            <a:spLocks noChangeArrowheads="1"/>
          </p:cNvSpPr>
          <p:nvPr/>
        </p:nvSpPr>
        <p:spPr bwMode="auto">
          <a:xfrm>
            <a:off x="5111917" y="6369843"/>
            <a:ext cx="2232025"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dirty="0">
                <a:solidFill>
                  <a:srgbClr val="000006"/>
                </a:solidFill>
                <a:cs typeface="Times New Roman" pitchFamily="18" charset="0"/>
              </a:rPr>
              <a:t>Filtration</a:t>
            </a:r>
          </a:p>
        </p:txBody>
      </p:sp>
      <p:sp>
        <p:nvSpPr>
          <p:cNvPr id="17" name="Text Box 16"/>
          <p:cNvSpPr txBox="1">
            <a:spLocks noChangeArrowheads="1"/>
          </p:cNvSpPr>
          <p:nvPr/>
        </p:nvSpPr>
        <p:spPr bwMode="auto">
          <a:xfrm>
            <a:off x="1721483" y="6399377"/>
            <a:ext cx="33845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dirty="0">
                <a:solidFill>
                  <a:srgbClr val="000006"/>
                </a:solidFill>
                <a:cs typeface="Times New Roman" pitchFamily="18" charset="0"/>
              </a:rPr>
              <a:t>Decontaminated wet sediments</a:t>
            </a:r>
          </a:p>
        </p:txBody>
      </p:sp>
      <p:sp>
        <p:nvSpPr>
          <p:cNvPr id="18" name="AutoShape 17"/>
          <p:cNvSpPr>
            <a:spLocks noChangeArrowheads="1"/>
          </p:cNvSpPr>
          <p:nvPr/>
        </p:nvSpPr>
        <p:spPr bwMode="auto">
          <a:xfrm>
            <a:off x="4177138" y="5127215"/>
            <a:ext cx="503237" cy="287338"/>
          </a:xfrm>
          <a:prstGeom prst="leftArrow">
            <a:avLst>
              <a:gd name="adj1" fmla="val 50000"/>
              <a:gd name="adj2" fmla="val 43784"/>
            </a:avLst>
          </a:prstGeom>
          <a:solidFill>
            <a:srgbClr val="FF0000"/>
          </a:solidFill>
          <a:ln w="9525" algn="ctr">
            <a:solidFill>
              <a:schemeClr val="tx1"/>
            </a:solidFill>
            <a:miter lim="800000"/>
            <a:headEnd/>
            <a:tailEnd/>
          </a:ln>
        </p:spPr>
        <p:txBody>
          <a:bodyPr wrap="none" lIns="90000" tIns="46800" rIns="90000" bIns="46800"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9" name="Text Box 18"/>
          <p:cNvSpPr txBox="1">
            <a:spLocks noChangeArrowheads="1"/>
          </p:cNvSpPr>
          <p:nvPr/>
        </p:nvSpPr>
        <p:spPr bwMode="auto">
          <a:xfrm>
            <a:off x="1645226" y="979624"/>
            <a:ext cx="2554288"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dirty="0"/>
              <a:t>Experimental setup</a:t>
            </a:r>
          </a:p>
        </p:txBody>
      </p:sp>
      <p:pic>
        <p:nvPicPr>
          <p:cNvPr id="20" name="Picture 4" descr="mixing_close1_4684"/>
          <p:cNvPicPr>
            <a:picLocks noChangeAspect="1" noChangeArrowheads="1"/>
          </p:cNvPicPr>
          <p:nvPr/>
        </p:nvPicPr>
        <p:blipFill>
          <a:blip r:embed="rId6">
            <a:extLst>
              <a:ext uri="{28A0092B-C50C-407E-A947-70E740481C1C}">
                <a14:useLocalDpi xmlns="" xmlns:a14="http://schemas.microsoft.com/office/drawing/2010/main" val="0"/>
              </a:ext>
            </a:extLst>
          </a:blip>
          <a:srcRect l="8858" r="8858"/>
          <a:stretch>
            <a:fillRect/>
          </a:stretch>
        </p:blipFill>
        <p:spPr bwMode="auto">
          <a:xfrm>
            <a:off x="7756554" y="1035023"/>
            <a:ext cx="2390775" cy="2179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2297752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p:spPr>
        <p:txBody>
          <a:bodyPr/>
          <a:lstStyle/>
          <a:p>
            <a:r>
              <a:rPr lang="en-US" dirty="0" smtClean="0"/>
              <a:t>Extraction of metal from Leach Liquor</a:t>
            </a:r>
            <a:endParaRPr lang="en-US" dirty="0"/>
          </a:p>
        </p:txBody>
      </p:sp>
      <p:sp>
        <p:nvSpPr>
          <p:cNvPr id="4" name="TextBox 3"/>
          <p:cNvSpPr txBox="1"/>
          <p:nvPr/>
        </p:nvSpPr>
        <p:spPr>
          <a:xfrm>
            <a:off x="2133600" y="1828801"/>
            <a:ext cx="7772400" cy="4370427"/>
          </a:xfrm>
          <a:prstGeom prst="rect">
            <a:avLst/>
          </a:prstGeom>
          <a:noFill/>
        </p:spPr>
        <p:txBody>
          <a:bodyPr wrap="square" rtlCol="0">
            <a:spAutoFit/>
          </a:bodyPr>
          <a:lstStyle/>
          <a:p>
            <a:pPr marL="457200" indent="-457200" algn="just">
              <a:buFont typeface="Wingdings" panose="05000000000000000000" pitchFamily="2" charset="2"/>
              <a:buChar char="Ø"/>
            </a:pPr>
            <a:r>
              <a:rPr lang="en-US" altLang="en-US" sz="2400" dirty="0"/>
              <a:t>Reduction of metallic ions in solution to elemental form of metal is done by </a:t>
            </a:r>
            <a:endParaRPr lang="en-US" sz="2400" dirty="0"/>
          </a:p>
          <a:p>
            <a:pPr marL="457200" indent="-457200" algn="just">
              <a:buFont typeface="Wingdings" panose="05000000000000000000" pitchFamily="2" charset="2"/>
              <a:buChar char="Ø"/>
            </a:pPr>
            <a:endParaRPr lang="en-US" sz="2400" dirty="0"/>
          </a:p>
          <a:p>
            <a:pPr marL="457200" indent="-457200" algn="just">
              <a:buFont typeface="Wingdings" panose="05000000000000000000" pitchFamily="2" charset="2"/>
              <a:buChar char="Ø"/>
            </a:pPr>
            <a:endParaRPr lang="en-US" sz="2400" dirty="0"/>
          </a:p>
          <a:p>
            <a:pPr marL="457200" indent="-457200" algn="just">
              <a:buFont typeface="Wingdings" panose="05000000000000000000" pitchFamily="2" charset="2"/>
              <a:buChar char="Ø"/>
            </a:pPr>
            <a:r>
              <a:rPr lang="en-US" sz="2400" dirty="0"/>
              <a:t>The methods used are:</a:t>
            </a:r>
          </a:p>
          <a:p>
            <a:pPr algn="just"/>
            <a:r>
              <a:rPr lang="en-US" sz="2800" dirty="0"/>
              <a:t>  </a:t>
            </a:r>
          </a:p>
          <a:p>
            <a:pPr marL="457200" indent="-457200" algn="just">
              <a:buFont typeface="Arial" panose="020B0604020202020204" pitchFamily="34" charset="0"/>
              <a:buChar char="•"/>
            </a:pPr>
            <a:r>
              <a:rPr lang="en-US" sz="2600" dirty="0"/>
              <a:t> Cementation / </a:t>
            </a:r>
            <a:r>
              <a:rPr lang="en-US" altLang="en-US" sz="2600" dirty="0"/>
              <a:t>Contact reduction </a:t>
            </a:r>
          </a:p>
          <a:p>
            <a:pPr algn="just"/>
            <a:endParaRPr lang="en-US" altLang="en-US" sz="2600" dirty="0"/>
          </a:p>
          <a:p>
            <a:pPr marL="342900" indent="-342900" algn="just">
              <a:buFont typeface="Arial" panose="020B0604020202020204" pitchFamily="34" charset="0"/>
              <a:buChar char="•"/>
            </a:pPr>
            <a:r>
              <a:rPr lang="en-US" altLang="en-US" sz="2600" dirty="0"/>
              <a:t>  Gaseous reduction</a:t>
            </a:r>
          </a:p>
          <a:p>
            <a:pPr algn="just"/>
            <a:endParaRPr lang="en-US" altLang="en-US" sz="2600" dirty="0"/>
          </a:p>
          <a:p>
            <a:pPr marL="342900" indent="-342900" algn="just">
              <a:buFont typeface="Arial" panose="020B0604020202020204" pitchFamily="34" charset="0"/>
              <a:buChar char="•"/>
            </a:pPr>
            <a:r>
              <a:rPr lang="en-US" altLang="en-US" sz="2600" dirty="0"/>
              <a:t>  Electrolysis</a:t>
            </a:r>
          </a:p>
        </p:txBody>
      </p:sp>
    </p:spTree>
    <p:extLst>
      <p:ext uri="{BB962C8B-B14F-4D97-AF65-F5344CB8AC3E}">
        <p14:creationId xmlns="" xmlns:p14="http://schemas.microsoft.com/office/powerpoint/2010/main" val="3984002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p:spPr>
        <p:txBody>
          <a:bodyPr/>
          <a:lstStyle/>
          <a:p>
            <a:r>
              <a:rPr lang="en-US" dirty="0" smtClean="0"/>
              <a:t>Cementation</a:t>
            </a:r>
            <a:br>
              <a:rPr lang="en-US" dirty="0" smtClean="0"/>
            </a:br>
            <a:endParaRPr lang="en-US" dirty="0"/>
          </a:p>
        </p:txBody>
      </p:sp>
      <p:sp>
        <p:nvSpPr>
          <p:cNvPr id="3" name="Rectangle 2"/>
          <p:cNvSpPr/>
          <p:nvPr/>
        </p:nvSpPr>
        <p:spPr>
          <a:xfrm>
            <a:off x="2133600" y="1295400"/>
            <a:ext cx="8077200" cy="2185214"/>
          </a:xfrm>
          <a:prstGeom prst="rect">
            <a:avLst/>
          </a:prstGeom>
        </p:spPr>
        <p:txBody>
          <a:bodyPr wrap="square">
            <a:spAutoFit/>
          </a:bodyPr>
          <a:lstStyle/>
          <a:p>
            <a:pPr marL="285750" indent="-285750" algn="just">
              <a:lnSpc>
                <a:spcPct val="80000"/>
              </a:lnSpc>
              <a:buFont typeface="Arial" panose="020B0604020202020204" pitchFamily="34" charset="0"/>
              <a:buChar char="•"/>
            </a:pPr>
            <a:r>
              <a:rPr lang="en-US" altLang="en-US" sz="2000" dirty="0"/>
              <a:t>More reactive metal dissolves in solution to precipitate a less reactive metal from the solution</a:t>
            </a:r>
          </a:p>
          <a:p>
            <a:pPr marL="285750" indent="-285750" algn="just">
              <a:lnSpc>
                <a:spcPct val="80000"/>
              </a:lnSpc>
              <a:buFont typeface="Arial" panose="020B0604020202020204" pitchFamily="34" charset="0"/>
              <a:buChar char="•"/>
            </a:pPr>
            <a:endParaRPr lang="en-US" altLang="en-US" sz="2000" dirty="0"/>
          </a:p>
          <a:p>
            <a:pPr marL="285750" indent="-285750" algn="just">
              <a:lnSpc>
                <a:spcPct val="80000"/>
              </a:lnSpc>
              <a:buFont typeface="Arial" panose="020B0604020202020204" pitchFamily="34" charset="0"/>
              <a:buChar char="•"/>
            </a:pPr>
            <a:r>
              <a:rPr lang="en-US" sz="2000" dirty="0"/>
              <a:t>Electrochemical series can be used to determine the reactivity of a metal</a:t>
            </a:r>
          </a:p>
          <a:p>
            <a:pPr marL="285750" indent="-285750" algn="just">
              <a:lnSpc>
                <a:spcPct val="80000"/>
              </a:lnSpc>
              <a:buFont typeface="Arial" panose="020B0604020202020204" pitchFamily="34" charset="0"/>
              <a:buChar char="•"/>
            </a:pPr>
            <a:endParaRPr lang="en-US" altLang="en-US" sz="2000" dirty="0"/>
          </a:p>
          <a:p>
            <a:pPr marL="285750" indent="-285750" algn="just">
              <a:buFont typeface="Arial" panose="020B0604020202020204" pitchFamily="34" charset="0"/>
              <a:buChar char="•"/>
            </a:pPr>
            <a:r>
              <a:rPr lang="en-US" sz="2000" dirty="0"/>
              <a:t>Example: Al &amp; Zn - placed higher in the series (greater oxidation)</a:t>
            </a:r>
          </a:p>
          <a:p>
            <a:pPr algn="just"/>
            <a:r>
              <a:rPr lang="en-US" sz="2000" dirty="0"/>
              <a:t>            	       Gold - at bottom</a:t>
            </a:r>
          </a:p>
        </p:txBody>
      </p:sp>
      <p:cxnSp>
        <p:nvCxnSpPr>
          <p:cNvPr id="4" name="Straight Arrow Connector 3"/>
          <p:cNvCxnSpPr/>
          <p:nvPr/>
        </p:nvCxnSpPr>
        <p:spPr>
          <a:xfrm rot="5400000">
            <a:off x="3026647" y="489278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732369" y="4693519"/>
            <a:ext cx="866648" cy="400110"/>
          </a:xfrm>
          <a:prstGeom prst="rect">
            <a:avLst/>
          </a:prstGeom>
          <a:noFill/>
        </p:spPr>
        <p:txBody>
          <a:bodyPr wrap="none" rtlCol="0">
            <a:spAutoFit/>
          </a:bodyPr>
          <a:lstStyle/>
          <a:p>
            <a:r>
              <a:rPr lang="en-US" sz="2000" dirty="0"/>
              <a:t>Added</a:t>
            </a:r>
          </a:p>
        </p:txBody>
      </p:sp>
      <p:sp>
        <p:nvSpPr>
          <p:cNvPr id="6" name="TextBox 5"/>
          <p:cNvSpPr txBox="1"/>
          <p:nvPr/>
        </p:nvSpPr>
        <p:spPr>
          <a:xfrm>
            <a:off x="2100290" y="5486401"/>
            <a:ext cx="2960554" cy="461665"/>
          </a:xfrm>
          <a:prstGeom prst="rect">
            <a:avLst/>
          </a:prstGeom>
          <a:noFill/>
        </p:spPr>
        <p:txBody>
          <a:bodyPr wrap="none" rtlCol="0">
            <a:spAutoFit/>
          </a:bodyPr>
          <a:lstStyle/>
          <a:p>
            <a:r>
              <a:rPr lang="en-US" sz="2400" dirty="0"/>
              <a:t>Gold cyanide solution</a:t>
            </a:r>
          </a:p>
        </p:txBody>
      </p:sp>
      <p:sp>
        <p:nvSpPr>
          <p:cNvPr id="7" name="Rectangle 6"/>
          <p:cNvSpPr/>
          <p:nvPr/>
        </p:nvSpPr>
        <p:spPr>
          <a:xfrm>
            <a:off x="2802467" y="3698519"/>
            <a:ext cx="1239442" cy="461665"/>
          </a:xfrm>
          <a:prstGeom prst="rect">
            <a:avLst/>
          </a:prstGeom>
        </p:spPr>
        <p:txBody>
          <a:bodyPr wrap="none">
            <a:spAutoFit/>
          </a:bodyPr>
          <a:lstStyle/>
          <a:p>
            <a:pPr>
              <a:buNone/>
            </a:pPr>
            <a:r>
              <a:rPr lang="en-US" sz="2400" dirty="0"/>
              <a:t>Al or Zn </a:t>
            </a:r>
          </a:p>
        </p:txBody>
      </p:sp>
      <p:cxnSp>
        <p:nvCxnSpPr>
          <p:cNvPr id="8" name="Straight Arrow Connector 7"/>
          <p:cNvCxnSpPr/>
          <p:nvPr/>
        </p:nvCxnSpPr>
        <p:spPr>
          <a:xfrm>
            <a:off x="5372100" y="5717232"/>
            <a:ext cx="160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537424" y="5117067"/>
            <a:ext cx="1217000" cy="369332"/>
          </a:xfrm>
          <a:prstGeom prst="rect">
            <a:avLst/>
          </a:prstGeom>
          <a:noFill/>
        </p:spPr>
        <p:txBody>
          <a:bodyPr wrap="none" rtlCol="0">
            <a:spAutoFit/>
          </a:bodyPr>
          <a:lstStyle/>
          <a:p>
            <a:r>
              <a:rPr lang="en-US" dirty="0"/>
              <a:t>precipitate</a:t>
            </a:r>
          </a:p>
        </p:txBody>
      </p:sp>
      <p:sp>
        <p:nvSpPr>
          <p:cNvPr id="10" name="TextBox 9"/>
          <p:cNvSpPr txBox="1"/>
          <p:nvPr/>
        </p:nvSpPr>
        <p:spPr>
          <a:xfrm>
            <a:off x="7381214" y="5486400"/>
            <a:ext cx="779381" cy="461665"/>
          </a:xfrm>
          <a:prstGeom prst="rect">
            <a:avLst/>
          </a:prstGeom>
          <a:noFill/>
        </p:spPr>
        <p:txBody>
          <a:bodyPr wrap="none" rtlCol="0">
            <a:spAutoFit/>
          </a:bodyPr>
          <a:lstStyle/>
          <a:p>
            <a:r>
              <a:rPr lang="en-US" sz="2400" dirty="0"/>
              <a:t>Gold</a:t>
            </a:r>
          </a:p>
        </p:txBody>
      </p:sp>
    </p:spTree>
    <p:extLst>
      <p:ext uri="{BB962C8B-B14F-4D97-AF65-F5344CB8AC3E}">
        <p14:creationId xmlns="" xmlns:p14="http://schemas.microsoft.com/office/powerpoint/2010/main" val="39500451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p:spPr>
        <p:txBody>
          <a:bodyPr/>
          <a:lstStyle/>
          <a:p>
            <a:r>
              <a:rPr lang="en-US" dirty="0" smtClean="0"/>
              <a:t>Cementation</a:t>
            </a:r>
            <a:br>
              <a:rPr lang="en-US" dirty="0" smtClean="0"/>
            </a:br>
            <a:endParaRPr lang="en-US" dirty="0"/>
          </a:p>
        </p:txBody>
      </p:sp>
      <p:pic>
        <p:nvPicPr>
          <p:cNvPr id="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981200" y="914400"/>
            <a:ext cx="3886200" cy="5657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172201" y="914400"/>
            <a:ext cx="3895725" cy="5657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1190459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p:spPr>
        <p:txBody>
          <a:bodyPr/>
          <a:lstStyle/>
          <a:p>
            <a:r>
              <a:rPr lang="en-US" dirty="0" smtClean="0"/>
              <a:t>Cementation</a:t>
            </a:r>
            <a:br>
              <a:rPr lang="en-US" dirty="0" smtClean="0"/>
            </a:br>
            <a:endParaRPr lang="en-US" dirty="0"/>
          </a:p>
        </p:txBody>
      </p:sp>
      <p:sp>
        <p:nvSpPr>
          <p:cNvPr id="3" name="Rectangle 2"/>
          <p:cNvSpPr/>
          <p:nvPr/>
        </p:nvSpPr>
        <p:spPr>
          <a:xfrm>
            <a:off x="1191491" y="800100"/>
            <a:ext cx="8305800" cy="4832092"/>
          </a:xfrm>
          <a:prstGeom prst="rect">
            <a:avLst/>
          </a:prstGeom>
        </p:spPr>
        <p:txBody>
          <a:bodyPr wrap="square">
            <a:spAutoFit/>
          </a:bodyPr>
          <a:lstStyle/>
          <a:p>
            <a:pPr marL="285750" indent="-285750" algn="just">
              <a:lnSpc>
                <a:spcPct val="80000"/>
              </a:lnSpc>
              <a:buFont typeface="Arial" panose="020B0604020202020204" pitchFamily="34" charset="0"/>
              <a:buChar char="•"/>
            </a:pPr>
            <a:r>
              <a:rPr lang="en-US" altLang="en-US" sz="2200" dirty="0"/>
              <a:t>Example – Cu precipitation from CuSO</a:t>
            </a:r>
            <a:r>
              <a:rPr lang="en-US" altLang="en-US" sz="2200" baseline="-25000" dirty="0"/>
              <a:t>4 </a:t>
            </a:r>
            <a:r>
              <a:rPr lang="en-US" altLang="en-US" sz="2200" dirty="0"/>
              <a:t>by Fe</a:t>
            </a:r>
          </a:p>
          <a:p>
            <a:pPr marL="609600" indent="-609600" algn="just">
              <a:lnSpc>
                <a:spcPct val="80000"/>
              </a:lnSpc>
              <a:buFont typeface="Arial" panose="020B0604020202020204" pitchFamily="34" charset="0"/>
              <a:buChar char="•"/>
            </a:pPr>
            <a:endParaRPr lang="en-US" altLang="en-US" sz="2200" dirty="0"/>
          </a:p>
          <a:p>
            <a:pPr marL="285750" indent="-285750" algn="just">
              <a:lnSpc>
                <a:spcPct val="80000"/>
              </a:lnSpc>
              <a:buFont typeface="Arial" panose="020B0604020202020204" pitchFamily="34" charset="0"/>
              <a:buChar char="•"/>
            </a:pPr>
            <a:r>
              <a:rPr lang="en-US" altLang="en-US" sz="2200" dirty="0" smtClean="0"/>
              <a:t>From </a:t>
            </a:r>
            <a:r>
              <a:rPr lang="en-US" altLang="en-US" sz="2200" dirty="0"/>
              <a:t>the electrochemical series , Electrode potentials for the reaction (25 </a:t>
            </a:r>
            <a:r>
              <a:rPr lang="en-US" altLang="en-US" sz="2200" baseline="30000" dirty="0"/>
              <a:t>o </a:t>
            </a:r>
            <a:r>
              <a:rPr lang="en-US" altLang="en-US" sz="2200" dirty="0"/>
              <a:t>C)</a:t>
            </a:r>
          </a:p>
          <a:p>
            <a:pPr marL="285750" indent="-285750" algn="just">
              <a:lnSpc>
                <a:spcPct val="80000"/>
              </a:lnSpc>
            </a:pPr>
            <a:r>
              <a:rPr lang="en-US" altLang="en-US" sz="2200" dirty="0"/>
              <a:t>	</a:t>
            </a:r>
          </a:p>
          <a:p>
            <a:pPr marL="285750" indent="-285750" algn="just"/>
            <a:r>
              <a:rPr lang="en-US" altLang="en-US" sz="2200" dirty="0"/>
              <a:t>	Fe &gt; Fe(++) ----&gt; - 0.44</a:t>
            </a:r>
          </a:p>
          <a:p>
            <a:pPr marL="285750" indent="-285750" algn="just"/>
            <a:r>
              <a:rPr lang="en-US" altLang="en-US" sz="2200" dirty="0"/>
              <a:t>	Cu &gt; Cu(++) --&gt; + 0.34</a:t>
            </a:r>
          </a:p>
          <a:p>
            <a:pPr marL="609600" indent="-609600" algn="just">
              <a:lnSpc>
                <a:spcPct val="80000"/>
              </a:lnSpc>
              <a:buFont typeface="Arial" panose="020B0604020202020204" pitchFamily="34" charset="0"/>
              <a:buChar char="•"/>
            </a:pPr>
            <a:endParaRPr lang="en-US" altLang="en-US" sz="2200" dirty="0"/>
          </a:p>
          <a:p>
            <a:pPr marL="285750" indent="-285750" algn="just">
              <a:lnSpc>
                <a:spcPct val="80000"/>
              </a:lnSpc>
              <a:buFont typeface="Arial" panose="020B0604020202020204" pitchFamily="34" charset="0"/>
              <a:buChar char="•"/>
            </a:pPr>
            <a:r>
              <a:rPr lang="en-US" altLang="en-US" sz="2200" dirty="0"/>
              <a:t>When Fe is immersed in CuSO</a:t>
            </a:r>
            <a:r>
              <a:rPr lang="en-US" altLang="en-US" sz="2200" baseline="-25000" dirty="0"/>
              <a:t>4</a:t>
            </a:r>
            <a:r>
              <a:rPr lang="en-US" altLang="en-US" sz="2200" dirty="0"/>
              <a:t> solution, FeSO</a:t>
            </a:r>
            <a:r>
              <a:rPr lang="en-US" altLang="en-US" sz="2200" baseline="-25000" dirty="0"/>
              <a:t>4</a:t>
            </a:r>
            <a:r>
              <a:rPr lang="en-US" altLang="en-US" sz="2200" dirty="0"/>
              <a:t> concentration builds up and CuSO</a:t>
            </a:r>
            <a:r>
              <a:rPr lang="en-US" altLang="en-US" sz="2200" baseline="-25000" dirty="0"/>
              <a:t>4 </a:t>
            </a:r>
            <a:r>
              <a:rPr lang="en-US" altLang="en-US" sz="2200" dirty="0"/>
              <a:t>solution depletes.</a:t>
            </a:r>
          </a:p>
          <a:p>
            <a:pPr marL="285750" indent="-285750" algn="just">
              <a:lnSpc>
                <a:spcPct val="80000"/>
              </a:lnSpc>
              <a:buFont typeface="Arial" panose="020B0604020202020204" pitchFamily="34" charset="0"/>
              <a:buChar char="•"/>
            </a:pPr>
            <a:endParaRPr lang="en-US" altLang="en-US" sz="2200" dirty="0"/>
          </a:p>
          <a:p>
            <a:pPr marL="285750" indent="-285750" algn="just">
              <a:lnSpc>
                <a:spcPct val="80000"/>
              </a:lnSpc>
              <a:buFont typeface="Arial" panose="020B0604020202020204" pitchFamily="34" charset="0"/>
              <a:buChar char="•"/>
            </a:pPr>
            <a:r>
              <a:rPr lang="en-US" altLang="en-US" sz="2200" dirty="0"/>
              <a:t>Fe/Fe(++) potential decreases and Cu(++) / Cu increases  </a:t>
            </a:r>
          </a:p>
          <a:p>
            <a:pPr marL="285750" indent="-285750" algn="just">
              <a:lnSpc>
                <a:spcPct val="80000"/>
              </a:lnSpc>
              <a:buFont typeface="Arial" panose="020B0604020202020204" pitchFamily="34" charset="0"/>
              <a:buChar char="•"/>
            </a:pPr>
            <a:endParaRPr lang="en-US" altLang="en-US" sz="2200" dirty="0"/>
          </a:p>
          <a:p>
            <a:pPr marL="285750" indent="-285750" algn="just">
              <a:lnSpc>
                <a:spcPct val="80000"/>
              </a:lnSpc>
              <a:buFont typeface="Arial" panose="020B0604020202020204" pitchFamily="34" charset="0"/>
              <a:buChar char="•"/>
            </a:pPr>
            <a:r>
              <a:rPr lang="en-US" altLang="en-US" sz="2200" dirty="0" smtClean="0"/>
              <a:t>At </a:t>
            </a:r>
            <a:r>
              <a:rPr lang="en-US" altLang="en-US" sz="2200" dirty="0"/>
              <a:t>equilibrium , two potentials become equal</a:t>
            </a:r>
          </a:p>
          <a:p>
            <a:pPr marL="285750" indent="-285750" algn="just">
              <a:lnSpc>
                <a:spcPct val="80000"/>
              </a:lnSpc>
              <a:buFont typeface="Arial" panose="020B0604020202020204" pitchFamily="34" charset="0"/>
              <a:buChar char="•"/>
            </a:pPr>
            <a:endParaRPr lang="en-US" altLang="en-US" sz="2200" dirty="0"/>
          </a:p>
          <a:p>
            <a:pPr marL="285750" indent="-285750" algn="just">
              <a:lnSpc>
                <a:spcPct val="80000"/>
              </a:lnSpc>
              <a:buFont typeface="Arial" panose="020B0604020202020204" pitchFamily="34" charset="0"/>
              <a:buChar char="•"/>
            </a:pPr>
            <a:r>
              <a:rPr lang="en-US" altLang="en-US" sz="2200" dirty="0" smtClean="0"/>
              <a:t>For </a:t>
            </a:r>
            <a:r>
              <a:rPr lang="en-US" altLang="en-US" sz="2200" dirty="0"/>
              <a:t>reaction to move forward , FeSO</a:t>
            </a:r>
            <a:r>
              <a:rPr lang="en-US" altLang="en-US" sz="2200" baseline="-25000" dirty="0"/>
              <a:t>4</a:t>
            </a:r>
            <a:r>
              <a:rPr lang="en-US" altLang="en-US" sz="2200" dirty="0"/>
              <a:t> &amp; Cu are continuously removed</a:t>
            </a:r>
          </a:p>
        </p:txBody>
      </p:sp>
    </p:spTree>
    <p:extLst>
      <p:ext uri="{BB962C8B-B14F-4D97-AF65-F5344CB8AC3E}">
        <p14:creationId xmlns="" xmlns:p14="http://schemas.microsoft.com/office/powerpoint/2010/main" val="20805722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p:spPr>
        <p:txBody>
          <a:bodyPr/>
          <a:lstStyle/>
          <a:p>
            <a:r>
              <a:rPr lang="en-US" dirty="0" smtClean="0"/>
              <a:t>Cementation</a:t>
            </a:r>
            <a:br>
              <a:rPr lang="en-US" dirty="0" smtClean="0"/>
            </a:br>
            <a:endParaRPr lang="en-US" dirty="0"/>
          </a:p>
        </p:txBody>
      </p:sp>
      <p:sp>
        <p:nvSpPr>
          <p:cNvPr id="3" name="Rectangle 2"/>
          <p:cNvSpPr/>
          <p:nvPr/>
        </p:nvSpPr>
        <p:spPr>
          <a:xfrm>
            <a:off x="2133600" y="3048000"/>
            <a:ext cx="7696200" cy="3046988"/>
          </a:xfrm>
          <a:prstGeom prst="rect">
            <a:avLst/>
          </a:prstGeom>
        </p:spPr>
        <p:txBody>
          <a:bodyPr wrap="square">
            <a:spAutoFit/>
          </a:bodyPr>
          <a:lstStyle/>
          <a:p>
            <a:pPr marL="609600" indent="-609600" algn="just">
              <a:lnSpc>
                <a:spcPct val="80000"/>
              </a:lnSpc>
            </a:pPr>
            <a:r>
              <a:rPr lang="en-US" altLang="en-US" sz="2400" b="1" dirty="0"/>
              <a:t>Kinetics of Cementation:</a:t>
            </a:r>
          </a:p>
          <a:p>
            <a:pPr marL="609600" indent="-609600" algn="just">
              <a:lnSpc>
                <a:spcPct val="80000"/>
              </a:lnSpc>
            </a:pPr>
            <a:endParaRPr lang="en-US" altLang="en-US" dirty="0"/>
          </a:p>
          <a:p>
            <a:pPr marL="342900" indent="-342900" algn="just">
              <a:lnSpc>
                <a:spcPct val="80000"/>
              </a:lnSpc>
              <a:buFont typeface="+mj-lt"/>
              <a:buAutoNum type="arabicPeriod"/>
            </a:pPr>
            <a:endParaRPr lang="en-US" altLang="en-US" dirty="0"/>
          </a:p>
          <a:p>
            <a:pPr marL="342900" indent="-342900" algn="just">
              <a:lnSpc>
                <a:spcPct val="80000"/>
              </a:lnSpc>
              <a:buFont typeface="+mj-lt"/>
              <a:buAutoNum type="arabicPeriod"/>
            </a:pPr>
            <a:r>
              <a:rPr lang="en-US" altLang="en-US" dirty="0"/>
              <a:t>Degree of agitation will affect the diffusion of ions through the aqueous layer on the metal.</a:t>
            </a:r>
          </a:p>
          <a:p>
            <a:pPr marL="342900" indent="-342900" algn="just">
              <a:lnSpc>
                <a:spcPct val="80000"/>
              </a:lnSpc>
              <a:buFont typeface="+mj-lt"/>
              <a:buAutoNum type="arabicPeriod"/>
            </a:pPr>
            <a:endParaRPr lang="en-US" altLang="en-US" dirty="0"/>
          </a:p>
          <a:p>
            <a:pPr marL="342900" indent="-342900" algn="just">
              <a:lnSpc>
                <a:spcPct val="80000"/>
              </a:lnSpc>
              <a:buFont typeface="+mj-lt"/>
              <a:buAutoNum type="arabicPeriod"/>
            </a:pPr>
            <a:endParaRPr lang="en-US" altLang="en-US" dirty="0"/>
          </a:p>
          <a:p>
            <a:pPr marL="342900" indent="-342900" algn="just">
              <a:lnSpc>
                <a:spcPct val="80000"/>
              </a:lnSpc>
              <a:buFont typeface="+mj-lt"/>
              <a:buAutoNum type="arabicPeriod"/>
            </a:pPr>
            <a:r>
              <a:rPr lang="en-US" altLang="en-US" dirty="0"/>
              <a:t>Effect of </a:t>
            </a:r>
            <a:r>
              <a:rPr lang="en-US" altLang="en-US" dirty="0" err="1"/>
              <a:t>impurties</a:t>
            </a:r>
            <a:r>
              <a:rPr lang="en-US" altLang="en-US" dirty="0"/>
              <a:t> present in solution or reductant</a:t>
            </a:r>
          </a:p>
          <a:p>
            <a:pPr marL="609600" indent="-609600" algn="just">
              <a:lnSpc>
                <a:spcPct val="80000"/>
              </a:lnSpc>
            </a:pPr>
            <a:endParaRPr lang="en-US" altLang="en-US" dirty="0"/>
          </a:p>
          <a:p>
            <a:pPr algn="just">
              <a:lnSpc>
                <a:spcPct val="80000"/>
              </a:lnSpc>
              <a:buFontTx/>
              <a:buNone/>
            </a:pPr>
            <a:endParaRPr lang="en-US" altLang="en-US" dirty="0"/>
          </a:p>
          <a:p>
            <a:pPr algn="just">
              <a:lnSpc>
                <a:spcPct val="80000"/>
              </a:lnSpc>
              <a:buFontTx/>
              <a:buNone/>
            </a:pPr>
            <a:r>
              <a:rPr lang="en-US" altLang="en-US" dirty="0"/>
              <a:t>e.g. Zn metal used for Cd precipitation – presence of 0.9% </a:t>
            </a:r>
            <a:r>
              <a:rPr lang="en-US" altLang="en-US" dirty="0" err="1"/>
              <a:t>Pb</a:t>
            </a:r>
            <a:r>
              <a:rPr lang="en-US" altLang="en-US" dirty="0"/>
              <a:t> in Zn lowers rate of cementation by 50%. Whereas Cu , As ions in solution increase rate</a:t>
            </a:r>
          </a:p>
          <a:p>
            <a:pPr marL="285750" indent="-285750" algn="just">
              <a:lnSpc>
                <a:spcPct val="80000"/>
              </a:lnSpc>
              <a:buFont typeface="Arial" panose="020B0604020202020204" pitchFamily="34" charset="0"/>
              <a:buChar char="•"/>
            </a:pPr>
            <a:endParaRPr lang="en-US" altLang="en-US" dirty="0"/>
          </a:p>
        </p:txBody>
      </p:sp>
      <p:sp>
        <p:nvSpPr>
          <p:cNvPr id="4" name="Rectangle 3"/>
          <p:cNvSpPr/>
          <p:nvPr/>
        </p:nvSpPr>
        <p:spPr>
          <a:xfrm>
            <a:off x="2209800" y="1143001"/>
            <a:ext cx="7696200" cy="1274195"/>
          </a:xfrm>
          <a:prstGeom prst="rect">
            <a:avLst/>
          </a:prstGeom>
        </p:spPr>
        <p:txBody>
          <a:bodyPr wrap="square">
            <a:spAutoFit/>
          </a:bodyPr>
          <a:lstStyle/>
          <a:p>
            <a:pPr marL="285750" indent="-285750" algn="just">
              <a:lnSpc>
                <a:spcPct val="80000"/>
              </a:lnSpc>
            </a:pPr>
            <a:r>
              <a:rPr lang="en-US" altLang="en-US" sz="2400" b="1" dirty="0"/>
              <a:t>Electrochemical Reactions:</a:t>
            </a:r>
          </a:p>
          <a:p>
            <a:pPr marL="609600" indent="-609600" algn="just">
              <a:lnSpc>
                <a:spcPct val="80000"/>
              </a:lnSpc>
            </a:pPr>
            <a:r>
              <a:rPr lang="en-US" altLang="en-US" dirty="0"/>
              <a:t>        </a:t>
            </a:r>
          </a:p>
          <a:p>
            <a:pPr marL="609600" indent="-609600" algn="just">
              <a:lnSpc>
                <a:spcPct val="80000"/>
              </a:lnSpc>
            </a:pPr>
            <a:r>
              <a:rPr lang="en-US" altLang="en-US" dirty="0"/>
              <a:t>Fe &gt; Fe ( ++) +2e    ---  Anodic Reaction</a:t>
            </a:r>
          </a:p>
          <a:p>
            <a:pPr marL="609600" indent="-609600" algn="just">
              <a:lnSpc>
                <a:spcPct val="80000"/>
              </a:lnSpc>
            </a:pPr>
            <a:r>
              <a:rPr lang="en-US" altLang="en-US" dirty="0"/>
              <a:t>        </a:t>
            </a:r>
          </a:p>
          <a:p>
            <a:pPr marL="609600" indent="-609600" algn="just">
              <a:lnSpc>
                <a:spcPct val="80000"/>
              </a:lnSpc>
            </a:pPr>
            <a:r>
              <a:rPr lang="en-US" altLang="en-US" dirty="0"/>
              <a:t>Cu ( ++) + 2e &gt; Cu  ----  </a:t>
            </a:r>
            <a:r>
              <a:rPr lang="en-US" altLang="en-US" dirty="0" err="1"/>
              <a:t>Cathodic</a:t>
            </a:r>
            <a:r>
              <a:rPr lang="en-US" altLang="en-US" dirty="0"/>
              <a:t> reaction</a:t>
            </a:r>
            <a:endParaRPr lang="en-US" dirty="0"/>
          </a:p>
        </p:txBody>
      </p:sp>
    </p:spTree>
    <p:extLst>
      <p:ext uri="{BB962C8B-B14F-4D97-AF65-F5344CB8AC3E}">
        <p14:creationId xmlns="" xmlns:p14="http://schemas.microsoft.com/office/powerpoint/2010/main" val="1106415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990600"/>
          </a:xfrm>
        </p:spPr>
        <p:txBody>
          <a:bodyPr/>
          <a:lstStyle/>
          <a:p>
            <a:r>
              <a:rPr lang="en-US" dirty="0" smtClean="0"/>
              <a:t>Steps in Hydrometallurgy</a:t>
            </a:r>
            <a:endParaRPr lang="en-US" dirty="0"/>
          </a:p>
        </p:txBody>
      </p:sp>
      <p:sp>
        <p:nvSpPr>
          <p:cNvPr id="3" name="Rectangle 2"/>
          <p:cNvSpPr/>
          <p:nvPr/>
        </p:nvSpPr>
        <p:spPr>
          <a:xfrm>
            <a:off x="1198418" y="990600"/>
            <a:ext cx="8610600" cy="5410712"/>
          </a:xfrm>
          <a:prstGeom prst="rect">
            <a:avLst/>
          </a:prstGeom>
        </p:spPr>
        <p:txBody>
          <a:bodyPr wrap="square">
            <a:spAutoFit/>
          </a:bodyPr>
          <a:lstStyle/>
          <a:p>
            <a:pPr marL="609600" indent="-609600">
              <a:lnSpc>
                <a:spcPct val="80000"/>
              </a:lnSpc>
              <a:buFont typeface="Wingdings" panose="05000000000000000000" pitchFamily="2" charset="2"/>
              <a:buChar char="Ø"/>
            </a:pPr>
            <a:r>
              <a:rPr lang="en-US" altLang="en-US" sz="2200" b="1" dirty="0">
                <a:solidFill>
                  <a:srgbClr val="00B0F0"/>
                </a:solidFill>
              </a:rPr>
              <a:t>Preparation of ore for leaching</a:t>
            </a:r>
          </a:p>
          <a:p>
            <a:pPr marL="609600" indent="-609600">
              <a:lnSpc>
                <a:spcPct val="80000"/>
              </a:lnSpc>
            </a:pPr>
            <a:endParaRPr lang="en-US" altLang="en-US" sz="2200" dirty="0">
              <a:solidFill>
                <a:schemeClr val="accent2"/>
              </a:solidFill>
            </a:endParaRPr>
          </a:p>
          <a:p>
            <a:pPr algn="just">
              <a:lnSpc>
                <a:spcPct val="80000"/>
              </a:lnSpc>
              <a:buFontTx/>
              <a:buNone/>
            </a:pPr>
            <a:r>
              <a:rPr lang="en-US" altLang="en-US" sz="2200" dirty="0"/>
              <a:t>Grinding, concentration or removal of  impurities, roasting,  conditioning (chemical treatment) for effective leaching</a:t>
            </a:r>
          </a:p>
          <a:p>
            <a:pPr algn="just">
              <a:lnSpc>
                <a:spcPct val="80000"/>
              </a:lnSpc>
              <a:buFontTx/>
              <a:buNone/>
            </a:pPr>
            <a:endParaRPr lang="en-US" altLang="en-US" sz="2200" dirty="0"/>
          </a:p>
          <a:p>
            <a:pPr marL="609600" indent="-609600">
              <a:lnSpc>
                <a:spcPct val="80000"/>
              </a:lnSpc>
            </a:pPr>
            <a:endParaRPr lang="en-US" altLang="en-US" sz="2200" dirty="0"/>
          </a:p>
          <a:p>
            <a:pPr marL="609600" indent="-609600">
              <a:lnSpc>
                <a:spcPct val="80000"/>
              </a:lnSpc>
              <a:buFont typeface="Wingdings" panose="05000000000000000000" pitchFamily="2" charset="2"/>
              <a:buChar char="Ø"/>
            </a:pPr>
            <a:r>
              <a:rPr lang="en-US" altLang="en-US" sz="2200" b="1" dirty="0">
                <a:solidFill>
                  <a:srgbClr val="00B0F0"/>
                </a:solidFill>
              </a:rPr>
              <a:t>Leaching</a:t>
            </a:r>
          </a:p>
          <a:p>
            <a:pPr marL="609600" indent="-609600">
              <a:lnSpc>
                <a:spcPct val="80000"/>
              </a:lnSpc>
            </a:pPr>
            <a:endParaRPr lang="en-US" altLang="en-US" sz="2200" dirty="0">
              <a:solidFill>
                <a:schemeClr val="accent2"/>
              </a:solidFill>
            </a:endParaRPr>
          </a:p>
          <a:p>
            <a:pPr marL="609600" indent="-609600" algn="just">
              <a:lnSpc>
                <a:spcPct val="80000"/>
              </a:lnSpc>
            </a:pPr>
            <a:r>
              <a:rPr lang="en-US" altLang="en-US" sz="2200" dirty="0"/>
              <a:t>Metallic values in an ore are selectively dissolved by liquid reagent </a:t>
            </a:r>
          </a:p>
          <a:p>
            <a:pPr marL="609600" indent="-609600" algn="just">
              <a:lnSpc>
                <a:spcPct val="80000"/>
              </a:lnSpc>
            </a:pPr>
            <a:r>
              <a:rPr lang="en-US" altLang="en-US" sz="2200" dirty="0"/>
              <a:t>	</a:t>
            </a:r>
          </a:p>
          <a:p>
            <a:pPr algn="just">
              <a:lnSpc>
                <a:spcPct val="80000"/>
              </a:lnSpc>
              <a:buFontTx/>
              <a:buNone/>
            </a:pPr>
            <a:r>
              <a:rPr lang="en-US" altLang="en-US" sz="2200" dirty="0"/>
              <a:t>Rate of leaching – temperature, pressure, pulp density, size of particle, concentration of reagent, aeration, time</a:t>
            </a:r>
          </a:p>
          <a:p>
            <a:pPr algn="just">
              <a:lnSpc>
                <a:spcPct val="80000"/>
              </a:lnSpc>
              <a:buFontTx/>
              <a:buNone/>
            </a:pPr>
            <a:endParaRPr lang="en-US" altLang="en-US" sz="2200" dirty="0"/>
          </a:p>
          <a:p>
            <a:pPr algn="just">
              <a:lnSpc>
                <a:spcPct val="80000"/>
              </a:lnSpc>
              <a:buFontTx/>
              <a:buNone/>
            </a:pPr>
            <a:endParaRPr lang="en-US" altLang="en-US" sz="2200" dirty="0">
              <a:solidFill>
                <a:srgbClr val="00B0F0"/>
              </a:solidFill>
            </a:endParaRPr>
          </a:p>
          <a:p>
            <a:pPr marL="609600" indent="-609600">
              <a:lnSpc>
                <a:spcPct val="80000"/>
              </a:lnSpc>
              <a:buFont typeface="Wingdings" panose="05000000000000000000" pitchFamily="2" charset="2"/>
              <a:buChar char="Ø"/>
            </a:pPr>
            <a:r>
              <a:rPr lang="en-US" altLang="en-US" sz="2200" b="1" dirty="0">
                <a:solidFill>
                  <a:srgbClr val="00B0F0"/>
                </a:solidFill>
              </a:rPr>
              <a:t>Separation of Leach Liquor </a:t>
            </a:r>
          </a:p>
          <a:p>
            <a:pPr marL="609600" indent="-609600">
              <a:lnSpc>
                <a:spcPct val="80000"/>
              </a:lnSpc>
            </a:pPr>
            <a:endParaRPr lang="en-US" altLang="en-US" sz="2200" dirty="0">
              <a:solidFill>
                <a:schemeClr val="accent2"/>
              </a:solidFill>
            </a:endParaRPr>
          </a:p>
          <a:p>
            <a:pPr algn="just">
              <a:lnSpc>
                <a:spcPct val="80000"/>
              </a:lnSpc>
              <a:buFontTx/>
              <a:buNone/>
            </a:pPr>
            <a:r>
              <a:rPr lang="en-US" altLang="en-US" sz="2200" dirty="0"/>
              <a:t>Separated from residue after processes such as leaching, settling, thickening, filtration &amp; washing</a:t>
            </a:r>
          </a:p>
          <a:p>
            <a:pPr marL="609600" indent="-609600">
              <a:lnSpc>
                <a:spcPct val="80000"/>
              </a:lnSpc>
            </a:pPr>
            <a:endParaRPr lang="en-US" altLang="en-US" dirty="0"/>
          </a:p>
          <a:p>
            <a:pPr algn="just">
              <a:lnSpc>
                <a:spcPct val="80000"/>
              </a:lnSpc>
              <a:buFontTx/>
              <a:buNone/>
            </a:pPr>
            <a:endParaRPr lang="en-US" altLang="en-US" dirty="0"/>
          </a:p>
        </p:txBody>
      </p:sp>
    </p:spTree>
    <p:extLst>
      <p:ext uri="{BB962C8B-B14F-4D97-AF65-F5344CB8AC3E}">
        <p14:creationId xmlns="" xmlns:p14="http://schemas.microsoft.com/office/powerpoint/2010/main" val="31375188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p:spPr>
        <p:txBody>
          <a:bodyPr/>
          <a:lstStyle/>
          <a:p>
            <a:r>
              <a:rPr lang="en-US" dirty="0" smtClean="0"/>
              <a:t>Gaseous Reduction</a:t>
            </a:r>
            <a:br>
              <a:rPr lang="en-US" dirty="0" smtClean="0"/>
            </a:br>
            <a:endParaRPr lang="en-US" dirty="0"/>
          </a:p>
        </p:txBody>
      </p:sp>
      <p:sp>
        <p:nvSpPr>
          <p:cNvPr id="3" name="Rectangle 2"/>
          <p:cNvSpPr/>
          <p:nvPr/>
        </p:nvSpPr>
        <p:spPr>
          <a:xfrm>
            <a:off x="2052145" y="1059321"/>
            <a:ext cx="8153400" cy="1477328"/>
          </a:xfrm>
          <a:prstGeom prst="rect">
            <a:avLst/>
          </a:prstGeom>
        </p:spPr>
        <p:txBody>
          <a:bodyPr wrap="square">
            <a:spAutoFit/>
          </a:bodyPr>
          <a:lstStyle/>
          <a:p>
            <a:pPr marL="285750" indent="-285750" algn="just">
              <a:buFont typeface="Arial" panose="020B0604020202020204" pitchFamily="34" charset="0"/>
              <a:buChar char="•"/>
            </a:pPr>
            <a:r>
              <a:rPr lang="en-US" dirty="0"/>
              <a:t>Precipitation of metals from salt solution by gaseous reductants i.e. hydrogen</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Metal powders particularly Co, Ni, &amp; Cu are precipitated  by hydrogen.</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Basic principle:</a:t>
            </a:r>
          </a:p>
        </p:txBody>
      </p:sp>
      <p:sp>
        <p:nvSpPr>
          <p:cNvPr id="4" name="TextBox 3"/>
          <p:cNvSpPr txBox="1"/>
          <p:nvPr/>
        </p:nvSpPr>
        <p:spPr>
          <a:xfrm>
            <a:off x="3657600" y="3352801"/>
            <a:ext cx="3886200" cy="430887"/>
          </a:xfrm>
          <a:prstGeom prst="rect">
            <a:avLst/>
          </a:prstGeom>
          <a:noFill/>
        </p:spPr>
        <p:txBody>
          <a:bodyPr wrap="square" rtlCol="0">
            <a:spAutoFit/>
          </a:bodyPr>
          <a:lstStyle/>
          <a:p>
            <a:r>
              <a:rPr lang="en-US" sz="2200" dirty="0"/>
              <a:t>Metallic ions (i.e. Ni, Cu, Co)</a:t>
            </a:r>
          </a:p>
        </p:txBody>
      </p:sp>
      <p:sp>
        <p:nvSpPr>
          <p:cNvPr id="5" name="Down Arrow 4"/>
          <p:cNvSpPr/>
          <p:nvPr/>
        </p:nvSpPr>
        <p:spPr bwMode="auto">
          <a:xfrm>
            <a:off x="5257800" y="3886200"/>
            <a:ext cx="76200" cy="762000"/>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a:latin typeface="Arial" charset="0"/>
            </a:endParaRPr>
          </a:p>
        </p:txBody>
      </p:sp>
      <p:sp>
        <p:nvSpPr>
          <p:cNvPr id="6" name="TextBox 5"/>
          <p:cNvSpPr txBox="1"/>
          <p:nvPr/>
        </p:nvSpPr>
        <p:spPr>
          <a:xfrm>
            <a:off x="5638800" y="4114800"/>
            <a:ext cx="1315232" cy="400110"/>
          </a:xfrm>
          <a:prstGeom prst="rect">
            <a:avLst/>
          </a:prstGeom>
          <a:noFill/>
        </p:spPr>
        <p:txBody>
          <a:bodyPr wrap="none" rtlCol="0">
            <a:spAutoFit/>
          </a:bodyPr>
          <a:lstStyle/>
          <a:p>
            <a:r>
              <a:rPr lang="en-US" sz="2000" dirty="0"/>
              <a:t>React with</a:t>
            </a:r>
          </a:p>
        </p:txBody>
      </p:sp>
      <p:sp>
        <p:nvSpPr>
          <p:cNvPr id="7" name="TextBox 6"/>
          <p:cNvSpPr txBox="1"/>
          <p:nvPr/>
        </p:nvSpPr>
        <p:spPr>
          <a:xfrm>
            <a:off x="4572000" y="4724401"/>
            <a:ext cx="1306512" cy="430887"/>
          </a:xfrm>
          <a:prstGeom prst="rect">
            <a:avLst/>
          </a:prstGeom>
          <a:noFill/>
        </p:spPr>
        <p:txBody>
          <a:bodyPr wrap="none" rtlCol="0">
            <a:spAutoFit/>
          </a:bodyPr>
          <a:lstStyle/>
          <a:p>
            <a:r>
              <a:rPr lang="en-US" sz="2200" dirty="0"/>
              <a:t>Hydrogen</a:t>
            </a:r>
          </a:p>
        </p:txBody>
      </p:sp>
      <p:sp>
        <p:nvSpPr>
          <p:cNvPr id="8" name="Down Arrow 7"/>
          <p:cNvSpPr/>
          <p:nvPr/>
        </p:nvSpPr>
        <p:spPr bwMode="auto">
          <a:xfrm>
            <a:off x="5257800" y="5181600"/>
            <a:ext cx="76200" cy="762000"/>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a:latin typeface="Arial" charset="0"/>
            </a:endParaRPr>
          </a:p>
        </p:txBody>
      </p:sp>
      <p:sp>
        <p:nvSpPr>
          <p:cNvPr id="9" name="TextBox 8"/>
          <p:cNvSpPr txBox="1"/>
          <p:nvPr/>
        </p:nvSpPr>
        <p:spPr>
          <a:xfrm>
            <a:off x="5638801" y="5334000"/>
            <a:ext cx="1096775" cy="400110"/>
          </a:xfrm>
          <a:prstGeom prst="rect">
            <a:avLst/>
          </a:prstGeom>
          <a:noFill/>
        </p:spPr>
        <p:txBody>
          <a:bodyPr wrap="none" rtlCol="0">
            <a:spAutoFit/>
          </a:bodyPr>
          <a:lstStyle/>
          <a:p>
            <a:r>
              <a:rPr lang="en-US" sz="2000" dirty="0"/>
              <a:t>reaction</a:t>
            </a:r>
          </a:p>
        </p:txBody>
      </p:sp>
      <p:sp>
        <p:nvSpPr>
          <p:cNvPr id="10" name="TextBox 9"/>
          <p:cNvSpPr txBox="1"/>
          <p:nvPr/>
        </p:nvSpPr>
        <p:spPr>
          <a:xfrm>
            <a:off x="3962401" y="6019801"/>
            <a:ext cx="2941831" cy="430887"/>
          </a:xfrm>
          <a:prstGeom prst="rect">
            <a:avLst/>
          </a:prstGeom>
          <a:noFill/>
        </p:spPr>
        <p:txBody>
          <a:bodyPr wrap="none" rtlCol="0">
            <a:spAutoFit/>
          </a:bodyPr>
          <a:lstStyle/>
          <a:p>
            <a:r>
              <a:rPr lang="en-US" sz="2200" dirty="0"/>
              <a:t>M</a:t>
            </a:r>
            <a:r>
              <a:rPr lang="en-US" sz="2200" baseline="30000" dirty="0"/>
              <a:t>++ </a:t>
            </a:r>
            <a:r>
              <a:rPr lang="en-US" sz="2200" dirty="0"/>
              <a:t> + H</a:t>
            </a:r>
            <a:r>
              <a:rPr lang="en-US" sz="2200" baseline="-25000" dirty="0"/>
              <a:t>2   </a:t>
            </a:r>
            <a:r>
              <a:rPr lang="en-US" sz="2200" dirty="0"/>
              <a:t> </a:t>
            </a:r>
            <a:r>
              <a:rPr lang="en-US" sz="2200" dirty="0">
                <a:sym typeface="Wingdings" pitchFamily="2" charset="2"/>
              </a:rPr>
              <a:t>  </a:t>
            </a:r>
            <a:r>
              <a:rPr lang="en-US" sz="2200" dirty="0"/>
              <a:t>M + 2H</a:t>
            </a:r>
            <a:r>
              <a:rPr lang="en-US" sz="2200" baseline="30000" dirty="0"/>
              <a:t>+</a:t>
            </a:r>
          </a:p>
        </p:txBody>
      </p:sp>
    </p:spTree>
    <p:extLst>
      <p:ext uri="{BB962C8B-B14F-4D97-AF65-F5344CB8AC3E}">
        <p14:creationId xmlns="" xmlns:p14="http://schemas.microsoft.com/office/powerpoint/2010/main" val="171842710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p:spPr>
        <p:txBody>
          <a:bodyPr/>
          <a:lstStyle/>
          <a:p>
            <a:r>
              <a:rPr lang="en-US" dirty="0" smtClean="0"/>
              <a:t>Gaseous Reduction</a:t>
            </a:r>
            <a:br>
              <a:rPr lang="en-US" dirty="0" smtClean="0"/>
            </a:br>
            <a:endParaRPr lang="en-US" dirty="0"/>
          </a:p>
        </p:txBody>
      </p:sp>
      <p:sp>
        <p:nvSpPr>
          <p:cNvPr id="11" name="Rectangle 10"/>
          <p:cNvSpPr/>
          <p:nvPr/>
        </p:nvSpPr>
        <p:spPr>
          <a:xfrm>
            <a:off x="1905000" y="1143001"/>
            <a:ext cx="8458200" cy="4524315"/>
          </a:xfrm>
          <a:prstGeom prst="rect">
            <a:avLst/>
          </a:prstGeom>
        </p:spPr>
        <p:txBody>
          <a:bodyPr wrap="square">
            <a:spAutoFit/>
          </a:bodyPr>
          <a:lstStyle/>
          <a:p>
            <a:pPr algn="just">
              <a:buFont typeface="Arial" pitchFamily="34" charset="0"/>
              <a:buChar char="•"/>
            </a:pPr>
            <a:r>
              <a:rPr lang="en-US" dirty="0"/>
              <a:t>  If the solution is </a:t>
            </a:r>
            <a:r>
              <a:rPr lang="en-US" dirty="0" err="1"/>
              <a:t>ammoniacal</a:t>
            </a:r>
            <a:r>
              <a:rPr lang="en-US" dirty="0"/>
              <a:t>,</a:t>
            </a:r>
          </a:p>
          <a:p>
            <a:pPr algn="just"/>
            <a:endParaRPr lang="en-US" dirty="0"/>
          </a:p>
          <a:p>
            <a:pPr algn="just"/>
            <a:endParaRPr lang="en-US" dirty="0"/>
          </a:p>
          <a:p>
            <a:pPr algn="just"/>
            <a:endParaRPr lang="en-US" dirty="0"/>
          </a:p>
          <a:p>
            <a:pPr algn="just">
              <a:buFont typeface="Arial" pitchFamily="34" charset="0"/>
              <a:buChar char="•"/>
            </a:pPr>
            <a:r>
              <a:rPr lang="en-US" dirty="0"/>
              <a:t>  The extend of precipitation is controlled by the pH value of the solution.</a:t>
            </a:r>
          </a:p>
          <a:p>
            <a:pPr algn="just">
              <a:buFont typeface="Arial" pitchFamily="34" charset="0"/>
              <a:buChar char="•"/>
            </a:pPr>
            <a:endParaRPr lang="en-US" dirty="0"/>
          </a:p>
          <a:p>
            <a:pPr algn="just">
              <a:buFont typeface="Arial" pitchFamily="34" charset="0"/>
              <a:buChar char="•"/>
            </a:pPr>
            <a:endParaRPr lang="en-US" dirty="0"/>
          </a:p>
          <a:p>
            <a:pPr algn="just">
              <a:buFont typeface="Arial" pitchFamily="34" charset="0"/>
              <a:buChar char="•"/>
            </a:pPr>
            <a:r>
              <a:rPr lang="en-US" dirty="0"/>
              <a:t>  For complete reduction, pH is altered adding ammonia.</a:t>
            </a:r>
          </a:p>
          <a:p>
            <a:pPr algn="just"/>
            <a:endParaRPr lang="en-US" dirty="0"/>
          </a:p>
          <a:p>
            <a:pPr algn="just"/>
            <a:endParaRPr lang="en-US" dirty="0"/>
          </a:p>
          <a:p>
            <a:pPr algn="just">
              <a:buFont typeface="Arial" pitchFamily="34" charset="0"/>
              <a:buChar char="•"/>
            </a:pPr>
            <a:r>
              <a:rPr lang="en-US" dirty="0"/>
              <a:t>  For optimum reaction rate- process is carried out at elevated temp &amp; pressure using an autoclave.</a:t>
            </a:r>
          </a:p>
          <a:p>
            <a:pPr algn="just"/>
            <a:endParaRPr lang="en-US" dirty="0">
              <a:sym typeface="Wingdings" pitchFamily="2" charset="2"/>
            </a:endParaRPr>
          </a:p>
          <a:p>
            <a:pPr algn="just"/>
            <a:endParaRPr lang="en-US" dirty="0">
              <a:sym typeface="Wingdings" pitchFamily="2" charset="2"/>
            </a:endParaRPr>
          </a:p>
          <a:p>
            <a:pPr algn="just">
              <a:buFont typeface="Arial" pitchFamily="34" charset="0"/>
              <a:buChar char="•"/>
            </a:pPr>
            <a:r>
              <a:rPr lang="en-US" dirty="0">
                <a:sym typeface="Wingdings" pitchFamily="2" charset="2"/>
              </a:rPr>
              <a:t>  Additives  control the nucleation, particle growth &amp; particle agglomeration.</a:t>
            </a:r>
          </a:p>
          <a:p>
            <a:pPr algn="just"/>
            <a:r>
              <a:rPr lang="en-US" dirty="0">
                <a:sym typeface="Wingdings" pitchFamily="2" charset="2"/>
              </a:rPr>
              <a:t>	          to control particle size and shape, density etc.. </a:t>
            </a:r>
            <a:r>
              <a:rPr lang="en-US" dirty="0"/>
              <a:t>  </a:t>
            </a:r>
          </a:p>
        </p:txBody>
      </p:sp>
      <p:sp>
        <p:nvSpPr>
          <p:cNvPr id="12" name="TextBox 11"/>
          <p:cNvSpPr txBox="1"/>
          <p:nvPr/>
        </p:nvSpPr>
        <p:spPr>
          <a:xfrm>
            <a:off x="4038600" y="1676400"/>
            <a:ext cx="3300904" cy="369332"/>
          </a:xfrm>
          <a:prstGeom prst="rect">
            <a:avLst/>
          </a:prstGeom>
          <a:noFill/>
        </p:spPr>
        <p:txBody>
          <a:bodyPr wrap="none" rtlCol="0">
            <a:spAutoFit/>
          </a:bodyPr>
          <a:lstStyle/>
          <a:p>
            <a:r>
              <a:rPr lang="en-US" dirty="0"/>
              <a:t>M</a:t>
            </a:r>
            <a:r>
              <a:rPr lang="en-US" baseline="30000" dirty="0"/>
              <a:t>++</a:t>
            </a:r>
            <a:r>
              <a:rPr lang="en-US" dirty="0"/>
              <a:t> +  2NH</a:t>
            </a:r>
            <a:r>
              <a:rPr lang="en-US" baseline="-25000" dirty="0"/>
              <a:t>3</a:t>
            </a:r>
            <a:r>
              <a:rPr lang="en-US" dirty="0"/>
              <a:t> + H</a:t>
            </a:r>
            <a:r>
              <a:rPr lang="en-US" baseline="-25000" dirty="0"/>
              <a:t>2</a:t>
            </a:r>
            <a:r>
              <a:rPr lang="en-US" dirty="0"/>
              <a:t> </a:t>
            </a:r>
            <a:r>
              <a:rPr lang="en-US" dirty="0">
                <a:sym typeface="Wingdings" pitchFamily="2" charset="2"/>
              </a:rPr>
              <a:t> M + 2NH</a:t>
            </a:r>
            <a:r>
              <a:rPr lang="en-US" baseline="-25000" dirty="0">
                <a:sym typeface="Wingdings" pitchFamily="2" charset="2"/>
              </a:rPr>
              <a:t>4</a:t>
            </a:r>
            <a:endParaRPr lang="en-US" baseline="-25000" dirty="0"/>
          </a:p>
        </p:txBody>
      </p:sp>
    </p:spTree>
    <p:extLst>
      <p:ext uri="{BB962C8B-B14F-4D97-AF65-F5344CB8AC3E}">
        <p14:creationId xmlns="" xmlns:p14="http://schemas.microsoft.com/office/powerpoint/2010/main" val="370029237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p:spPr>
        <p:txBody>
          <a:bodyPr/>
          <a:lstStyle/>
          <a:p>
            <a:r>
              <a:rPr lang="en-US" dirty="0" smtClean="0"/>
              <a:t>Gaseous Reduction</a:t>
            </a:r>
            <a:br>
              <a:rPr lang="en-US" dirty="0" smtClean="0"/>
            </a:br>
            <a:endParaRPr lang="en-US" dirty="0"/>
          </a:p>
        </p:txBody>
      </p:sp>
      <p:sp>
        <p:nvSpPr>
          <p:cNvPr id="6" name="TextBox 5"/>
          <p:cNvSpPr txBox="1"/>
          <p:nvPr/>
        </p:nvSpPr>
        <p:spPr>
          <a:xfrm>
            <a:off x="1828800" y="838200"/>
            <a:ext cx="8458200" cy="1292662"/>
          </a:xfrm>
          <a:prstGeom prst="rect">
            <a:avLst/>
          </a:prstGeom>
          <a:noFill/>
        </p:spPr>
        <p:txBody>
          <a:bodyPr wrap="square" rtlCol="0">
            <a:spAutoFit/>
          </a:bodyPr>
          <a:lstStyle/>
          <a:p>
            <a:r>
              <a:rPr lang="en-US" sz="2400" b="1" dirty="0" err="1"/>
              <a:t>Sheritt</a:t>
            </a:r>
            <a:r>
              <a:rPr lang="en-US" sz="2400" b="1" dirty="0"/>
              <a:t> </a:t>
            </a:r>
            <a:r>
              <a:rPr lang="en-US" sz="2400" b="1" dirty="0" err="1"/>
              <a:t>Gorden</a:t>
            </a:r>
            <a:r>
              <a:rPr lang="en-US" sz="2400" b="1" dirty="0"/>
              <a:t> Process</a:t>
            </a:r>
          </a:p>
          <a:p>
            <a:endParaRPr lang="en-US" dirty="0"/>
          </a:p>
          <a:p>
            <a:r>
              <a:rPr lang="en-US" dirty="0"/>
              <a:t>Use </a:t>
            </a:r>
            <a:r>
              <a:rPr lang="en-US" dirty="0">
                <a:sym typeface="Wingdings" pitchFamily="2" charset="2"/>
              </a:rPr>
              <a:t> to produce nickel powder</a:t>
            </a:r>
          </a:p>
          <a:p>
            <a:endParaRPr lang="en-US" dirty="0"/>
          </a:p>
        </p:txBody>
      </p:sp>
      <p:graphicFrame>
        <p:nvGraphicFramePr>
          <p:cNvPr id="7" name="Diagram 6"/>
          <p:cNvGraphicFramePr/>
          <p:nvPr/>
        </p:nvGraphicFramePr>
        <p:xfrm>
          <a:off x="2286000" y="1905000"/>
          <a:ext cx="7848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91721556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UNIT OPERATION AND UNIT PROCESSES</a:t>
            </a:r>
            <a:r>
              <a:rPr lang="en-US" dirty="0"/>
              <a:t/>
            </a:r>
            <a:br>
              <a:rPr lang="en-US" dirty="0"/>
            </a:br>
            <a:endParaRPr lang="en-US" dirty="0"/>
          </a:p>
        </p:txBody>
      </p:sp>
      <p:sp>
        <p:nvSpPr>
          <p:cNvPr id="3" name="Content Placeholder 2"/>
          <p:cNvSpPr>
            <a:spLocks noGrp="1"/>
          </p:cNvSpPr>
          <p:nvPr>
            <p:ph idx="1"/>
          </p:nvPr>
        </p:nvSpPr>
        <p:spPr>
          <a:xfrm>
            <a:off x="1371600" y="1537854"/>
            <a:ext cx="9601200" cy="3581400"/>
          </a:xfrm>
        </p:spPr>
        <p:txBody>
          <a:bodyPr/>
          <a:lstStyle/>
          <a:p>
            <a:r>
              <a:rPr lang="en-US" dirty="0"/>
              <a:t>The process which involves chemical reaction is called </a:t>
            </a:r>
            <a:r>
              <a:rPr lang="en-US" b="1" dirty="0"/>
              <a:t>unit process</a:t>
            </a:r>
            <a:r>
              <a:rPr lang="en-US" dirty="0"/>
              <a:t> like chemical reactions, </a:t>
            </a:r>
            <a:r>
              <a:rPr lang="en-US" dirty="0" err="1"/>
              <a:t>chemisorptions</a:t>
            </a:r>
            <a:r>
              <a:rPr lang="en-US" dirty="0"/>
              <a:t>, nitration, </a:t>
            </a:r>
          </a:p>
          <a:p>
            <a:r>
              <a:rPr lang="en-US" dirty="0"/>
              <a:t>Whereas the process which involves only physical change is called as </a:t>
            </a:r>
            <a:r>
              <a:rPr lang="en-US" b="1" dirty="0"/>
              <a:t>unit operation</a:t>
            </a:r>
            <a:r>
              <a:rPr lang="en-US" dirty="0"/>
              <a:t> like distillation, physical adsorption </a:t>
            </a:r>
            <a:r>
              <a:rPr lang="en-US" dirty="0" smtClean="0"/>
              <a:t>etc.</a:t>
            </a:r>
            <a:endParaRPr lang="en-US" dirty="0"/>
          </a:p>
        </p:txBody>
      </p:sp>
    </p:spTree>
    <p:extLst>
      <p:ext uri="{BB962C8B-B14F-4D97-AF65-F5344CB8AC3E}">
        <p14:creationId xmlns="" xmlns:p14="http://schemas.microsoft.com/office/powerpoint/2010/main" val="390878968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UNIT OPREATTION</a:t>
            </a:r>
            <a:endParaRPr lang="en-US"/>
          </a:p>
        </p:txBody>
      </p:sp>
      <p:sp>
        <p:nvSpPr>
          <p:cNvPr id="3" name="Content Placeholder 2"/>
          <p:cNvSpPr>
            <a:spLocks noGrp="1"/>
          </p:cNvSpPr>
          <p:nvPr>
            <p:ph idx="1"/>
          </p:nvPr>
        </p:nvSpPr>
        <p:spPr/>
        <p:txBody>
          <a:bodyPr/>
          <a:lstStyle/>
          <a:p>
            <a:r>
              <a:rPr lang="en-US" dirty="0"/>
              <a:t>A unit operation is a basic step in a process. Unit operations involve bringing a physical change such as separation, crystallization, evaporation, filtration etc. </a:t>
            </a:r>
            <a:endParaRPr lang="en-US" dirty="0" smtClean="0"/>
          </a:p>
          <a:p>
            <a:r>
              <a:rPr lang="en-US" dirty="0" smtClean="0"/>
              <a:t>For </a:t>
            </a:r>
            <a:r>
              <a:rPr lang="en-US" dirty="0"/>
              <a:t>example, in milk processing, homogenization, pasteurization, chilling, and packaging are each unit operations which are connected to create the overall process. </a:t>
            </a:r>
            <a:endParaRPr lang="en-US" dirty="0" smtClean="0"/>
          </a:p>
          <a:p>
            <a:r>
              <a:rPr lang="en-US" dirty="0" smtClean="0"/>
              <a:t>A </a:t>
            </a:r>
            <a:r>
              <a:rPr lang="en-US" dirty="0"/>
              <a:t>process may have many unit operations to obtain the desired product.</a:t>
            </a:r>
          </a:p>
        </p:txBody>
      </p:sp>
    </p:spTree>
    <p:extLst>
      <p:ext uri="{BB962C8B-B14F-4D97-AF65-F5344CB8AC3E}">
        <p14:creationId xmlns="" xmlns:p14="http://schemas.microsoft.com/office/powerpoint/2010/main" val="10942924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operations consist of five classes:</a:t>
            </a:r>
            <a:br>
              <a:rPr lang="en-US" dirty="0"/>
            </a:br>
            <a:endParaRPr lang="en-US" dirty="0"/>
          </a:p>
        </p:txBody>
      </p:sp>
      <p:sp>
        <p:nvSpPr>
          <p:cNvPr id="3" name="Content Placeholder 2"/>
          <p:cNvSpPr>
            <a:spLocks noGrp="1"/>
          </p:cNvSpPr>
          <p:nvPr>
            <p:ph idx="1"/>
          </p:nvPr>
        </p:nvSpPr>
        <p:spPr/>
        <p:txBody>
          <a:bodyPr/>
          <a:lstStyle/>
          <a:p>
            <a:pPr lvl="0"/>
            <a:r>
              <a:rPr lang="en-US" dirty="0" smtClean="0"/>
              <a:t>Fluid </a:t>
            </a:r>
            <a:r>
              <a:rPr lang="en-US" dirty="0"/>
              <a:t>flow processes, including fluids transportation, filtration, solids fluidization</a:t>
            </a:r>
          </a:p>
          <a:p>
            <a:pPr lvl="0"/>
            <a:r>
              <a:rPr lang="en-US" dirty="0" smtClean="0"/>
              <a:t>Heat </a:t>
            </a:r>
            <a:r>
              <a:rPr lang="en-US" dirty="0"/>
              <a:t>transfer processes, including evaporation, condensation</a:t>
            </a:r>
          </a:p>
          <a:p>
            <a:pPr lvl="0"/>
            <a:r>
              <a:rPr lang="en-US" dirty="0" smtClean="0"/>
              <a:t>Mass </a:t>
            </a:r>
            <a:r>
              <a:rPr lang="en-US" dirty="0"/>
              <a:t>transfer processes, including gas absorption, distillation, extraction, adsorption, drying</a:t>
            </a:r>
          </a:p>
          <a:p>
            <a:pPr lvl="0"/>
            <a:r>
              <a:rPr lang="en-US" dirty="0" smtClean="0"/>
              <a:t>Thermodynamic </a:t>
            </a:r>
            <a:r>
              <a:rPr lang="en-US" dirty="0"/>
              <a:t>processes, including gas liquefaction, refrigeration</a:t>
            </a:r>
          </a:p>
          <a:p>
            <a:pPr lvl="0"/>
            <a:r>
              <a:rPr lang="en-US" dirty="0" smtClean="0"/>
              <a:t>Mechanical </a:t>
            </a:r>
            <a:r>
              <a:rPr lang="en-US" dirty="0"/>
              <a:t>processes, including solids transportation, crushing and pulverization, screening and sieving </a:t>
            </a:r>
          </a:p>
          <a:p>
            <a:pPr lvl="0"/>
            <a:endParaRPr lang="en-US" dirty="0"/>
          </a:p>
        </p:txBody>
      </p:sp>
    </p:spTree>
    <p:extLst>
      <p:ext uri="{BB962C8B-B14F-4D97-AF65-F5344CB8AC3E}">
        <p14:creationId xmlns="" xmlns:p14="http://schemas.microsoft.com/office/powerpoint/2010/main" val="7156370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operations also fall in the following categories</a:t>
            </a:r>
          </a:p>
        </p:txBody>
      </p:sp>
      <p:sp>
        <p:nvSpPr>
          <p:cNvPr id="3" name="Content Placeholder 2"/>
          <p:cNvSpPr>
            <a:spLocks noGrp="1"/>
          </p:cNvSpPr>
          <p:nvPr>
            <p:ph idx="1"/>
          </p:nvPr>
        </p:nvSpPr>
        <p:spPr/>
        <p:txBody>
          <a:bodyPr/>
          <a:lstStyle/>
          <a:p>
            <a:r>
              <a:rPr lang="en-US" dirty="0" smtClean="0"/>
              <a:t>Combination </a:t>
            </a:r>
            <a:r>
              <a:rPr lang="en-US" dirty="0"/>
              <a:t>(mixing)</a:t>
            </a:r>
          </a:p>
          <a:p>
            <a:r>
              <a:rPr lang="en-US" dirty="0" smtClean="0"/>
              <a:t>Separation </a:t>
            </a:r>
            <a:r>
              <a:rPr lang="en-US" dirty="0"/>
              <a:t>(distillation)</a:t>
            </a:r>
          </a:p>
          <a:p>
            <a:r>
              <a:rPr lang="en-US" dirty="0" smtClean="0"/>
              <a:t>Reaction </a:t>
            </a:r>
            <a:r>
              <a:rPr lang="en-US" dirty="0"/>
              <a:t>(chemical reaction)</a:t>
            </a:r>
          </a:p>
        </p:txBody>
      </p:sp>
    </p:spTree>
    <p:extLst>
      <p:ext uri="{BB962C8B-B14F-4D97-AF65-F5344CB8AC3E}">
        <p14:creationId xmlns="" xmlns:p14="http://schemas.microsoft.com/office/powerpoint/2010/main" val="25604889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UNIT PROCESS</a:t>
            </a:r>
            <a:endParaRPr lang="en-US" dirty="0"/>
          </a:p>
        </p:txBody>
      </p:sp>
      <p:sp>
        <p:nvSpPr>
          <p:cNvPr id="3" name="Content Placeholder 2"/>
          <p:cNvSpPr>
            <a:spLocks noGrp="1"/>
          </p:cNvSpPr>
          <p:nvPr>
            <p:ph idx="1"/>
          </p:nvPr>
        </p:nvSpPr>
        <p:spPr/>
        <p:txBody>
          <a:bodyPr/>
          <a:lstStyle/>
          <a:p>
            <a:r>
              <a:rPr lang="en-US" dirty="0"/>
              <a:t>A Unit Process is a step in manufacturing in which chemical reaction takes place, e.g., the oxidation of </a:t>
            </a:r>
            <a:r>
              <a:rPr lang="en-US" dirty="0" err="1"/>
              <a:t>paraxylene</a:t>
            </a:r>
            <a:r>
              <a:rPr lang="en-US" dirty="0"/>
              <a:t> to </a:t>
            </a:r>
            <a:r>
              <a:rPr lang="en-US" dirty="0" err="1"/>
              <a:t>terephthalic</a:t>
            </a:r>
            <a:r>
              <a:rPr lang="en-US" dirty="0"/>
              <a:t> acid is a unit process, the hydrogenation of vegetable oil to ghee is a unit process. In 1930 P.H. </a:t>
            </a:r>
            <a:r>
              <a:rPr lang="en-US" dirty="0" err="1"/>
              <a:t>Groggins</a:t>
            </a:r>
            <a:r>
              <a:rPr lang="en-US" dirty="0"/>
              <a:t> introduced Unit processes in order to classify and standardize chemical reactions.</a:t>
            </a:r>
          </a:p>
          <a:p>
            <a:r>
              <a:rPr lang="en-US" dirty="0"/>
              <a:t> </a:t>
            </a:r>
            <a:r>
              <a:rPr lang="en-US" dirty="0" smtClean="0"/>
              <a:t>Unit </a:t>
            </a:r>
            <a:r>
              <a:rPr lang="en-US" dirty="0"/>
              <a:t>process means that a chemical change occurs (i.e., nitration, </a:t>
            </a:r>
            <a:r>
              <a:rPr lang="en-US" dirty="0" err="1"/>
              <a:t>helogenation</a:t>
            </a:r>
            <a:r>
              <a:rPr lang="en-US" dirty="0"/>
              <a:t>, </a:t>
            </a:r>
            <a:r>
              <a:rPr lang="en-US" dirty="0" err="1"/>
              <a:t>sulphonation</a:t>
            </a:r>
            <a:r>
              <a:rPr lang="en-US" dirty="0"/>
              <a:t>).</a:t>
            </a:r>
          </a:p>
          <a:p>
            <a:endParaRPr lang="en-US" dirty="0"/>
          </a:p>
        </p:txBody>
      </p:sp>
    </p:spTree>
    <p:extLst>
      <p:ext uri="{BB962C8B-B14F-4D97-AF65-F5344CB8AC3E}">
        <p14:creationId xmlns="" xmlns:p14="http://schemas.microsoft.com/office/powerpoint/2010/main" val="269517380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1381" y="242454"/>
            <a:ext cx="9601200" cy="1485900"/>
          </a:xfrm>
        </p:spPr>
        <p:txBody>
          <a:bodyPr/>
          <a:lstStyle/>
          <a:p>
            <a:r>
              <a:rPr lang="en-US" dirty="0"/>
              <a:t>Unit processing consists of the following important processes</a:t>
            </a:r>
          </a:p>
        </p:txBody>
      </p:sp>
      <p:sp>
        <p:nvSpPr>
          <p:cNvPr id="3" name="Content Placeholder 2"/>
          <p:cNvSpPr>
            <a:spLocks noGrp="1"/>
          </p:cNvSpPr>
          <p:nvPr>
            <p:ph idx="1"/>
          </p:nvPr>
        </p:nvSpPr>
        <p:spPr>
          <a:xfrm>
            <a:off x="1011381" y="1728354"/>
            <a:ext cx="10293928" cy="4419600"/>
          </a:xfrm>
        </p:spPr>
        <p:txBody>
          <a:bodyPr numCol="3">
            <a:normAutofit/>
          </a:bodyPr>
          <a:lstStyle/>
          <a:p>
            <a:r>
              <a:rPr lang="en-US" sz="2200" dirty="0"/>
              <a:t>O</a:t>
            </a:r>
            <a:r>
              <a:rPr lang="en-US" sz="2200" dirty="0" smtClean="0"/>
              <a:t>xidation</a:t>
            </a:r>
            <a:endParaRPr lang="en-US" sz="2200" dirty="0"/>
          </a:p>
          <a:p>
            <a:r>
              <a:rPr lang="en-US" sz="2200" dirty="0" smtClean="0"/>
              <a:t>Reduction</a:t>
            </a:r>
            <a:endParaRPr lang="en-US" sz="2200" dirty="0"/>
          </a:p>
          <a:p>
            <a:r>
              <a:rPr lang="en-US" sz="2200" dirty="0" smtClean="0"/>
              <a:t>Hydrogenation</a:t>
            </a:r>
            <a:endParaRPr lang="en-US" sz="2200" dirty="0"/>
          </a:p>
          <a:p>
            <a:r>
              <a:rPr lang="en-US" sz="2200" dirty="0" smtClean="0"/>
              <a:t>Dehydrogenation</a:t>
            </a:r>
            <a:endParaRPr lang="en-US" sz="2200" dirty="0"/>
          </a:p>
          <a:p>
            <a:r>
              <a:rPr lang="en-US" sz="2200" dirty="0" smtClean="0"/>
              <a:t>Hydrolysis</a:t>
            </a:r>
            <a:endParaRPr lang="en-US" sz="2200" dirty="0"/>
          </a:p>
          <a:p>
            <a:r>
              <a:rPr lang="en-US" sz="2200" dirty="0" smtClean="0"/>
              <a:t>Hydration</a:t>
            </a:r>
            <a:endParaRPr lang="en-US" sz="2200" dirty="0"/>
          </a:p>
          <a:p>
            <a:r>
              <a:rPr lang="en-US" sz="2200" dirty="0" smtClean="0"/>
              <a:t>Dehydration</a:t>
            </a:r>
            <a:endParaRPr lang="en-US" sz="2200" dirty="0"/>
          </a:p>
          <a:p>
            <a:r>
              <a:rPr lang="en-US" sz="2200" dirty="0" smtClean="0"/>
              <a:t>Halogenation</a:t>
            </a:r>
            <a:endParaRPr lang="en-US" sz="2200" dirty="0"/>
          </a:p>
          <a:p>
            <a:r>
              <a:rPr lang="en-US" sz="2200" dirty="0" smtClean="0"/>
              <a:t>Nitrification</a:t>
            </a:r>
            <a:endParaRPr lang="en-US" sz="2200" dirty="0"/>
          </a:p>
          <a:p>
            <a:r>
              <a:rPr lang="en-US" sz="2200" dirty="0" err="1" smtClean="0"/>
              <a:t>Sulfonation</a:t>
            </a:r>
            <a:endParaRPr lang="en-US" sz="2200" dirty="0"/>
          </a:p>
          <a:p>
            <a:r>
              <a:rPr lang="en-US" sz="2200" dirty="0" err="1" smtClean="0"/>
              <a:t>Ammoniation</a:t>
            </a:r>
            <a:endParaRPr lang="en-US" sz="2200" dirty="0"/>
          </a:p>
          <a:p>
            <a:r>
              <a:rPr lang="en-US" sz="2200" dirty="0" smtClean="0"/>
              <a:t>Alkaline </a:t>
            </a:r>
            <a:r>
              <a:rPr lang="en-US" sz="2200" dirty="0"/>
              <a:t>fusion</a:t>
            </a:r>
          </a:p>
          <a:p>
            <a:r>
              <a:rPr lang="en-US" sz="2200" dirty="0" smtClean="0"/>
              <a:t>Alkylation</a:t>
            </a:r>
            <a:endParaRPr lang="en-US" sz="2200" dirty="0"/>
          </a:p>
          <a:p>
            <a:r>
              <a:rPr lang="en-US" sz="2200" dirty="0" err="1" smtClean="0"/>
              <a:t>Dealkylation</a:t>
            </a:r>
            <a:endParaRPr lang="en-US" sz="2200" dirty="0"/>
          </a:p>
          <a:p>
            <a:r>
              <a:rPr lang="en-US" sz="2200" dirty="0" smtClean="0"/>
              <a:t>Esterification</a:t>
            </a:r>
            <a:endParaRPr lang="en-US" sz="2200" dirty="0"/>
          </a:p>
          <a:p>
            <a:r>
              <a:rPr lang="en-US" sz="2200" dirty="0" smtClean="0"/>
              <a:t>Polymerization</a:t>
            </a:r>
            <a:endParaRPr lang="en-US" sz="2200" dirty="0"/>
          </a:p>
          <a:p>
            <a:r>
              <a:rPr lang="en-US" sz="2200" dirty="0" err="1" smtClean="0"/>
              <a:t>Polycondensation</a:t>
            </a:r>
            <a:endParaRPr lang="en-US" sz="2200" dirty="0"/>
          </a:p>
          <a:p>
            <a:r>
              <a:rPr lang="en-US" sz="2200" dirty="0" smtClean="0"/>
              <a:t>Catalysis</a:t>
            </a:r>
            <a:endParaRPr lang="en-US" sz="2200" dirty="0"/>
          </a:p>
        </p:txBody>
      </p:sp>
    </p:spTree>
    <p:extLst>
      <p:ext uri="{BB962C8B-B14F-4D97-AF65-F5344CB8AC3E}">
        <p14:creationId xmlns="" xmlns:p14="http://schemas.microsoft.com/office/powerpoint/2010/main" val="30549235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50472" y="685800"/>
            <a:ext cx="8243455" cy="5839026"/>
          </a:xfrm>
          <a:prstGeom prst="rect">
            <a:avLst/>
          </a:prstGeom>
        </p:spPr>
      </p:pic>
    </p:spTree>
    <p:extLst>
      <p:ext uri="{BB962C8B-B14F-4D97-AF65-F5344CB8AC3E}">
        <p14:creationId xmlns="" xmlns:p14="http://schemas.microsoft.com/office/powerpoint/2010/main" val="768533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990600"/>
          </a:xfrm>
        </p:spPr>
        <p:txBody>
          <a:bodyPr/>
          <a:lstStyle/>
          <a:p>
            <a:r>
              <a:rPr lang="en-US" dirty="0" smtClean="0"/>
              <a:t>Steps in Hydrometallurgy</a:t>
            </a:r>
            <a:endParaRPr lang="en-US" dirty="0"/>
          </a:p>
        </p:txBody>
      </p:sp>
      <p:sp>
        <p:nvSpPr>
          <p:cNvPr id="3" name="Rectangle 2"/>
          <p:cNvSpPr/>
          <p:nvPr/>
        </p:nvSpPr>
        <p:spPr>
          <a:xfrm>
            <a:off x="1191491" y="1336964"/>
            <a:ext cx="8502445" cy="3514808"/>
          </a:xfrm>
          <a:prstGeom prst="rect">
            <a:avLst/>
          </a:prstGeom>
        </p:spPr>
        <p:txBody>
          <a:bodyPr wrap="square">
            <a:spAutoFit/>
          </a:bodyPr>
          <a:lstStyle/>
          <a:p>
            <a:pPr marL="609600" indent="-609600">
              <a:lnSpc>
                <a:spcPct val="80000"/>
              </a:lnSpc>
              <a:buFont typeface="Wingdings" panose="05000000000000000000" pitchFamily="2" charset="2"/>
              <a:buChar char="Ø"/>
            </a:pPr>
            <a:r>
              <a:rPr lang="en-US" altLang="en-US" sz="2200" b="1" dirty="0">
                <a:solidFill>
                  <a:srgbClr val="00B0F0"/>
                </a:solidFill>
              </a:rPr>
              <a:t>Recovery of Metallic Values from leach liquor</a:t>
            </a:r>
          </a:p>
          <a:p>
            <a:pPr marL="609600" indent="-609600">
              <a:lnSpc>
                <a:spcPct val="80000"/>
              </a:lnSpc>
            </a:pPr>
            <a:endParaRPr lang="en-US" altLang="en-US" sz="2200" dirty="0">
              <a:solidFill>
                <a:schemeClr val="accent2"/>
              </a:solidFill>
            </a:endParaRPr>
          </a:p>
          <a:p>
            <a:pPr algn="just">
              <a:lnSpc>
                <a:spcPct val="80000"/>
              </a:lnSpc>
              <a:buFontTx/>
              <a:buNone/>
            </a:pPr>
            <a:r>
              <a:rPr lang="en-US" altLang="en-US" sz="2200" dirty="0">
                <a:solidFill>
                  <a:schemeClr val="tx2"/>
                </a:solidFill>
              </a:rPr>
              <a:t>By employing precipitation, cementation, electrolysis, ion exchange, solvent extraction</a:t>
            </a:r>
          </a:p>
          <a:p>
            <a:pPr marL="609600" indent="-609600">
              <a:lnSpc>
                <a:spcPct val="80000"/>
              </a:lnSpc>
            </a:pPr>
            <a:endParaRPr lang="en-US" altLang="en-US" sz="2200" dirty="0">
              <a:solidFill>
                <a:schemeClr val="tx2"/>
              </a:solidFill>
            </a:endParaRPr>
          </a:p>
          <a:p>
            <a:pPr marL="609600" indent="-609600">
              <a:lnSpc>
                <a:spcPct val="80000"/>
              </a:lnSpc>
            </a:pPr>
            <a:endParaRPr lang="en-US" altLang="en-US" sz="2200" dirty="0">
              <a:solidFill>
                <a:schemeClr val="tx2"/>
              </a:solidFill>
            </a:endParaRPr>
          </a:p>
          <a:p>
            <a:pPr marL="609600" indent="-609600">
              <a:lnSpc>
                <a:spcPct val="80000"/>
              </a:lnSpc>
            </a:pPr>
            <a:endParaRPr lang="en-US" altLang="en-US" sz="2200" dirty="0">
              <a:solidFill>
                <a:schemeClr val="tx2"/>
              </a:solidFill>
            </a:endParaRPr>
          </a:p>
          <a:p>
            <a:pPr marL="609600" indent="-609600">
              <a:lnSpc>
                <a:spcPct val="80000"/>
              </a:lnSpc>
            </a:pPr>
            <a:endParaRPr lang="en-US" altLang="en-US" sz="2200" dirty="0">
              <a:solidFill>
                <a:srgbClr val="00B0F0"/>
              </a:solidFill>
            </a:endParaRPr>
          </a:p>
          <a:p>
            <a:pPr marL="609600" indent="-609600">
              <a:lnSpc>
                <a:spcPct val="80000"/>
              </a:lnSpc>
              <a:buFont typeface="Wingdings" panose="05000000000000000000" pitchFamily="2" charset="2"/>
              <a:buChar char="Ø"/>
            </a:pPr>
            <a:r>
              <a:rPr lang="en-US" altLang="en-US" sz="2200" b="1" dirty="0">
                <a:solidFill>
                  <a:srgbClr val="00B0F0"/>
                </a:solidFill>
              </a:rPr>
              <a:t>Recycling of Leach Liquor </a:t>
            </a:r>
          </a:p>
          <a:p>
            <a:pPr marL="609600" indent="-609600">
              <a:lnSpc>
                <a:spcPct val="80000"/>
              </a:lnSpc>
            </a:pPr>
            <a:endParaRPr lang="en-US" altLang="en-US" sz="2200" dirty="0">
              <a:solidFill>
                <a:schemeClr val="accent2"/>
              </a:solidFill>
            </a:endParaRPr>
          </a:p>
          <a:p>
            <a:pPr marL="609600" indent="-609600" algn="just">
              <a:lnSpc>
                <a:spcPct val="80000"/>
              </a:lnSpc>
            </a:pPr>
            <a:r>
              <a:rPr lang="en-US" altLang="en-US" sz="2200" dirty="0">
                <a:solidFill>
                  <a:schemeClr val="tx2"/>
                </a:solidFill>
              </a:rPr>
              <a:t>After its purification / composition adjustment, it is recycled </a:t>
            </a:r>
          </a:p>
          <a:p>
            <a:pPr marL="609600" indent="-609600">
              <a:lnSpc>
                <a:spcPct val="80000"/>
              </a:lnSpc>
            </a:pPr>
            <a:endParaRPr lang="en-US" altLang="en-US" dirty="0"/>
          </a:p>
          <a:p>
            <a:pPr algn="just">
              <a:lnSpc>
                <a:spcPct val="80000"/>
              </a:lnSpc>
              <a:buFontTx/>
              <a:buNone/>
            </a:pPr>
            <a:endParaRPr lang="en-US" altLang="en-US" dirty="0"/>
          </a:p>
        </p:txBody>
      </p:sp>
    </p:spTree>
    <p:extLst>
      <p:ext uri="{BB962C8B-B14F-4D97-AF65-F5344CB8AC3E}">
        <p14:creationId xmlns="" xmlns:p14="http://schemas.microsoft.com/office/powerpoint/2010/main" val="17501530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036" y="401782"/>
            <a:ext cx="9144000" cy="1066800"/>
          </a:xfrm>
        </p:spPr>
        <p:txBody>
          <a:bodyPr/>
          <a:lstStyle/>
          <a:p>
            <a:r>
              <a:rPr lang="en-US" dirty="0" smtClean="0"/>
              <a:t>Objectives</a:t>
            </a:r>
            <a:endParaRPr lang="en-US" dirty="0"/>
          </a:p>
        </p:txBody>
      </p:sp>
      <p:sp>
        <p:nvSpPr>
          <p:cNvPr id="3" name="Rectangle 2"/>
          <p:cNvSpPr/>
          <p:nvPr/>
        </p:nvSpPr>
        <p:spPr>
          <a:xfrm>
            <a:off x="1330036" y="1801092"/>
            <a:ext cx="8077200" cy="3071610"/>
          </a:xfrm>
          <a:prstGeom prst="rect">
            <a:avLst/>
          </a:prstGeom>
        </p:spPr>
        <p:txBody>
          <a:bodyPr wrap="square">
            <a:spAutoFit/>
          </a:bodyPr>
          <a:lstStyle/>
          <a:p>
            <a:pPr marL="285750" indent="-285750" algn="just">
              <a:lnSpc>
                <a:spcPct val="80000"/>
              </a:lnSpc>
              <a:buFont typeface="Wingdings" panose="05000000000000000000" pitchFamily="2" charset="2"/>
              <a:buChar char="Ø"/>
            </a:pPr>
            <a:r>
              <a:rPr lang="en-US" altLang="en-US" sz="2200" dirty="0"/>
              <a:t>To produce pure compound which cannot be processed by </a:t>
            </a:r>
            <a:r>
              <a:rPr lang="en-US" altLang="en-US" sz="2200" dirty="0" err="1"/>
              <a:t>pyrometallurgy</a:t>
            </a:r>
            <a:r>
              <a:rPr lang="en-US" altLang="en-US" sz="2200" dirty="0"/>
              <a:t> to get metal </a:t>
            </a:r>
          </a:p>
          <a:p>
            <a:pPr algn="just">
              <a:lnSpc>
                <a:spcPct val="80000"/>
              </a:lnSpc>
            </a:pPr>
            <a:endParaRPr lang="en-US" altLang="en-US" sz="2200" dirty="0"/>
          </a:p>
          <a:p>
            <a:pPr marL="609600" indent="-609600" algn="just">
              <a:lnSpc>
                <a:spcPct val="80000"/>
              </a:lnSpc>
              <a:buFont typeface="Wingdings" panose="05000000000000000000" pitchFamily="2" charset="2"/>
              <a:buChar char="Ø"/>
            </a:pPr>
            <a:endParaRPr lang="en-US" altLang="en-US" sz="2200" dirty="0"/>
          </a:p>
          <a:p>
            <a:pPr marL="609600" indent="-609600" algn="just">
              <a:lnSpc>
                <a:spcPct val="80000"/>
              </a:lnSpc>
              <a:buFont typeface="Wingdings" panose="05000000000000000000" pitchFamily="2" charset="2"/>
              <a:buChar char="Ø"/>
            </a:pPr>
            <a:endParaRPr lang="en-US" altLang="en-US" sz="2200" dirty="0"/>
          </a:p>
          <a:p>
            <a:pPr algn="just">
              <a:lnSpc>
                <a:spcPct val="80000"/>
              </a:lnSpc>
              <a:buFont typeface="Wingdings" panose="05000000000000000000" pitchFamily="2" charset="2"/>
              <a:buChar char="Ø"/>
            </a:pPr>
            <a:r>
              <a:rPr lang="en-US" altLang="en-US" sz="2200" dirty="0"/>
              <a:t> To produce metal from crude metal or metal compound</a:t>
            </a:r>
          </a:p>
          <a:p>
            <a:pPr marL="609600" indent="-609600" algn="just">
              <a:lnSpc>
                <a:spcPct val="80000"/>
              </a:lnSpc>
              <a:buFont typeface="Wingdings" panose="05000000000000000000" pitchFamily="2" charset="2"/>
              <a:buChar char="Ø"/>
            </a:pPr>
            <a:endParaRPr lang="en-US" altLang="en-US" sz="2200" dirty="0"/>
          </a:p>
          <a:p>
            <a:pPr algn="just">
              <a:lnSpc>
                <a:spcPct val="80000"/>
              </a:lnSpc>
            </a:pPr>
            <a:endParaRPr lang="en-US" altLang="en-US" sz="2200" dirty="0"/>
          </a:p>
          <a:p>
            <a:pPr marL="609600" indent="-609600" algn="just">
              <a:lnSpc>
                <a:spcPct val="80000"/>
              </a:lnSpc>
              <a:buFont typeface="Wingdings" panose="05000000000000000000" pitchFamily="2" charset="2"/>
              <a:buChar char="Ø"/>
            </a:pPr>
            <a:endParaRPr lang="en-US" altLang="en-US" sz="2200" dirty="0"/>
          </a:p>
          <a:p>
            <a:pPr marL="609600" indent="-609600" algn="just">
              <a:lnSpc>
                <a:spcPct val="80000"/>
              </a:lnSpc>
              <a:buFont typeface="Wingdings" panose="05000000000000000000" pitchFamily="2" charset="2"/>
              <a:buChar char="Ø"/>
            </a:pPr>
            <a:endParaRPr lang="en-US" altLang="en-US" sz="2200" dirty="0"/>
          </a:p>
          <a:p>
            <a:pPr algn="just">
              <a:lnSpc>
                <a:spcPct val="80000"/>
              </a:lnSpc>
              <a:buFont typeface="Wingdings" panose="05000000000000000000" pitchFamily="2" charset="2"/>
              <a:buChar char="Ø"/>
            </a:pPr>
            <a:r>
              <a:rPr lang="en-US" altLang="en-US" sz="2200" dirty="0"/>
              <a:t> To produce melt directly from ore</a:t>
            </a:r>
          </a:p>
        </p:txBody>
      </p:sp>
    </p:spTree>
    <p:extLst>
      <p:ext uri="{BB962C8B-B14F-4D97-AF65-F5344CB8AC3E}">
        <p14:creationId xmlns="" xmlns:p14="http://schemas.microsoft.com/office/powerpoint/2010/main" val="19805238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123"/>
            <a:ext cx="9144000" cy="1088923"/>
          </a:xfrm>
        </p:spPr>
        <p:txBody>
          <a:bodyPr/>
          <a:lstStyle/>
          <a:p>
            <a:r>
              <a:rPr lang="en-US" dirty="0" smtClean="0"/>
              <a:t>Advantages</a:t>
            </a:r>
            <a:endParaRPr lang="en-US" dirty="0"/>
          </a:p>
        </p:txBody>
      </p:sp>
      <p:sp>
        <p:nvSpPr>
          <p:cNvPr id="3" name="Rectangle 2"/>
          <p:cNvSpPr/>
          <p:nvPr/>
        </p:nvSpPr>
        <p:spPr>
          <a:xfrm>
            <a:off x="1233054" y="1066800"/>
            <a:ext cx="8534400" cy="4832092"/>
          </a:xfrm>
          <a:prstGeom prst="rect">
            <a:avLst/>
          </a:prstGeom>
        </p:spPr>
        <p:txBody>
          <a:bodyPr wrap="square">
            <a:spAutoFit/>
          </a:bodyPr>
          <a:lstStyle/>
          <a:p>
            <a:pPr marL="285750" indent="-285750" algn="just">
              <a:buFont typeface="Wingdings" panose="05000000000000000000" pitchFamily="2" charset="2"/>
              <a:buChar char="Ø"/>
            </a:pPr>
            <a:r>
              <a:rPr lang="en-US" sz="2200" dirty="0"/>
              <a:t>It gives high extraction of valuable metals.</a:t>
            </a:r>
          </a:p>
          <a:p>
            <a:pPr marL="285750" indent="-285750" algn="just">
              <a:buFont typeface="Wingdings" panose="05000000000000000000" pitchFamily="2" charset="2"/>
              <a:buChar char="Ø"/>
            </a:pPr>
            <a:endParaRPr lang="en-US" sz="2200" dirty="0"/>
          </a:p>
          <a:p>
            <a:pPr marL="285750" indent="-285750" algn="just">
              <a:buFont typeface="Wingdings" panose="05000000000000000000" pitchFamily="2" charset="2"/>
              <a:buChar char="Ø"/>
            </a:pPr>
            <a:r>
              <a:rPr lang="en-US" sz="2200" dirty="0"/>
              <a:t>It is mainly used as method of beneficiation and it will always give byproduct.</a:t>
            </a:r>
          </a:p>
          <a:p>
            <a:pPr marL="285750" indent="-285750" algn="just">
              <a:buFont typeface="Wingdings" panose="05000000000000000000" pitchFamily="2" charset="2"/>
              <a:buChar char="Ø"/>
            </a:pPr>
            <a:endParaRPr lang="en-US" sz="2200" dirty="0"/>
          </a:p>
          <a:p>
            <a:pPr marL="285750" indent="-285750" algn="just">
              <a:buFont typeface="Wingdings" panose="05000000000000000000" pitchFamily="2" charset="2"/>
              <a:buChar char="Ø"/>
            </a:pPr>
            <a:r>
              <a:rPr lang="en-US" sz="2200" dirty="0" err="1"/>
              <a:t>Equipments</a:t>
            </a:r>
            <a:r>
              <a:rPr lang="en-US" sz="2200" dirty="0"/>
              <a:t> used are relatively simple compare to </a:t>
            </a:r>
            <a:r>
              <a:rPr lang="en-US" sz="2200" dirty="0" err="1"/>
              <a:t>pyrometallurgy</a:t>
            </a:r>
            <a:r>
              <a:rPr lang="en-US" sz="2200" dirty="0"/>
              <a:t> e.g. tank, stirrer, pump, tubes.</a:t>
            </a:r>
          </a:p>
          <a:p>
            <a:pPr marL="285750" indent="-285750" algn="just">
              <a:buFont typeface="Wingdings" panose="05000000000000000000" pitchFamily="2" charset="2"/>
              <a:buChar char="Ø"/>
            </a:pPr>
            <a:endParaRPr lang="en-US" sz="2200" dirty="0"/>
          </a:p>
          <a:p>
            <a:pPr marL="285750" indent="-285750" algn="just">
              <a:buFont typeface="Wingdings" panose="05000000000000000000" pitchFamily="2" charset="2"/>
              <a:buChar char="Ø"/>
            </a:pPr>
            <a:r>
              <a:rPr lang="en-US" sz="2200" dirty="0"/>
              <a:t>Main expenses in cost of reagents. In some process solvent can be regenerated by precipitation techniques &amp; can be reuse.</a:t>
            </a:r>
          </a:p>
          <a:p>
            <a:pPr marL="285750" indent="-285750" algn="just">
              <a:buFont typeface="Wingdings" panose="05000000000000000000" pitchFamily="2" charset="2"/>
              <a:buChar char="Ø"/>
            </a:pPr>
            <a:endParaRPr lang="en-US" sz="2200" dirty="0"/>
          </a:p>
          <a:p>
            <a:pPr marL="285750" indent="-285750" algn="just">
              <a:buFont typeface="Wingdings" panose="05000000000000000000" pitchFamily="2" charset="2"/>
              <a:buChar char="Ø"/>
            </a:pPr>
            <a:r>
              <a:rPr lang="en-US" sz="2200" dirty="0"/>
              <a:t>It is mainly efficient process for low grade &amp; rare metal ore.</a:t>
            </a:r>
          </a:p>
          <a:p>
            <a:pPr marL="285750" indent="-285750" algn="just">
              <a:buFont typeface="Wingdings" panose="05000000000000000000" pitchFamily="2" charset="2"/>
              <a:buChar char="Ø"/>
            </a:pPr>
            <a:endParaRPr lang="en-US" sz="2200" dirty="0"/>
          </a:p>
          <a:p>
            <a:pPr marL="285750" indent="-285750" algn="just">
              <a:buFont typeface="Wingdings" panose="05000000000000000000" pitchFamily="2" charset="2"/>
              <a:buChar char="Ø"/>
            </a:pPr>
            <a:r>
              <a:rPr lang="en-US" sz="2200" dirty="0" smtClean="0"/>
              <a:t>It </a:t>
            </a:r>
            <a:r>
              <a:rPr lang="en-US" sz="2200" dirty="0"/>
              <a:t>gives very less environmental pollution as to </a:t>
            </a:r>
            <a:r>
              <a:rPr lang="en-US" sz="2200" dirty="0" err="1"/>
              <a:t>pyrometallurgy</a:t>
            </a:r>
            <a:r>
              <a:rPr lang="en-US" sz="2200" dirty="0"/>
              <a:t>.</a:t>
            </a:r>
          </a:p>
        </p:txBody>
      </p:sp>
    </p:spTree>
    <p:extLst>
      <p:ext uri="{BB962C8B-B14F-4D97-AF65-F5344CB8AC3E}">
        <p14:creationId xmlns="" xmlns:p14="http://schemas.microsoft.com/office/powerpoint/2010/main" val="1519765136"/>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Crop</Template>
  <TotalTime>69</TotalTime>
  <Words>3467</Words>
  <Application>Microsoft Office PowerPoint</Application>
  <PresentationFormat>Custom</PresentationFormat>
  <Paragraphs>702</Paragraphs>
  <Slides>69</Slides>
  <Notes>1</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Crop</vt:lpstr>
      <vt:lpstr>Introduction to process metallurgy-Unit 2</vt:lpstr>
      <vt:lpstr>   HYDROMETALLURGY</vt:lpstr>
      <vt:lpstr>Unit-2</vt:lpstr>
      <vt:lpstr>Definition</vt:lpstr>
      <vt:lpstr>Slide 5</vt:lpstr>
      <vt:lpstr>Steps in Hydrometallurgy</vt:lpstr>
      <vt:lpstr>Steps in Hydrometallurgy</vt:lpstr>
      <vt:lpstr>Objectives</vt:lpstr>
      <vt:lpstr>Advantages</vt:lpstr>
      <vt:lpstr>Disadvantages</vt:lpstr>
      <vt:lpstr>Leaching</vt:lpstr>
      <vt:lpstr>Selection of Leaching Agents </vt:lpstr>
      <vt:lpstr>Leaching Agents </vt:lpstr>
      <vt:lpstr>Types of Leaching </vt:lpstr>
      <vt:lpstr>Leaching Techniques </vt:lpstr>
      <vt:lpstr> Insitu Leaching </vt:lpstr>
      <vt:lpstr> Insitu Leaching </vt:lpstr>
      <vt:lpstr>Heap leaching  </vt:lpstr>
      <vt:lpstr>Heap leaching  </vt:lpstr>
      <vt:lpstr>Dump Leaching </vt:lpstr>
      <vt:lpstr>Dump Leaching </vt:lpstr>
      <vt:lpstr>Percolation Leaching </vt:lpstr>
      <vt:lpstr>Percolation Leaching </vt:lpstr>
      <vt:lpstr>Agitation Leaching </vt:lpstr>
      <vt:lpstr>Agitation Leaching </vt:lpstr>
      <vt:lpstr>Special Leaching Techniques</vt:lpstr>
      <vt:lpstr>Pressure Leaching </vt:lpstr>
      <vt:lpstr>Slide 28</vt:lpstr>
      <vt:lpstr>Slide 29</vt:lpstr>
      <vt:lpstr>Slide 30</vt:lpstr>
      <vt:lpstr>Bacterial Leaching </vt:lpstr>
      <vt:lpstr>Slide 32</vt:lpstr>
      <vt:lpstr>Mechanism of Bacterial Leaching</vt:lpstr>
      <vt:lpstr>Mechanism of Bacterial Leaching</vt:lpstr>
      <vt:lpstr>Slide 35</vt:lpstr>
      <vt:lpstr>Slide 36</vt:lpstr>
      <vt:lpstr>Slide 37</vt:lpstr>
      <vt:lpstr>Slide 38</vt:lpstr>
      <vt:lpstr>Slide 39</vt:lpstr>
      <vt:lpstr>Kinetics of Leaching </vt:lpstr>
      <vt:lpstr>Purification of Leach Liquor </vt:lpstr>
      <vt:lpstr>Precipitation </vt:lpstr>
      <vt:lpstr>Precipitation </vt:lpstr>
      <vt:lpstr>Ion-exchange </vt:lpstr>
      <vt:lpstr>Ion-exchange </vt:lpstr>
      <vt:lpstr>Ion-exchange </vt:lpstr>
      <vt:lpstr>Ion-exchange </vt:lpstr>
      <vt:lpstr>Solvent Extraction </vt:lpstr>
      <vt:lpstr>Solvent Extraction </vt:lpstr>
      <vt:lpstr>Solvent Extraction </vt:lpstr>
      <vt:lpstr>Solvent Extraction </vt:lpstr>
      <vt:lpstr>Solvent Extraction </vt:lpstr>
      <vt:lpstr>Solvent Extraction </vt:lpstr>
      <vt:lpstr>Solvent Extraction </vt:lpstr>
      <vt:lpstr>Extraction of metal from Leach Liquor</vt:lpstr>
      <vt:lpstr>Cementation </vt:lpstr>
      <vt:lpstr>Cementation </vt:lpstr>
      <vt:lpstr>Cementation </vt:lpstr>
      <vt:lpstr>Cementation </vt:lpstr>
      <vt:lpstr>Gaseous Reduction </vt:lpstr>
      <vt:lpstr>Gaseous Reduction </vt:lpstr>
      <vt:lpstr>Gaseous Reduction </vt:lpstr>
      <vt:lpstr>UNIT OPERATION AND UNIT PROCESSES </vt:lpstr>
      <vt:lpstr>UNIT OPREATTION</vt:lpstr>
      <vt:lpstr>Unit operations consist of five classes: </vt:lpstr>
      <vt:lpstr>Unit operations also fall in the following categories</vt:lpstr>
      <vt:lpstr>UNIT PROCESS</vt:lpstr>
      <vt:lpstr>Unit processing consists of the following important processes</vt:lpstr>
      <vt:lpstr>Slide 69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Unit 2 HYDROMETALLURGY</dc:title>
  <dc:creator>Monil</dc:creator>
  <cp:lastModifiedBy>monilsalot</cp:lastModifiedBy>
  <cp:revision>11</cp:revision>
  <dcterms:created xsi:type="dcterms:W3CDTF">2018-01-01T10:11:24Z</dcterms:created>
  <dcterms:modified xsi:type="dcterms:W3CDTF">2018-03-15T07:13:59Z</dcterms:modified>
</cp:coreProperties>
</file>