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6"/>
  </p:notesMasterIdLst>
  <p:sldIdLst>
    <p:sldId id="256" r:id="rId2"/>
    <p:sldId id="265" r:id="rId3"/>
    <p:sldId id="266" r:id="rId4"/>
    <p:sldId id="267" r:id="rId5"/>
    <p:sldId id="268" r:id="rId6"/>
    <p:sldId id="269"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57" r:id="rId29"/>
    <p:sldId id="262" r:id="rId30"/>
    <p:sldId id="293" r:id="rId31"/>
    <p:sldId id="294" r:id="rId32"/>
    <p:sldId id="291" r:id="rId33"/>
    <p:sldId id="295" r:id="rId34"/>
    <p:sldId id="296" r:id="rId35"/>
    <p:sldId id="292" r:id="rId36"/>
    <p:sldId id="297" r:id="rId37"/>
    <p:sldId id="323" r:id="rId38"/>
    <p:sldId id="259" r:id="rId39"/>
    <p:sldId id="314" r:id="rId40"/>
    <p:sldId id="299" r:id="rId41"/>
    <p:sldId id="315" r:id="rId42"/>
    <p:sldId id="300" r:id="rId43"/>
    <p:sldId id="316" r:id="rId44"/>
    <p:sldId id="317" r:id="rId45"/>
    <p:sldId id="301" r:id="rId46"/>
    <p:sldId id="318" r:id="rId47"/>
    <p:sldId id="302" r:id="rId48"/>
    <p:sldId id="319" r:id="rId49"/>
    <p:sldId id="320" r:id="rId50"/>
    <p:sldId id="303" r:id="rId51"/>
    <p:sldId id="304" r:id="rId52"/>
    <p:sldId id="305" r:id="rId53"/>
    <p:sldId id="321" r:id="rId54"/>
    <p:sldId id="322" r:id="rId55"/>
    <p:sldId id="306" r:id="rId56"/>
    <p:sldId id="307" r:id="rId57"/>
    <p:sldId id="308" r:id="rId58"/>
    <p:sldId id="309" r:id="rId59"/>
    <p:sldId id="310" r:id="rId60"/>
    <p:sldId id="311" r:id="rId61"/>
    <p:sldId id="312" r:id="rId62"/>
    <p:sldId id="313" r:id="rId63"/>
    <p:sldId id="260" r:id="rId64"/>
    <p:sldId id="325" r:id="rId65"/>
    <p:sldId id="326" r:id="rId66"/>
    <p:sldId id="353" r:id="rId67"/>
    <p:sldId id="327" r:id="rId68"/>
    <p:sldId id="324" r:id="rId69"/>
    <p:sldId id="350" r:id="rId70"/>
    <p:sldId id="328" r:id="rId71"/>
    <p:sldId id="354" r:id="rId72"/>
    <p:sldId id="329" r:id="rId73"/>
    <p:sldId id="331" r:id="rId74"/>
    <p:sldId id="384" r:id="rId75"/>
    <p:sldId id="338" r:id="rId76"/>
    <p:sldId id="343" r:id="rId77"/>
    <p:sldId id="330" r:id="rId78"/>
    <p:sldId id="378" r:id="rId79"/>
    <p:sldId id="387" r:id="rId80"/>
    <p:sldId id="379" r:id="rId81"/>
    <p:sldId id="375" r:id="rId82"/>
    <p:sldId id="376" r:id="rId83"/>
    <p:sldId id="377" r:id="rId84"/>
    <p:sldId id="341" r:id="rId85"/>
    <p:sldId id="342" r:id="rId86"/>
    <p:sldId id="345" r:id="rId87"/>
    <p:sldId id="380" r:id="rId88"/>
    <p:sldId id="381" r:id="rId89"/>
    <p:sldId id="382" r:id="rId90"/>
    <p:sldId id="383" r:id="rId91"/>
    <p:sldId id="346" r:id="rId92"/>
    <p:sldId id="340" r:id="rId93"/>
    <p:sldId id="339" r:id="rId94"/>
    <p:sldId id="386" r:id="rId95"/>
    <p:sldId id="344" r:id="rId96"/>
    <p:sldId id="385" r:id="rId97"/>
    <p:sldId id="351" r:id="rId98"/>
    <p:sldId id="352" r:id="rId99"/>
    <p:sldId id="388" r:id="rId100"/>
    <p:sldId id="347" r:id="rId101"/>
    <p:sldId id="348" r:id="rId102"/>
    <p:sldId id="349" r:id="rId103"/>
    <p:sldId id="337" r:id="rId104"/>
    <p:sldId id="357" r:id="rId105"/>
    <p:sldId id="355" r:id="rId106"/>
    <p:sldId id="361" r:id="rId107"/>
    <p:sldId id="362" r:id="rId108"/>
    <p:sldId id="363" r:id="rId109"/>
    <p:sldId id="358" r:id="rId110"/>
    <p:sldId id="359" r:id="rId111"/>
    <p:sldId id="360" r:id="rId112"/>
    <p:sldId id="364" r:id="rId113"/>
    <p:sldId id="365" r:id="rId114"/>
    <p:sldId id="366" r:id="rId115"/>
    <p:sldId id="367" r:id="rId116"/>
    <p:sldId id="368" r:id="rId117"/>
    <p:sldId id="369" r:id="rId118"/>
    <p:sldId id="370" r:id="rId119"/>
    <p:sldId id="371" r:id="rId120"/>
    <p:sldId id="372" r:id="rId121"/>
    <p:sldId id="373" r:id="rId122"/>
    <p:sldId id="374" r:id="rId123"/>
    <p:sldId id="389" r:id="rId124"/>
    <p:sldId id="390" r:id="rId1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7638" autoAdjust="0"/>
  </p:normalViewPr>
  <p:slideViewPr>
    <p:cSldViewPr>
      <p:cViewPr>
        <p:scale>
          <a:sx n="48" d="100"/>
          <a:sy n="48" d="100"/>
        </p:scale>
        <p:origin x="-1710" y="-4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96.wmf"/><Relationship Id="rId1" Type="http://schemas.openxmlformats.org/officeDocument/2006/relationships/image" Target="../media/image9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8FD07E-1B3D-4CC7-8DC8-5B3E6D1E8F42}" type="datetimeFigureOut">
              <a:rPr lang="en-US" smtClean="0"/>
              <a:pPr/>
              <a:t>10/15/2015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748EFC-B92B-48FD-A143-5FE9FCE056D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748EFC-B92B-48FD-A143-5FE9FCE056DC}" type="slidenum">
              <a:rPr lang="en-US" smtClean="0"/>
              <a:pPr/>
              <a:t>46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3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A889D3C-4EBC-4E1C-B762-292602388A10}" type="slidenum">
              <a:rPr lang="en-US" smtClean="0"/>
              <a:pPr>
                <a:defRPr/>
              </a:pPr>
              <a:t>56</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CB112D4-62A0-4D84-9158-79234A3E79D1}" type="slidenum">
              <a:rPr lang="en-US" smtClean="0"/>
              <a:pPr>
                <a:defRPr/>
              </a:pPr>
              <a:t>58</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748EFC-B92B-48FD-A143-5FE9FCE056DC}" type="slidenum">
              <a:rPr lang="en-US" smtClean="0"/>
              <a:pPr/>
              <a:t>64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748EFC-B92B-48FD-A143-5FE9FCE056DC}" type="slidenum">
              <a:rPr lang="en-US" smtClean="0"/>
              <a:pPr/>
              <a:t>69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748EFC-B92B-48FD-A143-5FE9FCE056DC}" type="slidenum">
              <a:rPr lang="en-US" smtClean="0"/>
              <a:pPr/>
              <a:t>88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748EFC-B92B-48FD-A143-5FE9FCE056DC}" type="slidenum">
              <a:rPr lang="en-US" smtClean="0"/>
              <a:pPr/>
              <a:t>106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45A2CB-8B87-419B-A9BE-E0B429AD19BE}" type="datetimeFigureOut">
              <a:rPr lang="en-US" smtClean="0"/>
              <a:pPr/>
              <a:t>10/15/2015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079844-C542-465F-A194-486F29DBDE1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45A2CB-8B87-419B-A9BE-E0B429AD19BE}" type="datetimeFigureOut">
              <a:rPr lang="en-US" smtClean="0"/>
              <a:pPr/>
              <a:t>10/15/2015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079844-C542-465F-A194-486F29DBDE1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45A2CB-8B87-419B-A9BE-E0B429AD19BE}" type="datetimeFigureOut">
              <a:rPr lang="en-US" smtClean="0"/>
              <a:pPr/>
              <a:t>10/15/2015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079844-C542-465F-A194-486F29DBDE1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45A2CB-8B87-419B-A9BE-E0B429AD19BE}" type="datetimeFigureOut">
              <a:rPr lang="en-US" smtClean="0"/>
              <a:pPr/>
              <a:t>10/15/2015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079844-C542-465F-A194-486F29DBDE1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45A2CB-8B87-419B-A9BE-E0B429AD19BE}" type="datetimeFigureOut">
              <a:rPr lang="en-US" smtClean="0"/>
              <a:pPr/>
              <a:t>10/15/2015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079844-C542-465F-A194-486F29DBDE1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45A2CB-8B87-419B-A9BE-E0B429AD19BE}" type="datetimeFigureOut">
              <a:rPr lang="en-US" smtClean="0"/>
              <a:pPr/>
              <a:t>10/15/2015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079844-C542-465F-A194-486F29DBDE1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45A2CB-8B87-419B-A9BE-E0B429AD19BE}" type="datetimeFigureOut">
              <a:rPr lang="en-US" smtClean="0"/>
              <a:pPr/>
              <a:t>10/15/2015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079844-C542-465F-A194-486F29DBDE1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45A2CB-8B87-419B-A9BE-E0B429AD19BE}" type="datetimeFigureOut">
              <a:rPr lang="en-US" smtClean="0"/>
              <a:pPr/>
              <a:t>10/15/2015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079844-C542-465F-A194-486F29DBDE1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5A2CB-8B87-419B-A9BE-E0B429AD19BE}" type="datetimeFigureOut">
              <a:rPr lang="en-US" smtClean="0"/>
              <a:pPr/>
              <a:t>10/15/2015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079844-C542-465F-A194-486F29DBDE1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45A2CB-8B87-419B-A9BE-E0B429AD19BE}" type="datetimeFigureOut">
              <a:rPr lang="en-US" smtClean="0"/>
              <a:pPr/>
              <a:t>10/15/2015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079844-C542-465F-A194-486F29DBDE1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45A2CB-8B87-419B-A9BE-E0B429AD19BE}" type="datetimeFigureOut">
              <a:rPr lang="en-US" smtClean="0"/>
              <a:pPr/>
              <a:t>10/15/2015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079844-C542-465F-A194-486F29DBDE1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5A2CB-8B87-419B-A9BE-E0B429AD19BE}" type="datetimeFigureOut">
              <a:rPr lang="en-US" smtClean="0"/>
              <a:pPr/>
              <a:t>10/15/2015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079844-C542-465F-A194-486F29DBDE1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91.png"/><Relationship Id="rId4" Type="http://schemas.openxmlformats.org/officeDocument/2006/relationships/image" Target="../media/image90.png"/></Relationships>
</file>

<file path=ppt/slides/_rels/slide10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oleObject" Target="../embeddings/oleObject7.bin"/><Relationship Id="rId4" Type="http://schemas.openxmlformats.org/officeDocument/2006/relationships/oleObject" Target="../embeddings/oleObject6.bin"/></Relationships>
</file>

<file path=ppt/slides/_rels/slide11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1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wmf"/></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1.png"/></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8915400" cy="1470025"/>
          </a:xfrm>
        </p:spPr>
        <p:txBody>
          <a:bodyPr/>
          <a:lstStyle/>
          <a:p>
            <a:r>
              <a:rPr lang="en-US" dirty="0" smtClean="0"/>
              <a:t>Unit 2: Chemical Conversion Coating</a:t>
            </a:r>
            <a:endParaRPr lang="en-US" dirty="0"/>
          </a:p>
        </p:txBody>
      </p:sp>
      <p:sp>
        <p:nvSpPr>
          <p:cNvPr id="3" name="Subtitle 2"/>
          <p:cNvSpPr>
            <a:spLocks noGrp="1"/>
          </p:cNvSpPr>
          <p:nvPr>
            <p:ph type="subTitle" idx="1"/>
          </p:nvPr>
        </p:nvSpPr>
        <p:spPr>
          <a:xfrm>
            <a:off x="381000" y="1524000"/>
            <a:ext cx="8686800" cy="1752600"/>
          </a:xfrm>
        </p:spPr>
        <p:txBody>
          <a:bodyPr>
            <a:normAutofit/>
          </a:bodyPr>
          <a:lstStyle/>
          <a:p>
            <a:pPr algn="l"/>
            <a:r>
              <a:rPr lang="en-US" sz="2800" dirty="0" err="1" smtClean="0">
                <a:solidFill>
                  <a:schemeClr val="tx1"/>
                </a:solidFill>
              </a:rPr>
              <a:t>Phosphating</a:t>
            </a:r>
            <a:r>
              <a:rPr lang="en-US" sz="2800" dirty="0" smtClean="0">
                <a:solidFill>
                  <a:schemeClr val="tx1"/>
                </a:solidFill>
              </a:rPr>
              <a:t>, </a:t>
            </a:r>
            <a:r>
              <a:rPr lang="en-US" sz="2800" dirty="0" err="1" smtClean="0">
                <a:solidFill>
                  <a:schemeClr val="tx1"/>
                </a:solidFill>
              </a:rPr>
              <a:t>Chromating</a:t>
            </a:r>
            <a:r>
              <a:rPr lang="en-US" sz="2800" dirty="0" smtClean="0">
                <a:solidFill>
                  <a:schemeClr val="tx1"/>
                </a:solidFill>
              </a:rPr>
              <a:t>, Anodizing, </a:t>
            </a:r>
            <a:r>
              <a:rPr lang="en-US" sz="2800" dirty="0" err="1" smtClean="0">
                <a:solidFill>
                  <a:schemeClr val="tx1"/>
                </a:solidFill>
              </a:rPr>
              <a:t>Thermochemical</a:t>
            </a:r>
            <a:r>
              <a:rPr lang="en-US" sz="2800" dirty="0" smtClean="0">
                <a:solidFill>
                  <a:schemeClr val="tx1"/>
                </a:solidFill>
              </a:rPr>
              <a:t> processes, industrial practice, economy and energy considerations</a:t>
            </a:r>
            <a:endParaRPr lang="en-US" sz="2800"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533400"/>
          </a:xfrm>
        </p:spPr>
        <p:txBody>
          <a:bodyPr>
            <a:normAutofit fontScale="90000"/>
          </a:bodyPr>
          <a:lstStyle/>
          <a:p>
            <a:pPr lvl="0"/>
            <a:r>
              <a:rPr lang="en-US" dirty="0" smtClean="0"/>
              <a:t>Chemical Acceleration – Contd.</a:t>
            </a:r>
            <a:endParaRPr lang="en-US" dirty="0"/>
          </a:p>
        </p:txBody>
      </p:sp>
      <p:graphicFrame>
        <p:nvGraphicFramePr>
          <p:cNvPr id="5" name="Table 4"/>
          <p:cNvGraphicFramePr>
            <a:graphicFrameLocks noGrp="1"/>
          </p:cNvGraphicFramePr>
          <p:nvPr/>
        </p:nvGraphicFramePr>
        <p:xfrm>
          <a:off x="76200" y="914400"/>
          <a:ext cx="8991600" cy="5577840"/>
        </p:xfrm>
        <a:graphic>
          <a:graphicData uri="http://schemas.openxmlformats.org/drawingml/2006/table">
            <a:tbl>
              <a:tblPr firstRow="1" bandRow="1">
                <a:tableStyleId>{5C22544A-7EE6-4342-B048-85BDC9FD1C3A}</a:tableStyleId>
              </a:tblPr>
              <a:tblGrid>
                <a:gridCol w="1251005"/>
                <a:gridCol w="1339795"/>
                <a:gridCol w="1318591"/>
                <a:gridCol w="1798320"/>
                <a:gridCol w="3283889"/>
              </a:tblGrid>
              <a:tr h="370840">
                <a:tc>
                  <a:txBody>
                    <a:bodyPr/>
                    <a:lstStyle/>
                    <a:p>
                      <a:pPr algn="ctr"/>
                      <a:r>
                        <a:rPr lang="en-US" dirty="0" smtClean="0"/>
                        <a:t>Type of accelerator</a:t>
                      </a:r>
                      <a:endParaRPr lang="en-US" dirty="0"/>
                    </a:p>
                  </a:txBody>
                  <a:tcPr/>
                </a:tc>
                <a:tc>
                  <a:txBody>
                    <a:bodyPr/>
                    <a:lstStyle/>
                    <a:p>
                      <a:pPr algn="ctr"/>
                      <a:r>
                        <a:rPr lang="en-US" dirty="0" smtClean="0"/>
                        <a:t>Example</a:t>
                      </a:r>
                      <a:endParaRPr lang="en-US" dirty="0"/>
                    </a:p>
                  </a:txBody>
                  <a:tcPr/>
                </a:tc>
                <a:tc>
                  <a:txBody>
                    <a:bodyPr/>
                    <a:lstStyle/>
                    <a:p>
                      <a:pPr algn="ctr"/>
                      <a:r>
                        <a:rPr lang="en-US" dirty="0" smtClean="0"/>
                        <a:t>Concentration</a:t>
                      </a:r>
                      <a:endParaRPr lang="en-US" dirty="0"/>
                    </a:p>
                  </a:txBody>
                  <a:tcPr/>
                </a:tc>
                <a:tc>
                  <a:txBody>
                    <a:bodyPr/>
                    <a:lstStyle/>
                    <a:p>
                      <a:pPr algn="ctr"/>
                      <a:r>
                        <a:rPr lang="en-US" dirty="0" smtClean="0"/>
                        <a:t>Advantages</a:t>
                      </a:r>
                      <a:endParaRPr lang="en-US" dirty="0"/>
                    </a:p>
                  </a:txBody>
                  <a:tcPr/>
                </a:tc>
                <a:tc>
                  <a:txBody>
                    <a:bodyPr/>
                    <a:lstStyle/>
                    <a:p>
                      <a:pPr algn="ctr"/>
                      <a:r>
                        <a:rPr lang="en-US" dirty="0" smtClean="0"/>
                        <a:t>Disadvantages</a:t>
                      </a:r>
                      <a:endParaRPr lang="en-US" dirty="0"/>
                    </a:p>
                  </a:txBody>
                  <a:tcPr/>
                </a:tc>
              </a:tr>
              <a:tr h="370840">
                <a:tc>
                  <a:txBody>
                    <a:bodyPr/>
                    <a:lstStyle/>
                    <a:p>
                      <a:pPr algn="ctr"/>
                      <a:r>
                        <a:rPr lang="en-US" sz="1800" b="0" kern="1200" dirty="0" err="1" smtClean="0">
                          <a:solidFill>
                            <a:schemeClr val="tx1"/>
                          </a:solidFill>
                          <a:latin typeface="+mn-lt"/>
                          <a:ea typeface="+mn-ea"/>
                          <a:cs typeface="+mn-cs"/>
                        </a:rPr>
                        <a:t>Oxime</a:t>
                      </a:r>
                      <a:endParaRPr lang="en-US" sz="1800" b="0" kern="1200" dirty="0" smtClean="0">
                        <a:solidFill>
                          <a:schemeClr val="tx1"/>
                        </a:solidFill>
                        <a:latin typeface="+mn-lt"/>
                        <a:ea typeface="+mn-ea"/>
                        <a:cs typeface="+mn-cs"/>
                      </a:endParaRPr>
                    </a:p>
                  </a:txBody>
                  <a:tcPr/>
                </a:tc>
                <a:tc>
                  <a:txBody>
                    <a:bodyPr/>
                    <a:lstStyle/>
                    <a:p>
                      <a:pPr algn="ctr"/>
                      <a:r>
                        <a:rPr lang="en-US" sz="1800" b="0" kern="1200" dirty="0" smtClean="0">
                          <a:solidFill>
                            <a:schemeClr val="tx1"/>
                          </a:solidFill>
                          <a:latin typeface="+mn-lt"/>
                          <a:ea typeface="+mn-ea"/>
                          <a:cs typeface="+mn-cs"/>
                        </a:rPr>
                        <a:t>Acetaldehyde </a:t>
                      </a:r>
                      <a:r>
                        <a:rPr lang="en-US" sz="1800" b="0" kern="1200" dirty="0" err="1" smtClean="0">
                          <a:solidFill>
                            <a:schemeClr val="tx1"/>
                          </a:solidFill>
                          <a:latin typeface="+mn-lt"/>
                          <a:ea typeface="+mn-ea"/>
                          <a:cs typeface="+mn-cs"/>
                        </a:rPr>
                        <a:t>oxime</a:t>
                      </a:r>
                      <a:endParaRPr lang="en-US" sz="1800" b="0" kern="1200" dirty="0" smtClean="0">
                        <a:solidFill>
                          <a:schemeClr val="tx1"/>
                        </a:solidFill>
                        <a:latin typeface="+mn-lt"/>
                        <a:ea typeface="+mn-ea"/>
                        <a:cs typeface="+mn-cs"/>
                      </a:endParaRPr>
                    </a:p>
                  </a:txBody>
                  <a:tcPr/>
                </a:tc>
                <a:tc>
                  <a:txBody>
                    <a:bodyPr/>
                    <a:lstStyle/>
                    <a:p>
                      <a:pPr algn="ctr"/>
                      <a:r>
                        <a:rPr lang="en-US" sz="1800" b="0" kern="1200" dirty="0" smtClean="0">
                          <a:solidFill>
                            <a:schemeClr val="tx1"/>
                          </a:solidFill>
                          <a:latin typeface="+mn-lt"/>
                          <a:ea typeface="+mn-ea"/>
                          <a:cs typeface="+mn-cs"/>
                        </a:rPr>
                        <a:t>1-5 g/l</a:t>
                      </a:r>
                    </a:p>
                  </a:txBody>
                  <a:tcPr/>
                </a:tc>
                <a:tc>
                  <a:txBody>
                    <a:bodyPr/>
                    <a:lstStyle/>
                    <a:p>
                      <a:pPr algn="ctr"/>
                      <a:r>
                        <a:rPr lang="en-US" sz="1800" b="0" kern="1200" dirty="0" smtClean="0">
                          <a:solidFill>
                            <a:schemeClr val="tx1"/>
                          </a:solidFill>
                          <a:latin typeface="+mn-lt"/>
                          <a:ea typeface="+mn-ea"/>
                          <a:cs typeface="+mn-cs"/>
                        </a:rPr>
                        <a:t>Stable in acidic environment</a:t>
                      </a:r>
                    </a:p>
                  </a:txBody>
                  <a:tcPr/>
                </a:tc>
                <a:tc>
                  <a:txBody>
                    <a:bodyPr/>
                    <a:lstStyle/>
                    <a:p>
                      <a:pPr algn="ctr"/>
                      <a:r>
                        <a:rPr lang="en-US" sz="1800" b="0" kern="1200" dirty="0" smtClean="0">
                          <a:solidFill>
                            <a:schemeClr val="tx1"/>
                          </a:solidFill>
                          <a:latin typeface="+mn-lt"/>
                          <a:ea typeface="+mn-ea"/>
                          <a:cs typeface="+mn-cs"/>
                        </a:rPr>
                        <a:t>-</a:t>
                      </a:r>
                    </a:p>
                  </a:txBody>
                  <a:tcPr/>
                </a:tc>
              </a:tr>
              <a:tr h="370840">
                <a:tc>
                  <a:txBody>
                    <a:bodyPr/>
                    <a:lstStyle/>
                    <a:p>
                      <a:r>
                        <a:rPr lang="en-US" sz="1800" kern="1200" baseline="0" dirty="0" err="1" smtClean="0">
                          <a:solidFill>
                            <a:schemeClr val="dk1"/>
                          </a:solidFill>
                          <a:latin typeface="+mn-lt"/>
                          <a:ea typeface="+mn-ea"/>
                          <a:cs typeface="+mn-cs"/>
                        </a:rPr>
                        <a:t>Amido</a:t>
                      </a:r>
                      <a:r>
                        <a:rPr lang="en-US" sz="1800" kern="1200" baseline="0" dirty="0" smtClean="0">
                          <a:solidFill>
                            <a:schemeClr val="dk1"/>
                          </a:solidFill>
                          <a:latin typeface="+mn-lt"/>
                          <a:ea typeface="+mn-ea"/>
                          <a:cs typeface="+mn-cs"/>
                        </a:rPr>
                        <a:t> </a:t>
                      </a:r>
                      <a:r>
                        <a:rPr lang="en-US" sz="1800" kern="1200" baseline="0" dirty="0" err="1" smtClean="0">
                          <a:solidFill>
                            <a:schemeClr val="dk1"/>
                          </a:solidFill>
                          <a:latin typeface="+mn-lt"/>
                          <a:ea typeface="+mn-ea"/>
                          <a:cs typeface="+mn-cs"/>
                        </a:rPr>
                        <a:t>sulphonic</a:t>
                      </a:r>
                      <a:r>
                        <a:rPr lang="en-US" sz="1800" kern="1200" baseline="0" dirty="0" smtClean="0">
                          <a:solidFill>
                            <a:schemeClr val="dk1"/>
                          </a:solidFill>
                          <a:latin typeface="+mn-lt"/>
                          <a:ea typeface="+mn-ea"/>
                          <a:cs typeface="+mn-cs"/>
                        </a:rPr>
                        <a:t> acid and their</a:t>
                      </a:r>
                    </a:p>
                    <a:p>
                      <a:r>
                        <a:rPr lang="en-US" sz="1800" kern="1200" baseline="0" dirty="0" smtClean="0">
                          <a:solidFill>
                            <a:schemeClr val="dk1"/>
                          </a:solidFill>
                          <a:latin typeface="+mn-lt"/>
                          <a:ea typeface="+mn-ea"/>
                          <a:cs typeface="+mn-cs"/>
                        </a:rPr>
                        <a:t>N-substituted</a:t>
                      </a:r>
                    </a:p>
                    <a:p>
                      <a:r>
                        <a:rPr lang="en-US" sz="1800" kern="1200" baseline="0" dirty="0" smtClean="0">
                          <a:solidFill>
                            <a:schemeClr val="dk1"/>
                          </a:solidFill>
                          <a:latin typeface="+mn-lt"/>
                          <a:ea typeface="+mn-ea"/>
                          <a:cs typeface="+mn-cs"/>
                        </a:rPr>
                        <a:t>derivates</a:t>
                      </a:r>
                      <a:endParaRPr lang="en-US" sz="1800" b="0" kern="1200" dirty="0" smtClean="0">
                        <a:solidFill>
                          <a:schemeClr val="tx1"/>
                        </a:solidFill>
                        <a:latin typeface="+mn-lt"/>
                        <a:ea typeface="+mn-ea"/>
                        <a:cs typeface="+mn-cs"/>
                      </a:endParaRPr>
                    </a:p>
                  </a:txBody>
                  <a:tcPr/>
                </a:tc>
                <a:tc>
                  <a:txBody>
                    <a:bodyPr/>
                    <a:lstStyle/>
                    <a:p>
                      <a:pPr algn="ctr"/>
                      <a:r>
                        <a:rPr lang="en-US" sz="1800" kern="1200" baseline="0" dirty="0" err="1" smtClean="0">
                          <a:solidFill>
                            <a:schemeClr val="dk1"/>
                          </a:solidFill>
                          <a:latin typeface="+mn-lt"/>
                          <a:ea typeface="+mn-ea"/>
                          <a:cs typeface="+mn-cs"/>
                        </a:rPr>
                        <a:t>Benzoicacid</a:t>
                      </a:r>
                      <a:endParaRPr lang="en-US" sz="1800" kern="1200" baseline="0" dirty="0" smtClean="0">
                        <a:solidFill>
                          <a:schemeClr val="dk1"/>
                        </a:solidFill>
                        <a:latin typeface="+mn-lt"/>
                        <a:ea typeface="+mn-ea"/>
                        <a:cs typeface="+mn-cs"/>
                      </a:endParaRPr>
                    </a:p>
                    <a:p>
                      <a:pPr algn="ctr"/>
                      <a:r>
                        <a:rPr lang="en-US" sz="1800" kern="1200" baseline="0" dirty="0" err="1" smtClean="0">
                          <a:solidFill>
                            <a:schemeClr val="dk1"/>
                          </a:solidFill>
                          <a:latin typeface="+mn-lt"/>
                          <a:ea typeface="+mn-ea"/>
                          <a:cs typeface="+mn-cs"/>
                        </a:rPr>
                        <a:t>sulphamide</a:t>
                      </a:r>
                      <a:r>
                        <a:rPr lang="en-US" sz="1800" kern="1200" baseline="0" dirty="0" smtClean="0">
                          <a:solidFill>
                            <a:schemeClr val="dk1"/>
                          </a:solidFill>
                          <a:latin typeface="+mn-lt"/>
                          <a:ea typeface="+mn-ea"/>
                          <a:cs typeface="+mn-cs"/>
                        </a:rPr>
                        <a:t>, </a:t>
                      </a:r>
                      <a:r>
                        <a:rPr lang="en-US" sz="1800" kern="1200" baseline="0" dirty="0" err="1" smtClean="0">
                          <a:solidFill>
                            <a:schemeClr val="dk1"/>
                          </a:solidFill>
                          <a:latin typeface="+mn-lt"/>
                          <a:ea typeface="+mn-ea"/>
                          <a:cs typeface="+mn-cs"/>
                        </a:rPr>
                        <a:t>Benzenesulphoanilide</a:t>
                      </a:r>
                      <a:r>
                        <a:rPr lang="en-US" sz="1800" kern="1200" baseline="0" dirty="0" smtClean="0">
                          <a:solidFill>
                            <a:schemeClr val="dk1"/>
                          </a:solidFill>
                          <a:latin typeface="+mn-lt"/>
                          <a:ea typeface="+mn-ea"/>
                          <a:cs typeface="+mn-cs"/>
                        </a:rPr>
                        <a:t>, N-</a:t>
                      </a:r>
                      <a:r>
                        <a:rPr lang="en-US" sz="1800" kern="1200" baseline="0" dirty="0" err="1" smtClean="0">
                          <a:solidFill>
                            <a:schemeClr val="dk1"/>
                          </a:solidFill>
                          <a:latin typeface="+mn-lt"/>
                          <a:ea typeface="+mn-ea"/>
                          <a:cs typeface="+mn-cs"/>
                        </a:rPr>
                        <a:t>cyclohexyl</a:t>
                      </a:r>
                      <a:r>
                        <a:rPr lang="en-US" sz="1800" kern="1200" baseline="0" dirty="0" smtClean="0">
                          <a:solidFill>
                            <a:schemeClr val="dk1"/>
                          </a:solidFill>
                          <a:latin typeface="+mn-lt"/>
                          <a:ea typeface="+mn-ea"/>
                          <a:cs typeface="+mn-cs"/>
                        </a:rPr>
                        <a:t>, </a:t>
                      </a:r>
                      <a:r>
                        <a:rPr lang="en-US" sz="1800" kern="1200" baseline="0" dirty="0" err="1" smtClean="0">
                          <a:solidFill>
                            <a:schemeClr val="dk1"/>
                          </a:solidFill>
                          <a:latin typeface="+mn-lt"/>
                          <a:ea typeface="+mn-ea"/>
                          <a:cs typeface="+mn-cs"/>
                        </a:rPr>
                        <a:t>sulphamic</a:t>
                      </a:r>
                      <a:r>
                        <a:rPr lang="en-US" sz="1800" kern="1200" baseline="0" dirty="0" smtClean="0">
                          <a:solidFill>
                            <a:schemeClr val="dk1"/>
                          </a:solidFill>
                          <a:latin typeface="+mn-lt"/>
                          <a:ea typeface="+mn-ea"/>
                          <a:cs typeface="+mn-cs"/>
                        </a:rPr>
                        <a:t> acid </a:t>
                      </a:r>
                      <a:endParaRPr lang="en-US" sz="1800" b="0" kern="1200" dirty="0" smtClean="0">
                        <a:solidFill>
                          <a:schemeClr val="tx1"/>
                        </a:solidFill>
                        <a:latin typeface="+mn-lt"/>
                        <a:ea typeface="+mn-ea"/>
                        <a:cs typeface="+mn-cs"/>
                      </a:endParaRPr>
                    </a:p>
                  </a:txBody>
                  <a:tcPr/>
                </a:tc>
                <a:tc>
                  <a:txBody>
                    <a:bodyPr/>
                    <a:lstStyle/>
                    <a:p>
                      <a:pPr algn="ctr"/>
                      <a:r>
                        <a:rPr lang="en-US" sz="1800" kern="1200" baseline="0" dirty="0" smtClean="0">
                          <a:solidFill>
                            <a:schemeClr val="dk1"/>
                          </a:solidFill>
                          <a:latin typeface="+mn-lt"/>
                          <a:ea typeface="+mn-ea"/>
                          <a:cs typeface="+mn-cs"/>
                        </a:rPr>
                        <a:t>0.1-6 g/l </a:t>
                      </a:r>
                      <a:endParaRPr lang="en-US" sz="1800" b="0" kern="1200" dirty="0" smtClean="0">
                        <a:solidFill>
                          <a:schemeClr val="tx1"/>
                        </a:solidFill>
                        <a:latin typeface="+mn-lt"/>
                        <a:ea typeface="+mn-ea"/>
                        <a:cs typeface="+mn-cs"/>
                      </a:endParaRPr>
                    </a:p>
                  </a:txBody>
                  <a:tcPr/>
                </a:tc>
                <a:tc>
                  <a:txBody>
                    <a:bodyPr/>
                    <a:lstStyle/>
                    <a:p>
                      <a:pPr algn="ctr"/>
                      <a:r>
                        <a:rPr lang="en-US" sz="1800" kern="1200" baseline="0" dirty="0" smtClean="0">
                          <a:solidFill>
                            <a:schemeClr val="dk1"/>
                          </a:solidFill>
                          <a:latin typeface="+mn-lt"/>
                          <a:ea typeface="+mn-ea"/>
                          <a:cs typeface="+mn-cs"/>
                        </a:rPr>
                        <a:t>Immediate operation, Fine grained coating bath</a:t>
                      </a:r>
                      <a:endParaRPr lang="en-US" sz="1800" b="0" kern="1200" dirty="0" smtClean="0">
                        <a:solidFill>
                          <a:schemeClr val="tx1"/>
                        </a:solidFill>
                        <a:latin typeface="+mn-lt"/>
                        <a:ea typeface="+mn-ea"/>
                        <a:cs typeface="+mn-cs"/>
                      </a:endParaRPr>
                    </a:p>
                  </a:txBody>
                  <a:tcPr/>
                </a:tc>
                <a:tc>
                  <a:txBody>
                    <a:bodyPr/>
                    <a:lstStyle/>
                    <a:p>
                      <a:r>
                        <a:rPr lang="en-US" sz="1800" kern="1200" baseline="0" dirty="0" smtClean="0">
                          <a:solidFill>
                            <a:schemeClr val="dk1"/>
                          </a:solidFill>
                          <a:latin typeface="+mn-lt"/>
                          <a:ea typeface="+mn-ea"/>
                          <a:cs typeface="+mn-cs"/>
                        </a:rPr>
                        <a:t>Effectiveness is impaired in</a:t>
                      </a:r>
                    </a:p>
                    <a:p>
                      <a:r>
                        <a:rPr lang="en-US" sz="1800" kern="1200" baseline="0" dirty="0" smtClean="0">
                          <a:solidFill>
                            <a:schemeClr val="dk1"/>
                          </a:solidFill>
                          <a:latin typeface="+mn-lt"/>
                          <a:ea typeface="+mn-ea"/>
                          <a:cs typeface="+mn-cs"/>
                        </a:rPr>
                        <a:t>presence of Ca ions in the bath</a:t>
                      </a:r>
                    </a:p>
                    <a:p>
                      <a:pPr algn="ctr"/>
                      <a:endParaRPr lang="en-US" sz="1800" b="0" kern="1200" dirty="0" smtClean="0">
                        <a:solidFill>
                          <a:schemeClr val="tx1"/>
                        </a:solidFill>
                        <a:latin typeface="+mn-lt"/>
                        <a:ea typeface="+mn-ea"/>
                        <a:cs typeface="+mn-cs"/>
                      </a:endParaRPr>
                    </a:p>
                  </a:txBody>
                  <a:tcPr/>
                </a:tc>
              </a:tr>
              <a:tr h="370840">
                <a:tc>
                  <a:txBody>
                    <a:bodyPr/>
                    <a:lstStyle/>
                    <a:p>
                      <a:pPr algn="ctr"/>
                      <a:r>
                        <a:rPr lang="en-US" sz="1800" b="0" kern="1200" dirty="0" smtClean="0">
                          <a:solidFill>
                            <a:schemeClr val="tx1"/>
                          </a:solidFill>
                          <a:latin typeface="+mn-lt"/>
                          <a:ea typeface="+mn-ea"/>
                          <a:cs typeface="+mn-cs"/>
                        </a:rPr>
                        <a:t>Alkali metal </a:t>
                      </a:r>
                      <a:r>
                        <a:rPr lang="en-US" sz="1800" b="0" kern="1200" dirty="0" err="1" smtClean="0">
                          <a:solidFill>
                            <a:schemeClr val="tx1"/>
                          </a:solidFill>
                          <a:latin typeface="+mn-lt"/>
                          <a:ea typeface="+mn-ea"/>
                          <a:cs typeface="+mn-cs"/>
                        </a:rPr>
                        <a:t>bromate</a:t>
                      </a:r>
                      <a:r>
                        <a:rPr lang="en-US" sz="1800" b="0" kern="1200" dirty="0" smtClean="0">
                          <a:solidFill>
                            <a:schemeClr val="tx1"/>
                          </a:solidFill>
                          <a:latin typeface="+mn-lt"/>
                          <a:ea typeface="+mn-ea"/>
                          <a:cs typeface="+mn-cs"/>
                        </a:rPr>
                        <a:t> + Aromatic</a:t>
                      </a:r>
                    </a:p>
                  </a:txBody>
                  <a:tcPr/>
                </a:tc>
                <a:tc>
                  <a:txBody>
                    <a:bodyPr/>
                    <a:lstStyle/>
                    <a:p>
                      <a:pPr algn="ctr"/>
                      <a:r>
                        <a:rPr lang="en-US" sz="1800" b="0" kern="1200" dirty="0" smtClean="0">
                          <a:solidFill>
                            <a:schemeClr val="tx1"/>
                          </a:solidFill>
                          <a:latin typeface="+mn-lt"/>
                          <a:ea typeface="+mn-ea"/>
                          <a:cs typeface="+mn-cs"/>
                        </a:rPr>
                        <a:t>Sodium</a:t>
                      </a:r>
                      <a:r>
                        <a:rPr lang="en-US" sz="1800" b="0" kern="1200" baseline="0" dirty="0" smtClean="0">
                          <a:solidFill>
                            <a:schemeClr val="tx1"/>
                          </a:solidFill>
                          <a:latin typeface="+mn-lt"/>
                          <a:ea typeface="+mn-ea"/>
                          <a:cs typeface="+mn-cs"/>
                        </a:rPr>
                        <a:t> </a:t>
                      </a:r>
                      <a:r>
                        <a:rPr lang="en-US" sz="1800" b="0" kern="1200" baseline="0" dirty="0" err="1" smtClean="0">
                          <a:solidFill>
                            <a:schemeClr val="tx1"/>
                          </a:solidFill>
                          <a:latin typeface="+mn-lt"/>
                          <a:ea typeface="+mn-ea"/>
                          <a:cs typeface="+mn-cs"/>
                        </a:rPr>
                        <a:t>bromate</a:t>
                      </a:r>
                      <a:r>
                        <a:rPr lang="en-US" sz="1800" b="0" kern="1200" baseline="0" dirty="0" smtClean="0">
                          <a:solidFill>
                            <a:schemeClr val="tx1"/>
                          </a:solidFill>
                          <a:latin typeface="+mn-lt"/>
                          <a:ea typeface="+mn-ea"/>
                          <a:cs typeface="+mn-cs"/>
                        </a:rPr>
                        <a:t> + </a:t>
                      </a:r>
                      <a:r>
                        <a:rPr lang="en-US" sz="1800" b="0" kern="1200" baseline="0" dirty="0" err="1" smtClean="0">
                          <a:solidFill>
                            <a:schemeClr val="tx1"/>
                          </a:solidFill>
                          <a:latin typeface="+mn-lt"/>
                          <a:ea typeface="+mn-ea"/>
                          <a:cs typeface="+mn-cs"/>
                        </a:rPr>
                        <a:t>nitrocompound</a:t>
                      </a:r>
                      <a:r>
                        <a:rPr lang="en-US" sz="1800" b="0" kern="1200" baseline="0" dirty="0" smtClean="0">
                          <a:solidFill>
                            <a:schemeClr val="tx1"/>
                          </a:solidFill>
                          <a:latin typeface="+mn-lt"/>
                          <a:ea typeface="+mn-ea"/>
                          <a:cs typeface="+mn-cs"/>
                        </a:rPr>
                        <a:t>, m-nitrobenzene </a:t>
                      </a:r>
                      <a:r>
                        <a:rPr lang="en-US" sz="1800" b="0" kern="1200" baseline="0" dirty="0" err="1" smtClean="0">
                          <a:solidFill>
                            <a:schemeClr val="tx1"/>
                          </a:solidFill>
                          <a:latin typeface="+mn-lt"/>
                          <a:ea typeface="+mn-ea"/>
                          <a:cs typeface="+mn-cs"/>
                        </a:rPr>
                        <a:t>sulphonate</a:t>
                      </a:r>
                      <a:endParaRPr lang="en-US" sz="1800" b="0" kern="1200" dirty="0" smtClean="0">
                        <a:solidFill>
                          <a:schemeClr val="tx1"/>
                        </a:solidFill>
                        <a:latin typeface="+mn-lt"/>
                        <a:ea typeface="+mn-ea"/>
                        <a:cs typeface="+mn-cs"/>
                      </a:endParaRPr>
                    </a:p>
                  </a:txBody>
                  <a:tcPr/>
                </a:tc>
                <a:tc>
                  <a:txBody>
                    <a:bodyPr/>
                    <a:lstStyle/>
                    <a:p>
                      <a:pPr algn="ctr"/>
                      <a:r>
                        <a:rPr lang="en-US" sz="1800" b="0" kern="1200" dirty="0" smtClean="0">
                          <a:solidFill>
                            <a:schemeClr val="tx1"/>
                          </a:solidFill>
                          <a:latin typeface="+mn-lt"/>
                          <a:ea typeface="+mn-ea"/>
                          <a:cs typeface="+mn-cs"/>
                        </a:rPr>
                        <a:t>0.8-1.1</a:t>
                      </a:r>
                    </a:p>
                    <a:p>
                      <a:pPr algn="ctr"/>
                      <a:endParaRPr lang="en-US" sz="1800" b="0" kern="1200" dirty="0" smtClean="0">
                        <a:solidFill>
                          <a:schemeClr val="tx1"/>
                        </a:solidFill>
                        <a:latin typeface="+mn-lt"/>
                        <a:ea typeface="+mn-ea"/>
                        <a:cs typeface="+mn-cs"/>
                      </a:endParaRPr>
                    </a:p>
                    <a:p>
                      <a:pPr algn="ctr"/>
                      <a:r>
                        <a:rPr lang="en-US" sz="1800" b="0" kern="1200" dirty="0" smtClean="0">
                          <a:solidFill>
                            <a:schemeClr val="tx1"/>
                          </a:solidFill>
                          <a:latin typeface="+mn-lt"/>
                          <a:ea typeface="+mn-ea"/>
                          <a:cs typeface="+mn-cs"/>
                        </a:rPr>
                        <a:t>0.25-0.5 g/l</a:t>
                      </a:r>
                    </a:p>
                  </a:txBody>
                  <a:tcPr/>
                </a:tc>
                <a:tc>
                  <a:txBody>
                    <a:bodyPr/>
                    <a:lstStyle/>
                    <a:p>
                      <a:pPr algn="ctr"/>
                      <a:r>
                        <a:rPr lang="en-US" sz="1800" b="0" kern="1200" dirty="0" smtClean="0">
                          <a:solidFill>
                            <a:schemeClr val="tx1"/>
                          </a:solidFill>
                          <a:latin typeface="+mn-lt"/>
                          <a:ea typeface="+mn-ea"/>
                          <a:cs typeface="+mn-cs"/>
                        </a:rPr>
                        <a:t>Fine grained coating, improved adhesion, and corrosion resistance</a:t>
                      </a:r>
                    </a:p>
                  </a:txBody>
                  <a:tcPr/>
                </a:tc>
                <a:tc>
                  <a:txBody>
                    <a:bodyPr/>
                    <a:lstStyle/>
                    <a:p>
                      <a:pPr algn="ctr"/>
                      <a:r>
                        <a:rPr lang="en-US" sz="1800" b="0" kern="1200" dirty="0" smtClean="0">
                          <a:solidFill>
                            <a:schemeClr val="tx1"/>
                          </a:solidFill>
                          <a:latin typeface="+mn-lt"/>
                          <a:ea typeface="+mn-ea"/>
                          <a:cs typeface="+mn-cs"/>
                        </a:rPr>
                        <a:t>-</a:t>
                      </a:r>
                    </a:p>
                  </a:txBody>
                  <a:tcPr/>
                </a:tc>
              </a:tr>
            </a:tbl>
          </a:graphicData>
        </a:graphic>
      </p:graphicFrame>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Nitriding</a:t>
            </a:r>
            <a:r>
              <a:rPr lang="en-US" dirty="0" smtClean="0"/>
              <a:t> of Ti Alloys</a:t>
            </a:r>
            <a:endParaRPr lang="en-US" dirty="0"/>
          </a:p>
        </p:txBody>
      </p:sp>
      <p:sp>
        <p:nvSpPr>
          <p:cNvPr id="3" name="Content Placeholder 2"/>
          <p:cNvSpPr>
            <a:spLocks noGrp="1"/>
          </p:cNvSpPr>
          <p:nvPr>
            <p:ph idx="1"/>
          </p:nvPr>
        </p:nvSpPr>
        <p:spPr>
          <a:xfrm>
            <a:off x="381000" y="1371600"/>
            <a:ext cx="8229600" cy="5257800"/>
          </a:xfrm>
        </p:spPr>
        <p:txBody>
          <a:bodyPr>
            <a:normAutofit fontScale="77500" lnSpcReduction="20000"/>
          </a:bodyPr>
          <a:lstStyle/>
          <a:p>
            <a:pPr>
              <a:buNone/>
            </a:pPr>
            <a:r>
              <a:rPr lang="en-US" dirty="0" smtClean="0"/>
              <a:t>Why nitride Ti Alloys</a:t>
            </a:r>
          </a:p>
          <a:p>
            <a:r>
              <a:rPr lang="en-US" dirty="0" smtClean="0"/>
              <a:t>High strength to weight ratio</a:t>
            </a:r>
          </a:p>
          <a:p>
            <a:r>
              <a:rPr lang="en-US" dirty="0" smtClean="0"/>
              <a:t>Heat and corrosion resistance</a:t>
            </a:r>
          </a:p>
          <a:p>
            <a:r>
              <a:rPr lang="en-US" dirty="0" smtClean="0"/>
              <a:t>Low hardness and high wear rate</a:t>
            </a:r>
          </a:p>
          <a:p>
            <a:pPr lvl="1"/>
            <a:r>
              <a:rPr lang="en-US" dirty="0" err="1" smtClean="0"/>
              <a:t>Nitriding</a:t>
            </a:r>
            <a:r>
              <a:rPr lang="en-US" dirty="0" smtClean="0"/>
              <a:t> provides one of the ways to improve wear resistance</a:t>
            </a:r>
          </a:p>
          <a:p>
            <a:r>
              <a:rPr lang="en-US" dirty="0" err="1" smtClean="0"/>
              <a:t>Nitriding</a:t>
            </a:r>
            <a:r>
              <a:rPr lang="en-US" dirty="0" smtClean="0"/>
              <a:t> of Ti Alloy</a:t>
            </a:r>
          </a:p>
          <a:p>
            <a:pPr lvl="1"/>
            <a:r>
              <a:rPr lang="en-US" dirty="0" smtClean="0"/>
              <a:t>Gas </a:t>
            </a:r>
            <a:r>
              <a:rPr lang="en-US" dirty="0" err="1" smtClean="0"/>
              <a:t>nitriding</a:t>
            </a:r>
            <a:r>
              <a:rPr lang="en-US" dirty="0" smtClean="0"/>
              <a:t> at high temperature 650-1000</a:t>
            </a:r>
            <a:r>
              <a:rPr lang="en-US" baseline="30000" dirty="0" smtClean="0"/>
              <a:t>o</a:t>
            </a:r>
            <a:r>
              <a:rPr lang="en-US" dirty="0" smtClean="0"/>
              <a:t>C, require longer time (100h); lower fatigue life</a:t>
            </a:r>
          </a:p>
          <a:p>
            <a:pPr lvl="1"/>
            <a:r>
              <a:rPr lang="en-US" dirty="0" smtClean="0"/>
              <a:t>Plasma </a:t>
            </a:r>
            <a:r>
              <a:rPr lang="en-US" dirty="0" err="1" smtClean="0"/>
              <a:t>nitriding</a:t>
            </a:r>
            <a:r>
              <a:rPr lang="en-US" dirty="0" smtClean="0"/>
              <a:t> at low temperature 400-950</a:t>
            </a:r>
            <a:r>
              <a:rPr lang="en-US" baseline="30000" dirty="0" smtClean="0"/>
              <a:t>o</a:t>
            </a:r>
            <a:r>
              <a:rPr lang="en-US" dirty="0" smtClean="0"/>
              <a:t>C, shorter duration (0.5-32h), generates compound layer thickness ~50</a:t>
            </a:r>
            <a:r>
              <a:rPr lang="en-US" dirty="0" smtClean="0">
                <a:latin typeface="Symbol" pitchFamily="18" charset="2"/>
              </a:rPr>
              <a:t>m</a:t>
            </a:r>
            <a:r>
              <a:rPr lang="en-US" dirty="0" smtClean="0"/>
              <a:t>m, reduction in fatigue life can be eliminated by lowering </a:t>
            </a:r>
            <a:r>
              <a:rPr lang="en-US" dirty="0" err="1" smtClean="0"/>
              <a:t>nitriding</a:t>
            </a:r>
            <a:r>
              <a:rPr lang="en-US" dirty="0" smtClean="0"/>
              <a:t> temperature. Compound layer hardness ~ 800-1200 HV on Ti6Al4V</a:t>
            </a:r>
          </a:p>
          <a:p>
            <a:pPr lvl="1"/>
            <a:r>
              <a:rPr lang="en-US" dirty="0" smtClean="0"/>
              <a:t>Ion beam </a:t>
            </a:r>
            <a:r>
              <a:rPr lang="en-US" dirty="0" err="1" smtClean="0"/>
              <a:t>nitriding</a:t>
            </a:r>
            <a:r>
              <a:rPr lang="en-US" dirty="0" smtClean="0"/>
              <a:t> at 500-900</a:t>
            </a:r>
            <a:r>
              <a:rPr lang="en-US" baseline="30000" dirty="0" smtClean="0"/>
              <a:t>o</a:t>
            </a:r>
            <a:r>
              <a:rPr lang="en-US" dirty="0" smtClean="0"/>
              <a:t>C for 20h to produce 5-8mm thick compound layer. </a:t>
            </a:r>
          </a:p>
          <a:p>
            <a:pPr lvl="1"/>
            <a:r>
              <a:rPr lang="en-US" dirty="0" smtClean="0"/>
              <a:t>Laser </a:t>
            </a:r>
            <a:r>
              <a:rPr lang="en-US" dirty="0" err="1" smtClean="0"/>
              <a:t>nitriding</a:t>
            </a:r>
            <a:r>
              <a:rPr lang="en-US" dirty="0" smtClean="0"/>
              <a:t> has been tried, Surface has tendency to cracking.</a:t>
            </a:r>
          </a:p>
          <a:p>
            <a:pPr lvl="1"/>
            <a:endParaRPr lang="en-US" dirty="0" smtClean="0"/>
          </a:p>
          <a:p>
            <a:pPr lvl="1"/>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err="1" smtClean="0"/>
              <a:t>Microstructural</a:t>
            </a:r>
            <a:r>
              <a:rPr lang="en-US" dirty="0" smtClean="0"/>
              <a:t> Development</a:t>
            </a:r>
            <a:endParaRPr lang="en-US" dirty="0"/>
          </a:p>
        </p:txBody>
      </p:sp>
      <p:sp>
        <p:nvSpPr>
          <p:cNvPr id="3" name="Content Placeholder 2"/>
          <p:cNvSpPr>
            <a:spLocks noGrp="1"/>
          </p:cNvSpPr>
          <p:nvPr>
            <p:ph idx="1"/>
          </p:nvPr>
        </p:nvSpPr>
        <p:spPr>
          <a:xfrm>
            <a:off x="533400" y="1828800"/>
            <a:ext cx="8229600" cy="609600"/>
          </a:xfrm>
        </p:spPr>
        <p:txBody>
          <a:bodyPr>
            <a:normAutofit fontScale="85000" lnSpcReduction="10000"/>
          </a:bodyPr>
          <a:lstStyle/>
          <a:p>
            <a:pPr>
              <a:buNone/>
            </a:pPr>
            <a:r>
              <a:rPr lang="en-US" dirty="0" smtClean="0">
                <a:latin typeface="Symbol" pitchFamily="18" charset="2"/>
              </a:rPr>
              <a:t>a</a:t>
            </a:r>
            <a:r>
              <a:rPr lang="en-US" dirty="0" smtClean="0"/>
              <a:t>-Ti→</a:t>
            </a:r>
            <a:r>
              <a:rPr lang="en-US" dirty="0" smtClean="0">
                <a:latin typeface="Symbol" pitchFamily="18" charset="2"/>
              </a:rPr>
              <a:t> a</a:t>
            </a:r>
            <a:r>
              <a:rPr lang="en-US" dirty="0" smtClean="0"/>
              <a:t>-Ti(N) (interstitial solution of N) → Ti</a:t>
            </a:r>
            <a:r>
              <a:rPr lang="en-US" baseline="-25000" dirty="0" smtClean="0"/>
              <a:t>2</a:t>
            </a:r>
            <a:r>
              <a:rPr lang="en-US" dirty="0" smtClean="0"/>
              <a:t>N →</a:t>
            </a:r>
            <a:r>
              <a:rPr lang="en-US" dirty="0" err="1" smtClean="0"/>
              <a:t>TiN</a:t>
            </a:r>
            <a:endParaRPr lang="en-US" dirty="0"/>
          </a:p>
        </p:txBody>
      </p:sp>
      <p:sp>
        <p:nvSpPr>
          <p:cNvPr id="4" name="TextBox 3"/>
          <p:cNvSpPr txBox="1"/>
          <p:nvPr/>
        </p:nvSpPr>
        <p:spPr>
          <a:xfrm>
            <a:off x="914400" y="1371600"/>
            <a:ext cx="5893088" cy="369332"/>
          </a:xfrm>
          <a:prstGeom prst="rect">
            <a:avLst/>
          </a:prstGeom>
          <a:noFill/>
        </p:spPr>
        <p:txBody>
          <a:bodyPr wrap="none" rtlCol="0">
            <a:spAutoFit/>
          </a:bodyPr>
          <a:lstStyle/>
          <a:p>
            <a:pPr>
              <a:buFont typeface="Arial" pitchFamily="34" charset="0"/>
              <a:buChar char="•"/>
            </a:pPr>
            <a:r>
              <a:rPr lang="en-US" dirty="0" smtClean="0"/>
              <a:t> </a:t>
            </a:r>
            <a:r>
              <a:rPr lang="en-US" dirty="0" err="1" smtClean="0"/>
              <a:t>Nitriding</a:t>
            </a:r>
            <a:r>
              <a:rPr lang="en-US" dirty="0" smtClean="0"/>
              <a:t> temperature is below polymorphic transformation</a:t>
            </a:r>
            <a:endParaRPr lang="en-US" dirty="0"/>
          </a:p>
        </p:txBody>
      </p:sp>
      <p:pic>
        <p:nvPicPr>
          <p:cNvPr id="9218" name="Picture 2"/>
          <p:cNvPicPr>
            <a:picLocks noChangeAspect="1" noChangeArrowheads="1"/>
          </p:cNvPicPr>
          <p:nvPr/>
        </p:nvPicPr>
        <p:blipFill>
          <a:blip r:embed="rId2" cstate="print"/>
          <a:srcRect/>
          <a:stretch>
            <a:fillRect/>
          </a:stretch>
        </p:blipFill>
        <p:spPr bwMode="auto">
          <a:xfrm>
            <a:off x="1905000" y="2648926"/>
            <a:ext cx="4953000" cy="33708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3200" dirty="0" smtClean="0"/>
              <a:t>Application of Other </a:t>
            </a:r>
            <a:r>
              <a:rPr lang="en-US" sz="3200" dirty="0" err="1" smtClean="0"/>
              <a:t>Nitrided</a:t>
            </a:r>
            <a:r>
              <a:rPr lang="en-US" sz="3200" dirty="0" smtClean="0"/>
              <a:t> Materials</a:t>
            </a:r>
            <a:endParaRPr lang="en-US" sz="3200" dirty="0"/>
          </a:p>
        </p:txBody>
      </p:sp>
      <p:sp>
        <p:nvSpPr>
          <p:cNvPr id="3" name="Content Placeholder 2"/>
          <p:cNvSpPr>
            <a:spLocks noGrp="1"/>
          </p:cNvSpPr>
          <p:nvPr>
            <p:ph idx="1"/>
          </p:nvPr>
        </p:nvSpPr>
        <p:spPr>
          <a:xfrm>
            <a:off x="457200" y="990600"/>
            <a:ext cx="8229600" cy="4525963"/>
          </a:xfrm>
        </p:spPr>
        <p:txBody>
          <a:bodyPr>
            <a:normAutofit fontScale="70000" lnSpcReduction="20000"/>
          </a:bodyPr>
          <a:lstStyle/>
          <a:p>
            <a:r>
              <a:rPr lang="en-US" dirty="0" err="1" smtClean="0"/>
              <a:t>Nitrided</a:t>
            </a:r>
            <a:r>
              <a:rPr lang="en-US" dirty="0" smtClean="0"/>
              <a:t>-niobium has a potential application in particle accelerator. </a:t>
            </a:r>
            <a:r>
              <a:rPr lang="en-US" dirty="0" err="1" smtClean="0"/>
              <a:t>Nb</a:t>
            </a:r>
            <a:r>
              <a:rPr lang="en-US" dirty="0" smtClean="0"/>
              <a:t> made cavity of superconducting radio-frequency accelerator operates at 9K. </a:t>
            </a:r>
            <a:r>
              <a:rPr lang="en-US" dirty="0" err="1" smtClean="0"/>
              <a:t>Nitriding</a:t>
            </a:r>
            <a:r>
              <a:rPr lang="en-US" dirty="0" smtClean="0"/>
              <a:t> results in the formation of </a:t>
            </a:r>
            <a:r>
              <a:rPr lang="en-US" dirty="0" smtClean="0">
                <a:latin typeface="Symbol" pitchFamily="18" charset="2"/>
              </a:rPr>
              <a:t>d</a:t>
            </a:r>
            <a:r>
              <a:rPr lang="en-US" dirty="0" smtClean="0"/>
              <a:t>-</a:t>
            </a:r>
            <a:r>
              <a:rPr lang="en-US" dirty="0" err="1" smtClean="0"/>
              <a:t>NbN</a:t>
            </a:r>
            <a:r>
              <a:rPr lang="en-US" dirty="0" smtClean="0"/>
              <a:t> with critical temperature raised to 17K. Laser </a:t>
            </a:r>
            <a:r>
              <a:rPr lang="en-US" dirty="0" err="1" smtClean="0"/>
              <a:t>nitriding</a:t>
            </a:r>
            <a:r>
              <a:rPr lang="en-US" dirty="0" smtClean="0"/>
              <a:t> is effective. </a:t>
            </a:r>
          </a:p>
          <a:p>
            <a:r>
              <a:rPr lang="en-US" dirty="0" smtClean="0"/>
              <a:t>Refractory Materials</a:t>
            </a:r>
          </a:p>
          <a:p>
            <a:pPr lvl="1"/>
            <a:r>
              <a:rPr lang="en-US" dirty="0" err="1" smtClean="0"/>
              <a:t>Nitrided</a:t>
            </a:r>
            <a:r>
              <a:rPr lang="en-US" dirty="0" smtClean="0"/>
              <a:t> Nb-30Ti10W: proton exchange membrane fuel cell</a:t>
            </a:r>
          </a:p>
          <a:p>
            <a:pPr lvl="1"/>
            <a:r>
              <a:rPr lang="en-US" dirty="0" err="1" smtClean="0"/>
              <a:t>Nitrided</a:t>
            </a:r>
            <a:r>
              <a:rPr lang="en-US" dirty="0" smtClean="0"/>
              <a:t> </a:t>
            </a:r>
            <a:r>
              <a:rPr lang="en-US" dirty="0" err="1" smtClean="0"/>
              <a:t>Zr</a:t>
            </a:r>
            <a:r>
              <a:rPr lang="en-US" dirty="0" smtClean="0"/>
              <a:t> as cathodes in arc heater with greater erosion resistance. Microwave plasma generator is used to for zirconium nitride on its surface</a:t>
            </a:r>
          </a:p>
          <a:p>
            <a:pPr lvl="1"/>
            <a:r>
              <a:rPr lang="en-US" dirty="0" err="1" smtClean="0"/>
              <a:t>Nitriding</a:t>
            </a:r>
            <a:r>
              <a:rPr lang="en-US" dirty="0" smtClean="0"/>
              <a:t> </a:t>
            </a:r>
            <a:r>
              <a:rPr lang="en-US" dirty="0" err="1" smtClean="0"/>
              <a:t>Yttria</a:t>
            </a:r>
            <a:r>
              <a:rPr lang="en-US" dirty="0" smtClean="0"/>
              <a:t> stabilized </a:t>
            </a:r>
            <a:r>
              <a:rPr lang="en-US" dirty="0" err="1" smtClean="0"/>
              <a:t>zirconia</a:t>
            </a:r>
            <a:r>
              <a:rPr lang="en-US" dirty="0" smtClean="0"/>
              <a:t> using high temperature plasma </a:t>
            </a:r>
            <a:r>
              <a:rPr lang="en-US" dirty="0" err="1" smtClean="0"/>
              <a:t>nitriding</a:t>
            </a:r>
            <a:r>
              <a:rPr lang="en-US" dirty="0" smtClean="0"/>
              <a:t> process formed a complex layer comprising of </a:t>
            </a:r>
            <a:r>
              <a:rPr lang="en-US" dirty="0" err="1" smtClean="0"/>
              <a:t>tetragonalcubic</a:t>
            </a:r>
            <a:r>
              <a:rPr lang="en-US" dirty="0" smtClean="0"/>
              <a:t> </a:t>
            </a:r>
            <a:r>
              <a:rPr lang="en-US" dirty="0" err="1" smtClean="0"/>
              <a:t>zirconia</a:t>
            </a:r>
            <a:r>
              <a:rPr lang="en-US" dirty="0" smtClean="0"/>
              <a:t>, zirconium nitride and </a:t>
            </a:r>
            <a:r>
              <a:rPr lang="en-US" dirty="0" err="1" smtClean="0"/>
              <a:t>oxynitride</a:t>
            </a:r>
            <a:endParaRPr lang="en-US" dirty="0" smtClean="0"/>
          </a:p>
          <a:p>
            <a:r>
              <a:rPr lang="en-US" dirty="0" smtClean="0"/>
              <a:t>Al alloys can be </a:t>
            </a:r>
            <a:r>
              <a:rPr lang="en-US" dirty="0" err="1" smtClean="0"/>
              <a:t>nitrided</a:t>
            </a:r>
            <a:r>
              <a:rPr lang="en-US" dirty="0" smtClean="0"/>
              <a:t> by plasma </a:t>
            </a:r>
            <a:r>
              <a:rPr lang="en-US" dirty="0" err="1" smtClean="0"/>
              <a:t>nitriding</a:t>
            </a:r>
            <a:r>
              <a:rPr lang="en-US" dirty="0" smtClean="0"/>
              <a:t> process at 500</a:t>
            </a:r>
            <a:r>
              <a:rPr lang="en-US" baseline="30000" dirty="0" smtClean="0"/>
              <a:t>o</a:t>
            </a:r>
            <a:r>
              <a:rPr lang="en-US" dirty="0" smtClean="0"/>
              <a:t>C for 20h to form 1-2 </a:t>
            </a:r>
            <a:r>
              <a:rPr lang="en-US" dirty="0" smtClean="0">
                <a:latin typeface="Symbol" pitchFamily="18" charset="2"/>
              </a:rPr>
              <a:t>m</a:t>
            </a:r>
            <a:r>
              <a:rPr lang="en-US" dirty="0" smtClean="0"/>
              <a:t>m thick layer of </a:t>
            </a:r>
            <a:r>
              <a:rPr lang="en-US" dirty="0" err="1" smtClean="0"/>
              <a:t>AlN</a:t>
            </a:r>
            <a:r>
              <a:rPr lang="en-US" dirty="0" smtClean="0"/>
              <a:t>, which improves wear resistance. </a:t>
            </a:r>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Future of </a:t>
            </a:r>
            <a:r>
              <a:rPr lang="en-US" dirty="0" err="1" smtClean="0"/>
              <a:t>Nitriding</a:t>
            </a:r>
            <a:r>
              <a:rPr lang="en-US" dirty="0" smtClean="0"/>
              <a:t> Process</a:t>
            </a:r>
            <a:endParaRPr lang="en-US" dirty="0"/>
          </a:p>
        </p:txBody>
      </p:sp>
      <p:sp>
        <p:nvSpPr>
          <p:cNvPr id="3" name="Content Placeholder 2"/>
          <p:cNvSpPr>
            <a:spLocks noGrp="1"/>
          </p:cNvSpPr>
          <p:nvPr>
            <p:ph idx="1"/>
          </p:nvPr>
        </p:nvSpPr>
        <p:spPr>
          <a:xfrm>
            <a:off x="457200" y="1219200"/>
            <a:ext cx="8305800" cy="5410200"/>
          </a:xfrm>
        </p:spPr>
        <p:txBody>
          <a:bodyPr>
            <a:normAutofit fontScale="62500" lnSpcReduction="20000"/>
          </a:bodyPr>
          <a:lstStyle/>
          <a:p>
            <a:pPr>
              <a:buFontTx/>
              <a:buChar char="•"/>
            </a:pPr>
            <a:r>
              <a:rPr lang="en-US" sz="2400" dirty="0" smtClean="0">
                <a:latin typeface="Georgia" pitchFamily="18" charset="0"/>
              </a:rPr>
              <a:t>Replacing Liquid </a:t>
            </a:r>
            <a:r>
              <a:rPr lang="en-US" sz="2400" dirty="0" err="1" smtClean="0">
                <a:latin typeface="Georgia" pitchFamily="18" charset="0"/>
              </a:rPr>
              <a:t>Nitriding</a:t>
            </a:r>
            <a:r>
              <a:rPr lang="en-US" sz="2400" dirty="0" smtClean="0">
                <a:latin typeface="Georgia" pitchFamily="18" charset="0"/>
              </a:rPr>
              <a:t> </a:t>
            </a:r>
          </a:p>
          <a:p>
            <a:pPr lvl="1">
              <a:buFontTx/>
              <a:buChar char="•"/>
            </a:pPr>
            <a:r>
              <a:rPr lang="en-US" sz="2400" dirty="0" smtClean="0">
                <a:latin typeface="Georgia" pitchFamily="18" charset="0"/>
              </a:rPr>
              <a:t>Environmental Effects</a:t>
            </a:r>
          </a:p>
          <a:p>
            <a:pPr lvl="1">
              <a:buFontTx/>
              <a:buChar char="•"/>
            </a:pPr>
            <a:r>
              <a:rPr lang="en-US" sz="2400" dirty="0" smtClean="0">
                <a:latin typeface="Georgia" pitchFamily="18" charset="0"/>
              </a:rPr>
              <a:t>Ease of Control</a:t>
            </a:r>
          </a:p>
          <a:p>
            <a:pPr lvl="1">
              <a:buFontTx/>
              <a:buChar char="•"/>
            </a:pPr>
            <a:r>
              <a:rPr lang="en-US" sz="2400" dirty="0" smtClean="0">
                <a:latin typeface="Georgia" pitchFamily="18" charset="0"/>
              </a:rPr>
              <a:t>More Complex Substrates</a:t>
            </a:r>
          </a:p>
          <a:p>
            <a:pPr lvl="1">
              <a:buFontTx/>
              <a:buChar char="•"/>
            </a:pPr>
            <a:r>
              <a:rPr lang="en-US" sz="2400" dirty="0" smtClean="0">
                <a:latin typeface="Georgia" pitchFamily="18" charset="0"/>
              </a:rPr>
              <a:t>Performed at Lower Temperatures</a:t>
            </a:r>
          </a:p>
          <a:p>
            <a:pPr lvl="1">
              <a:buFontTx/>
              <a:buChar char="•"/>
            </a:pPr>
            <a:r>
              <a:rPr lang="en-US" sz="2400" dirty="0" smtClean="0">
                <a:latin typeface="Georgia" pitchFamily="18" charset="0"/>
              </a:rPr>
              <a:t>Creates Higher Residual Stress</a:t>
            </a:r>
          </a:p>
          <a:p>
            <a:pPr>
              <a:buFontTx/>
              <a:buChar char="•"/>
            </a:pPr>
            <a:r>
              <a:rPr lang="en-US" sz="2400" dirty="0" smtClean="0">
                <a:latin typeface="Georgia" pitchFamily="18" charset="0"/>
              </a:rPr>
              <a:t>Develop process model</a:t>
            </a:r>
          </a:p>
          <a:p>
            <a:pPr>
              <a:buFontTx/>
              <a:buChar char="•"/>
            </a:pPr>
            <a:r>
              <a:rPr lang="en-US" sz="2400" dirty="0" smtClean="0">
                <a:latin typeface="Georgia" pitchFamily="18" charset="0"/>
              </a:rPr>
              <a:t>Effect of process variables such as Time, temperature, gas flow rate, surface activation etc. on properties </a:t>
            </a:r>
          </a:p>
          <a:p>
            <a:pPr lvl="1">
              <a:buFontTx/>
              <a:buChar char="•"/>
            </a:pPr>
            <a:r>
              <a:rPr lang="en-US" sz="2400" dirty="0" smtClean="0">
                <a:latin typeface="Georgia" pitchFamily="18" charset="0"/>
              </a:rPr>
              <a:t>Time Effects</a:t>
            </a:r>
          </a:p>
          <a:p>
            <a:pPr lvl="2">
              <a:buFontTx/>
              <a:buChar char="•"/>
            </a:pPr>
            <a:r>
              <a:rPr lang="en-US" dirty="0" smtClean="0">
                <a:latin typeface="Georgia" pitchFamily="18" charset="0"/>
              </a:rPr>
              <a:t>Increase Diffusion Depth</a:t>
            </a:r>
          </a:p>
          <a:p>
            <a:pPr lvl="1">
              <a:buFontTx/>
              <a:buChar char="•"/>
            </a:pPr>
            <a:r>
              <a:rPr lang="en-US" sz="2400" dirty="0" smtClean="0">
                <a:latin typeface="Georgia" pitchFamily="18" charset="0"/>
              </a:rPr>
              <a:t>Temperature Effects</a:t>
            </a:r>
          </a:p>
          <a:p>
            <a:pPr lvl="2">
              <a:buFontTx/>
              <a:buChar char="•"/>
            </a:pPr>
            <a:r>
              <a:rPr lang="en-US" dirty="0" smtClean="0">
                <a:latin typeface="Georgia" pitchFamily="18" charset="0"/>
              </a:rPr>
              <a:t>Surface Composition</a:t>
            </a:r>
          </a:p>
          <a:p>
            <a:pPr lvl="2">
              <a:buFontTx/>
              <a:buChar char="•"/>
            </a:pPr>
            <a:r>
              <a:rPr lang="en-US" dirty="0" smtClean="0">
                <a:latin typeface="Georgia" pitchFamily="18" charset="0"/>
              </a:rPr>
              <a:t>Deposition Efficiency</a:t>
            </a:r>
          </a:p>
          <a:p>
            <a:pPr lvl="2">
              <a:buFontTx/>
              <a:buChar char="•"/>
            </a:pPr>
            <a:r>
              <a:rPr lang="en-US" dirty="0" smtClean="0">
                <a:latin typeface="Georgia" pitchFamily="18" charset="0"/>
              </a:rPr>
              <a:t>Diffusion Rate</a:t>
            </a:r>
          </a:p>
          <a:p>
            <a:pPr lvl="2">
              <a:buFontTx/>
              <a:buChar char="•"/>
            </a:pPr>
            <a:r>
              <a:rPr lang="en-US" dirty="0" smtClean="0">
                <a:latin typeface="Georgia" pitchFamily="18" charset="0"/>
              </a:rPr>
              <a:t>Diffusion Depth</a:t>
            </a:r>
          </a:p>
          <a:p>
            <a:pPr lvl="1">
              <a:buFontTx/>
              <a:buChar char="•"/>
            </a:pPr>
            <a:r>
              <a:rPr lang="en-US" sz="2400" dirty="0" smtClean="0">
                <a:latin typeface="Georgia" pitchFamily="18" charset="0"/>
              </a:rPr>
              <a:t>Gas Velocity Effects</a:t>
            </a:r>
          </a:p>
          <a:p>
            <a:pPr lvl="2">
              <a:buFontTx/>
              <a:buChar char="•"/>
            </a:pPr>
            <a:r>
              <a:rPr lang="en-US" dirty="0" smtClean="0">
                <a:latin typeface="Georgia" pitchFamily="18" charset="0"/>
              </a:rPr>
              <a:t>Surface Composition</a:t>
            </a:r>
          </a:p>
          <a:p>
            <a:pPr lvl="2">
              <a:buFontTx/>
              <a:buChar char="•"/>
            </a:pPr>
            <a:r>
              <a:rPr lang="en-US" dirty="0" smtClean="0">
                <a:latin typeface="Georgia" pitchFamily="18" charset="0"/>
              </a:rPr>
              <a:t>Replenishes Nitrogen Gas</a:t>
            </a:r>
          </a:p>
          <a:p>
            <a:pPr lvl="2">
              <a:buFontTx/>
              <a:buChar char="•"/>
            </a:pPr>
            <a:r>
              <a:rPr lang="en-US" dirty="0" smtClean="0">
                <a:latin typeface="Georgia" pitchFamily="18" charset="0"/>
              </a:rPr>
              <a:t>Minimizes Stagnant Layer Thickness</a:t>
            </a:r>
          </a:p>
          <a:p>
            <a:pPr lvl="1">
              <a:buFontTx/>
              <a:buChar char="•"/>
            </a:pPr>
            <a:r>
              <a:rPr lang="en-US" sz="2400" dirty="0" smtClean="0">
                <a:latin typeface="Georgia" pitchFamily="18" charset="0"/>
              </a:rPr>
              <a:t>Surface Activation</a:t>
            </a:r>
          </a:p>
          <a:p>
            <a:pPr lvl="2">
              <a:buFontTx/>
              <a:buChar char="•"/>
            </a:pPr>
            <a:r>
              <a:rPr lang="en-US" dirty="0" smtClean="0">
                <a:latin typeface="Georgia" pitchFamily="18" charset="0"/>
              </a:rPr>
              <a:t>Increase </a:t>
            </a:r>
            <a:r>
              <a:rPr lang="en-US" dirty="0" err="1" smtClean="0">
                <a:latin typeface="Georgia" pitchFamily="18" charset="0"/>
              </a:rPr>
              <a:t>nitriding</a:t>
            </a:r>
            <a:r>
              <a:rPr lang="en-US" dirty="0" smtClean="0">
                <a:latin typeface="Georgia" pitchFamily="18" charset="0"/>
              </a:rPr>
              <a:t> rate</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err="1" smtClean="0"/>
              <a:t>Nitrocarburizing</a:t>
            </a:r>
            <a:endParaRPr lang="en-US" dirty="0"/>
          </a:p>
        </p:txBody>
      </p:sp>
      <p:sp>
        <p:nvSpPr>
          <p:cNvPr id="3" name="Content Placeholder 2"/>
          <p:cNvSpPr>
            <a:spLocks noGrp="1"/>
          </p:cNvSpPr>
          <p:nvPr>
            <p:ph idx="1"/>
          </p:nvPr>
        </p:nvSpPr>
        <p:spPr>
          <a:xfrm>
            <a:off x="457200" y="914400"/>
            <a:ext cx="8229600" cy="5562600"/>
          </a:xfrm>
        </p:spPr>
        <p:txBody>
          <a:bodyPr>
            <a:normAutofit fontScale="62500" lnSpcReduction="20000"/>
          </a:bodyPr>
          <a:lstStyle/>
          <a:p>
            <a:r>
              <a:rPr lang="en-US" dirty="0" smtClean="0"/>
              <a:t>During </a:t>
            </a:r>
            <a:r>
              <a:rPr lang="en-US" dirty="0" err="1" smtClean="0"/>
              <a:t>nitrocarburizing</a:t>
            </a:r>
            <a:r>
              <a:rPr lang="en-US" dirty="0" smtClean="0"/>
              <a:t>, N and C are supplied to the surface of steel in </a:t>
            </a:r>
            <a:r>
              <a:rPr lang="en-US" dirty="0" err="1" smtClean="0"/>
              <a:t>ferritic</a:t>
            </a:r>
            <a:r>
              <a:rPr lang="en-US" dirty="0" smtClean="0"/>
              <a:t> phase at temp. between 500-580</a:t>
            </a:r>
            <a:r>
              <a:rPr lang="en-US" baseline="30000" dirty="0" smtClean="0"/>
              <a:t>o</a:t>
            </a:r>
            <a:r>
              <a:rPr lang="en-US" dirty="0" smtClean="0"/>
              <a:t>C. </a:t>
            </a:r>
          </a:p>
          <a:p>
            <a:r>
              <a:rPr lang="en-US" dirty="0" smtClean="0"/>
              <a:t>For low and medium C-steel, </a:t>
            </a:r>
            <a:r>
              <a:rPr lang="en-US" dirty="0" err="1" smtClean="0"/>
              <a:t>nitrocarburizing</a:t>
            </a:r>
            <a:r>
              <a:rPr lang="en-US" dirty="0" smtClean="0"/>
              <a:t> is not as fast as </a:t>
            </a:r>
            <a:r>
              <a:rPr lang="en-US" dirty="0" err="1" smtClean="0"/>
              <a:t>nitriding</a:t>
            </a:r>
            <a:r>
              <a:rPr lang="en-US" dirty="0" smtClean="0"/>
              <a:t> process</a:t>
            </a:r>
          </a:p>
          <a:p>
            <a:r>
              <a:rPr lang="en-US" dirty="0" smtClean="0"/>
              <a:t>Properties of </a:t>
            </a:r>
            <a:r>
              <a:rPr lang="en-US" dirty="0" err="1" smtClean="0"/>
              <a:t>nitrocarburized</a:t>
            </a:r>
            <a:r>
              <a:rPr lang="en-US" dirty="0" smtClean="0"/>
              <a:t> parts are not always superior than </a:t>
            </a:r>
            <a:r>
              <a:rPr lang="en-US" dirty="0" err="1" smtClean="0"/>
              <a:t>nitriding</a:t>
            </a:r>
            <a:endParaRPr lang="en-US" dirty="0" smtClean="0"/>
          </a:p>
          <a:p>
            <a:r>
              <a:rPr lang="en-US" dirty="0" smtClean="0"/>
              <a:t>As compared to </a:t>
            </a:r>
            <a:r>
              <a:rPr lang="en-US" dirty="0" err="1" smtClean="0"/>
              <a:t>nitriding</a:t>
            </a:r>
            <a:r>
              <a:rPr lang="en-US" dirty="0" smtClean="0"/>
              <a:t>, </a:t>
            </a:r>
            <a:r>
              <a:rPr lang="en-US" dirty="0" err="1" smtClean="0"/>
              <a:t>nitrocarburizing</a:t>
            </a:r>
            <a:r>
              <a:rPr lang="en-US" dirty="0" smtClean="0"/>
              <a:t> process is difficult to control. </a:t>
            </a:r>
          </a:p>
          <a:p>
            <a:endParaRPr lang="en-US" dirty="0" smtClean="0"/>
          </a:p>
          <a:p>
            <a:r>
              <a:rPr lang="en-US" dirty="0" smtClean="0"/>
              <a:t>Process technology</a:t>
            </a:r>
          </a:p>
          <a:p>
            <a:pPr lvl="1"/>
            <a:r>
              <a:rPr lang="en-US" b="1" u="sng" dirty="0" smtClean="0"/>
              <a:t>Salt Bath </a:t>
            </a:r>
            <a:r>
              <a:rPr lang="en-US" dirty="0" err="1" smtClean="0"/>
              <a:t>Nitrocarburizing</a:t>
            </a:r>
            <a:r>
              <a:rPr lang="en-US" dirty="0" smtClean="0"/>
              <a:t> (</a:t>
            </a:r>
            <a:r>
              <a:rPr lang="en-US" dirty="0" err="1" smtClean="0"/>
              <a:t>Tufftride</a:t>
            </a:r>
            <a:r>
              <a:rPr lang="en-US" dirty="0" smtClean="0"/>
              <a:t>®)</a:t>
            </a:r>
            <a:r>
              <a:rPr lang="en-US" dirty="0"/>
              <a:t> </a:t>
            </a:r>
            <a:r>
              <a:rPr lang="en-US" dirty="0" smtClean="0"/>
              <a:t>consisting of alkali </a:t>
            </a:r>
            <a:r>
              <a:rPr lang="en-US" dirty="0" err="1" smtClean="0"/>
              <a:t>cyanate</a:t>
            </a:r>
            <a:r>
              <a:rPr lang="en-US" dirty="0" smtClean="0"/>
              <a:t> and alkali carbonate @480-630</a:t>
            </a:r>
            <a:r>
              <a:rPr lang="en-US" baseline="30000" dirty="0" smtClean="0"/>
              <a:t>o</a:t>
            </a:r>
            <a:r>
              <a:rPr lang="en-US" dirty="0" smtClean="0"/>
              <a:t>C. </a:t>
            </a:r>
          </a:p>
          <a:p>
            <a:pPr lvl="1"/>
            <a:r>
              <a:rPr lang="en-US" b="1" u="sng" dirty="0" smtClean="0"/>
              <a:t>Gas</a:t>
            </a:r>
            <a:r>
              <a:rPr lang="en-US" dirty="0" smtClean="0"/>
              <a:t> </a:t>
            </a:r>
            <a:r>
              <a:rPr lang="en-US" dirty="0" err="1" smtClean="0"/>
              <a:t>nitrocarburizing</a:t>
            </a:r>
            <a:r>
              <a:rPr lang="en-US" dirty="0" smtClean="0"/>
              <a:t>: Cleaner alternative to salt bath </a:t>
            </a:r>
            <a:r>
              <a:rPr lang="en-US" dirty="0" err="1" smtClean="0"/>
              <a:t>nitriding</a:t>
            </a:r>
            <a:r>
              <a:rPr lang="en-US" dirty="0" smtClean="0"/>
              <a:t>. </a:t>
            </a:r>
            <a:r>
              <a:rPr lang="en-US" dirty="0" err="1" smtClean="0"/>
              <a:t>Nitrocarburizing</a:t>
            </a:r>
            <a:r>
              <a:rPr lang="en-US" dirty="0" smtClean="0"/>
              <a:t> agents consist of ammonia (source of nascent N), C-bearing additives – CO</a:t>
            </a:r>
            <a:r>
              <a:rPr lang="en-US" baseline="-25000" dirty="0" smtClean="0"/>
              <a:t>2</a:t>
            </a:r>
            <a:r>
              <a:rPr lang="en-US" dirty="0" smtClean="0"/>
              <a:t>, CO, and H</a:t>
            </a:r>
            <a:r>
              <a:rPr lang="en-US" baseline="-25000" dirty="0" smtClean="0"/>
              <a:t>2 </a:t>
            </a:r>
            <a:r>
              <a:rPr lang="en-US" dirty="0" smtClean="0"/>
              <a:t> </a:t>
            </a:r>
          </a:p>
          <a:p>
            <a:pPr lvl="1"/>
            <a:r>
              <a:rPr lang="en-US" b="1" u="sng" dirty="0" smtClean="0"/>
              <a:t>Plasma</a:t>
            </a:r>
            <a:r>
              <a:rPr lang="en-US" dirty="0" smtClean="0"/>
              <a:t> </a:t>
            </a:r>
            <a:r>
              <a:rPr lang="en-US" dirty="0" err="1" smtClean="0"/>
              <a:t>Nitrocarburizing</a:t>
            </a:r>
            <a:r>
              <a:rPr lang="en-US" dirty="0" smtClean="0"/>
              <a:t>: Integrating low temperature plasma </a:t>
            </a:r>
            <a:r>
              <a:rPr lang="en-US" dirty="0" err="1" smtClean="0"/>
              <a:t>nitriding</a:t>
            </a:r>
            <a:r>
              <a:rPr lang="en-US" dirty="0" smtClean="0"/>
              <a:t> and additions of carburizing species to the plasma media. In low Temp. plasma </a:t>
            </a:r>
            <a:r>
              <a:rPr lang="en-US" dirty="0" err="1" smtClean="0"/>
              <a:t>nitrocarburizing</a:t>
            </a:r>
            <a:r>
              <a:rPr lang="en-US" dirty="0" smtClean="0"/>
              <a:t> process, it is difficult to produce a single </a:t>
            </a:r>
            <a:r>
              <a:rPr lang="en-US" dirty="0" smtClean="0">
                <a:latin typeface="Symbol" pitchFamily="18" charset="2"/>
              </a:rPr>
              <a:t>e</a:t>
            </a:r>
            <a:r>
              <a:rPr lang="en-US" dirty="0" smtClean="0"/>
              <a:t>-Fe</a:t>
            </a:r>
            <a:r>
              <a:rPr lang="en-US" baseline="-25000" dirty="0" smtClean="0"/>
              <a:t>2-3</a:t>
            </a:r>
            <a:r>
              <a:rPr lang="en-US" dirty="0" smtClean="0"/>
              <a:t>(N,C) phase compound layer on steel. Instead, it generates a compound layer with mixed phases of </a:t>
            </a:r>
            <a:r>
              <a:rPr lang="en-US" dirty="0" smtClean="0">
                <a:latin typeface="Symbol" pitchFamily="18" charset="2"/>
              </a:rPr>
              <a:t>e</a:t>
            </a:r>
            <a:r>
              <a:rPr lang="en-US" dirty="0" smtClean="0"/>
              <a:t>-Fe</a:t>
            </a:r>
            <a:r>
              <a:rPr lang="en-US" baseline="-25000" dirty="0" smtClean="0"/>
              <a:t>2-3</a:t>
            </a:r>
            <a:r>
              <a:rPr lang="en-US" dirty="0" smtClean="0"/>
              <a:t>(N,C) and </a:t>
            </a:r>
            <a:r>
              <a:rPr lang="en-US" dirty="0" smtClean="0">
                <a:latin typeface="Symbol" pitchFamily="18" charset="2"/>
              </a:rPr>
              <a:t>g</a:t>
            </a:r>
            <a:r>
              <a:rPr lang="en-US" dirty="0" smtClean="0"/>
              <a:t>’-Fe</a:t>
            </a:r>
            <a:r>
              <a:rPr lang="en-US" baseline="-25000" dirty="0" smtClean="0"/>
              <a:t>4</a:t>
            </a:r>
            <a:r>
              <a:rPr lang="en-US" dirty="0" smtClean="0"/>
              <a:t>(N,C), which are known to be detrimental to </a:t>
            </a:r>
            <a:r>
              <a:rPr lang="en-US" dirty="0" err="1" smtClean="0"/>
              <a:t>tribological</a:t>
            </a:r>
            <a:r>
              <a:rPr lang="en-US" dirty="0" smtClean="0"/>
              <a:t> applications under impact load.  Amount of gas consumption in plasma </a:t>
            </a:r>
            <a:r>
              <a:rPr lang="en-US" dirty="0" err="1" smtClean="0"/>
              <a:t>nitrocarburizing</a:t>
            </a:r>
            <a:r>
              <a:rPr lang="en-US" dirty="0" smtClean="0"/>
              <a:t> is substantially lower (~10 times lower) than gas </a:t>
            </a:r>
            <a:r>
              <a:rPr lang="en-US" dirty="0" err="1" smtClean="0"/>
              <a:t>nitrocarburizing</a:t>
            </a:r>
            <a:endParaRPr lang="en-US" dirty="0" smtClean="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err="1" smtClean="0"/>
              <a:t>Nitrocarburizing</a:t>
            </a:r>
            <a:r>
              <a:rPr lang="en-US" dirty="0" smtClean="0"/>
              <a:t> – Contd.</a:t>
            </a:r>
            <a:endParaRPr lang="en-US" dirty="0"/>
          </a:p>
        </p:txBody>
      </p:sp>
      <p:graphicFrame>
        <p:nvGraphicFramePr>
          <p:cNvPr id="4" name="Table 3"/>
          <p:cNvGraphicFramePr>
            <a:graphicFrameLocks noGrp="1"/>
          </p:cNvGraphicFramePr>
          <p:nvPr/>
        </p:nvGraphicFramePr>
        <p:xfrm>
          <a:off x="533400" y="1447800"/>
          <a:ext cx="7543800" cy="2225040"/>
        </p:xfrm>
        <a:graphic>
          <a:graphicData uri="http://schemas.openxmlformats.org/drawingml/2006/table">
            <a:tbl>
              <a:tblPr firstRow="1" bandRow="1">
                <a:tableStyleId>{5C22544A-7EE6-4342-B048-85BDC9FD1C3A}</a:tableStyleId>
              </a:tblPr>
              <a:tblGrid>
                <a:gridCol w="3200400"/>
                <a:gridCol w="1143000"/>
                <a:gridCol w="1314450"/>
                <a:gridCol w="1885950"/>
              </a:tblGrid>
              <a:tr h="370840">
                <a:tc>
                  <a:txBody>
                    <a:bodyPr/>
                    <a:lstStyle/>
                    <a:p>
                      <a:pPr algn="ctr"/>
                      <a:r>
                        <a:rPr lang="en-US" dirty="0" smtClean="0"/>
                        <a:t>Emissions</a:t>
                      </a:r>
                      <a:endParaRPr lang="en-US" dirty="0"/>
                    </a:p>
                  </a:txBody>
                  <a:tcPr/>
                </a:tc>
                <a:tc>
                  <a:txBody>
                    <a:bodyPr/>
                    <a:lstStyle/>
                    <a:p>
                      <a:pPr algn="ctr"/>
                      <a:r>
                        <a:rPr lang="en-US" dirty="0" smtClean="0"/>
                        <a:t>Unit</a:t>
                      </a:r>
                      <a:endParaRPr lang="en-US" dirty="0"/>
                    </a:p>
                  </a:txBody>
                  <a:tcPr/>
                </a:tc>
                <a:tc>
                  <a:txBody>
                    <a:bodyPr/>
                    <a:lstStyle/>
                    <a:p>
                      <a:pPr algn="ctr"/>
                      <a:r>
                        <a:rPr lang="en-US" dirty="0" smtClean="0"/>
                        <a:t>Plasma</a:t>
                      </a:r>
                      <a:endParaRPr lang="en-US" dirty="0"/>
                    </a:p>
                  </a:txBody>
                  <a:tcPr/>
                </a:tc>
                <a:tc>
                  <a:txBody>
                    <a:bodyPr/>
                    <a:lstStyle/>
                    <a:p>
                      <a:pPr algn="ctr"/>
                      <a:r>
                        <a:rPr lang="en-US" dirty="0" smtClean="0"/>
                        <a:t>Gas</a:t>
                      </a:r>
                      <a:endParaRPr lang="en-US" dirty="0"/>
                    </a:p>
                  </a:txBody>
                  <a:tcPr/>
                </a:tc>
              </a:tr>
              <a:tr h="370840">
                <a:tc>
                  <a:txBody>
                    <a:bodyPr/>
                    <a:lstStyle/>
                    <a:p>
                      <a:r>
                        <a:rPr lang="en-US" dirty="0" smtClean="0"/>
                        <a:t>Amount of gas used</a:t>
                      </a:r>
                      <a:endParaRPr lang="en-US" dirty="0"/>
                    </a:p>
                  </a:txBody>
                  <a:tcPr/>
                </a:tc>
                <a:tc>
                  <a:txBody>
                    <a:bodyPr/>
                    <a:lstStyle/>
                    <a:p>
                      <a:r>
                        <a:rPr lang="en-US" dirty="0" smtClean="0"/>
                        <a:t>M</a:t>
                      </a:r>
                      <a:r>
                        <a:rPr lang="en-US" sz="1800" kern="1200" baseline="30000" dirty="0" smtClean="0">
                          <a:solidFill>
                            <a:schemeClr val="dk1"/>
                          </a:solidFill>
                          <a:latin typeface="+mn-lt"/>
                          <a:ea typeface="+mn-ea"/>
                          <a:cs typeface="+mn-cs"/>
                        </a:rPr>
                        <a:t>3</a:t>
                      </a:r>
                      <a:r>
                        <a:rPr lang="en-US" dirty="0" smtClean="0"/>
                        <a:t>/h</a:t>
                      </a:r>
                      <a:endParaRPr lang="en-US" dirty="0"/>
                    </a:p>
                  </a:txBody>
                  <a:tcPr/>
                </a:tc>
                <a:tc>
                  <a:txBody>
                    <a:bodyPr/>
                    <a:lstStyle/>
                    <a:p>
                      <a:r>
                        <a:rPr lang="en-US" dirty="0" smtClean="0"/>
                        <a:t>0.6</a:t>
                      </a:r>
                      <a:endParaRPr lang="en-US" dirty="0"/>
                    </a:p>
                  </a:txBody>
                  <a:tcPr/>
                </a:tc>
                <a:tc>
                  <a:txBody>
                    <a:bodyPr/>
                    <a:lstStyle/>
                    <a:p>
                      <a:r>
                        <a:rPr lang="en-US" dirty="0" smtClean="0"/>
                        <a:t>6.0</a:t>
                      </a:r>
                      <a:endParaRPr lang="en-US" dirty="0"/>
                    </a:p>
                  </a:txBody>
                  <a:tcPr/>
                </a:tc>
              </a:tr>
              <a:tr h="370840">
                <a:tc>
                  <a:txBody>
                    <a:bodyPr/>
                    <a:lstStyle/>
                    <a:p>
                      <a:r>
                        <a:rPr lang="en-US" dirty="0" smtClean="0"/>
                        <a:t>Total C emission via CO/CO</a:t>
                      </a:r>
                      <a:r>
                        <a:rPr lang="en-US" baseline="-25000" dirty="0" smtClean="0"/>
                        <a:t>2</a:t>
                      </a:r>
                      <a:endParaRPr lang="en-US" baseline="-25000" dirty="0"/>
                    </a:p>
                  </a:txBody>
                  <a:tcPr/>
                </a:tc>
                <a:tc>
                  <a:txBody>
                    <a:bodyPr/>
                    <a:lstStyle/>
                    <a:p>
                      <a:r>
                        <a:rPr lang="en-US" dirty="0" smtClean="0"/>
                        <a:t>Mg/m</a:t>
                      </a:r>
                      <a:r>
                        <a:rPr lang="en-US" sz="1800" kern="1200" baseline="30000" dirty="0" smtClean="0">
                          <a:solidFill>
                            <a:schemeClr val="dk1"/>
                          </a:solidFill>
                          <a:latin typeface="+mn-lt"/>
                          <a:ea typeface="+mn-ea"/>
                          <a:cs typeface="+mn-cs"/>
                        </a:rPr>
                        <a:t>3</a:t>
                      </a:r>
                    </a:p>
                  </a:txBody>
                  <a:tcPr/>
                </a:tc>
                <a:tc>
                  <a:txBody>
                    <a:bodyPr/>
                    <a:lstStyle/>
                    <a:p>
                      <a:r>
                        <a:rPr lang="en-US" dirty="0" smtClean="0"/>
                        <a:t>504</a:t>
                      </a:r>
                      <a:endParaRPr lang="en-US" dirty="0"/>
                    </a:p>
                  </a:txBody>
                  <a:tcPr/>
                </a:tc>
                <a:tc>
                  <a:txBody>
                    <a:bodyPr/>
                    <a:lstStyle/>
                    <a:p>
                      <a:r>
                        <a:rPr lang="en-US" dirty="0" smtClean="0"/>
                        <a:t>137253</a:t>
                      </a:r>
                      <a:endParaRPr lang="en-US" dirty="0"/>
                    </a:p>
                  </a:txBody>
                  <a:tcPr/>
                </a:tc>
              </a:tr>
              <a:tr h="370840">
                <a:tc>
                  <a:txBody>
                    <a:bodyPr/>
                    <a:lstStyle/>
                    <a:p>
                      <a:r>
                        <a:rPr lang="en-US" dirty="0" smtClean="0"/>
                        <a:t>Total</a:t>
                      </a:r>
                      <a:r>
                        <a:rPr lang="en-US" baseline="0" dirty="0" smtClean="0"/>
                        <a:t> amount of </a:t>
                      </a:r>
                      <a:r>
                        <a:rPr lang="en-US" baseline="0" dirty="0" err="1" smtClean="0"/>
                        <a:t>NO</a:t>
                      </a:r>
                      <a:r>
                        <a:rPr lang="en-US" baseline="-25000" dirty="0" err="1" smtClean="0"/>
                        <a:t>x</a:t>
                      </a:r>
                      <a:r>
                        <a:rPr lang="en-US" baseline="0" dirty="0" smtClean="0"/>
                        <a:t> gas</a:t>
                      </a:r>
                      <a:endParaRPr lang="en-US" dirty="0"/>
                    </a:p>
                  </a:txBody>
                  <a:tcPr/>
                </a:tc>
                <a:tc>
                  <a:txBody>
                    <a:bodyPr/>
                    <a:lstStyle/>
                    <a:p>
                      <a:r>
                        <a:rPr lang="en-US" dirty="0" smtClean="0"/>
                        <a:t>Mg/m</a:t>
                      </a:r>
                      <a:r>
                        <a:rPr lang="en-US" sz="1800" kern="1200" baseline="30000" dirty="0" smtClean="0">
                          <a:solidFill>
                            <a:schemeClr val="dk1"/>
                          </a:solidFill>
                          <a:latin typeface="+mn-lt"/>
                          <a:ea typeface="+mn-ea"/>
                          <a:cs typeface="+mn-cs"/>
                        </a:rPr>
                        <a:t>3</a:t>
                      </a:r>
                    </a:p>
                  </a:txBody>
                  <a:tcPr/>
                </a:tc>
                <a:tc>
                  <a:txBody>
                    <a:bodyPr/>
                    <a:lstStyle/>
                    <a:p>
                      <a:r>
                        <a:rPr lang="en-US" dirty="0" smtClean="0"/>
                        <a:t>1.2</a:t>
                      </a:r>
                      <a:endParaRPr lang="en-US" dirty="0"/>
                    </a:p>
                  </a:txBody>
                  <a:tcPr/>
                </a:tc>
                <a:tc>
                  <a:txBody>
                    <a:bodyPr/>
                    <a:lstStyle/>
                    <a:p>
                      <a:r>
                        <a:rPr lang="en-US" dirty="0" smtClean="0"/>
                        <a:t>664</a:t>
                      </a:r>
                      <a:endParaRPr lang="en-US" dirty="0"/>
                    </a:p>
                  </a:txBody>
                  <a:tcPr/>
                </a:tc>
              </a:tr>
              <a:tr h="370840">
                <a:tc>
                  <a:txBody>
                    <a:bodyPr/>
                    <a:lstStyle/>
                    <a:p>
                      <a:r>
                        <a:rPr lang="en-US" dirty="0" smtClean="0"/>
                        <a:t>Output of residual C bearing gas</a:t>
                      </a:r>
                      <a:endParaRPr lang="en-US" dirty="0"/>
                    </a:p>
                  </a:txBody>
                  <a:tcPr/>
                </a:tc>
                <a:tc>
                  <a:txBody>
                    <a:bodyPr/>
                    <a:lstStyle/>
                    <a:p>
                      <a:r>
                        <a:rPr lang="en-US" dirty="0" smtClean="0"/>
                        <a:t>Mg/h</a:t>
                      </a:r>
                      <a:endParaRPr lang="en-US" dirty="0"/>
                    </a:p>
                  </a:txBody>
                  <a:tcPr/>
                </a:tc>
                <a:tc>
                  <a:txBody>
                    <a:bodyPr/>
                    <a:lstStyle/>
                    <a:p>
                      <a:r>
                        <a:rPr lang="en-US" dirty="0" smtClean="0"/>
                        <a:t>302</a:t>
                      </a:r>
                      <a:endParaRPr lang="en-US" dirty="0"/>
                    </a:p>
                  </a:txBody>
                  <a:tcPr/>
                </a:tc>
                <a:tc>
                  <a:txBody>
                    <a:bodyPr/>
                    <a:lstStyle/>
                    <a:p>
                      <a:r>
                        <a:rPr lang="en-US" dirty="0" smtClean="0"/>
                        <a:t>823518</a:t>
                      </a:r>
                      <a:endParaRPr lang="en-US" dirty="0"/>
                    </a:p>
                  </a:txBody>
                  <a:tcPr/>
                </a:tc>
              </a:tr>
              <a:tr h="370840">
                <a:tc>
                  <a:txBody>
                    <a:bodyPr/>
                    <a:lstStyle/>
                    <a:p>
                      <a:r>
                        <a:rPr lang="en-US" dirty="0" smtClean="0"/>
                        <a:t>Output of residual </a:t>
                      </a:r>
                      <a:r>
                        <a:rPr lang="en-US" dirty="0" err="1" smtClean="0"/>
                        <a:t>NO</a:t>
                      </a:r>
                      <a:r>
                        <a:rPr lang="en-US" sz="1800" kern="1200" baseline="-25000" dirty="0" err="1" smtClean="0">
                          <a:solidFill>
                            <a:schemeClr val="dk1"/>
                          </a:solidFill>
                          <a:latin typeface="+mn-lt"/>
                          <a:ea typeface="+mn-ea"/>
                          <a:cs typeface="+mn-cs"/>
                        </a:rPr>
                        <a:t>x</a:t>
                      </a:r>
                      <a:r>
                        <a:rPr lang="en-US" dirty="0" smtClean="0"/>
                        <a:t> gas</a:t>
                      </a:r>
                      <a:endParaRPr lang="en-US" dirty="0"/>
                    </a:p>
                  </a:txBody>
                  <a:tcPr/>
                </a:tc>
                <a:tc>
                  <a:txBody>
                    <a:bodyPr/>
                    <a:lstStyle/>
                    <a:p>
                      <a:r>
                        <a:rPr lang="en-US" dirty="0" smtClean="0"/>
                        <a:t>Mg/h</a:t>
                      </a:r>
                      <a:endParaRPr lang="en-US" dirty="0"/>
                    </a:p>
                  </a:txBody>
                  <a:tcPr/>
                </a:tc>
                <a:tc>
                  <a:txBody>
                    <a:bodyPr/>
                    <a:lstStyle/>
                    <a:p>
                      <a:r>
                        <a:rPr lang="en-US" dirty="0" smtClean="0"/>
                        <a:t>54</a:t>
                      </a:r>
                      <a:endParaRPr lang="en-US" dirty="0"/>
                    </a:p>
                  </a:txBody>
                  <a:tcPr/>
                </a:tc>
                <a:tc>
                  <a:txBody>
                    <a:bodyPr/>
                    <a:lstStyle/>
                    <a:p>
                      <a:r>
                        <a:rPr lang="en-US" dirty="0" smtClean="0"/>
                        <a:t>3984</a:t>
                      </a:r>
                      <a:endParaRPr lang="en-US" dirty="0"/>
                    </a:p>
                  </a:txBody>
                  <a:tcPr/>
                </a:tc>
              </a:tr>
            </a:tbl>
          </a:graphicData>
        </a:graphic>
      </p:graphicFrame>
      <p:sp>
        <p:nvSpPr>
          <p:cNvPr id="5" name="TextBox 4"/>
          <p:cNvSpPr txBox="1"/>
          <p:nvPr/>
        </p:nvSpPr>
        <p:spPr>
          <a:xfrm>
            <a:off x="685800" y="3962400"/>
            <a:ext cx="7772400" cy="2308324"/>
          </a:xfrm>
          <a:prstGeom prst="rect">
            <a:avLst/>
          </a:prstGeom>
          <a:noFill/>
        </p:spPr>
        <p:txBody>
          <a:bodyPr wrap="square" rtlCol="0">
            <a:spAutoFit/>
          </a:bodyPr>
          <a:lstStyle/>
          <a:p>
            <a:pPr>
              <a:buFont typeface="Arial" pitchFamily="34" charset="0"/>
              <a:buChar char="•"/>
            </a:pPr>
            <a:r>
              <a:rPr lang="en-US" dirty="0" smtClean="0"/>
              <a:t> Low pressure </a:t>
            </a:r>
            <a:r>
              <a:rPr lang="en-US" dirty="0" err="1" smtClean="0"/>
              <a:t>nitrocarburizing</a:t>
            </a:r>
            <a:r>
              <a:rPr lang="en-US" dirty="0" smtClean="0"/>
              <a:t> </a:t>
            </a:r>
            <a:r>
              <a:rPr lang="en-US" smtClean="0"/>
              <a:t>process consists </a:t>
            </a:r>
            <a:r>
              <a:rPr lang="en-US" dirty="0" smtClean="0"/>
              <a:t>of NH</a:t>
            </a:r>
            <a:r>
              <a:rPr lang="en-US" baseline="-25000" dirty="0" smtClean="0"/>
              <a:t>3</a:t>
            </a:r>
            <a:r>
              <a:rPr lang="en-US" dirty="0" smtClean="0"/>
              <a:t> and CO</a:t>
            </a:r>
            <a:r>
              <a:rPr lang="en-US" baseline="-25000" dirty="0" smtClean="0"/>
              <a:t>2</a:t>
            </a:r>
            <a:r>
              <a:rPr lang="en-US" dirty="0" smtClean="0"/>
              <a:t> – accelerated the formation of Fe</a:t>
            </a:r>
            <a:r>
              <a:rPr lang="en-US" baseline="-25000" dirty="0" smtClean="0"/>
              <a:t>3</a:t>
            </a:r>
            <a:r>
              <a:rPr lang="en-US" dirty="0" smtClean="0"/>
              <a:t>(N,C) and contribute to the growth of adherent </a:t>
            </a:r>
            <a:r>
              <a:rPr lang="en-US" dirty="0" err="1" smtClean="0"/>
              <a:t>nitrocarburized</a:t>
            </a:r>
            <a:r>
              <a:rPr lang="en-US" dirty="0" smtClean="0"/>
              <a:t> layers. </a:t>
            </a:r>
          </a:p>
          <a:p>
            <a:pPr>
              <a:buFont typeface="Arial" pitchFamily="34" charset="0"/>
              <a:buChar char="•"/>
            </a:pPr>
            <a:r>
              <a:rPr lang="en-US" dirty="0" smtClean="0"/>
              <a:t> </a:t>
            </a:r>
            <a:r>
              <a:rPr lang="en-US" dirty="0" err="1" smtClean="0"/>
              <a:t>Nitreg</a:t>
            </a:r>
            <a:r>
              <a:rPr lang="en-US" dirty="0" smtClean="0"/>
              <a:t>-ONC® technology generates modified complex compound layer consisting of increased concentration of C, O, and N. Consequently, it has superior wear resistance, anti-scuffing and anti-seizing properties. In addition, it results in excellent corrosion resistance (comparable to stainless steel). Superior corrosion resistance is attributed to superficial oxide layer</a:t>
            </a:r>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smtClean="0"/>
              <a:t>Diffusion and Transfer Rates</a:t>
            </a:r>
            <a:endParaRPr lang="en-US" dirty="0"/>
          </a:p>
        </p:txBody>
      </p:sp>
      <p:sp>
        <p:nvSpPr>
          <p:cNvPr id="3" name="Content Placeholder 2"/>
          <p:cNvSpPr>
            <a:spLocks noGrp="1"/>
          </p:cNvSpPr>
          <p:nvPr>
            <p:ph idx="1"/>
          </p:nvPr>
        </p:nvSpPr>
        <p:spPr>
          <a:xfrm>
            <a:off x="533400" y="1066801"/>
            <a:ext cx="8229600" cy="2743200"/>
          </a:xfrm>
        </p:spPr>
        <p:txBody>
          <a:bodyPr>
            <a:normAutofit fontScale="55000" lnSpcReduction="20000"/>
          </a:bodyPr>
          <a:lstStyle/>
          <a:p>
            <a:r>
              <a:rPr lang="en-US" dirty="0" smtClean="0"/>
              <a:t>In gas </a:t>
            </a:r>
            <a:r>
              <a:rPr lang="en-US" dirty="0" err="1" smtClean="0"/>
              <a:t>nitrocarburization</a:t>
            </a:r>
            <a:r>
              <a:rPr lang="en-US" dirty="0" smtClean="0"/>
              <a:t>, transfer of N and C atoms can be divided into 3 steps: 1) dissociation onto the steel surface, 2) diffusion in the compound layer, and 3) diffusion in the solid solution zone. </a:t>
            </a:r>
          </a:p>
          <a:p>
            <a:r>
              <a:rPr lang="en-US" dirty="0" smtClean="0"/>
              <a:t>Ammonia dissociates on the steel surface and surface adsorbs nitrogen atoms.</a:t>
            </a:r>
          </a:p>
          <a:p>
            <a:pPr>
              <a:buNone/>
            </a:pPr>
            <a:r>
              <a:rPr lang="en-US" dirty="0" smtClean="0"/>
              <a:t>	2NH</a:t>
            </a:r>
            <a:r>
              <a:rPr lang="en-US" baseline="-25000" dirty="0" smtClean="0"/>
              <a:t>3</a:t>
            </a:r>
            <a:r>
              <a:rPr lang="en-US" dirty="0" smtClean="0"/>
              <a:t> → 2N + 3H</a:t>
            </a:r>
            <a:r>
              <a:rPr lang="en-US" baseline="-25000" dirty="0" smtClean="0"/>
              <a:t>2</a:t>
            </a:r>
          </a:p>
          <a:p>
            <a:r>
              <a:rPr lang="en-US" dirty="0" smtClean="0"/>
              <a:t>Carbon dioxide dissociation:</a:t>
            </a:r>
          </a:p>
          <a:p>
            <a:pPr>
              <a:buNone/>
            </a:pPr>
            <a:r>
              <a:rPr lang="en-US" dirty="0" smtClean="0"/>
              <a:t>	CO</a:t>
            </a:r>
            <a:r>
              <a:rPr lang="en-US" baseline="-25000" dirty="0" smtClean="0"/>
              <a:t>2</a:t>
            </a:r>
            <a:r>
              <a:rPr lang="en-US" dirty="0" smtClean="0"/>
              <a:t> + H</a:t>
            </a:r>
            <a:r>
              <a:rPr lang="en-US" baseline="-25000" dirty="0" smtClean="0"/>
              <a:t>2</a:t>
            </a:r>
            <a:r>
              <a:rPr lang="en-US" dirty="0" smtClean="0"/>
              <a:t> → CO + 3H</a:t>
            </a:r>
            <a:r>
              <a:rPr lang="en-US" baseline="-25000" dirty="0" smtClean="0"/>
              <a:t>2</a:t>
            </a:r>
            <a:r>
              <a:rPr lang="en-US" dirty="0" smtClean="0"/>
              <a:t>O</a:t>
            </a:r>
          </a:p>
          <a:p>
            <a:pPr>
              <a:buNone/>
            </a:pPr>
            <a:r>
              <a:rPr lang="en-US" dirty="0" smtClean="0"/>
              <a:t>	CO + H</a:t>
            </a:r>
            <a:r>
              <a:rPr lang="en-US" baseline="-25000" dirty="0" smtClean="0"/>
              <a:t>2</a:t>
            </a:r>
            <a:r>
              <a:rPr lang="en-US" dirty="0" smtClean="0"/>
              <a:t> → C + H</a:t>
            </a:r>
            <a:r>
              <a:rPr lang="en-US" baseline="-25000" dirty="0" smtClean="0"/>
              <a:t>2</a:t>
            </a:r>
            <a:r>
              <a:rPr lang="en-US" dirty="0" smtClean="0"/>
              <a:t>O</a:t>
            </a:r>
          </a:p>
          <a:p>
            <a:r>
              <a:rPr lang="en-US" dirty="0" smtClean="0"/>
              <a:t>Adsorption speed of N and C – Eq. 1; Diffusion rate of compound layer – Eq. 2</a:t>
            </a:r>
          </a:p>
          <a:p>
            <a:pPr>
              <a:buNone/>
            </a:pPr>
            <a:r>
              <a:rPr lang="en-US" dirty="0" smtClean="0"/>
              <a:t>	Diffusion rate of diffusion layer – Eq. 3; Temp. dependent diffusivity – Eq. 5</a:t>
            </a:r>
          </a:p>
        </p:txBody>
      </p:sp>
      <p:graphicFrame>
        <p:nvGraphicFramePr>
          <p:cNvPr id="4" name="Object 3"/>
          <p:cNvGraphicFramePr>
            <a:graphicFrameLocks noChangeAspect="1"/>
          </p:cNvGraphicFramePr>
          <p:nvPr/>
        </p:nvGraphicFramePr>
        <p:xfrm>
          <a:off x="2209800" y="3733800"/>
          <a:ext cx="2009775" cy="2524125"/>
        </p:xfrm>
        <a:graphic>
          <a:graphicData uri="http://schemas.openxmlformats.org/presentationml/2006/ole">
            <p:oleObj spid="_x0000_s94210" name="Equation" r:id="rId4" imgW="1244520" imgH="1562040" progId="Equation.3">
              <p:embed/>
            </p:oleObj>
          </a:graphicData>
        </a:graphic>
      </p:graphicFrame>
      <p:sp>
        <p:nvSpPr>
          <p:cNvPr id="5" name="TextBox 4"/>
          <p:cNvSpPr txBox="1"/>
          <p:nvPr/>
        </p:nvSpPr>
        <p:spPr>
          <a:xfrm>
            <a:off x="6265978" y="3776246"/>
            <a:ext cx="592022" cy="338554"/>
          </a:xfrm>
          <a:prstGeom prst="rect">
            <a:avLst/>
          </a:prstGeom>
          <a:noFill/>
        </p:spPr>
        <p:txBody>
          <a:bodyPr wrap="none" rtlCol="0">
            <a:spAutoFit/>
          </a:bodyPr>
          <a:lstStyle/>
          <a:p>
            <a:r>
              <a:rPr lang="en-US" sz="1600" dirty="0" smtClean="0"/>
              <a:t>Eq. 1</a:t>
            </a:r>
            <a:endParaRPr lang="en-US" sz="1600" dirty="0"/>
          </a:p>
        </p:txBody>
      </p:sp>
      <p:sp>
        <p:nvSpPr>
          <p:cNvPr id="6" name="TextBox 5"/>
          <p:cNvSpPr txBox="1"/>
          <p:nvPr/>
        </p:nvSpPr>
        <p:spPr>
          <a:xfrm>
            <a:off x="6265978" y="4309646"/>
            <a:ext cx="592022" cy="338554"/>
          </a:xfrm>
          <a:prstGeom prst="rect">
            <a:avLst/>
          </a:prstGeom>
          <a:noFill/>
        </p:spPr>
        <p:txBody>
          <a:bodyPr wrap="none" rtlCol="0">
            <a:spAutoFit/>
          </a:bodyPr>
          <a:lstStyle/>
          <a:p>
            <a:r>
              <a:rPr lang="en-US" sz="1600" dirty="0" smtClean="0"/>
              <a:t>Eq. 2</a:t>
            </a:r>
            <a:endParaRPr lang="en-US" sz="1600" dirty="0"/>
          </a:p>
        </p:txBody>
      </p:sp>
      <p:sp>
        <p:nvSpPr>
          <p:cNvPr id="7" name="TextBox 6"/>
          <p:cNvSpPr txBox="1"/>
          <p:nvPr/>
        </p:nvSpPr>
        <p:spPr>
          <a:xfrm>
            <a:off x="6248400" y="4843046"/>
            <a:ext cx="592022" cy="338554"/>
          </a:xfrm>
          <a:prstGeom prst="rect">
            <a:avLst/>
          </a:prstGeom>
          <a:noFill/>
        </p:spPr>
        <p:txBody>
          <a:bodyPr wrap="none" rtlCol="0">
            <a:spAutoFit/>
          </a:bodyPr>
          <a:lstStyle/>
          <a:p>
            <a:r>
              <a:rPr lang="en-US" sz="1600" dirty="0" smtClean="0"/>
              <a:t>Eq. 3</a:t>
            </a:r>
            <a:endParaRPr lang="en-US" sz="1600" dirty="0"/>
          </a:p>
        </p:txBody>
      </p:sp>
      <p:sp>
        <p:nvSpPr>
          <p:cNvPr id="8" name="TextBox 7"/>
          <p:cNvSpPr txBox="1"/>
          <p:nvPr/>
        </p:nvSpPr>
        <p:spPr>
          <a:xfrm>
            <a:off x="6248400" y="5410200"/>
            <a:ext cx="592022" cy="338554"/>
          </a:xfrm>
          <a:prstGeom prst="rect">
            <a:avLst/>
          </a:prstGeom>
          <a:noFill/>
        </p:spPr>
        <p:txBody>
          <a:bodyPr wrap="none" rtlCol="0">
            <a:spAutoFit/>
          </a:bodyPr>
          <a:lstStyle/>
          <a:p>
            <a:r>
              <a:rPr lang="en-US" sz="1600" dirty="0" smtClean="0"/>
              <a:t>Eq. 4</a:t>
            </a:r>
            <a:endParaRPr lang="en-US" sz="1600" dirty="0"/>
          </a:p>
        </p:txBody>
      </p:sp>
      <p:sp>
        <p:nvSpPr>
          <p:cNvPr id="9" name="TextBox 8"/>
          <p:cNvSpPr txBox="1"/>
          <p:nvPr/>
        </p:nvSpPr>
        <p:spPr>
          <a:xfrm>
            <a:off x="6248400" y="5909846"/>
            <a:ext cx="592022" cy="338554"/>
          </a:xfrm>
          <a:prstGeom prst="rect">
            <a:avLst/>
          </a:prstGeom>
          <a:noFill/>
        </p:spPr>
        <p:txBody>
          <a:bodyPr wrap="none" rtlCol="0">
            <a:spAutoFit/>
          </a:bodyPr>
          <a:lstStyle/>
          <a:p>
            <a:r>
              <a:rPr lang="en-US" sz="1600" dirty="0" smtClean="0"/>
              <a:t>Eq. 5</a:t>
            </a:r>
            <a:endParaRPr lang="en-US" sz="1600" dirty="0"/>
          </a:p>
        </p:txBody>
      </p:sp>
      <p:sp>
        <p:nvSpPr>
          <p:cNvPr id="10" name="TextBox 9"/>
          <p:cNvSpPr txBox="1"/>
          <p:nvPr/>
        </p:nvSpPr>
        <p:spPr>
          <a:xfrm>
            <a:off x="685800" y="6096000"/>
            <a:ext cx="8153400" cy="646331"/>
          </a:xfrm>
          <a:prstGeom prst="rect">
            <a:avLst/>
          </a:prstGeom>
          <a:noFill/>
        </p:spPr>
        <p:txBody>
          <a:bodyPr wrap="square" rtlCol="0">
            <a:spAutoFit/>
          </a:bodyPr>
          <a:lstStyle/>
          <a:p>
            <a:pPr>
              <a:buFont typeface="Wingdings" pitchFamily="2" charset="2"/>
              <a:buChar char="Ø"/>
            </a:pPr>
            <a:r>
              <a:rPr lang="en-US" dirty="0" smtClean="0"/>
              <a:t> Since </a:t>
            </a:r>
            <a:r>
              <a:rPr lang="en-US" dirty="0" err="1" smtClean="0"/>
              <a:t>nitrocarburizing</a:t>
            </a:r>
            <a:r>
              <a:rPr lang="en-US" dirty="0" smtClean="0"/>
              <a:t> process takes place at relatively low temp., process time required to obtain desired case depth is high as compared to carburizing</a:t>
            </a:r>
            <a:endParaRPr 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87362"/>
          </a:xfrm>
        </p:spPr>
        <p:txBody>
          <a:bodyPr>
            <a:normAutofit fontScale="90000"/>
          </a:bodyPr>
          <a:lstStyle/>
          <a:p>
            <a:r>
              <a:rPr lang="en-US" sz="2800" dirty="0" smtClean="0"/>
              <a:t>Factors Affecting the Formation of Compound Layer</a:t>
            </a:r>
            <a:endParaRPr lang="en-US" sz="2800" dirty="0"/>
          </a:p>
        </p:txBody>
      </p:sp>
      <p:sp>
        <p:nvSpPr>
          <p:cNvPr id="3" name="Content Placeholder 2"/>
          <p:cNvSpPr>
            <a:spLocks noGrp="1"/>
          </p:cNvSpPr>
          <p:nvPr>
            <p:ph idx="1"/>
          </p:nvPr>
        </p:nvSpPr>
        <p:spPr>
          <a:xfrm>
            <a:off x="381000" y="685800"/>
            <a:ext cx="8229600" cy="4525963"/>
          </a:xfrm>
        </p:spPr>
        <p:txBody>
          <a:bodyPr>
            <a:normAutofit/>
          </a:bodyPr>
          <a:lstStyle/>
          <a:p>
            <a:r>
              <a:rPr lang="en-US" sz="2000" dirty="0" smtClean="0"/>
              <a:t>Time, Temperature and Carbon potential (</a:t>
            </a:r>
            <a:r>
              <a:rPr lang="en-US" sz="2000" i="1" dirty="0" err="1" smtClean="0"/>
              <a:t>r</a:t>
            </a:r>
            <a:r>
              <a:rPr lang="en-US" sz="2000" i="1" baseline="-25000" dirty="0" err="1" smtClean="0"/>
              <a:t>N</a:t>
            </a:r>
            <a:r>
              <a:rPr lang="en-US" sz="2000" dirty="0" smtClean="0"/>
              <a:t> and </a:t>
            </a:r>
            <a:r>
              <a:rPr lang="en-US" sz="2000" i="1" dirty="0" err="1" smtClean="0"/>
              <a:t>r</a:t>
            </a:r>
            <a:r>
              <a:rPr lang="en-US" sz="2000" i="1" baseline="-25000" dirty="0" err="1" smtClean="0"/>
              <a:t>C</a:t>
            </a:r>
            <a:r>
              <a:rPr lang="en-US" sz="2000" dirty="0" smtClean="0"/>
              <a:t>)</a:t>
            </a:r>
          </a:p>
          <a:p>
            <a:r>
              <a:rPr lang="en-US" sz="2000" dirty="0" smtClean="0"/>
              <a:t>Composition of steel alloy – medium or high C steel,</a:t>
            </a:r>
          </a:p>
          <a:p>
            <a:pPr lvl="1">
              <a:buNone/>
            </a:pPr>
            <a:r>
              <a:rPr lang="en-US" sz="2000" dirty="0" smtClean="0">
                <a:latin typeface="Symbol" pitchFamily="18" charset="2"/>
              </a:rPr>
              <a:t>e</a:t>
            </a:r>
            <a:r>
              <a:rPr lang="en-US" sz="2000" dirty="0" smtClean="0"/>
              <a:t>-phase forms in compound layer; Cr –steel (100Cr6)</a:t>
            </a:r>
          </a:p>
          <a:p>
            <a:pPr lvl="1">
              <a:buNone/>
            </a:pPr>
            <a:r>
              <a:rPr lang="en-US" sz="2000" dirty="0" smtClean="0"/>
              <a:t>Small amount of chromium nitrides (Cr</a:t>
            </a:r>
            <a:r>
              <a:rPr lang="en-US" sz="2000" baseline="-25000" dirty="0" smtClean="0"/>
              <a:t>2</a:t>
            </a:r>
            <a:r>
              <a:rPr lang="en-US" sz="2000" dirty="0" smtClean="0"/>
              <a:t>N and </a:t>
            </a:r>
            <a:r>
              <a:rPr lang="en-US" sz="2000" dirty="0" err="1" smtClean="0"/>
              <a:t>CrN</a:t>
            </a:r>
            <a:r>
              <a:rPr lang="en-US" sz="2000" dirty="0" smtClean="0"/>
              <a:t>) formed </a:t>
            </a:r>
          </a:p>
          <a:p>
            <a:pPr lvl="1">
              <a:buNone/>
            </a:pPr>
            <a:r>
              <a:rPr lang="en-US" sz="2000" dirty="0" smtClean="0"/>
              <a:t>during salt bath </a:t>
            </a:r>
            <a:r>
              <a:rPr lang="en-US" sz="2000" dirty="0" err="1" smtClean="0"/>
              <a:t>nitriding</a:t>
            </a:r>
            <a:r>
              <a:rPr lang="en-US" sz="2000" dirty="0" smtClean="0"/>
              <a:t>. </a:t>
            </a:r>
          </a:p>
          <a:p>
            <a:r>
              <a:rPr lang="en-US" sz="2000" dirty="0" smtClean="0"/>
              <a:t>Longer process time and high N potential increases the amount of porosity because interstitial nitrogen combine to form molecules by pressure of gaseous nitrogen at grain boundaries and other </a:t>
            </a:r>
            <a:r>
              <a:rPr lang="en-US" sz="2000" dirty="0" err="1" smtClean="0"/>
              <a:t>dicontinuities</a:t>
            </a:r>
            <a:r>
              <a:rPr lang="en-US" sz="2000" dirty="0" smtClean="0"/>
              <a:t>. </a:t>
            </a:r>
            <a:endParaRPr lang="en-US" sz="2400" dirty="0" smtClean="0"/>
          </a:p>
          <a:p>
            <a:pPr lvl="1"/>
            <a:r>
              <a:rPr lang="en-US" sz="1600" dirty="0" smtClean="0"/>
              <a:t>Increasing alloying content lowers porosity by decreasing nitrogen activity. </a:t>
            </a:r>
          </a:p>
        </p:txBody>
      </p:sp>
      <p:graphicFrame>
        <p:nvGraphicFramePr>
          <p:cNvPr id="4" name="Object 3"/>
          <p:cNvGraphicFramePr>
            <a:graphicFrameLocks noChangeAspect="1"/>
          </p:cNvGraphicFramePr>
          <p:nvPr/>
        </p:nvGraphicFramePr>
        <p:xfrm>
          <a:off x="6781800" y="838200"/>
          <a:ext cx="1066800" cy="1175026"/>
        </p:xfrm>
        <a:graphic>
          <a:graphicData uri="http://schemas.openxmlformats.org/presentationml/2006/ole">
            <p:oleObj spid="_x0000_s95234" name="Equation" r:id="rId3" imgW="876240" imgH="965160" progId="Equation.3">
              <p:embed/>
            </p:oleObj>
          </a:graphicData>
        </a:graphic>
      </p:graphicFrame>
      <p:pic>
        <p:nvPicPr>
          <p:cNvPr id="95235" name="Picture 3"/>
          <p:cNvPicPr>
            <a:picLocks noChangeAspect="1" noChangeArrowheads="1"/>
          </p:cNvPicPr>
          <p:nvPr/>
        </p:nvPicPr>
        <p:blipFill>
          <a:blip r:embed="rId4" cstate="print"/>
          <a:srcRect/>
          <a:stretch>
            <a:fillRect/>
          </a:stretch>
        </p:blipFill>
        <p:spPr bwMode="auto">
          <a:xfrm>
            <a:off x="381000" y="4038600"/>
            <a:ext cx="3048000" cy="2433277"/>
          </a:xfrm>
          <a:prstGeom prst="rect">
            <a:avLst/>
          </a:prstGeom>
          <a:noFill/>
          <a:ln w="9525">
            <a:noFill/>
            <a:miter lim="800000"/>
            <a:headEnd/>
            <a:tailEnd/>
          </a:ln>
          <a:effectLst/>
        </p:spPr>
      </p:pic>
      <p:sp>
        <p:nvSpPr>
          <p:cNvPr id="6" name="TextBox 5"/>
          <p:cNvSpPr txBox="1"/>
          <p:nvPr/>
        </p:nvSpPr>
        <p:spPr>
          <a:xfrm>
            <a:off x="1066800" y="6400800"/>
            <a:ext cx="1653401" cy="369332"/>
          </a:xfrm>
          <a:prstGeom prst="rect">
            <a:avLst/>
          </a:prstGeom>
          <a:noFill/>
        </p:spPr>
        <p:txBody>
          <a:bodyPr wrap="none" rtlCol="0">
            <a:spAutoFit/>
          </a:bodyPr>
          <a:lstStyle/>
          <a:p>
            <a:r>
              <a:rPr lang="en-US" b="1" dirty="0" smtClean="0"/>
              <a:t>Lehrer Diagram</a:t>
            </a:r>
            <a:endParaRPr lang="en-US" b="1" dirty="0"/>
          </a:p>
        </p:txBody>
      </p:sp>
      <p:pic>
        <p:nvPicPr>
          <p:cNvPr id="95236" name="Picture 4"/>
          <p:cNvPicPr>
            <a:picLocks noChangeAspect="1" noChangeArrowheads="1"/>
          </p:cNvPicPr>
          <p:nvPr/>
        </p:nvPicPr>
        <p:blipFill>
          <a:blip r:embed="rId5" cstate="print"/>
          <a:srcRect/>
          <a:stretch>
            <a:fillRect/>
          </a:stretch>
        </p:blipFill>
        <p:spPr bwMode="auto">
          <a:xfrm>
            <a:off x="3657600" y="3962400"/>
            <a:ext cx="4876800" cy="2459643"/>
          </a:xfrm>
          <a:prstGeom prst="rect">
            <a:avLst/>
          </a:prstGeom>
          <a:noFill/>
          <a:ln w="9525">
            <a:noFill/>
            <a:miter lim="800000"/>
            <a:headEnd/>
            <a:tailEnd/>
          </a:ln>
          <a:effectLst/>
        </p:spPr>
      </p:pic>
      <p:sp>
        <p:nvSpPr>
          <p:cNvPr id="8" name="TextBox 7"/>
          <p:cNvSpPr txBox="1"/>
          <p:nvPr/>
        </p:nvSpPr>
        <p:spPr>
          <a:xfrm>
            <a:off x="4419600" y="6400800"/>
            <a:ext cx="4047262" cy="369332"/>
          </a:xfrm>
          <a:prstGeom prst="rect">
            <a:avLst/>
          </a:prstGeom>
          <a:noFill/>
        </p:spPr>
        <p:txBody>
          <a:bodyPr wrap="none" rtlCol="0">
            <a:spAutoFit/>
          </a:bodyPr>
          <a:lstStyle/>
          <a:p>
            <a:r>
              <a:rPr lang="en-US" b="1" dirty="0" smtClean="0"/>
              <a:t>Phase Diagram: a) Fe-N and b) Fe-N-0.5C</a:t>
            </a:r>
            <a:endParaRPr lang="en-US" b="1"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cstate="print"/>
          <a:srcRect/>
          <a:stretch>
            <a:fillRect/>
          </a:stretch>
        </p:blipFill>
        <p:spPr bwMode="auto">
          <a:xfrm>
            <a:off x="2667000" y="3276600"/>
            <a:ext cx="3810000" cy="3113655"/>
          </a:xfrm>
          <a:prstGeom prst="rect">
            <a:avLst/>
          </a:prstGeom>
          <a:noFill/>
          <a:ln w="9525">
            <a:noFill/>
            <a:miter lim="800000"/>
            <a:headEnd/>
            <a:tailEnd/>
          </a:ln>
          <a:effectLst/>
        </p:spPr>
      </p:pic>
      <p:sp>
        <p:nvSpPr>
          <p:cNvPr id="5" name="TextBox 4"/>
          <p:cNvSpPr txBox="1"/>
          <p:nvPr/>
        </p:nvSpPr>
        <p:spPr>
          <a:xfrm>
            <a:off x="1676400" y="6336268"/>
            <a:ext cx="5621091" cy="369332"/>
          </a:xfrm>
          <a:prstGeom prst="rect">
            <a:avLst/>
          </a:prstGeom>
          <a:noFill/>
        </p:spPr>
        <p:txBody>
          <a:bodyPr wrap="none" rtlCol="0">
            <a:spAutoFit/>
          </a:bodyPr>
          <a:lstStyle/>
          <a:p>
            <a:r>
              <a:rPr lang="en-US" b="1" dirty="0" smtClean="0"/>
              <a:t>Isothermal section of the Fe-C-N phase diagram at 580 °C</a:t>
            </a:r>
            <a:endParaRPr lang="en-US" b="1" dirty="0"/>
          </a:p>
        </p:txBody>
      </p:sp>
      <p:sp>
        <p:nvSpPr>
          <p:cNvPr id="6" name="Title 1"/>
          <p:cNvSpPr>
            <a:spLocks noGrp="1"/>
          </p:cNvSpPr>
          <p:nvPr>
            <p:ph type="title"/>
          </p:nvPr>
        </p:nvSpPr>
        <p:spPr>
          <a:xfrm>
            <a:off x="457200" y="152400"/>
            <a:ext cx="8229600" cy="487362"/>
          </a:xfrm>
        </p:spPr>
        <p:txBody>
          <a:bodyPr>
            <a:normAutofit fontScale="90000"/>
          </a:bodyPr>
          <a:lstStyle/>
          <a:p>
            <a:r>
              <a:rPr lang="en-US" sz="2800" dirty="0" smtClean="0"/>
              <a:t>Factors Affecting the Formation of Diffusion Layer</a:t>
            </a:r>
            <a:endParaRPr lang="en-US" sz="2800" dirty="0"/>
          </a:p>
        </p:txBody>
      </p:sp>
      <p:sp>
        <p:nvSpPr>
          <p:cNvPr id="7" name="TextBox 6"/>
          <p:cNvSpPr txBox="1"/>
          <p:nvPr/>
        </p:nvSpPr>
        <p:spPr>
          <a:xfrm>
            <a:off x="533401" y="914400"/>
            <a:ext cx="8610600" cy="1754326"/>
          </a:xfrm>
          <a:prstGeom prst="rect">
            <a:avLst/>
          </a:prstGeom>
          <a:noFill/>
        </p:spPr>
        <p:txBody>
          <a:bodyPr wrap="square" rtlCol="0">
            <a:spAutoFit/>
          </a:bodyPr>
          <a:lstStyle/>
          <a:p>
            <a:pPr>
              <a:buFont typeface="Arial" pitchFamily="34" charset="0"/>
              <a:buChar char="•"/>
            </a:pPr>
            <a:r>
              <a:rPr lang="en-US" dirty="0" smtClean="0"/>
              <a:t> Thickness of diffusion zone increases with increasing temperature and time. </a:t>
            </a:r>
          </a:p>
          <a:p>
            <a:pPr>
              <a:buFont typeface="Arial" pitchFamily="34" charset="0"/>
              <a:buChar char="•"/>
            </a:pPr>
            <a:r>
              <a:rPr lang="en-US" dirty="0" smtClean="0"/>
              <a:t> Increasing the amount of nitride and carbide former reduces the </a:t>
            </a:r>
            <a:r>
              <a:rPr lang="en-US" dirty="0" err="1" smtClean="0"/>
              <a:t>nitrocarburizing</a:t>
            </a:r>
            <a:r>
              <a:rPr lang="en-US" dirty="0" smtClean="0"/>
              <a:t> depth</a:t>
            </a:r>
          </a:p>
          <a:p>
            <a:pPr>
              <a:buFont typeface="Arial" pitchFamily="34" charset="0"/>
              <a:buChar char="•"/>
            </a:pPr>
            <a:r>
              <a:rPr lang="en-US" dirty="0" smtClean="0"/>
              <a:t>Case hardened layer is relatively thin and can not withstand heavy loads. So the load bearing capacity is improved by hardening and tempering prior to </a:t>
            </a:r>
            <a:r>
              <a:rPr lang="en-US" dirty="0" err="1" smtClean="0"/>
              <a:t>nitrocarburizing</a:t>
            </a:r>
            <a:r>
              <a:rPr lang="en-US" dirty="0" smtClean="0"/>
              <a:t>. Tempering temperature should be at least 20-30</a:t>
            </a:r>
            <a:r>
              <a:rPr lang="en-US" baseline="30000" dirty="0" smtClean="0"/>
              <a:t>o</a:t>
            </a:r>
            <a:r>
              <a:rPr lang="en-US" dirty="0" smtClean="0"/>
              <a:t>C higher than </a:t>
            </a:r>
            <a:r>
              <a:rPr lang="en-US" dirty="0" err="1" smtClean="0"/>
              <a:t>nitrocarburizing</a:t>
            </a:r>
            <a:r>
              <a:rPr lang="en-US" dirty="0" smtClean="0"/>
              <a:t> temperature. Otherwise base metal hardness will decrease on </a:t>
            </a:r>
            <a:r>
              <a:rPr lang="en-US" dirty="0" err="1" smtClean="0"/>
              <a:t>nitrocarburizing</a:t>
            </a:r>
            <a:r>
              <a:rPr lang="en-US" dirty="0" smtClean="0"/>
              <a:t>. </a:t>
            </a:r>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err="1" smtClean="0"/>
              <a:t>Microstructural</a:t>
            </a:r>
            <a:r>
              <a:rPr lang="en-US" dirty="0" smtClean="0"/>
              <a:t> Evolution</a:t>
            </a:r>
            <a:endParaRPr lang="en-US" dirty="0"/>
          </a:p>
        </p:txBody>
      </p:sp>
      <p:sp>
        <p:nvSpPr>
          <p:cNvPr id="3" name="Content Placeholder 2"/>
          <p:cNvSpPr>
            <a:spLocks noGrp="1"/>
          </p:cNvSpPr>
          <p:nvPr>
            <p:ph idx="1"/>
          </p:nvPr>
        </p:nvSpPr>
        <p:spPr>
          <a:xfrm>
            <a:off x="457200" y="990600"/>
            <a:ext cx="8229600" cy="5410200"/>
          </a:xfrm>
        </p:spPr>
        <p:txBody>
          <a:bodyPr>
            <a:normAutofit fontScale="62500" lnSpcReduction="20000"/>
          </a:bodyPr>
          <a:lstStyle/>
          <a:p>
            <a:r>
              <a:rPr lang="en-US" dirty="0" smtClean="0"/>
              <a:t>Compound layer starts with C-rich </a:t>
            </a:r>
            <a:r>
              <a:rPr lang="en-US" dirty="0" err="1" smtClean="0"/>
              <a:t>cementite</a:t>
            </a:r>
            <a:r>
              <a:rPr lang="en-US" dirty="0" smtClean="0"/>
              <a:t>, followed by nitrogen richer and C-deficient phases of </a:t>
            </a:r>
            <a:r>
              <a:rPr lang="en-US" dirty="0" smtClean="0">
                <a:latin typeface="Symbol" pitchFamily="18" charset="2"/>
              </a:rPr>
              <a:t>e</a:t>
            </a:r>
            <a:r>
              <a:rPr lang="en-US" dirty="0" smtClean="0"/>
              <a:t> and </a:t>
            </a:r>
            <a:r>
              <a:rPr lang="en-US" dirty="0" smtClean="0">
                <a:latin typeface="Symbol" pitchFamily="18" charset="2"/>
              </a:rPr>
              <a:t>g</a:t>
            </a:r>
            <a:r>
              <a:rPr lang="en-US" dirty="0" smtClean="0"/>
              <a:t>’. Both steps are due to higher solubility of N in </a:t>
            </a:r>
            <a:r>
              <a:rPr lang="en-US" dirty="0" smtClean="0">
                <a:latin typeface="Symbol" pitchFamily="18" charset="2"/>
              </a:rPr>
              <a:t>a</a:t>
            </a:r>
            <a:r>
              <a:rPr lang="en-US" dirty="0" smtClean="0"/>
              <a:t>-Fe than C and lower rate of nitrogen transfer from the gas into the solid phase. </a:t>
            </a:r>
          </a:p>
          <a:p>
            <a:r>
              <a:rPr lang="en-US" dirty="0" smtClean="0"/>
              <a:t>Typical compound layer is composed of </a:t>
            </a:r>
            <a:r>
              <a:rPr lang="en-US" dirty="0" smtClean="0">
                <a:latin typeface="Symbol" pitchFamily="18" charset="2"/>
              </a:rPr>
              <a:t>e</a:t>
            </a:r>
            <a:r>
              <a:rPr lang="en-US" dirty="0" smtClean="0"/>
              <a:t>-Fe</a:t>
            </a:r>
            <a:r>
              <a:rPr lang="en-US" baseline="-25000" dirty="0" smtClean="0"/>
              <a:t>3</a:t>
            </a:r>
            <a:r>
              <a:rPr lang="en-US" dirty="0" smtClean="0"/>
              <a:t>(N,C)</a:t>
            </a:r>
            <a:r>
              <a:rPr lang="en-US" baseline="-25000" dirty="0" smtClean="0"/>
              <a:t>1+x</a:t>
            </a:r>
            <a:r>
              <a:rPr lang="en-US" dirty="0" smtClean="0"/>
              <a:t>, </a:t>
            </a:r>
            <a:r>
              <a:rPr lang="en-US" dirty="0" smtClean="0">
                <a:latin typeface="Symbol" pitchFamily="18" charset="2"/>
              </a:rPr>
              <a:t>g</a:t>
            </a:r>
            <a:r>
              <a:rPr lang="en-US" dirty="0" smtClean="0"/>
              <a:t>’-Fe</a:t>
            </a:r>
            <a:r>
              <a:rPr lang="en-US" baseline="-25000" dirty="0" smtClean="0"/>
              <a:t>4</a:t>
            </a:r>
            <a:r>
              <a:rPr lang="en-US" dirty="0" smtClean="0"/>
              <a:t>(N,C)</a:t>
            </a:r>
            <a:r>
              <a:rPr lang="en-US" baseline="-25000" dirty="0" smtClean="0"/>
              <a:t>1-z</a:t>
            </a:r>
            <a:r>
              <a:rPr lang="en-US" dirty="0" smtClean="0"/>
              <a:t>, and </a:t>
            </a:r>
            <a:r>
              <a:rPr lang="en-US" dirty="0" smtClean="0">
                <a:latin typeface="Symbol" pitchFamily="18" charset="2"/>
              </a:rPr>
              <a:t>q</a:t>
            </a:r>
            <a:r>
              <a:rPr lang="en-US" dirty="0" smtClean="0"/>
              <a:t>-Fe</a:t>
            </a:r>
            <a:r>
              <a:rPr lang="en-US" baseline="-25000" dirty="0" smtClean="0"/>
              <a:t>3</a:t>
            </a:r>
            <a:r>
              <a:rPr lang="en-US" dirty="0" smtClean="0"/>
              <a:t>C </a:t>
            </a:r>
            <a:r>
              <a:rPr lang="en-US" dirty="0" err="1" smtClean="0"/>
              <a:t>cementite</a:t>
            </a: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r>
              <a:rPr lang="en-US" dirty="0" smtClean="0"/>
              <a:t>Beneath compound layer, the diffusion layer forms, which consists of C and N dissolved in </a:t>
            </a:r>
            <a:r>
              <a:rPr lang="en-US" dirty="0" err="1" smtClean="0"/>
              <a:t>ferritic</a:t>
            </a:r>
            <a:r>
              <a:rPr lang="en-US" dirty="0" smtClean="0"/>
              <a:t> matrix. </a:t>
            </a:r>
          </a:p>
          <a:p>
            <a:r>
              <a:rPr lang="en-US" dirty="0" smtClean="0"/>
              <a:t>Best properties are achieved when compound layer contains predominantly the single </a:t>
            </a:r>
            <a:r>
              <a:rPr lang="en-US" dirty="0" smtClean="0">
                <a:latin typeface="Symbol" pitchFamily="18" charset="2"/>
              </a:rPr>
              <a:t>e</a:t>
            </a:r>
            <a:r>
              <a:rPr lang="en-US" dirty="0" smtClean="0"/>
              <a:t> phase. </a:t>
            </a:r>
          </a:p>
          <a:p>
            <a:r>
              <a:rPr lang="en-US" dirty="0" smtClean="0"/>
              <a:t>Compound layer of ~20</a:t>
            </a:r>
            <a:r>
              <a:rPr lang="en-US" dirty="0" smtClean="0">
                <a:latin typeface="Symbol" pitchFamily="18" charset="2"/>
              </a:rPr>
              <a:t>m</a:t>
            </a:r>
            <a:r>
              <a:rPr lang="en-US" dirty="0" smtClean="0"/>
              <a:t>m thickness significantly improve hardness, wear, and corrosion resistance.</a:t>
            </a:r>
            <a:endParaRPr lang="en-US" dirty="0"/>
          </a:p>
        </p:txBody>
      </p:sp>
      <p:graphicFrame>
        <p:nvGraphicFramePr>
          <p:cNvPr id="4" name="Table 3"/>
          <p:cNvGraphicFramePr>
            <a:graphicFrameLocks noGrp="1"/>
          </p:cNvGraphicFramePr>
          <p:nvPr/>
        </p:nvGraphicFramePr>
        <p:xfrm>
          <a:off x="609600" y="2717800"/>
          <a:ext cx="8229600" cy="1854200"/>
        </p:xfrm>
        <a:graphic>
          <a:graphicData uri="http://schemas.openxmlformats.org/drawingml/2006/table">
            <a:tbl>
              <a:tblPr firstRow="1" bandRow="1">
                <a:tableStyleId>{5C22544A-7EE6-4342-B048-85BDC9FD1C3A}</a:tableStyleId>
              </a:tblPr>
              <a:tblGrid>
                <a:gridCol w="1295400"/>
                <a:gridCol w="990600"/>
                <a:gridCol w="914400"/>
                <a:gridCol w="1676400"/>
                <a:gridCol w="3352800"/>
              </a:tblGrid>
              <a:tr h="370840">
                <a:tc>
                  <a:txBody>
                    <a:bodyPr/>
                    <a:lstStyle/>
                    <a:p>
                      <a:pPr algn="ctr"/>
                      <a:r>
                        <a:rPr lang="en-US" sz="1600" b="1" dirty="0" smtClean="0"/>
                        <a:t>Phase</a:t>
                      </a:r>
                      <a:endParaRPr lang="en-US" sz="1600" b="1" dirty="0"/>
                    </a:p>
                  </a:txBody>
                  <a:tcPr/>
                </a:tc>
                <a:tc>
                  <a:txBody>
                    <a:bodyPr/>
                    <a:lstStyle/>
                    <a:p>
                      <a:pPr algn="ctr"/>
                      <a:r>
                        <a:rPr lang="en-US" sz="1600" b="1" dirty="0" smtClean="0"/>
                        <a:t>N (at%)</a:t>
                      </a:r>
                      <a:endParaRPr lang="en-US" sz="1600" b="1" dirty="0"/>
                    </a:p>
                  </a:txBody>
                  <a:tcPr/>
                </a:tc>
                <a:tc>
                  <a:txBody>
                    <a:bodyPr/>
                    <a:lstStyle/>
                    <a:p>
                      <a:pPr algn="ctr"/>
                      <a:r>
                        <a:rPr lang="en-US" sz="1600" b="1" dirty="0" smtClean="0"/>
                        <a:t>C (at%)</a:t>
                      </a:r>
                      <a:endParaRPr lang="en-US" sz="1600" b="1" dirty="0"/>
                    </a:p>
                  </a:txBody>
                  <a:tcPr/>
                </a:tc>
                <a:tc>
                  <a:txBody>
                    <a:bodyPr/>
                    <a:lstStyle/>
                    <a:p>
                      <a:pPr algn="ctr"/>
                      <a:r>
                        <a:rPr lang="en-US" sz="1600" b="1" dirty="0" smtClean="0"/>
                        <a:t>Crystal</a:t>
                      </a:r>
                      <a:r>
                        <a:rPr lang="en-US" sz="1600" b="1" baseline="0" dirty="0" smtClean="0"/>
                        <a:t>lography</a:t>
                      </a:r>
                      <a:endParaRPr lang="en-US" sz="1600" b="1" dirty="0"/>
                    </a:p>
                  </a:txBody>
                  <a:tcPr/>
                </a:tc>
                <a:tc>
                  <a:txBody>
                    <a:bodyPr/>
                    <a:lstStyle/>
                    <a:p>
                      <a:pPr algn="ctr"/>
                      <a:r>
                        <a:rPr lang="en-US" sz="1600" b="1" dirty="0" smtClean="0"/>
                        <a:t>Atomic Arrangement @580-590</a:t>
                      </a:r>
                      <a:r>
                        <a:rPr lang="en-US" sz="1600" b="1" baseline="30000" dirty="0" smtClean="0"/>
                        <a:t>o</a:t>
                      </a:r>
                      <a:r>
                        <a:rPr lang="en-US" sz="1600" b="1" dirty="0" smtClean="0"/>
                        <a:t>C</a:t>
                      </a:r>
                      <a:endParaRPr lang="en-US" sz="1600" b="1" dirty="0"/>
                    </a:p>
                  </a:txBody>
                  <a:tcPr/>
                </a:tc>
              </a:tr>
              <a:tr h="370840">
                <a:tc>
                  <a:txBody>
                    <a:bodyPr/>
                    <a:lstStyle/>
                    <a:p>
                      <a:r>
                        <a:rPr lang="en-US" sz="1600" dirty="0" smtClean="0">
                          <a:latin typeface="Symbol" pitchFamily="18" charset="2"/>
                        </a:rPr>
                        <a:t>a</a:t>
                      </a:r>
                      <a:r>
                        <a:rPr lang="en-US" sz="1600" dirty="0" smtClean="0"/>
                        <a:t>-Fe</a:t>
                      </a:r>
                      <a:endParaRPr lang="en-US" sz="1600" dirty="0"/>
                    </a:p>
                  </a:txBody>
                  <a:tcPr/>
                </a:tc>
                <a:tc>
                  <a:txBody>
                    <a:bodyPr/>
                    <a:lstStyle/>
                    <a:p>
                      <a:r>
                        <a:rPr lang="en-US" sz="1600" dirty="0" smtClean="0"/>
                        <a:t>0-37</a:t>
                      </a:r>
                      <a:endParaRPr lang="en-US" sz="1600" dirty="0"/>
                    </a:p>
                  </a:txBody>
                  <a:tcPr/>
                </a:tc>
                <a:tc>
                  <a:txBody>
                    <a:bodyPr/>
                    <a:lstStyle/>
                    <a:p>
                      <a:r>
                        <a:rPr lang="en-US" sz="1600" dirty="0" smtClean="0"/>
                        <a:t>0-0.02</a:t>
                      </a:r>
                      <a:endParaRPr lang="en-US" sz="1600" dirty="0"/>
                    </a:p>
                  </a:txBody>
                  <a:tcPr/>
                </a:tc>
                <a:tc>
                  <a:txBody>
                    <a:bodyPr/>
                    <a:lstStyle/>
                    <a:p>
                      <a:r>
                        <a:rPr lang="en-US" sz="1600" dirty="0" smtClean="0"/>
                        <a:t>Fe bcc</a:t>
                      </a:r>
                      <a:endParaRPr lang="en-US" sz="1600" dirty="0"/>
                    </a:p>
                  </a:txBody>
                  <a:tcPr/>
                </a:tc>
                <a:tc>
                  <a:txBody>
                    <a:bodyPr/>
                    <a:lstStyle/>
                    <a:p>
                      <a:r>
                        <a:rPr lang="en-US" sz="1600" dirty="0" smtClean="0"/>
                        <a:t>N,C</a:t>
                      </a:r>
                      <a:r>
                        <a:rPr lang="en-US" sz="1600" baseline="0" dirty="0" smtClean="0"/>
                        <a:t> in octahedral sites</a:t>
                      </a:r>
                      <a:endParaRPr lang="en-US" sz="1600" dirty="0"/>
                    </a:p>
                  </a:txBody>
                  <a:tcPr/>
                </a:tc>
              </a:tr>
              <a:tr h="370840">
                <a:tc>
                  <a:txBody>
                    <a:bodyPr/>
                    <a:lstStyle/>
                    <a:p>
                      <a:r>
                        <a:rPr lang="en-US" sz="1600" dirty="0" smtClean="0">
                          <a:latin typeface="Symbol" pitchFamily="18" charset="2"/>
                        </a:rPr>
                        <a:t>q</a:t>
                      </a:r>
                      <a:r>
                        <a:rPr lang="en-US" sz="1600" dirty="0" smtClean="0"/>
                        <a:t>-Fe</a:t>
                      </a:r>
                      <a:r>
                        <a:rPr lang="en-US" sz="1600" baseline="-25000" dirty="0" smtClean="0"/>
                        <a:t>3</a:t>
                      </a:r>
                      <a:r>
                        <a:rPr lang="en-US" sz="1600" dirty="0" smtClean="0"/>
                        <a:t>C</a:t>
                      </a:r>
                      <a:endParaRPr lang="en-US" sz="1600" dirty="0"/>
                    </a:p>
                  </a:txBody>
                  <a:tcPr/>
                </a:tc>
                <a:tc>
                  <a:txBody>
                    <a:bodyPr/>
                    <a:lstStyle/>
                    <a:p>
                      <a:r>
                        <a:rPr lang="en-US" sz="1600" dirty="0" smtClean="0"/>
                        <a:t>0</a:t>
                      </a:r>
                      <a:endParaRPr lang="en-US" sz="1600" dirty="0"/>
                    </a:p>
                  </a:txBody>
                  <a:tcPr/>
                </a:tc>
                <a:tc>
                  <a:txBody>
                    <a:bodyPr/>
                    <a:lstStyle/>
                    <a:p>
                      <a:r>
                        <a:rPr lang="en-US" sz="1600" dirty="0" smtClean="0"/>
                        <a:t>25</a:t>
                      </a:r>
                      <a:endParaRPr lang="en-US" sz="1600" dirty="0"/>
                    </a:p>
                  </a:txBody>
                  <a:tcPr/>
                </a:tc>
                <a:tc>
                  <a:txBody>
                    <a:bodyPr/>
                    <a:lstStyle/>
                    <a:p>
                      <a:r>
                        <a:rPr lang="en-US" sz="1600" dirty="0" smtClean="0"/>
                        <a:t>Fe-Orthorhombic</a:t>
                      </a:r>
                      <a:endParaRPr lang="en-US" sz="1600" dirty="0"/>
                    </a:p>
                  </a:txBody>
                  <a:tcPr/>
                </a:tc>
                <a:tc>
                  <a:txBody>
                    <a:bodyPr/>
                    <a:lstStyle/>
                    <a:p>
                      <a:r>
                        <a:rPr lang="en-US" sz="1600" dirty="0" smtClean="0"/>
                        <a:t>C in </a:t>
                      </a:r>
                      <a:r>
                        <a:rPr lang="en-US" sz="1600" dirty="0" err="1" smtClean="0"/>
                        <a:t>trigonal</a:t>
                      </a:r>
                      <a:r>
                        <a:rPr lang="en-US" sz="1600" baseline="0" dirty="0" smtClean="0"/>
                        <a:t> prisms</a:t>
                      </a:r>
                      <a:endParaRPr lang="en-US" sz="1600" dirty="0"/>
                    </a:p>
                  </a:txBody>
                  <a:tcPr/>
                </a:tc>
              </a:tr>
              <a:tr h="370840">
                <a:tc>
                  <a:txBody>
                    <a:bodyPr/>
                    <a:lstStyle/>
                    <a:p>
                      <a:r>
                        <a:rPr lang="en-US" sz="1600" dirty="0" smtClean="0">
                          <a:latin typeface="Symbol" pitchFamily="18" charset="2"/>
                        </a:rPr>
                        <a:t>g</a:t>
                      </a:r>
                      <a:r>
                        <a:rPr lang="en-US" sz="1600" dirty="0" smtClean="0"/>
                        <a:t>’-Fe</a:t>
                      </a:r>
                      <a:r>
                        <a:rPr lang="en-US" sz="1600" baseline="-25000" dirty="0" smtClean="0"/>
                        <a:t>4</a:t>
                      </a:r>
                      <a:r>
                        <a:rPr lang="en-US" sz="1600" dirty="0" smtClean="0"/>
                        <a:t>(N,C)</a:t>
                      </a:r>
                      <a:r>
                        <a:rPr lang="en-US" sz="1600" baseline="-25000" dirty="0" smtClean="0"/>
                        <a:t>1-z</a:t>
                      </a:r>
                      <a:endParaRPr lang="en-US" sz="1600" dirty="0"/>
                    </a:p>
                  </a:txBody>
                  <a:tcPr/>
                </a:tc>
                <a:tc>
                  <a:txBody>
                    <a:bodyPr/>
                    <a:lstStyle/>
                    <a:p>
                      <a:r>
                        <a:rPr lang="en-US" sz="1600" dirty="0" smtClean="0"/>
                        <a:t>19.4-20</a:t>
                      </a:r>
                      <a:endParaRPr lang="en-US" sz="1600" dirty="0"/>
                    </a:p>
                  </a:txBody>
                  <a:tcPr/>
                </a:tc>
                <a:tc>
                  <a:txBody>
                    <a:bodyPr/>
                    <a:lstStyle/>
                    <a:p>
                      <a:r>
                        <a:rPr lang="en-US" sz="1600" dirty="0" smtClean="0"/>
                        <a:t>&lt;0.7</a:t>
                      </a:r>
                      <a:endParaRPr lang="en-US" sz="1600" dirty="0"/>
                    </a:p>
                  </a:txBody>
                  <a:tcPr/>
                </a:tc>
                <a:tc>
                  <a:txBody>
                    <a:bodyPr/>
                    <a:lstStyle/>
                    <a:p>
                      <a:r>
                        <a:rPr lang="en-US" sz="1600" dirty="0" smtClean="0"/>
                        <a:t>Fe </a:t>
                      </a:r>
                      <a:r>
                        <a:rPr lang="en-US" sz="1600" dirty="0" err="1" smtClean="0"/>
                        <a:t>fcc</a:t>
                      </a:r>
                      <a:endParaRPr lang="en-US" sz="1600" dirty="0"/>
                    </a:p>
                  </a:txBody>
                  <a:tcPr/>
                </a:tc>
                <a:tc>
                  <a:txBody>
                    <a:bodyPr/>
                    <a:lstStyle/>
                    <a:p>
                      <a:r>
                        <a:rPr lang="en-US" sz="1600" dirty="0" smtClean="0"/>
                        <a:t>N ordered</a:t>
                      </a:r>
                      <a:r>
                        <a:rPr lang="en-US" sz="1600" baseline="0" dirty="0" smtClean="0"/>
                        <a:t> in central octahedral sites</a:t>
                      </a:r>
                      <a:endParaRPr lang="en-US" sz="1600" dirty="0"/>
                    </a:p>
                  </a:txBody>
                  <a:tcPr/>
                </a:tc>
              </a:tr>
              <a:tr h="370840">
                <a:tc>
                  <a:txBody>
                    <a:bodyPr/>
                    <a:lstStyle/>
                    <a:p>
                      <a:r>
                        <a:rPr lang="en-US" sz="1600" dirty="0" smtClean="0">
                          <a:latin typeface="Symbol" pitchFamily="18" charset="2"/>
                        </a:rPr>
                        <a:t>e</a:t>
                      </a:r>
                      <a:r>
                        <a:rPr lang="en-US" sz="1600" dirty="0" smtClean="0"/>
                        <a:t>-Fe</a:t>
                      </a:r>
                      <a:r>
                        <a:rPr lang="en-US" sz="1600" baseline="-25000" dirty="0" smtClean="0"/>
                        <a:t>3</a:t>
                      </a:r>
                      <a:r>
                        <a:rPr lang="en-US" sz="1600" dirty="0" smtClean="0"/>
                        <a:t>(N,C)</a:t>
                      </a:r>
                      <a:r>
                        <a:rPr lang="en-US" sz="1600" baseline="-25000" dirty="0" smtClean="0"/>
                        <a:t>1+x</a:t>
                      </a:r>
                      <a:endParaRPr lang="en-US" sz="1600" baseline="-25000" dirty="0"/>
                    </a:p>
                  </a:txBody>
                  <a:tcPr/>
                </a:tc>
                <a:tc>
                  <a:txBody>
                    <a:bodyPr/>
                    <a:lstStyle/>
                    <a:p>
                      <a:r>
                        <a:rPr lang="en-US" sz="1600" dirty="0" smtClean="0"/>
                        <a:t>15-33</a:t>
                      </a:r>
                      <a:endParaRPr lang="en-US" sz="1600" dirty="0"/>
                    </a:p>
                  </a:txBody>
                  <a:tcPr/>
                </a:tc>
                <a:tc>
                  <a:txBody>
                    <a:bodyPr/>
                    <a:lstStyle/>
                    <a:p>
                      <a:r>
                        <a:rPr lang="en-US" sz="1600" dirty="0" smtClean="0"/>
                        <a:t>0-8</a:t>
                      </a:r>
                      <a:endParaRPr lang="en-US" sz="1600" dirty="0"/>
                    </a:p>
                  </a:txBody>
                  <a:tcPr/>
                </a:tc>
                <a:tc>
                  <a:txBody>
                    <a:bodyPr/>
                    <a:lstStyle/>
                    <a:p>
                      <a:r>
                        <a:rPr lang="en-US" sz="1600" dirty="0" smtClean="0"/>
                        <a:t>Fe </a:t>
                      </a:r>
                      <a:r>
                        <a:rPr lang="en-US" sz="1600" dirty="0" err="1" smtClean="0"/>
                        <a:t>hcp</a:t>
                      </a:r>
                      <a:endParaRPr lang="en-US" sz="1600" dirty="0"/>
                    </a:p>
                  </a:txBody>
                  <a:tcPr/>
                </a:tc>
                <a:tc>
                  <a:txBody>
                    <a:bodyPr/>
                    <a:lstStyle/>
                    <a:p>
                      <a:r>
                        <a:rPr lang="en-US" sz="1600" dirty="0" smtClean="0"/>
                        <a:t>N ordered in octahedral sites</a:t>
                      </a:r>
                      <a:endParaRPr lang="en-US" sz="1600" dirty="0"/>
                    </a:p>
                  </a:txBody>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Kinetics of </a:t>
            </a:r>
            <a:r>
              <a:rPr lang="en-US" dirty="0" err="1" smtClean="0"/>
              <a:t>Phosphating</a:t>
            </a:r>
            <a:r>
              <a:rPr lang="en-US" dirty="0" smtClean="0"/>
              <a:t> Process</a:t>
            </a:r>
            <a:endParaRPr lang="en-US" dirty="0"/>
          </a:p>
        </p:txBody>
      </p:sp>
      <p:sp>
        <p:nvSpPr>
          <p:cNvPr id="3" name="Content Placeholder 2"/>
          <p:cNvSpPr>
            <a:spLocks noGrp="1"/>
          </p:cNvSpPr>
          <p:nvPr>
            <p:ph idx="1"/>
          </p:nvPr>
        </p:nvSpPr>
        <p:spPr>
          <a:xfrm>
            <a:off x="762000" y="4267201"/>
            <a:ext cx="8229600" cy="2286000"/>
          </a:xfrm>
        </p:spPr>
        <p:txBody>
          <a:bodyPr>
            <a:normAutofit/>
          </a:bodyPr>
          <a:lstStyle/>
          <a:p>
            <a:pPr>
              <a:buNone/>
            </a:pPr>
            <a:r>
              <a:rPr lang="en-US" sz="2000" dirty="0" smtClean="0"/>
              <a:t>Coating formation proceeds through following stages:</a:t>
            </a:r>
          </a:p>
          <a:p>
            <a:pPr marL="914400" lvl="1" indent="-457200">
              <a:buFont typeface="+mj-lt"/>
              <a:buAutoNum type="alphaLcPeriod"/>
            </a:pPr>
            <a:r>
              <a:rPr lang="en-US" sz="2000" dirty="0" smtClean="0"/>
              <a:t>Electrochemical attack of steel</a:t>
            </a:r>
          </a:p>
          <a:p>
            <a:pPr marL="914400" lvl="1" indent="-457200">
              <a:buFont typeface="+mj-lt"/>
              <a:buAutoNum type="alphaLcPeriod"/>
            </a:pPr>
            <a:r>
              <a:rPr lang="en-US" sz="2000" dirty="0" smtClean="0"/>
              <a:t>Amorphous precipitation</a:t>
            </a:r>
          </a:p>
          <a:p>
            <a:pPr marL="914400" lvl="1" indent="-457200">
              <a:buFont typeface="+mj-lt"/>
              <a:buAutoNum type="alphaLcPeriod"/>
            </a:pPr>
            <a:r>
              <a:rPr lang="en-US" sz="2000" dirty="0" smtClean="0"/>
              <a:t>Dissolution of the base metal</a:t>
            </a:r>
          </a:p>
          <a:p>
            <a:pPr marL="914400" lvl="1" indent="-457200">
              <a:buFont typeface="+mj-lt"/>
              <a:buAutoNum type="alphaLcPeriod"/>
            </a:pPr>
            <a:r>
              <a:rPr lang="en-US" sz="2000" dirty="0" smtClean="0"/>
              <a:t>Crystallization and growth</a:t>
            </a:r>
          </a:p>
          <a:p>
            <a:pPr marL="914400" lvl="1" indent="-457200">
              <a:buFont typeface="+mj-lt"/>
              <a:buAutoNum type="alphaLcPeriod"/>
            </a:pPr>
            <a:r>
              <a:rPr lang="en-US" sz="2000" dirty="0" smtClean="0"/>
              <a:t>Crystal reorganization</a:t>
            </a:r>
            <a:endParaRPr lang="en-US" sz="2000" dirty="0"/>
          </a:p>
        </p:txBody>
      </p:sp>
      <p:pic>
        <p:nvPicPr>
          <p:cNvPr id="1026" name="Picture 2"/>
          <p:cNvPicPr>
            <a:picLocks noChangeAspect="1" noChangeArrowheads="1"/>
          </p:cNvPicPr>
          <p:nvPr/>
        </p:nvPicPr>
        <p:blipFill>
          <a:blip r:embed="rId2" cstate="print"/>
          <a:srcRect/>
          <a:stretch>
            <a:fillRect/>
          </a:stretch>
        </p:blipFill>
        <p:spPr bwMode="auto">
          <a:xfrm>
            <a:off x="533400" y="1143000"/>
            <a:ext cx="4019550" cy="295275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5181600" y="914400"/>
            <a:ext cx="3505200" cy="32058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r>
              <a:rPr lang="en-US" dirty="0" err="1" smtClean="0"/>
              <a:t>Microstructural</a:t>
            </a:r>
            <a:r>
              <a:rPr lang="en-US" dirty="0" smtClean="0"/>
              <a:t> Evolution – Contd.</a:t>
            </a:r>
            <a:endParaRPr lang="en-US" dirty="0"/>
          </a:p>
        </p:txBody>
      </p:sp>
      <p:sp>
        <p:nvSpPr>
          <p:cNvPr id="3" name="Content Placeholder 2"/>
          <p:cNvSpPr>
            <a:spLocks noGrp="1"/>
          </p:cNvSpPr>
          <p:nvPr>
            <p:ph idx="1"/>
          </p:nvPr>
        </p:nvSpPr>
        <p:spPr>
          <a:xfrm>
            <a:off x="381000" y="838201"/>
            <a:ext cx="8229600" cy="2667000"/>
          </a:xfrm>
        </p:spPr>
        <p:txBody>
          <a:bodyPr>
            <a:normAutofit/>
          </a:bodyPr>
          <a:lstStyle/>
          <a:p>
            <a:r>
              <a:rPr lang="en-US" sz="1800" dirty="0" smtClean="0"/>
              <a:t>To produce thicker layer, </a:t>
            </a:r>
            <a:r>
              <a:rPr lang="en-US" sz="1800" dirty="0" err="1" smtClean="0"/>
              <a:t>nitrocarburizing</a:t>
            </a:r>
            <a:r>
              <a:rPr lang="en-US" sz="1800" dirty="0" smtClean="0"/>
              <a:t> process is conducted above Fe-N eutectoid point 590</a:t>
            </a:r>
            <a:r>
              <a:rPr lang="en-US" sz="1800" baseline="30000" dirty="0" smtClean="0"/>
              <a:t>o</a:t>
            </a:r>
            <a:r>
              <a:rPr lang="en-US" sz="1800" dirty="0" smtClean="0"/>
              <a:t>C. </a:t>
            </a:r>
          </a:p>
          <a:p>
            <a:r>
              <a:rPr lang="en-US" sz="1800" dirty="0" smtClean="0"/>
              <a:t>Austenitic plasma </a:t>
            </a:r>
            <a:r>
              <a:rPr lang="en-US" sz="1800" dirty="0" err="1" smtClean="0"/>
              <a:t>nitrocarburizing</a:t>
            </a:r>
            <a:r>
              <a:rPr lang="en-US" sz="1800" dirty="0" smtClean="0"/>
              <a:t> at 700</a:t>
            </a:r>
            <a:r>
              <a:rPr lang="en-US" sz="1800" baseline="30000" dirty="0" smtClean="0"/>
              <a:t>o</a:t>
            </a:r>
            <a:r>
              <a:rPr lang="en-US" sz="1800" dirty="0" smtClean="0"/>
              <a:t>C for 3 h of 0.45%C steel the layer contains mainly the ε-Fe</a:t>
            </a:r>
            <a:r>
              <a:rPr lang="en-US" sz="1800" baseline="-25000" dirty="0" smtClean="0"/>
              <a:t>2-3</a:t>
            </a:r>
            <a:r>
              <a:rPr lang="en-US" sz="1800" dirty="0" smtClean="0"/>
              <a:t>(N,C) phase but unlike after </a:t>
            </a:r>
            <a:r>
              <a:rPr lang="en-US" sz="1800" dirty="0" err="1" smtClean="0"/>
              <a:t>ferritic</a:t>
            </a:r>
            <a:r>
              <a:rPr lang="en-US" sz="1800" dirty="0" smtClean="0"/>
              <a:t> </a:t>
            </a:r>
            <a:r>
              <a:rPr lang="en-US" sz="1800" dirty="0" err="1" smtClean="0"/>
              <a:t>nitrocarburizing</a:t>
            </a:r>
            <a:r>
              <a:rPr lang="en-US" sz="1800" dirty="0" smtClean="0"/>
              <a:t> process, the austenite layer forms between the ε phase and diffusion zone</a:t>
            </a:r>
          </a:p>
          <a:p>
            <a:r>
              <a:rPr lang="en-US" sz="1800" dirty="0" smtClean="0"/>
              <a:t>Corrosion resistance is significantly improved by oxidizing treatment after </a:t>
            </a:r>
            <a:r>
              <a:rPr lang="en-US" sz="1800" dirty="0" err="1" smtClean="0"/>
              <a:t>nitrocarburizing</a:t>
            </a:r>
            <a:r>
              <a:rPr lang="en-US" sz="1800" dirty="0" smtClean="0"/>
              <a:t> by plasma oxidizing at 500</a:t>
            </a:r>
            <a:r>
              <a:rPr lang="en-US" sz="1800" baseline="30000" dirty="0" smtClean="0"/>
              <a:t>o</a:t>
            </a:r>
            <a:r>
              <a:rPr lang="en-US" sz="1800" dirty="0" smtClean="0"/>
              <a:t>C for 1-2h. It produces oxide layer (Fe</a:t>
            </a:r>
            <a:r>
              <a:rPr lang="en-US" sz="1800" baseline="-25000" dirty="0" smtClean="0"/>
              <a:t>3</a:t>
            </a:r>
            <a:r>
              <a:rPr lang="en-US" sz="1800" dirty="0" smtClean="0"/>
              <a:t>O</a:t>
            </a:r>
            <a:r>
              <a:rPr lang="en-US" sz="1800" baseline="-25000" dirty="0" smtClean="0"/>
              <a:t>4</a:t>
            </a:r>
            <a:r>
              <a:rPr lang="en-US" sz="1800" dirty="0" smtClean="0"/>
              <a:t>) of thickness 1-2</a:t>
            </a:r>
            <a:r>
              <a:rPr lang="en-US" sz="1800" dirty="0" smtClean="0">
                <a:latin typeface="Symbol" pitchFamily="18" charset="2"/>
              </a:rPr>
              <a:t>m</a:t>
            </a:r>
            <a:r>
              <a:rPr lang="en-US" sz="1800" dirty="0" smtClean="0"/>
              <a:t>m. On the top of compound layer. </a:t>
            </a:r>
            <a:endParaRPr lang="en-US" sz="1800" dirty="0"/>
          </a:p>
        </p:txBody>
      </p:sp>
      <p:pic>
        <p:nvPicPr>
          <p:cNvPr id="93186" name="Picture 2"/>
          <p:cNvPicPr>
            <a:picLocks noChangeAspect="1" noChangeArrowheads="1"/>
          </p:cNvPicPr>
          <p:nvPr/>
        </p:nvPicPr>
        <p:blipFill>
          <a:blip r:embed="rId2" cstate="print"/>
          <a:srcRect/>
          <a:stretch>
            <a:fillRect/>
          </a:stretch>
        </p:blipFill>
        <p:spPr bwMode="auto">
          <a:xfrm>
            <a:off x="1219200" y="3352800"/>
            <a:ext cx="6773612" cy="2590800"/>
          </a:xfrm>
          <a:prstGeom prst="rect">
            <a:avLst/>
          </a:prstGeom>
          <a:noFill/>
          <a:ln w="9525">
            <a:noFill/>
            <a:miter lim="800000"/>
            <a:headEnd/>
            <a:tailEnd/>
          </a:ln>
          <a:effectLst/>
        </p:spPr>
      </p:pic>
      <p:sp>
        <p:nvSpPr>
          <p:cNvPr id="5" name="TextBox 4"/>
          <p:cNvSpPr txBox="1"/>
          <p:nvPr/>
        </p:nvSpPr>
        <p:spPr>
          <a:xfrm>
            <a:off x="381001" y="6096000"/>
            <a:ext cx="8534400" cy="646331"/>
          </a:xfrm>
          <a:prstGeom prst="rect">
            <a:avLst/>
          </a:prstGeom>
          <a:noFill/>
        </p:spPr>
        <p:txBody>
          <a:bodyPr wrap="square" rtlCol="0">
            <a:spAutoFit/>
          </a:bodyPr>
          <a:lstStyle/>
          <a:p>
            <a:r>
              <a:rPr lang="en-US" dirty="0" smtClean="0"/>
              <a:t>Plasma </a:t>
            </a:r>
            <a:r>
              <a:rPr lang="en-US" dirty="0" err="1" smtClean="0"/>
              <a:t>nitrocarburizing</a:t>
            </a:r>
            <a:r>
              <a:rPr lang="en-US" dirty="0" smtClean="0"/>
              <a:t> in atmosphere of 87% N</a:t>
            </a:r>
            <a:r>
              <a:rPr lang="en-US" baseline="-25000" dirty="0" smtClean="0"/>
              <a:t>2</a:t>
            </a:r>
            <a:r>
              <a:rPr lang="en-US" dirty="0" smtClean="0"/>
              <a:t> + 8% H</a:t>
            </a:r>
            <a:r>
              <a:rPr lang="en-US" baseline="-25000" dirty="0" smtClean="0"/>
              <a:t>2</a:t>
            </a:r>
            <a:r>
              <a:rPr lang="en-US" dirty="0" smtClean="0"/>
              <a:t> + 5% CO</a:t>
            </a:r>
            <a:r>
              <a:rPr lang="en-US" baseline="-25000" dirty="0" smtClean="0"/>
              <a:t>2</a:t>
            </a:r>
            <a:r>
              <a:rPr lang="en-US" dirty="0" smtClean="0"/>
              <a:t>: (a) Armco iron, 570</a:t>
            </a:r>
            <a:r>
              <a:rPr lang="en-US" baseline="30000" dirty="0" smtClean="0"/>
              <a:t>o</a:t>
            </a:r>
            <a:r>
              <a:rPr lang="en-US" dirty="0" smtClean="0"/>
              <a:t>C for 3h; (b) 0.45% C steel, 700</a:t>
            </a:r>
            <a:r>
              <a:rPr lang="en-US" baseline="30000" dirty="0" smtClean="0"/>
              <a:t>o</a:t>
            </a:r>
            <a:r>
              <a:rPr lang="en-US" dirty="0" smtClean="0"/>
              <a:t>C for 3h</a:t>
            </a:r>
            <a:endParaRPr lang="en-US"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Applications</a:t>
            </a:r>
            <a:endParaRPr lang="en-US" dirty="0"/>
          </a:p>
        </p:txBody>
      </p:sp>
      <p:sp>
        <p:nvSpPr>
          <p:cNvPr id="3" name="Content Placeholder 2"/>
          <p:cNvSpPr>
            <a:spLocks noGrp="1"/>
          </p:cNvSpPr>
          <p:nvPr>
            <p:ph idx="1"/>
          </p:nvPr>
        </p:nvSpPr>
        <p:spPr>
          <a:xfrm>
            <a:off x="0" y="990600"/>
            <a:ext cx="5334000" cy="5410199"/>
          </a:xfrm>
        </p:spPr>
        <p:txBody>
          <a:bodyPr>
            <a:normAutofit fontScale="70000" lnSpcReduction="20000"/>
          </a:bodyPr>
          <a:lstStyle/>
          <a:p>
            <a:r>
              <a:rPr lang="en-US" dirty="0" smtClean="0"/>
              <a:t>To increase surface hardness and wear resistance of carbon and </a:t>
            </a:r>
            <a:r>
              <a:rPr lang="en-US" dirty="0" err="1" smtClean="0"/>
              <a:t>nitriding</a:t>
            </a:r>
            <a:r>
              <a:rPr lang="en-US" dirty="0" smtClean="0"/>
              <a:t> steels, stainless steels, and special steels. </a:t>
            </a:r>
          </a:p>
          <a:p>
            <a:r>
              <a:rPr lang="en-US" dirty="0" smtClean="0"/>
              <a:t>After low temp. plasma </a:t>
            </a:r>
            <a:r>
              <a:rPr lang="en-US" dirty="0" err="1" smtClean="0"/>
              <a:t>nitrocarburizing</a:t>
            </a:r>
            <a:r>
              <a:rPr lang="en-US" dirty="0" smtClean="0"/>
              <a:t> of 304 Stainless steel at 450</a:t>
            </a:r>
            <a:r>
              <a:rPr lang="en-US" baseline="30000" dirty="0" smtClean="0"/>
              <a:t>o</a:t>
            </a:r>
            <a:r>
              <a:rPr lang="en-US" dirty="0" smtClean="0"/>
              <a:t>C, </a:t>
            </a:r>
            <a:r>
              <a:rPr lang="en-US" dirty="0" err="1" smtClean="0"/>
              <a:t>nitrocarburized</a:t>
            </a:r>
            <a:r>
              <a:rPr lang="en-US" dirty="0" smtClean="0"/>
              <a:t> layer consists of nitrogen-enriched layer on the top of a carbon enriched layer without nitride and carbide precipitates. Hardness – 1500HV, improved wear and corrosion resistance. Superior corrosion resistance is attributed to </a:t>
            </a:r>
            <a:r>
              <a:rPr lang="en-US" dirty="0" err="1" smtClean="0"/>
              <a:t>supersaturation</a:t>
            </a:r>
            <a:r>
              <a:rPr lang="en-US" dirty="0" smtClean="0"/>
              <a:t> of an upper part of the nitrogen-enriched layer. </a:t>
            </a:r>
          </a:p>
          <a:p>
            <a:r>
              <a:rPr lang="en-US" dirty="0" smtClean="0"/>
              <a:t>Salt bath </a:t>
            </a:r>
            <a:r>
              <a:rPr lang="en-US" dirty="0" err="1" smtClean="0"/>
              <a:t>nitrocarburizing</a:t>
            </a:r>
            <a:r>
              <a:rPr lang="en-US" dirty="0" smtClean="0"/>
              <a:t> of </a:t>
            </a:r>
            <a:r>
              <a:rPr lang="en-US" dirty="0" err="1" smtClean="0"/>
              <a:t>AstaloyCrM</a:t>
            </a:r>
            <a:r>
              <a:rPr lang="en-US" dirty="0" smtClean="0"/>
              <a:t>®+0.3%C at 580</a:t>
            </a:r>
            <a:r>
              <a:rPr lang="en-US" baseline="30000" dirty="0" smtClean="0"/>
              <a:t>o</a:t>
            </a:r>
            <a:r>
              <a:rPr lang="en-US" dirty="0" smtClean="0"/>
              <a:t>C for 2h resulted in increased corrosion resistance owing to the formation of </a:t>
            </a:r>
            <a:r>
              <a:rPr lang="el-GR" dirty="0" smtClean="0"/>
              <a:t>ε-</a:t>
            </a:r>
            <a:r>
              <a:rPr lang="en-US" dirty="0" smtClean="0"/>
              <a:t>iron </a:t>
            </a:r>
            <a:r>
              <a:rPr lang="en-US" dirty="0" err="1" smtClean="0"/>
              <a:t>carbonitride</a:t>
            </a:r>
            <a:r>
              <a:rPr lang="en-US" dirty="0" smtClean="0"/>
              <a:t> Fe</a:t>
            </a:r>
            <a:r>
              <a:rPr lang="en-US" baseline="-25000" dirty="0" smtClean="0"/>
              <a:t>2-3</a:t>
            </a:r>
            <a:r>
              <a:rPr lang="en-US" dirty="0" smtClean="0"/>
              <a:t>(CN).</a:t>
            </a:r>
          </a:p>
          <a:p>
            <a:endParaRPr lang="en-US" dirty="0"/>
          </a:p>
        </p:txBody>
      </p:sp>
      <p:pic>
        <p:nvPicPr>
          <p:cNvPr id="97282" name="Picture 2"/>
          <p:cNvPicPr>
            <a:picLocks noChangeAspect="1" noChangeArrowheads="1"/>
          </p:cNvPicPr>
          <p:nvPr/>
        </p:nvPicPr>
        <p:blipFill>
          <a:blip r:embed="rId2" cstate="print"/>
          <a:srcRect/>
          <a:stretch>
            <a:fillRect/>
          </a:stretch>
        </p:blipFill>
        <p:spPr bwMode="auto">
          <a:xfrm>
            <a:off x="5334000" y="1524000"/>
            <a:ext cx="3762375"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 </a:t>
            </a:r>
            <a:r>
              <a:rPr lang="en-US" dirty="0" err="1" smtClean="0"/>
              <a:t>Nitrocarburizing</a:t>
            </a:r>
            <a:endParaRPr lang="en-US" dirty="0"/>
          </a:p>
        </p:txBody>
      </p:sp>
      <p:sp>
        <p:nvSpPr>
          <p:cNvPr id="3" name="Content Placeholder 2"/>
          <p:cNvSpPr>
            <a:spLocks noGrp="1"/>
          </p:cNvSpPr>
          <p:nvPr>
            <p:ph idx="1"/>
          </p:nvPr>
        </p:nvSpPr>
        <p:spPr/>
        <p:txBody>
          <a:bodyPr>
            <a:normAutofit fontScale="92500"/>
          </a:bodyPr>
          <a:lstStyle/>
          <a:p>
            <a:r>
              <a:rPr lang="en-US" dirty="0" smtClean="0"/>
              <a:t>Rocker-arm spacers, textile machinery gears, pump cylinder blocks, and jet nozzles have been </a:t>
            </a:r>
            <a:r>
              <a:rPr lang="en-US" dirty="0" err="1" smtClean="0"/>
              <a:t>nitrocarburized</a:t>
            </a:r>
            <a:r>
              <a:rPr lang="en-US" dirty="0" smtClean="0"/>
              <a:t> for improved wear resistance </a:t>
            </a:r>
          </a:p>
          <a:p>
            <a:r>
              <a:rPr lang="en-US" dirty="0" smtClean="0"/>
              <a:t>Crankshafts and drive shafts have been </a:t>
            </a:r>
            <a:r>
              <a:rPr lang="en-US" dirty="0" err="1" smtClean="0"/>
              <a:t>nitrocarburized</a:t>
            </a:r>
            <a:r>
              <a:rPr lang="en-US" dirty="0" smtClean="0"/>
              <a:t> for improved fatigue properties</a:t>
            </a:r>
          </a:p>
          <a:p>
            <a:r>
              <a:rPr lang="en-US" dirty="0" err="1" smtClean="0"/>
              <a:t>Nitrocarburizing</a:t>
            </a:r>
            <a:r>
              <a:rPr lang="en-US" dirty="0" smtClean="0"/>
              <a:t> treatments have been successfully applied to most ferrous materials including wrought and sintered plain carbon and alloy steels and cast irons. </a:t>
            </a:r>
            <a:endParaRPr 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err="1" smtClean="0"/>
              <a:t>Ferritic</a:t>
            </a:r>
            <a:r>
              <a:rPr lang="en-US" dirty="0" smtClean="0"/>
              <a:t> </a:t>
            </a:r>
            <a:r>
              <a:rPr lang="en-US" dirty="0" err="1" smtClean="0"/>
              <a:t>Nitrocarburizing</a:t>
            </a:r>
            <a:r>
              <a:rPr lang="en-US" dirty="0" smtClean="0"/>
              <a:t> Process</a:t>
            </a:r>
            <a:endParaRPr lang="en-US" dirty="0"/>
          </a:p>
        </p:txBody>
      </p:sp>
      <p:sp>
        <p:nvSpPr>
          <p:cNvPr id="3" name="Content Placeholder 2"/>
          <p:cNvSpPr>
            <a:spLocks noGrp="1"/>
          </p:cNvSpPr>
          <p:nvPr>
            <p:ph idx="1"/>
          </p:nvPr>
        </p:nvSpPr>
        <p:spPr>
          <a:xfrm>
            <a:off x="381000" y="1143000"/>
            <a:ext cx="8229600" cy="5181599"/>
          </a:xfrm>
        </p:spPr>
        <p:txBody>
          <a:bodyPr>
            <a:normAutofit fontScale="62500" lnSpcReduction="20000"/>
          </a:bodyPr>
          <a:lstStyle/>
          <a:p>
            <a:r>
              <a:rPr lang="en-US" dirty="0" smtClean="0"/>
              <a:t>Preliminary treatments</a:t>
            </a:r>
          </a:p>
          <a:p>
            <a:pPr lvl="1"/>
            <a:r>
              <a:rPr lang="en-US" dirty="0" smtClean="0"/>
              <a:t>Surface to be free of contaminants such as oxides, scales, oil, decarburization. This is achieved by vapor degreasing. For high Cr materials and cast iron, grit blasting with fine abrasive and a light phosphate coating is applied. </a:t>
            </a:r>
          </a:p>
          <a:p>
            <a:pPr lvl="1"/>
            <a:r>
              <a:rPr lang="en-US" dirty="0" smtClean="0"/>
              <a:t>Highly finished surface is associated with superficial metal flow at the surface and sometime they are difficult to </a:t>
            </a:r>
            <a:r>
              <a:rPr lang="en-US" dirty="0" err="1" smtClean="0"/>
              <a:t>nitrocarburize</a:t>
            </a:r>
            <a:r>
              <a:rPr lang="en-US" dirty="0" smtClean="0"/>
              <a:t>. </a:t>
            </a:r>
          </a:p>
          <a:p>
            <a:pPr lvl="1"/>
            <a:r>
              <a:rPr lang="en-US" dirty="0" smtClean="0"/>
              <a:t>Preliminary heat treatment involves simple stress relieving to control distortion to hardening and tempering. Stress relieving temp. should be at least 25</a:t>
            </a:r>
            <a:r>
              <a:rPr lang="en-US" baseline="30000" dirty="0" smtClean="0"/>
              <a:t>o</a:t>
            </a:r>
            <a:r>
              <a:rPr lang="en-US" dirty="0" smtClean="0"/>
              <a:t>C above </a:t>
            </a:r>
            <a:r>
              <a:rPr lang="en-US" dirty="0" err="1" smtClean="0"/>
              <a:t>nitrocarburizing</a:t>
            </a:r>
            <a:r>
              <a:rPr lang="en-US" dirty="0" smtClean="0"/>
              <a:t> temp. </a:t>
            </a:r>
          </a:p>
          <a:p>
            <a:r>
              <a:rPr lang="en-US" dirty="0" smtClean="0"/>
              <a:t>Furnace Condition and Safety Precautions</a:t>
            </a:r>
          </a:p>
          <a:p>
            <a:pPr lvl="1"/>
            <a:r>
              <a:rPr lang="en-US" dirty="0" smtClean="0"/>
              <a:t>Hot chamber temp. should be well controlled within +/-5</a:t>
            </a:r>
            <a:r>
              <a:rPr lang="en-US" baseline="30000" dirty="0" smtClean="0"/>
              <a:t>o</a:t>
            </a:r>
            <a:r>
              <a:rPr lang="en-US" dirty="0" smtClean="0"/>
              <a:t>C at 570</a:t>
            </a:r>
            <a:r>
              <a:rPr lang="en-US" baseline="30000" dirty="0" smtClean="0"/>
              <a:t>o</a:t>
            </a:r>
            <a:r>
              <a:rPr lang="en-US" dirty="0" smtClean="0"/>
              <a:t>C throughout the entire volume. </a:t>
            </a:r>
          </a:p>
          <a:p>
            <a:pPr lvl="1"/>
            <a:r>
              <a:rPr lang="en-US" dirty="0" smtClean="0"/>
              <a:t>Gas leaks must be minimized</a:t>
            </a:r>
          </a:p>
          <a:p>
            <a:pPr lvl="1"/>
            <a:r>
              <a:rPr lang="en-US" dirty="0" smtClean="0"/>
              <a:t>Safety </a:t>
            </a:r>
            <a:r>
              <a:rPr lang="en-US" dirty="0" err="1" smtClean="0"/>
              <a:t>precuation</a:t>
            </a:r>
            <a:r>
              <a:rPr lang="en-US" dirty="0" smtClean="0"/>
              <a:t> must be rigorously enforced because the process involves a combustible explosive atmosphere. Gas burn-off ports must be properly sized, free of clogging, well vented from the building, and equipped with dependable pilots. </a:t>
            </a:r>
          </a:p>
          <a:p>
            <a:pPr lvl="1"/>
            <a:r>
              <a:rPr lang="en-US" dirty="0" smtClean="0"/>
              <a:t>Adequate extinguisher equipment</a:t>
            </a:r>
          </a:p>
          <a:p>
            <a:pPr lvl="1"/>
            <a:r>
              <a:rPr lang="en-US" dirty="0" smtClean="0"/>
              <a:t>Oil must be free from water (for oil quenching)</a:t>
            </a:r>
          </a:p>
          <a:p>
            <a:pPr lvl="1"/>
            <a:r>
              <a:rPr lang="en-US" dirty="0" smtClean="0"/>
              <a:t>Maintenance of temperature controller and over temp. devices</a:t>
            </a:r>
          </a:p>
          <a:p>
            <a:pPr lvl="1"/>
            <a:endParaRPr 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r>
              <a:rPr lang="en-US" sz="3200" dirty="0" err="1" smtClean="0"/>
              <a:t>Nitrocarburizing</a:t>
            </a:r>
            <a:r>
              <a:rPr lang="en-US" sz="3200" dirty="0" smtClean="0"/>
              <a:t> Process - Physical Metallurgy </a:t>
            </a:r>
            <a:endParaRPr lang="en-US" sz="3200" dirty="0"/>
          </a:p>
        </p:txBody>
      </p:sp>
      <p:sp>
        <p:nvSpPr>
          <p:cNvPr id="3" name="Content Placeholder 2"/>
          <p:cNvSpPr>
            <a:spLocks noGrp="1"/>
          </p:cNvSpPr>
          <p:nvPr>
            <p:ph idx="1"/>
          </p:nvPr>
        </p:nvSpPr>
        <p:spPr>
          <a:xfrm>
            <a:off x="457200" y="838201"/>
            <a:ext cx="8229600" cy="1066799"/>
          </a:xfrm>
        </p:spPr>
        <p:txBody>
          <a:bodyPr>
            <a:normAutofit fontScale="77500" lnSpcReduction="20000"/>
          </a:bodyPr>
          <a:lstStyle/>
          <a:p>
            <a:r>
              <a:rPr lang="en-US" dirty="0" smtClean="0"/>
              <a:t>N, C, and O activities of </a:t>
            </a:r>
            <a:r>
              <a:rPr lang="en-US" dirty="0" err="1" smtClean="0"/>
              <a:t>nitrocarburizing</a:t>
            </a:r>
            <a:r>
              <a:rPr lang="en-US" dirty="0" smtClean="0"/>
              <a:t> atmosphere necessary to achieve the desired oxygen-bearing </a:t>
            </a:r>
            <a:r>
              <a:rPr lang="en-US" dirty="0" smtClean="0">
                <a:latin typeface="Symbol" pitchFamily="18" charset="2"/>
              </a:rPr>
              <a:t>e</a:t>
            </a:r>
            <a:r>
              <a:rPr lang="en-US" dirty="0" smtClean="0"/>
              <a:t> </a:t>
            </a:r>
            <a:r>
              <a:rPr lang="en-US" dirty="0" err="1" smtClean="0"/>
              <a:t>carbonitride</a:t>
            </a:r>
            <a:r>
              <a:rPr lang="en-US" dirty="0" smtClean="0"/>
              <a:t> layer is given below:</a:t>
            </a:r>
          </a:p>
          <a:p>
            <a:endParaRPr lang="en-US" dirty="0"/>
          </a:p>
        </p:txBody>
      </p:sp>
      <p:graphicFrame>
        <p:nvGraphicFramePr>
          <p:cNvPr id="5" name="Table 4"/>
          <p:cNvGraphicFramePr>
            <a:graphicFrameLocks noGrp="1"/>
          </p:cNvGraphicFramePr>
          <p:nvPr/>
        </p:nvGraphicFramePr>
        <p:xfrm>
          <a:off x="228600" y="1981200"/>
          <a:ext cx="8782992" cy="4053840"/>
        </p:xfrm>
        <a:graphic>
          <a:graphicData uri="http://schemas.openxmlformats.org/drawingml/2006/table">
            <a:tbl>
              <a:tblPr firstRow="1" bandRow="1">
                <a:tableStyleId>{5C22544A-7EE6-4342-B048-85BDC9FD1C3A}</a:tableStyleId>
              </a:tblPr>
              <a:tblGrid>
                <a:gridCol w="1905000"/>
                <a:gridCol w="609600"/>
                <a:gridCol w="685800"/>
                <a:gridCol w="685800"/>
                <a:gridCol w="685800"/>
                <a:gridCol w="685800"/>
                <a:gridCol w="685800"/>
                <a:gridCol w="762000"/>
                <a:gridCol w="762000"/>
                <a:gridCol w="609600"/>
                <a:gridCol w="705792"/>
              </a:tblGrid>
              <a:tr h="457200">
                <a:tc rowSpan="2">
                  <a:txBody>
                    <a:bodyPr/>
                    <a:lstStyle/>
                    <a:p>
                      <a:r>
                        <a:rPr lang="en-US" dirty="0" smtClean="0"/>
                        <a:t>Added gas mixture</a:t>
                      </a:r>
                      <a:endParaRPr lang="en-US" dirty="0"/>
                    </a:p>
                  </a:txBody>
                  <a:tcPr/>
                </a:tc>
                <a:tc gridSpan="7">
                  <a:txBody>
                    <a:bodyPr/>
                    <a:lstStyle/>
                    <a:p>
                      <a:pPr algn="ctr"/>
                      <a:r>
                        <a:rPr lang="en-US" dirty="0" smtClean="0"/>
                        <a:t>Quasi-equilibrium Composition, </a:t>
                      </a:r>
                      <a:r>
                        <a:rPr lang="en-US" dirty="0" err="1" smtClean="0"/>
                        <a:t>vol</a:t>
                      </a:r>
                      <a:r>
                        <a:rPr lang="en-US" dirty="0" smtClean="0"/>
                        <a:t>%</a:t>
                      </a:r>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en-US" dirty="0" smtClean="0"/>
                        <a:t>Activities</a:t>
                      </a:r>
                      <a:endParaRPr lang="en-US" dirty="0"/>
                    </a:p>
                  </a:txBody>
                  <a:tcPr/>
                </a:tc>
                <a:tc hMerge="1">
                  <a:txBody>
                    <a:bodyPr/>
                    <a:lstStyle/>
                    <a:p>
                      <a:endParaRPr lang="en-US" dirty="0"/>
                    </a:p>
                  </a:txBody>
                  <a:tcPr/>
                </a:tc>
                <a:tc hMerge="1">
                  <a:txBody>
                    <a:bodyPr/>
                    <a:lstStyle/>
                    <a:p>
                      <a:endParaRPr lang="en-US" dirty="0"/>
                    </a:p>
                  </a:txBody>
                  <a:tcPr/>
                </a:tc>
              </a:tr>
              <a:tr h="457200">
                <a:tc vMerge="1">
                  <a:txBody>
                    <a:bodyPr/>
                    <a:lstStyle/>
                    <a:p>
                      <a:endParaRPr lang="en-US"/>
                    </a:p>
                  </a:txBody>
                  <a:tcPr/>
                </a:tc>
                <a:tc>
                  <a:txBody>
                    <a:bodyPr/>
                    <a:lstStyle/>
                    <a:p>
                      <a:r>
                        <a:rPr lang="en-US" dirty="0" smtClean="0"/>
                        <a:t>N</a:t>
                      </a:r>
                      <a:r>
                        <a:rPr lang="en-US" baseline="-25000" dirty="0" smtClean="0"/>
                        <a:t>2</a:t>
                      </a:r>
                      <a:endParaRPr lang="en-US" baseline="-25000" dirty="0"/>
                    </a:p>
                  </a:txBody>
                  <a:tcPr/>
                </a:tc>
                <a:tc>
                  <a:txBody>
                    <a:bodyPr/>
                    <a:lstStyle/>
                    <a:p>
                      <a:r>
                        <a:rPr lang="en-US" dirty="0" smtClean="0"/>
                        <a:t>H</a:t>
                      </a:r>
                      <a:r>
                        <a:rPr lang="en-US" baseline="-25000" dirty="0" smtClean="0"/>
                        <a:t>2</a:t>
                      </a:r>
                      <a:endParaRPr lang="en-US" baseline="-25000" dirty="0"/>
                    </a:p>
                  </a:txBody>
                  <a:tcPr/>
                </a:tc>
                <a:tc>
                  <a:txBody>
                    <a:bodyPr/>
                    <a:lstStyle/>
                    <a:p>
                      <a:r>
                        <a:rPr lang="en-US" dirty="0" smtClean="0"/>
                        <a:t>CO</a:t>
                      </a:r>
                      <a:endParaRPr lang="en-US" dirty="0"/>
                    </a:p>
                  </a:txBody>
                  <a:tcPr/>
                </a:tc>
                <a:tc>
                  <a:txBody>
                    <a:bodyPr/>
                    <a:lstStyle/>
                    <a:p>
                      <a:r>
                        <a:rPr lang="en-US" dirty="0" smtClean="0"/>
                        <a:t>H</a:t>
                      </a:r>
                      <a:r>
                        <a:rPr lang="en-US" baseline="-25000" dirty="0" smtClean="0"/>
                        <a:t>2</a:t>
                      </a:r>
                      <a:endParaRPr lang="en-US" baseline="-25000" dirty="0"/>
                    </a:p>
                  </a:txBody>
                  <a:tcPr/>
                </a:tc>
                <a:tc>
                  <a:txBody>
                    <a:bodyPr/>
                    <a:lstStyle/>
                    <a:p>
                      <a:r>
                        <a:rPr lang="en-US" dirty="0" smtClean="0"/>
                        <a:t>CO</a:t>
                      </a:r>
                      <a:r>
                        <a:rPr lang="en-US" baseline="-25000" dirty="0" smtClean="0"/>
                        <a:t>2</a:t>
                      </a:r>
                      <a:endParaRPr lang="en-US" baseline="-25000" dirty="0"/>
                    </a:p>
                  </a:txBody>
                  <a:tcPr/>
                </a:tc>
                <a:tc>
                  <a:txBody>
                    <a:bodyPr/>
                    <a:lstStyle/>
                    <a:p>
                      <a:r>
                        <a:rPr lang="en-US" dirty="0" smtClean="0"/>
                        <a:t>NH</a:t>
                      </a:r>
                      <a:r>
                        <a:rPr lang="en-US" baseline="-25000" dirty="0" smtClean="0"/>
                        <a:t>3</a:t>
                      </a:r>
                      <a:endParaRPr lang="en-US" baseline="-25000" dirty="0"/>
                    </a:p>
                  </a:txBody>
                  <a:tcPr/>
                </a:tc>
                <a:tc>
                  <a:txBody>
                    <a:bodyPr/>
                    <a:lstStyle/>
                    <a:p>
                      <a:r>
                        <a:rPr lang="en-US" dirty="0" smtClean="0"/>
                        <a:t>HCN</a:t>
                      </a:r>
                      <a:endParaRPr lang="en-US" dirty="0"/>
                    </a:p>
                  </a:txBody>
                  <a:tcPr/>
                </a:tc>
                <a:tc>
                  <a:txBody>
                    <a:bodyPr/>
                    <a:lstStyle/>
                    <a:p>
                      <a:r>
                        <a:rPr lang="en-US" dirty="0" err="1" smtClean="0"/>
                        <a:t>a</a:t>
                      </a:r>
                      <a:r>
                        <a:rPr lang="en-US" sz="1800" kern="1200" baseline="-25000" dirty="0" err="1" smtClean="0">
                          <a:solidFill>
                            <a:schemeClr val="dk1"/>
                          </a:solidFill>
                          <a:latin typeface="+mn-lt"/>
                          <a:ea typeface="+mn-ea"/>
                          <a:cs typeface="+mn-cs"/>
                        </a:rPr>
                        <a:t>N</a:t>
                      </a:r>
                      <a:endParaRPr lang="en-US" sz="1800" kern="1200" baseline="-25000" dirty="0">
                        <a:solidFill>
                          <a:schemeClr val="dk1"/>
                        </a:solidFill>
                        <a:latin typeface="+mn-lt"/>
                        <a:ea typeface="+mn-ea"/>
                        <a:cs typeface="+mn-cs"/>
                      </a:endParaRPr>
                    </a:p>
                  </a:txBody>
                  <a:tcPr/>
                </a:tc>
                <a:tc>
                  <a:txBody>
                    <a:bodyPr/>
                    <a:lstStyle/>
                    <a:p>
                      <a:r>
                        <a:rPr lang="en-US" dirty="0" err="1" smtClean="0"/>
                        <a:t>a</a:t>
                      </a:r>
                      <a:r>
                        <a:rPr lang="en-US" sz="1800" kern="1200" baseline="-25000" dirty="0" err="1" smtClean="0">
                          <a:solidFill>
                            <a:schemeClr val="dk1"/>
                          </a:solidFill>
                          <a:latin typeface="+mn-lt"/>
                          <a:ea typeface="+mn-ea"/>
                          <a:cs typeface="+mn-cs"/>
                        </a:rPr>
                        <a:t>C</a:t>
                      </a:r>
                      <a:endParaRPr lang="en-US" sz="1800" kern="1200" baseline="-25000" dirty="0">
                        <a:solidFill>
                          <a:schemeClr val="dk1"/>
                        </a:solidFill>
                        <a:latin typeface="+mn-lt"/>
                        <a:ea typeface="+mn-ea"/>
                        <a:cs typeface="+mn-cs"/>
                      </a:endParaRPr>
                    </a:p>
                  </a:txBody>
                  <a:tcPr/>
                </a:tc>
                <a:tc>
                  <a:txBody>
                    <a:bodyPr/>
                    <a:lstStyle/>
                    <a:p>
                      <a:r>
                        <a:rPr lang="en-US" dirty="0" err="1" smtClean="0"/>
                        <a:t>a</a:t>
                      </a:r>
                      <a:r>
                        <a:rPr lang="en-US" sz="1800" kern="1200" baseline="-25000" dirty="0" err="1" smtClean="0">
                          <a:solidFill>
                            <a:schemeClr val="dk1"/>
                          </a:solidFill>
                          <a:latin typeface="+mn-lt"/>
                          <a:ea typeface="+mn-ea"/>
                          <a:cs typeface="+mn-cs"/>
                        </a:rPr>
                        <a:t>O</a:t>
                      </a:r>
                      <a:endParaRPr lang="en-US" sz="1800" kern="1200" baseline="-25000" dirty="0">
                        <a:solidFill>
                          <a:schemeClr val="dk1"/>
                        </a:solidFill>
                        <a:latin typeface="+mn-lt"/>
                        <a:ea typeface="+mn-ea"/>
                        <a:cs typeface="+mn-cs"/>
                      </a:endParaRPr>
                    </a:p>
                  </a:txBody>
                  <a:tcPr/>
                </a:tc>
              </a:tr>
              <a:tr h="431800">
                <a:tc>
                  <a:txBody>
                    <a:bodyPr/>
                    <a:lstStyle/>
                    <a:p>
                      <a:r>
                        <a:rPr lang="en-US" dirty="0" smtClean="0"/>
                        <a:t>50%endogas+50%NH</a:t>
                      </a:r>
                      <a:r>
                        <a:rPr lang="en-US" baseline="-25000" dirty="0" smtClean="0"/>
                        <a:t>3</a:t>
                      </a:r>
                      <a:endParaRPr lang="en-US" baseline="-25000" dirty="0"/>
                    </a:p>
                  </a:txBody>
                  <a:tcPr/>
                </a:tc>
                <a:tc>
                  <a:txBody>
                    <a:bodyPr/>
                    <a:lstStyle/>
                    <a:p>
                      <a:r>
                        <a:rPr lang="en-US" dirty="0" smtClean="0"/>
                        <a:t>24.1</a:t>
                      </a:r>
                      <a:endParaRPr lang="en-US" dirty="0"/>
                    </a:p>
                  </a:txBody>
                  <a:tcPr/>
                </a:tc>
                <a:tc>
                  <a:txBody>
                    <a:bodyPr/>
                    <a:lstStyle/>
                    <a:p>
                      <a:r>
                        <a:rPr lang="en-US" dirty="0" smtClean="0"/>
                        <a:t>25.9</a:t>
                      </a:r>
                      <a:endParaRPr lang="en-US" dirty="0"/>
                    </a:p>
                  </a:txBody>
                  <a:tcPr/>
                </a:tc>
                <a:tc>
                  <a:txBody>
                    <a:bodyPr/>
                    <a:lstStyle/>
                    <a:p>
                      <a:r>
                        <a:rPr lang="en-US" dirty="0" smtClean="0"/>
                        <a:t>9.0</a:t>
                      </a:r>
                      <a:endParaRPr lang="en-US" dirty="0"/>
                    </a:p>
                  </a:txBody>
                  <a:tcPr/>
                </a:tc>
                <a:tc>
                  <a:txBody>
                    <a:bodyPr/>
                    <a:lstStyle/>
                    <a:p>
                      <a:r>
                        <a:rPr lang="en-US" dirty="0" smtClean="0"/>
                        <a:t>0.76</a:t>
                      </a:r>
                      <a:endParaRPr lang="en-US" dirty="0"/>
                    </a:p>
                  </a:txBody>
                  <a:tcPr/>
                </a:tc>
                <a:tc>
                  <a:txBody>
                    <a:bodyPr/>
                    <a:lstStyle/>
                    <a:p>
                      <a:r>
                        <a:rPr lang="en-US" dirty="0" smtClean="0"/>
                        <a:t>0.68</a:t>
                      </a:r>
                      <a:endParaRPr lang="en-US" dirty="0"/>
                    </a:p>
                  </a:txBody>
                  <a:tcPr/>
                </a:tc>
                <a:tc>
                  <a:txBody>
                    <a:bodyPr/>
                    <a:lstStyle/>
                    <a:p>
                      <a:r>
                        <a:rPr lang="en-US" dirty="0" smtClean="0"/>
                        <a:t>38.4</a:t>
                      </a:r>
                      <a:endParaRPr lang="en-US" dirty="0"/>
                    </a:p>
                  </a:txBody>
                  <a:tcPr/>
                </a:tc>
                <a:tc>
                  <a:txBody>
                    <a:bodyPr/>
                    <a:lstStyle/>
                    <a:p>
                      <a:r>
                        <a:rPr lang="en-US" dirty="0" smtClean="0"/>
                        <a:t>1.16</a:t>
                      </a:r>
                      <a:endParaRPr lang="en-US" dirty="0"/>
                    </a:p>
                  </a:txBody>
                  <a:tcPr/>
                </a:tc>
                <a:tc>
                  <a:txBody>
                    <a:bodyPr/>
                    <a:lstStyle/>
                    <a:p>
                      <a:r>
                        <a:rPr lang="en-US" dirty="0" smtClean="0"/>
                        <a:t>1620</a:t>
                      </a:r>
                      <a:endParaRPr lang="en-US" dirty="0"/>
                    </a:p>
                  </a:txBody>
                  <a:tcPr/>
                </a:tc>
                <a:tc>
                  <a:txBody>
                    <a:bodyPr/>
                    <a:lstStyle/>
                    <a:p>
                      <a:r>
                        <a:rPr lang="en-US" dirty="0" smtClean="0"/>
                        <a:t>22.4</a:t>
                      </a:r>
                      <a:endParaRPr lang="en-US" dirty="0"/>
                    </a:p>
                  </a:txBody>
                  <a:tcPr/>
                </a:tc>
                <a:tc>
                  <a:txBody>
                    <a:bodyPr/>
                    <a:lstStyle/>
                    <a:p>
                      <a:r>
                        <a:rPr lang="en-US" dirty="0" smtClean="0"/>
                        <a:t>0.072</a:t>
                      </a:r>
                      <a:endParaRPr lang="en-US" dirty="0"/>
                    </a:p>
                  </a:txBody>
                  <a:tcPr/>
                </a:tc>
              </a:tr>
              <a:tr h="431800">
                <a:tc>
                  <a:txBody>
                    <a:bodyPr/>
                    <a:lstStyle/>
                    <a:p>
                      <a:r>
                        <a:rPr lang="en-US" dirty="0" smtClean="0"/>
                        <a:t>40%endogas+</a:t>
                      </a:r>
                      <a:r>
                        <a:rPr lang="en-US" baseline="0" dirty="0" smtClean="0"/>
                        <a:t> </a:t>
                      </a:r>
                      <a:r>
                        <a:rPr lang="en-US" dirty="0" smtClean="0"/>
                        <a:t>10%air+50%NH</a:t>
                      </a:r>
                      <a:r>
                        <a:rPr lang="en-US" sz="1800" kern="1200" baseline="-25000" dirty="0" smtClean="0">
                          <a:solidFill>
                            <a:schemeClr val="dk1"/>
                          </a:solidFill>
                          <a:latin typeface="+mn-lt"/>
                          <a:ea typeface="+mn-ea"/>
                          <a:cs typeface="+mn-cs"/>
                        </a:rPr>
                        <a:t>3</a:t>
                      </a:r>
                      <a:endParaRPr lang="en-US" sz="1800" kern="1200" baseline="-25000" dirty="0">
                        <a:solidFill>
                          <a:schemeClr val="dk1"/>
                        </a:solidFill>
                        <a:latin typeface="+mn-lt"/>
                        <a:ea typeface="+mn-ea"/>
                        <a:cs typeface="+mn-cs"/>
                      </a:endParaRPr>
                    </a:p>
                  </a:txBody>
                  <a:tcPr/>
                </a:tc>
                <a:tc>
                  <a:txBody>
                    <a:bodyPr/>
                    <a:lstStyle/>
                    <a:p>
                      <a:r>
                        <a:rPr lang="en-US" dirty="0" smtClean="0"/>
                        <a:t>29.2</a:t>
                      </a:r>
                      <a:endParaRPr lang="en-US" dirty="0"/>
                    </a:p>
                  </a:txBody>
                  <a:tcPr/>
                </a:tc>
                <a:tc>
                  <a:txBody>
                    <a:bodyPr/>
                    <a:lstStyle/>
                    <a:p>
                      <a:r>
                        <a:rPr lang="en-US" dirty="0" smtClean="0"/>
                        <a:t>24.3</a:t>
                      </a:r>
                      <a:endParaRPr lang="en-US" dirty="0"/>
                    </a:p>
                  </a:txBody>
                  <a:tcPr/>
                </a:tc>
                <a:tc>
                  <a:txBody>
                    <a:bodyPr/>
                    <a:lstStyle/>
                    <a:p>
                      <a:r>
                        <a:rPr lang="en-US" dirty="0" smtClean="0"/>
                        <a:t>6.7</a:t>
                      </a:r>
                      <a:endParaRPr lang="en-US" dirty="0"/>
                    </a:p>
                  </a:txBody>
                  <a:tcPr/>
                </a:tc>
                <a:tc>
                  <a:txBody>
                    <a:bodyPr/>
                    <a:lstStyle/>
                    <a:p>
                      <a:r>
                        <a:rPr lang="en-US" dirty="0" smtClean="0"/>
                        <a:t>2.46</a:t>
                      </a:r>
                      <a:endParaRPr lang="en-US" dirty="0"/>
                    </a:p>
                  </a:txBody>
                  <a:tcPr/>
                </a:tc>
                <a:tc>
                  <a:txBody>
                    <a:bodyPr/>
                    <a:lstStyle/>
                    <a:p>
                      <a:r>
                        <a:rPr lang="en-US" dirty="0" smtClean="0"/>
                        <a:t>1.77</a:t>
                      </a:r>
                      <a:endParaRPr lang="en-US" dirty="0"/>
                    </a:p>
                  </a:txBody>
                  <a:tcPr/>
                </a:tc>
                <a:tc>
                  <a:txBody>
                    <a:bodyPr/>
                    <a:lstStyle/>
                    <a:p>
                      <a:r>
                        <a:rPr lang="en-US" dirty="0" smtClean="0"/>
                        <a:t>35.4</a:t>
                      </a:r>
                      <a:endParaRPr lang="en-US" dirty="0"/>
                    </a:p>
                  </a:txBody>
                  <a:tcPr/>
                </a:tc>
                <a:tc>
                  <a:txBody>
                    <a:bodyPr/>
                    <a:lstStyle/>
                    <a:p>
                      <a:r>
                        <a:rPr lang="en-US" dirty="0" smtClean="0"/>
                        <a:t>0.244</a:t>
                      </a:r>
                      <a:endParaRPr lang="en-US" dirty="0"/>
                    </a:p>
                  </a:txBody>
                  <a:tcPr/>
                </a:tc>
                <a:tc>
                  <a:txBody>
                    <a:bodyPr/>
                    <a:lstStyle/>
                    <a:p>
                      <a:r>
                        <a:rPr lang="en-US" dirty="0" smtClean="0"/>
                        <a:t>1650</a:t>
                      </a:r>
                      <a:endParaRPr lang="en-US" dirty="0"/>
                    </a:p>
                  </a:txBody>
                  <a:tcPr/>
                </a:tc>
                <a:tc>
                  <a:txBody>
                    <a:bodyPr/>
                    <a:lstStyle/>
                    <a:p>
                      <a:r>
                        <a:rPr lang="en-US" dirty="0" smtClean="0"/>
                        <a:t>4.81</a:t>
                      </a:r>
                      <a:endParaRPr lang="en-US" dirty="0"/>
                    </a:p>
                  </a:txBody>
                  <a:tcPr/>
                </a:tc>
                <a:tc>
                  <a:txBody>
                    <a:bodyPr/>
                    <a:lstStyle/>
                    <a:p>
                      <a:r>
                        <a:rPr lang="en-US" dirty="0" smtClean="0"/>
                        <a:t>0.25</a:t>
                      </a:r>
                      <a:endParaRPr lang="en-US" dirty="0"/>
                    </a:p>
                  </a:txBody>
                  <a:tcPr/>
                </a:tc>
              </a:tr>
              <a:tr h="431800">
                <a:tc>
                  <a:txBody>
                    <a:bodyPr/>
                    <a:lstStyle/>
                    <a:p>
                      <a:r>
                        <a:rPr lang="en-US" dirty="0" smtClean="0"/>
                        <a:t>5%CO</a:t>
                      </a:r>
                      <a:r>
                        <a:rPr lang="en-US" sz="1800" kern="1200" baseline="-25000" dirty="0" smtClean="0">
                          <a:solidFill>
                            <a:schemeClr val="dk1"/>
                          </a:solidFill>
                          <a:latin typeface="+mn-lt"/>
                          <a:ea typeface="+mn-ea"/>
                          <a:cs typeface="+mn-cs"/>
                        </a:rPr>
                        <a:t>2</a:t>
                      </a:r>
                      <a:r>
                        <a:rPr lang="en-US" dirty="0" smtClean="0"/>
                        <a:t>+60%N</a:t>
                      </a:r>
                      <a:r>
                        <a:rPr lang="en-US" sz="1800" kern="1200" baseline="-25000" dirty="0" smtClean="0">
                          <a:solidFill>
                            <a:schemeClr val="dk1"/>
                          </a:solidFill>
                          <a:latin typeface="+mn-lt"/>
                          <a:ea typeface="+mn-ea"/>
                          <a:cs typeface="+mn-cs"/>
                        </a:rPr>
                        <a:t>2</a:t>
                      </a:r>
                      <a:r>
                        <a:rPr lang="en-US" dirty="0" smtClean="0"/>
                        <a:t>+35%NH</a:t>
                      </a:r>
                      <a:r>
                        <a:rPr lang="en-US" sz="1800" kern="1200" baseline="-25000" dirty="0" smtClean="0">
                          <a:solidFill>
                            <a:schemeClr val="dk1"/>
                          </a:solidFill>
                          <a:latin typeface="+mn-lt"/>
                          <a:ea typeface="+mn-ea"/>
                          <a:cs typeface="+mn-cs"/>
                        </a:rPr>
                        <a:t>3</a:t>
                      </a:r>
                      <a:endParaRPr lang="en-US" sz="1800" kern="1200" baseline="-25000" dirty="0">
                        <a:solidFill>
                          <a:schemeClr val="dk1"/>
                        </a:solidFill>
                        <a:latin typeface="+mn-lt"/>
                        <a:ea typeface="+mn-ea"/>
                        <a:cs typeface="+mn-cs"/>
                      </a:endParaRPr>
                    </a:p>
                  </a:txBody>
                  <a:tcPr/>
                </a:tc>
                <a:tc>
                  <a:txBody>
                    <a:bodyPr/>
                    <a:lstStyle/>
                    <a:p>
                      <a:r>
                        <a:rPr lang="en-US" dirty="0" smtClean="0"/>
                        <a:t>58.8</a:t>
                      </a:r>
                      <a:endParaRPr lang="en-US" dirty="0"/>
                    </a:p>
                  </a:txBody>
                  <a:tcPr/>
                </a:tc>
                <a:tc>
                  <a:txBody>
                    <a:bodyPr/>
                    <a:lstStyle/>
                    <a:p>
                      <a:r>
                        <a:rPr lang="en-US" dirty="0" smtClean="0"/>
                        <a:t>15.5</a:t>
                      </a:r>
                      <a:endParaRPr lang="en-US" dirty="0"/>
                    </a:p>
                  </a:txBody>
                  <a:tcPr/>
                </a:tc>
                <a:tc>
                  <a:txBody>
                    <a:bodyPr/>
                    <a:lstStyle/>
                    <a:p>
                      <a:r>
                        <a:rPr lang="en-US" dirty="0" smtClean="0"/>
                        <a:t>2.9</a:t>
                      </a:r>
                      <a:endParaRPr lang="en-US" dirty="0"/>
                    </a:p>
                  </a:txBody>
                  <a:tcPr/>
                </a:tc>
                <a:tc>
                  <a:txBody>
                    <a:bodyPr/>
                    <a:lstStyle/>
                    <a:p>
                      <a:r>
                        <a:rPr lang="en-US" dirty="0" smtClean="0"/>
                        <a:t>2.98</a:t>
                      </a:r>
                      <a:endParaRPr lang="en-US" dirty="0"/>
                    </a:p>
                  </a:txBody>
                  <a:tcPr/>
                </a:tc>
                <a:tc>
                  <a:txBody>
                    <a:bodyPr/>
                    <a:lstStyle/>
                    <a:p>
                      <a:r>
                        <a:rPr lang="en-US" dirty="0" smtClean="0"/>
                        <a:t>1.45</a:t>
                      </a:r>
                      <a:endParaRPr lang="en-US" dirty="0"/>
                    </a:p>
                  </a:txBody>
                  <a:tcPr/>
                </a:tc>
                <a:tc>
                  <a:txBody>
                    <a:bodyPr/>
                    <a:lstStyle/>
                    <a:p>
                      <a:r>
                        <a:rPr lang="en-US" dirty="0" smtClean="0"/>
                        <a:t>18.4</a:t>
                      </a:r>
                      <a:endParaRPr lang="en-US" dirty="0"/>
                    </a:p>
                  </a:txBody>
                  <a:tcPr/>
                </a:tc>
                <a:tc>
                  <a:txBody>
                    <a:bodyPr/>
                    <a:lstStyle/>
                    <a:p>
                      <a:r>
                        <a:rPr lang="en-US" dirty="0" smtClean="0"/>
                        <a:t>0.045</a:t>
                      </a:r>
                      <a:endParaRPr lang="en-US" dirty="0"/>
                    </a:p>
                  </a:txBody>
                  <a:tcPr/>
                </a:tc>
                <a:tc>
                  <a:txBody>
                    <a:bodyPr/>
                    <a:lstStyle/>
                    <a:p>
                      <a:r>
                        <a:rPr lang="en-US" dirty="0" smtClean="0"/>
                        <a:t>1680</a:t>
                      </a:r>
                      <a:endParaRPr lang="en-US" dirty="0"/>
                    </a:p>
                  </a:txBody>
                  <a:tcPr/>
                </a:tc>
                <a:tc>
                  <a:txBody>
                    <a:bodyPr/>
                    <a:lstStyle/>
                    <a:p>
                      <a:r>
                        <a:rPr lang="en-US" dirty="0" smtClean="0"/>
                        <a:t>1.09</a:t>
                      </a:r>
                      <a:endParaRPr lang="en-US" dirty="0"/>
                    </a:p>
                  </a:txBody>
                  <a:tcPr/>
                </a:tc>
                <a:tc>
                  <a:txBody>
                    <a:bodyPr/>
                    <a:lstStyle/>
                    <a:p>
                      <a:r>
                        <a:rPr lang="en-US" dirty="0" smtClean="0"/>
                        <a:t>0.48</a:t>
                      </a:r>
                      <a:endParaRPr lang="en-US" dirty="0"/>
                    </a:p>
                  </a:txBody>
                  <a:tcPr/>
                </a:tc>
              </a:tr>
              <a:tr h="431800">
                <a:tc>
                  <a:txBody>
                    <a:bodyPr/>
                    <a:lstStyle/>
                    <a:p>
                      <a:r>
                        <a:rPr lang="en-US" dirty="0" smtClean="0"/>
                        <a:t>5%CO</a:t>
                      </a:r>
                      <a:r>
                        <a:rPr lang="en-US" sz="1800" kern="1200" baseline="-25000" dirty="0" smtClean="0">
                          <a:solidFill>
                            <a:schemeClr val="dk1"/>
                          </a:solidFill>
                          <a:latin typeface="+mn-lt"/>
                          <a:ea typeface="+mn-ea"/>
                          <a:cs typeface="+mn-cs"/>
                        </a:rPr>
                        <a:t>2</a:t>
                      </a:r>
                      <a:r>
                        <a:rPr lang="en-US" dirty="0" smtClean="0"/>
                        <a:t>+5%CO+55%NH</a:t>
                      </a:r>
                      <a:r>
                        <a:rPr lang="en-US" sz="1800" kern="1200" baseline="-25000" dirty="0" smtClean="0">
                          <a:solidFill>
                            <a:schemeClr val="dk1"/>
                          </a:solidFill>
                          <a:latin typeface="+mn-lt"/>
                          <a:ea typeface="+mn-ea"/>
                          <a:cs typeface="+mn-cs"/>
                        </a:rPr>
                        <a:t>3</a:t>
                      </a:r>
                      <a:endParaRPr lang="en-US" sz="1800" kern="1200" baseline="-25000" dirty="0">
                        <a:solidFill>
                          <a:schemeClr val="dk1"/>
                        </a:solidFill>
                        <a:latin typeface="+mn-lt"/>
                        <a:ea typeface="+mn-ea"/>
                        <a:cs typeface="+mn-cs"/>
                      </a:endParaRPr>
                    </a:p>
                  </a:txBody>
                  <a:tcPr/>
                </a:tc>
                <a:tc>
                  <a:txBody>
                    <a:bodyPr/>
                    <a:lstStyle/>
                    <a:p>
                      <a:r>
                        <a:rPr lang="en-US" dirty="0" smtClean="0"/>
                        <a:t>54.4</a:t>
                      </a:r>
                      <a:endParaRPr lang="en-US" dirty="0"/>
                    </a:p>
                  </a:txBody>
                  <a:tcPr/>
                </a:tc>
                <a:tc>
                  <a:txBody>
                    <a:bodyPr/>
                    <a:lstStyle/>
                    <a:p>
                      <a:r>
                        <a:rPr lang="en-US" dirty="0" smtClean="0"/>
                        <a:t>15.9</a:t>
                      </a:r>
                      <a:endParaRPr lang="en-US" dirty="0"/>
                    </a:p>
                  </a:txBody>
                  <a:tcPr/>
                </a:tc>
                <a:tc>
                  <a:txBody>
                    <a:bodyPr/>
                    <a:lstStyle/>
                    <a:p>
                      <a:r>
                        <a:rPr lang="en-US" dirty="0" smtClean="0"/>
                        <a:t>6.4</a:t>
                      </a:r>
                      <a:endParaRPr lang="en-US" dirty="0"/>
                    </a:p>
                  </a:txBody>
                  <a:tcPr/>
                </a:tc>
                <a:tc>
                  <a:txBody>
                    <a:bodyPr/>
                    <a:lstStyle/>
                    <a:p>
                      <a:r>
                        <a:rPr lang="en-US" dirty="0" smtClean="0"/>
                        <a:t>2.22</a:t>
                      </a:r>
                      <a:endParaRPr lang="en-US" dirty="0"/>
                    </a:p>
                  </a:txBody>
                  <a:tcPr/>
                </a:tc>
                <a:tc>
                  <a:txBody>
                    <a:bodyPr/>
                    <a:lstStyle/>
                    <a:p>
                      <a:r>
                        <a:rPr lang="en-US" dirty="0" smtClean="0"/>
                        <a:t>2.31</a:t>
                      </a:r>
                      <a:endParaRPr lang="en-US" dirty="0"/>
                    </a:p>
                  </a:txBody>
                  <a:tcPr/>
                </a:tc>
                <a:tc>
                  <a:txBody>
                    <a:bodyPr/>
                    <a:lstStyle/>
                    <a:p>
                      <a:r>
                        <a:rPr lang="en-US" dirty="0" smtClean="0"/>
                        <a:t>18.6</a:t>
                      </a:r>
                      <a:endParaRPr lang="en-US" dirty="0"/>
                    </a:p>
                  </a:txBody>
                  <a:tcPr/>
                </a:tc>
                <a:tc>
                  <a:txBody>
                    <a:bodyPr/>
                    <a:lstStyle/>
                    <a:p>
                      <a:r>
                        <a:rPr lang="en-US" dirty="0" smtClean="0"/>
                        <a:t>0.135</a:t>
                      </a:r>
                      <a:endParaRPr lang="en-US" dirty="0"/>
                    </a:p>
                  </a:txBody>
                  <a:tcPr/>
                </a:tc>
                <a:tc>
                  <a:txBody>
                    <a:bodyPr/>
                    <a:lstStyle/>
                    <a:p>
                      <a:r>
                        <a:rPr lang="en-US" dirty="0" smtClean="0"/>
                        <a:t>1640</a:t>
                      </a:r>
                      <a:endParaRPr lang="en-US" dirty="0"/>
                    </a:p>
                  </a:txBody>
                  <a:tcPr/>
                </a:tc>
                <a:tc>
                  <a:txBody>
                    <a:bodyPr/>
                    <a:lstStyle/>
                    <a:p>
                      <a:r>
                        <a:rPr lang="en-US" dirty="0" smtClean="0"/>
                        <a:t>3.32</a:t>
                      </a:r>
                      <a:endParaRPr lang="en-US" dirty="0"/>
                    </a:p>
                  </a:txBody>
                  <a:tcPr/>
                </a:tc>
                <a:tc>
                  <a:txBody>
                    <a:bodyPr/>
                    <a:lstStyle/>
                    <a:p>
                      <a:r>
                        <a:rPr lang="en-US" dirty="0" smtClean="0"/>
                        <a:t>0.34</a:t>
                      </a:r>
                      <a:endParaRPr lang="en-US" dirty="0"/>
                    </a:p>
                  </a:txBody>
                  <a:tcPr/>
                </a:tc>
              </a:tr>
              <a:tr h="431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5%CO</a:t>
                      </a:r>
                      <a:r>
                        <a:rPr lang="en-US" sz="1600" kern="1200" baseline="-25000" dirty="0" smtClean="0">
                          <a:solidFill>
                            <a:schemeClr val="dk1"/>
                          </a:solidFill>
                          <a:latin typeface="+mn-lt"/>
                          <a:ea typeface="+mn-ea"/>
                          <a:cs typeface="+mn-cs"/>
                        </a:rPr>
                        <a:t>2</a:t>
                      </a:r>
                      <a:r>
                        <a:rPr lang="en-US" sz="1600" dirty="0" smtClean="0"/>
                        <a:t>+20%H</a:t>
                      </a:r>
                      <a:r>
                        <a:rPr lang="en-US" sz="1600" kern="1200" baseline="-25000" dirty="0" smtClean="0">
                          <a:solidFill>
                            <a:schemeClr val="dk1"/>
                          </a:solidFill>
                          <a:latin typeface="+mn-lt"/>
                          <a:ea typeface="+mn-ea"/>
                          <a:cs typeface="+mn-cs"/>
                        </a:rPr>
                        <a:t>2</a:t>
                      </a:r>
                      <a:r>
                        <a:rPr lang="en-US" sz="1600" dirty="0" smtClean="0"/>
                        <a:t>+45%N</a:t>
                      </a:r>
                      <a:r>
                        <a:rPr lang="en-US" sz="1600" kern="1200" baseline="-25000" dirty="0" smtClean="0">
                          <a:solidFill>
                            <a:schemeClr val="dk1"/>
                          </a:solidFill>
                          <a:latin typeface="+mn-lt"/>
                          <a:ea typeface="+mn-ea"/>
                          <a:cs typeface="+mn-cs"/>
                        </a:rPr>
                        <a:t>2</a:t>
                      </a:r>
                      <a:r>
                        <a:rPr lang="en-US" sz="1600" dirty="0" smtClean="0"/>
                        <a:t>+30%NH</a:t>
                      </a:r>
                      <a:r>
                        <a:rPr lang="en-US" sz="1600" kern="1200" baseline="-25000" dirty="0" smtClean="0">
                          <a:solidFill>
                            <a:schemeClr val="dk1"/>
                          </a:solidFill>
                          <a:latin typeface="+mn-lt"/>
                          <a:ea typeface="+mn-ea"/>
                          <a:cs typeface="+mn-cs"/>
                        </a:rPr>
                        <a:t>3</a:t>
                      </a:r>
                    </a:p>
                  </a:txBody>
                  <a:tcPr/>
                </a:tc>
                <a:tc>
                  <a:txBody>
                    <a:bodyPr/>
                    <a:lstStyle/>
                    <a:p>
                      <a:r>
                        <a:rPr lang="en-US" dirty="0" smtClean="0"/>
                        <a:t>45.4</a:t>
                      </a:r>
                      <a:endParaRPr lang="en-US" dirty="0"/>
                    </a:p>
                  </a:txBody>
                  <a:tcPr/>
                </a:tc>
                <a:tc>
                  <a:txBody>
                    <a:bodyPr/>
                    <a:lstStyle/>
                    <a:p>
                      <a:r>
                        <a:rPr lang="en-US" dirty="0" smtClean="0"/>
                        <a:t>26.6</a:t>
                      </a:r>
                      <a:endParaRPr lang="en-US" dirty="0"/>
                    </a:p>
                  </a:txBody>
                  <a:tcPr/>
                </a:tc>
                <a:tc>
                  <a:txBody>
                    <a:bodyPr/>
                    <a:lstStyle/>
                    <a:p>
                      <a:r>
                        <a:rPr lang="en-US" dirty="0" smtClean="0"/>
                        <a:t>3.4</a:t>
                      </a:r>
                      <a:endParaRPr lang="en-US" dirty="0"/>
                    </a:p>
                  </a:txBody>
                  <a:tcPr/>
                </a:tc>
                <a:tc>
                  <a:txBody>
                    <a:bodyPr/>
                    <a:lstStyle/>
                    <a:p>
                      <a:r>
                        <a:rPr lang="en-US" dirty="0" smtClean="0"/>
                        <a:t>3.5</a:t>
                      </a:r>
                      <a:endParaRPr lang="en-US" dirty="0"/>
                    </a:p>
                  </a:txBody>
                  <a:tcPr/>
                </a:tc>
                <a:tc>
                  <a:txBody>
                    <a:bodyPr/>
                    <a:lstStyle/>
                    <a:p>
                      <a:r>
                        <a:rPr lang="en-US" dirty="0" smtClean="0"/>
                        <a:t>1.16</a:t>
                      </a:r>
                      <a:endParaRPr lang="en-US" dirty="0"/>
                    </a:p>
                  </a:txBody>
                  <a:tcPr/>
                </a:tc>
                <a:tc>
                  <a:txBody>
                    <a:bodyPr/>
                    <a:lstStyle/>
                    <a:p>
                      <a:r>
                        <a:rPr lang="en-US" dirty="0" smtClean="0"/>
                        <a:t>19.9</a:t>
                      </a:r>
                      <a:endParaRPr lang="en-US" dirty="0"/>
                    </a:p>
                  </a:txBody>
                  <a:tcPr/>
                </a:tc>
                <a:tc>
                  <a:txBody>
                    <a:bodyPr/>
                    <a:lstStyle/>
                    <a:p>
                      <a:r>
                        <a:rPr lang="en-US" dirty="0" smtClean="0"/>
                        <a:t>0.049</a:t>
                      </a:r>
                      <a:endParaRPr lang="en-US" dirty="0"/>
                    </a:p>
                  </a:txBody>
                  <a:tcPr/>
                </a:tc>
                <a:tc>
                  <a:txBody>
                    <a:bodyPr/>
                    <a:lstStyle/>
                    <a:p>
                      <a:r>
                        <a:rPr lang="en-US" dirty="0" smtClean="0"/>
                        <a:t>8.06</a:t>
                      </a:r>
                      <a:endParaRPr lang="en-US" dirty="0"/>
                    </a:p>
                  </a:txBody>
                  <a:tcPr/>
                </a:tc>
                <a:tc>
                  <a:txBody>
                    <a:bodyPr/>
                    <a:lstStyle/>
                    <a:p>
                      <a:r>
                        <a:rPr lang="en-US" dirty="0" smtClean="0"/>
                        <a:t>1.88</a:t>
                      </a:r>
                      <a:endParaRPr lang="en-US" dirty="0"/>
                    </a:p>
                  </a:txBody>
                  <a:tcPr/>
                </a:tc>
                <a:tc>
                  <a:txBody>
                    <a:bodyPr/>
                    <a:lstStyle/>
                    <a:p>
                      <a:r>
                        <a:rPr lang="en-US" dirty="0" smtClean="0"/>
                        <a:t>0.33</a:t>
                      </a:r>
                      <a:endParaRPr lang="en-US" dirty="0"/>
                    </a:p>
                  </a:txBody>
                  <a:tcPr/>
                </a:tc>
              </a:tr>
            </a:tbl>
          </a:graphicData>
        </a:graphic>
      </p:graphicFrame>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437"/>
            <a:ext cx="8382000" cy="4525963"/>
          </a:xfrm>
        </p:spPr>
        <p:txBody>
          <a:bodyPr>
            <a:normAutofit/>
          </a:bodyPr>
          <a:lstStyle/>
          <a:p>
            <a:r>
              <a:rPr lang="en-US" sz="1800" dirty="0" smtClean="0"/>
              <a:t>Ammonia dissociates at 570</a:t>
            </a:r>
            <a:r>
              <a:rPr lang="en-US" sz="1800" baseline="30000" dirty="0" smtClean="0"/>
              <a:t>o</a:t>
            </a:r>
            <a:r>
              <a:rPr lang="en-US" sz="1800" dirty="0" smtClean="0"/>
              <a:t>C: NH</a:t>
            </a:r>
            <a:r>
              <a:rPr lang="en-US" sz="1800" baseline="-25000" dirty="0" smtClean="0"/>
              <a:t>3</a:t>
            </a:r>
            <a:r>
              <a:rPr lang="en-US" sz="1800" dirty="0" smtClean="0">
                <a:sym typeface="Wingdings" pitchFamily="2" charset="2"/>
              </a:rPr>
              <a:t>N+(3/2)H</a:t>
            </a:r>
            <a:r>
              <a:rPr lang="en-US" sz="1800" baseline="-25000" dirty="0" smtClean="0">
                <a:sym typeface="Wingdings" pitchFamily="2" charset="2"/>
              </a:rPr>
              <a:t>2</a:t>
            </a:r>
          </a:p>
          <a:p>
            <a:r>
              <a:rPr lang="en-US" sz="1800" dirty="0" smtClean="0"/>
              <a:t>Nitrogen activity (</a:t>
            </a:r>
            <a:r>
              <a:rPr lang="en-US" sz="1800" dirty="0" err="1" smtClean="0"/>
              <a:t>a</a:t>
            </a:r>
            <a:r>
              <a:rPr lang="en-US" sz="1800" baseline="-25000" dirty="0" err="1" smtClean="0"/>
              <a:t>N</a:t>
            </a:r>
            <a:r>
              <a:rPr lang="en-US" sz="1800" dirty="0" smtClean="0"/>
              <a:t>): </a:t>
            </a:r>
            <a:endParaRPr lang="en-US" sz="1800" dirty="0"/>
          </a:p>
        </p:txBody>
      </p:sp>
      <p:graphicFrame>
        <p:nvGraphicFramePr>
          <p:cNvPr id="4" name="Object 3"/>
          <p:cNvGraphicFramePr>
            <a:graphicFrameLocks noChangeAspect="1"/>
          </p:cNvGraphicFramePr>
          <p:nvPr/>
        </p:nvGraphicFramePr>
        <p:xfrm>
          <a:off x="3048000" y="533400"/>
          <a:ext cx="1350962" cy="703263"/>
        </p:xfrm>
        <a:graphic>
          <a:graphicData uri="http://schemas.openxmlformats.org/presentationml/2006/ole">
            <p:oleObj spid="_x0000_s121858" name="Equation" r:id="rId3" imgW="927000" imgH="482400" progId="Equation.3">
              <p:embed/>
            </p:oleObj>
          </a:graphicData>
        </a:graphic>
      </p:graphicFrame>
      <p:sp>
        <p:nvSpPr>
          <p:cNvPr id="5" name="TextBox 4"/>
          <p:cNvSpPr txBox="1"/>
          <p:nvPr/>
        </p:nvSpPr>
        <p:spPr>
          <a:xfrm>
            <a:off x="457200" y="1143000"/>
            <a:ext cx="8534400" cy="923330"/>
          </a:xfrm>
          <a:prstGeom prst="rect">
            <a:avLst/>
          </a:prstGeom>
          <a:noFill/>
        </p:spPr>
        <p:txBody>
          <a:bodyPr wrap="square" rtlCol="0">
            <a:spAutoFit/>
          </a:bodyPr>
          <a:lstStyle/>
          <a:p>
            <a:pPr>
              <a:buFont typeface="Arial" pitchFamily="34" charset="0"/>
              <a:buChar char="•"/>
            </a:pPr>
            <a:r>
              <a:rPr lang="en-US" dirty="0" smtClean="0"/>
              <a:t> Small amount of hydrogen cyanide is present due to the interaction between ammonia and carbon monoxide</a:t>
            </a:r>
          </a:p>
          <a:p>
            <a:r>
              <a:rPr lang="en-US" dirty="0" smtClean="0"/>
              <a:t>HCN</a:t>
            </a:r>
            <a:r>
              <a:rPr lang="en-US" dirty="0" smtClean="0">
                <a:sym typeface="Wingdings" pitchFamily="2" charset="2"/>
              </a:rPr>
              <a:t>C+N+(1/2)H</a:t>
            </a:r>
            <a:r>
              <a:rPr lang="en-US" baseline="-25000" dirty="0" smtClean="0">
                <a:sym typeface="Wingdings" pitchFamily="2" charset="2"/>
              </a:rPr>
              <a:t>2</a:t>
            </a:r>
            <a:endParaRPr lang="en-US" baseline="-25000" dirty="0" smtClean="0"/>
          </a:p>
        </p:txBody>
      </p:sp>
      <p:graphicFrame>
        <p:nvGraphicFramePr>
          <p:cNvPr id="121859" name="Object 3"/>
          <p:cNvGraphicFramePr>
            <a:graphicFrameLocks noChangeAspect="1"/>
          </p:cNvGraphicFramePr>
          <p:nvPr/>
        </p:nvGraphicFramePr>
        <p:xfrm>
          <a:off x="2209800" y="1981200"/>
          <a:ext cx="1554162" cy="647700"/>
        </p:xfrm>
        <a:graphic>
          <a:graphicData uri="http://schemas.openxmlformats.org/presentationml/2006/ole">
            <p:oleObj spid="_x0000_s121859" name="Equation" r:id="rId4" imgW="1066680" imgH="444240" progId="Equation.3">
              <p:embed/>
            </p:oleObj>
          </a:graphicData>
        </a:graphic>
      </p:graphicFrame>
      <p:sp>
        <p:nvSpPr>
          <p:cNvPr id="7" name="TextBox 6"/>
          <p:cNvSpPr txBox="1"/>
          <p:nvPr/>
        </p:nvSpPr>
        <p:spPr>
          <a:xfrm>
            <a:off x="433387" y="2106612"/>
            <a:ext cx="1731564" cy="369332"/>
          </a:xfrm>
          <a:prstGeom prst="rect">
            <a:avLst/>
          </a:prstGeom>
          <a:noFill/>
        </p:spPr>
        <p:txBody>
          <a:bodyPr wrap="none" rtlCol="0">
            <a:spAutoFit/>
          </a:bodyPr>
          <a:lstStyle/>
          <a:p>
            <a:r>
              <a:rPr lang="en-US" dirty="0" err="1" smtClean="0"/>
              <a:t>Nitriding</a:t>
            </a:r>
            <a:r>
              <a:rPr lang="en-US" dirty="0" smtClean="0"/>
              <a:t> activity</a:t>
            </a:r>
            <a:endParaRPr lang="en-US" dirty="0"/>
          </a:p>
        </p:txBody>
      </p:sp>
      <p:sp>
        <p:nvSpPr>
          <p:cNvPr id="8" name="TextBox 7"/>
          <p:cNvSpPr txBox="1"/>
          <p:nvPr/>
        </p:nvSpPr>
        <p:spPr>
          <a:xfrm>
            <a:off x="4014787" y="2030412"/>
            <a:ext cx="2741328" cy="369332"/>
          </a:xfrm>
          <a:prstGeom prst="rect">
            <a:avLst/>
          </a:prstGeom>
          <a:noFill/>
        </p:spPr>
        <p:txBody>
          <a:bodyPr wrap="none" rtlCol="0">
            <a:spAutoFit/>
          </a:bodyPr>
          <a:lstStyle/>
          <a:p>
            <a:r>
              <a:rPr lang="en-US" dirty="0" smtClean="0"/>
              <a:t>Where, a</a:t>
            </a:r>
            <a:r>
              <a:rPr lang="en-US" baseline="-25000" dirty="0" smtClean="0"/>
              <a:t>c</a:t>
            </a:r>
            <a:r>
              <a:rPr lang="en-US" dirty="0" smtClean="0"/>
              <a:t> = carbon activity</a:t>
            </a:r>
            <a:endParaRPr lang="en-US" dirty="0"/>
          </a:p>
        </p:txBody>
      </p:sp>
      <p:sp>
        <p:nvSpPr>
          <p:cNvPr id="9" name="TextBox 8"/>
          <p:cNvSpPr txBox="1"/>
          <p:nvPr/>
        </p:nvSpPr>
        <p:spPr>
          <a:xfrm>
            <a:off x="228600" y="2590800"/>
            <a:ext cx="8763000" cy="1477328"/>
          </a:xfrm>
          <a:prstGeom prst="rect">
            <a:avLst/>
          </a:prstGeom>
          <a:noFill/>
        </p:spPr>
        <p:txBody>
          <a:bodyPr wrap="square" rtlCol="0">
            <a:spAutoFit/>
          </a:bodyPr>
          <a:lstStyle/>
          <a:p>
            <a:pPr>
              <a:buFont typeface="Arial" pitchFamily="34" charset="0"/>
              <a:buChar char="•"/>
            </a:pPr>
            <a:r>
              <a:rPr lang="en-US" dirty="0" smtClean="0"/>
              <a:t> Contents of C and O-bearing constituents of the </a:t>
            </a:r>
            <a:r>
              <a:rPr lang="en-US" dirty="0" err="1" smtClean="0"/>
              <a:t>nitrocarburizing</a:t>
            </a:r>
            <a:r>
              <a:rPr lang="en-US" dirty="0" smtClean="0"/>
              <a:t> atmosphere depends on:</a:t>
            </a:r>
          </a:p>
          <a:p>
            <a:r>
              <a:rPr lang="en-US" dirty="0" smtClean="0"/>
              <a:t>  H</a:t>
            </a:r>
            <a:r>
              <a:rPr lang="en-US" baseline="-25000" dirty="0" smtClean="0"/>
              <a:t>2</a:t>
            </a:r>
            <a:r>
              <a:rPr lang="en-US" dirty="0" smtClean="0"/>
              <a:t>+CO</a:t>
            </a:r>
            <a:r>
              <a:rPr lang="en-US" baseline="-25000" dirty="0" smtClean="0"/>
              <a:t>2</a:t>
            </a:r>
            <a:r>
              <a:rPr lang="en-US" dirty="0" smtClean="0"/>
              <a:t> </a:t>
            </a:r>
            <a:r>
              <a:rPr lang="en-US" dirty="0" smtClean="0">
                <a:sym typeface="Wingdings" pitchFamily="2" charset="2"/>
              </a:rPr>
              <a:t> H</a:t>
            </a:r>
            <a:r>
              <a:rPr lang="en-US" baseline="-25000" dirty="0" smtClean="0">
                <a:sym typeface="Wingdings" pitchFamily="2" charset="2"/>
              </a:rPr>
              <a:t>2</a:t>
            </a:r>
            <a:r>
              <a:rPr lang="en-US" dirty="0" smtClean="0">
                <a:sym typeface="Wingdings" pitchFamily="2" charset="2"/>
              </a:rPr>
              <a:t>O + CO </a:t>
            </a:r>
          </a:p>
          <a:p>
            <a:r>
              <a:rPr lang="en-US" dirty="0" smtClean="0">
                <a:sym typeface="Wingdings" pitchFamily="2" charset="2"/>
              </a:rPr>
              <a:t>If the atmosphere is composed of ammonia and </a:t>
            </a:r>
            <a:r>
              <a:rPr lang="en-US" dirty="0" err="1" smtClean="0">
                <a:sym typeface="Wingdings" pitchFamily="2" charset="2"/>
              </a:rPr>
              <a:t>endogas</a:t>
            </a:r>
            <a:r>
              <a:rPr lang="en-US" dirty="0" smtClean="0">
                <a:sym typeface="Wingdings" pitchFamily="2" charset="2"/>
              </a:rPr>
              <a:t> mixture with an inherent high content of CO, then the carbon activity will be high and the dominant carburizing reaction at 570</a:t>
            </a:r>
            <a:r>
              <a:rPr lang="en-US" baseline="30000" dirty="0" smtClean="0">
                <a:sym typeface="Wingdings" pitchFamily="2" charset="2"/>
              </a:rPr>
              <a:t>o</a:t>
            </a:r>
            <a:r>
              <a:rPr lang="en-US" dirty="0" smtClean="0">
                <a:sym typeface="Wingdings" pitchFamily="2" charset="2"/>
              </a:rPr>
              <a:t>C: CO+H</a:t>
            </a:r>
            <a:r>
              <a:rPr lang="en-US" baseline="-25000" dirty="0" smtClean="0">
                <a:sym typeface="Wingdings" pitchFamily="2" charset="2"/>
              </a:rPr>
              <a:t>2</a:t>
            </a:r>
            <a:r>
              <a:rPr lang="en-US" dirty="0" smtClean="0">
                <a:sym typeface="Wingdings" pitchFamily="2" charset="2"/>
              </a:rPr>
              <a:t> C+H</a:t>
            </a:r>
            <a:r>
              <a:rPr lang="en-US" baseline="-25000" dirty="0" smtClean="0">
                <a:sym typeface="Wingdings" pitchFamily="2" charset="2"/>
              </a:rPr>
              <a:t>2</a:t>
            </a:r>
            <a:r>
              <a:rPr lang="en-US" dirty="0" smtClean="0">
                <a:sym typeface="Wingdings" pitchFamily="2" charset="2"/>
              </a:rPr>
              <a:t>O</a:t>
            </a:r>
            <a:endParaRPr lang="en-US" dirty="0"/>
          </a:p>
        </p:txBody>
      </p:sp>
      <p:graphicFrame>
        <p:nvGraphicFramePr>
          <p:cNvPr id="10" name="Object 9"/>
          <p:cNvGraphicFramePr>
            <a:graphicFrameLocks noChangeAspect="1"/>
          </p:cNvGraphicFramePr>
          <p:nvPr/>
        </p:nvGraphicFramePr>
        <p:xfrm>
          <a:off x="2743200" y="3657600"/>
          <a:ext cx="1447800" cy="723900"/>
        </p:xfrm>
        <a:graphic>
          <a:graphicData uri="http://schemas.openxmlformats.org/presentationml/2006/ole">
            <p:oleObj spid="_x0000_s121860" name="Equation" r:id="rId5" imgW="965160" imgH="482400" progId="Equation.3">
              <p:embed/>
            </p:oleObj>
          </a:graphicData>
        </a:graphic>
      </p:graphicFrame>
      <p:sp>
        <p:nvSpPr>
          <p:cNvPr id="11" name="TextBox 10"/>
          <p:cNvSpPr txBox="1"/>
          <p:nvPr/>
        </p:nvSpPr>
        <p:spPr>
          <a:xfrm>
            <a:off x="380999" y="4272677"/>
            <a:ext cx="8763001" cy="2585323"/>
          </a:xfrm>
          <a:prstGeom prst="rect">
            <a:avLst/>
          </a:prstGeom>
          <a:noFill/>
        </p:spPr>
        <p:txBody>
          <a:bodyPr wrap="square" rtlCol="0">
            <a:spAutoFit/>
          </a:bodyPr>
          <a:lstStyle/>
          <a:p>
            <a:pPr>
              <a:buFont typeface="Arial" pitchFamily="34" charset="0"/>
              <a:buChar char="•"/>
            </a:pPr>
            <a:r>
              <a:rPr lang="en-US" dirty="0" smtClean="0"/>
              <a:t> Presence of C during </a:t>
            </a:r>
            <a:r>
              <a:rPr lang="en-US" dirty="0" err="1" smtClean="0"/>
              <a:t>nitrocarburizing</a:t>
            </a:r>
            <a:r>
              <a:rPr lang="en-US" dirty="0" smtClean="0"/>
              <a:t> stabilizes </a:t>
            </a:r>
            <a:r>
              <a:rPr lang="en-US" dirty="0" smtClean="0">
                <a:latin typeface="Symbol" pitchFamily="18" charset="2"/>
              </a:rPr>
              <a:t>e</a:t>
            </a:r>
            <a:r>
              <a:rPr lang="en-US" dirty="0" smtClean="0"/>
              <a:t>-phase and will form at much lower N activities than in the absence of carbon. </a:t>
            </a:r>
          </a:p>
          <a:p>
            <a:pPr>
              <a:buFont typeface="Arial" pitchFamily="34" charset="0"/>
              <a:buChar char="•"/>
            </a:pPr>
            <a:r>
              <a:rPr lang="en-US" dirty="0" smtClean="0"/>
              <a:t> Carbon activity for an </a:t>
            </a:r>
            <a:r>
              <a:rPr lang="en-US" dirty="0" err="1" smtClean="0"/>
              <a:t>endogas</a:t>
            </a:r>
            <a:r>
              <a:rPr lang="en-US" dirty="0" smtClean="0"/>
              <a:t>-ammonia mixture is very high compared to N-based atmosphere; However C-activity can be reduced by addition of air</a:t>
            </a:r>
          </a:p>
          <a:p>
            <a:pPr>
              <a:buFont typeface="Arial" pitchFamily="34" charset="0"/>
              <a:buChar char="•"/>
            </a:pPr>
            <a:r>
              <a:rPr lang="en-US" dirty="0" smtClean="0"/>
              <a:t> Oxygen lowers the activity of Carbon in </a:t>
            </a:r>
            <a:r>
              <a:rPr lang="en-US" dirty="0" err="1" smtClean="0"/>
              <a:t>nitrocarburizing</a:t>
            </a:r>
            <a:r>
              <a:rPr lang="en-US" dirty="0" smtClean="0"/>
              <a:t> atmosphere. Hence, presence of O2 is important to produce good </a:t>
            </a:r>
            <a:r>
              <a:rPr lang="en-US" dirty="0" err="1" smtClean="0"/>
              <a:t>nitrocarburizing</a:t>
            </a:r>
            <a:r>
              <a:rPr lang="en-US" dirty="0" smtClean="0"/>
              <a:t> quality. </a:t>
            </a:r>
          </a:p>
          <a:p>
            <a:pPr>
              <a:buFont typeface="Arial" pitchFamily="34" charset="0"/>
              <a:buChar char="•"/>
            </a:pPr>
            <a:r>
              <a:rPr lang="en-US" dirty="0" smtClean="0"/>
              <a:t> In Hydrogen cyanide/carbon mass transfer, one C atom is transferred for every nitrogen atom. This lead to C buildup in the compound layer till </a:t>
            </a:r>
            <a:r>
              <a:rPr lang="en-US" dirty="0" err="1" smtClean="0"/>
              <a:t>cementite</a:t>
            </a:r>
            <a:r>
              <a:rPr lang="en-US" dirty="0" smtClean="0"/>
              <a:t> is produced unless C is removed by decarburization reaction, which is highly undesirable. </a:t>
            </a:r>
            <a:endParaRPr lang="en-U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Compound Layer Formation</a:t>
            </a:r>
            <a:endParaRPr lang="en-US" dirty="0"/>
          </a:p>
        </p:txBody>
      </p:sp>
      <p:sp>
        <p:nvSpPr>
          <p:cNvPr id="3" name="Content Placeholder 2"/>
          <p:cNvSpPr>
            <a:spLocks noGrp="1"/>
          </p:cNvSpPr>
          <p:nvPr>
            <p:ph idx="1"/>
          </p:nvPr>
        </p:nvSpPr>
        <p:spPr>
          <a:xfrm>
            <a:off x="457200" y="990601"/>
            <a:ext cx="8229600" cy="1295400"/>
          </a:xfrm>
        </p:spPr>
        <p:txBody>
          <a:bodyPr>
            <a:normAutofit fontScale="55000" lnSpcReduction="20000"/>
          </a:bodyPr>
          <a:lstStyle/>
          <a:p>
            <a:r>
              <a:rPr lang="en-US" dirty="0" smtClean="0"/>
              <a:t>Structure of </a:t>
            </a:r>
            <a:r>
              <a:rPr lang="en-US" dirty="0" smtClean="0">
                <a:latin typeface="Symbol" pitchFamily="18" charset="2"/>
              </a:rPr>
              <a:t>e</a:t>
            </a:r>
            <a:r>
              <a:rPr lang="en-US" dirty="0" smtClean="0"/>
              <a:t>-phase (compound layer) can’t be accurately predicted by ternary phase diagram (Fig. 1). Presence of O</a:t>
            </a:r>
            <a:r>
              <a:rPr lang="en-US" baseline="-25000" dirty="0" smtClean="0"/>
              <a:t>2</a:t>
            </a:r>
            <a:r>
              <a:rPr lang="en-US" dirty="0" smtClean="0"/>
              <a:t> within </a:t>
            </a:r>
            <a:r>
              <a:rPr lang="en-US" dirty="0" smtClean="0">
                <a:latin typeface="Symbol" pitchFamily="18" charset="2"/>
              </a:rPr>
              <a:t>e</a:t>
            </a:r>
            <a:r>
              <a:rPr lang="en-US" dirty="0" smtClean="0"/>
              <a:t>-phase influences the phase limits. </a:t>
            </a:r>
          </a:p>
          <a:p>
            <a:r>
              <a:rPr lang="en-US" dirty="0" smtClean="0"/>
              <a:t>Around 570oC, the </a:t>
            </a:r>
            <a:r>
              <a:rPr lang="en-US" dirty="0" err="1" smtClean="0"/>
              <a:t>pearlitic</a:t>
            </a:r>
            <a:r>
              <a:rPr lang="en-US" dirty="0" smtClean="0"/>
              <a:t> </a:t>
            </a:r>
            <a:r>
              <a:rPr lang="en-US" dirty="0" err="1" smtClean="0"/>
              <a:t>cementite</a:t>
            </a:r>
            <a:r>
              <a:rPr lang="en-US" dirty="0" smtClean="0"/>
              <a:t> in low alloy steels transform to </a:t>
            </a:r>
            <a:r>
              <a:rPr lang="en-US" dirty="0" smtClean="0">
                <a:latin typeface="Symbol" pitchFamily="18" charset="2"/>
              </a:rPr>
              <a:t>e</a:t>
            </a:r>
            <a:r>
              <a:rPr lang="en-US" dirty="0" smtClean="0"/>
              <a:t>-phase (Fig. 2) indication existence of three phase field (</a:t>
            </a:r>
            <a:r>
              <a:rPr lang="en-US" dirty="0" smtClean="0">
                <a:latin typeface="Symbol" pitchFamily="18" charset="2"/>
              </a:rPr>
              <a:t>a</a:t>
            </a:r>
            <a:r>
              <a:rPr lang="en-US" dirty="0" smtClean="0"/>
              <a:t>-</a:t>
            </a:r>
            <a:r>
              <a:rPr lang="en-US" dirty="0" smtClean="0">
                <a:latin typeface="Symbol" pitchFamily="18" charset="2"/>
              </a:rPr>
              <a:t>e</a:t>
            </a:r>
            <a:r>
              <a:rPr lang="en-US" dirty="0" smtClean="0"/>
              <a:t>-</a:t>
            </a:r>
            <a:r>
              <a:rPr lang="en-US" dirty="0" err="1" smtClean="0"/>
              <a:t>cementite</a:t>
            </a:r>
            <a:r>
              <a:rPr lang="en-US" dirty="0" smtClean="0"/>
              <a:t>).</a:t>
            </a:r>
            <a:endParaRPr lang="en-US" dirty="0"/>
          </a:p>
        </p:txBody>
      </p:sp>
      <p:pic>
        <p:nvPicPr>
          <p:cNvPr id="237570" name="Picture 2"/>
          <p:cNvPicPr>
            <a:picLocks noChangeAspect="1" noChangeArrowheads="1"/>
          </p:cNvPicPr>
          <p:nvPr/>
        </p:nvPicPr>
        <p:blipFill>
          <a:blip r:embed="rId2" cstate="print"/>
          <a:srcRect/>
          <a:stretch>
            <a:fillRect/>
          </a:stretch>
        </p:blipFill>
        <p:spPr bwMode="auto">
          <a:xfrm>
            <a:off x="457200" y="2133600"/>
            <a:ext cx="2209800" cy="2159861"/>
          </a:xfrm>
          <a:prstGeom prst="rect">
            <a:avLst/>
          </a:prstGeom>
          <a:noFill/>
          <a:ln w="9525">
            <a:noFill/>
            <a:miter lim="800000"/>
            <a:headEnd/>
            <a:tailEnd/>
          </a:ln>
        </p:spPr>
      </p:pic>
      <p:pic>
        <p:nvPicPr>
          <p:cNvPr id="237571" name="Picture 3"/>
          <p:cNvPicPr>
            <a:picLocks noChangeAspect="1" noChangeArrowheads="1"/>
          </p:cNvPicPr>
          <p:nvPr/>
        </p:nvPicPr>
        <p:blipFill>
          <a:blip r:embed="rId3" cstate="print"/>
          <a:srcRect/>
          <a:stretch>
            <a:fillRect/>
          </a:stretch>
        </p:blipFill>
        <p:spPr bwMode="auto">
          <a:xfrm>
            <a:off x="2743200" y="2209800"/>
            <a:ext cx="2971800" cy="2169072"/>
          </a:xfrm>
          <a:prstGeom prst="rect">
            <a:avLst/>
          </a:prstGeom>
          <a:noFill/>
          <a:ln w="9525">
            <a:noFill/>
            <a:miter lim="800000"/>
            <a:headEnd/>
            <a:tailEnd/>
          </a:ln>
        </p:spPr>
      </p:pic>
      <p:sp>
        <p:nvSpPr>
          <p:cNvPr id="6" name="TextBox 5"/>
          <p:cNvSpPr txBox="1"/>
          <p:nvPr/>
        </p:nvSpPr>
        <p:spPr>
          <a:xfrm>
            <a:off x="1066800" y="4343400"/>
            <a:ext cx="679994" cy="369332"/>
          </a:xfrm>
          <a:prstGeom prst="rect">
            <a:avLst/>
          </a:prstGeom>
          <a:noFill/>
        </p:spPr>
        <p:txBody>
          <a:bodyPr wrap="none" rtlCol="0">
            <a:spAutoFit/>
          </a:bodyPr>
          <a:lstStyle/>
          <a:p>
            <a:r>
              <a:rPr lang="en-US" b="1" dirty="0" smtClean="0"/>
              <a:t>Fig. 1</a:t>
            </a:r>
            <a:endParaRPr lang="en-US" b="1" dirty="0"/>
          </a:p>
        </p:txBody>
      </p:sp>
      <p:sp>
        <p:nvSpPr>
          <p:cNvPr id="8" name="TextBox 7"/>
          <p:cNvSpPr txBox="1"/>
          <p:nvPr/>
        </p:nvSpPr>
        <p:spPr>
          <a:xfrm>
            <a:off x="3733800" y="4419600"/>
            <a:ext cx="686406" cy="369332"/>
          </a:xfrm>
          <a:prstGeom prst="rect">
            <a:avLst/>
          </a:prstGeom>
          <a:noFill/>
        </p:spPr>
        <p:txBody>
          <a:bodyPr wrap="none" rtlCol="0">
            <a:spAutoFit/>
          </a:bodyPr>
          <a:lstStyle/>
          <a:p>
            <a:r>
              <a:rPr lang="en-US" b="1" dirty="0" smtClean="0"/>
              <a:t>Fig. 2</a:t>
            </a:r>
            <a:endParaRPr lang="en-US" b="1" dirty="0"/>
          </a:p>
        </p:txBody>
      </p:sp>
      <p:sp>
        <p:nvSpPr>
          <p:cNvPr id="9" name="TextBox 8"/>
          <p:cNvSpPr txBox="1"/>
          <p:nvPr/>
        </p:nvSpPr>
        <p:spPr>
          <a:xfrm>
            <a:off x="533400" y="4724400"/>
            <a:ext cx="8534400" cy="2031325"/>
          </a:xfrm>
          <a:prstGeom prst="rect">
            <a:avLst/>
          </a:prstGeom>
          <a:noFill/>
        </p:spPr>
        <p:txBody>
          <a:bodyPr wrap="square" rtlCol="0">
            <a:spAutoFit/>
          </a:bodyPr>
          <a:lstStyle/>
          <a:p>
            <a:pPr>
              <a:buFont typeface="Arial" pitchFamily="34" charset="0"/>
              <a:buChar char="•"/>
            </a:pPr>
            <a:r>
              <a:rPr lang="en-US" dirty="0" smtClean="0"/>
              <a:t> Pure iron (99.9%) after </a:t>
            </a:r>
            <a:r>
              <a:rPr lang="en-US" dirty="0" err="1" smtClean="0"/>
              <a:t>nitrocarburizing</a:t>
            </a:r>
            <a:r>
              <a:rPr lang="en-US" dirty="0" smtClean="0"/>
              <a:t> in low methanol-ammonia mixture consists of </a:t>
            </a:r>
            <a:r>
              <a:rPr lang="en-US" dirty="0" smtClean="0">
                <a:latin typeface="Symbol" pitchFamily="18" charset="2"/>
              </a:rPr>
              <a:t>e</a:t>
            </a:r>
            <a:r>
              <a:rPr lang="en-US" dirty="0" smtClean="0"/>
              <a:t>-iron-</a:t>
            </a:r>
            <a:r>
              <a:rPr lang="en-US" dirty="0" err="1" smtClean="0"/>
              <a:t>carbonitride</a:t>
            </a:r>
            <a:r>
              <a:rPr lang="en-US" dirty="0" smtClean="0"/>
              <a:t> phase at the top, followed by </a:t>
            </a:r>
            <a:r>
              <a:rPr lang="en-US" dirty="0" smtClean="0">
                <a:latin typeface="Symbol" pitchFamily="18" charset="2"/>
              </a:rPr>
              <a:t>g</a:t>
            </a:r>
            <a:r>
              <a:rPr lang="en-US" dirty="0" smtClean="0"/>
              <a:t>‘ iron nitride phase with limited C solubility. </a:t>
            </a:r>
          </a:p>
          <a:p>
            <a:pPr>
              <a:buFont typeface="Arial" pitchFamily="34" charset="0"/>
              <a:buChar char="•"/>
            </a:pPr>
            <a:r>
              <a:rPr lang="en-US" dirty="0" smtClean="0"/>
              <a:t> With the increase in methanol/ammonia ratio, </a:t>
            </a:r>
            <a:r>
              <a:rPr lang="en-US" dirty="0" smtClean="0">
                <a:latin typeface="Symbol" pitchFamily="18" charset="2"/>
              </a:rPr>
              <a:t>g</a:t>
            </a:r>
            <a:r>
              <a:rPr lang="en-US" dirty="0" smtClean="0"/>
              <a:t>‘ phase is displaced away from the layer/matrix interface and at ~45-60% methanol-remaining ammonia, </a:t>
            </a:r>
            <a:r>
              <a:rPr lang="en-US" dirty="0" smtClean="0">
                <a:latin typeface="Symbol" pitchFamily="18" charset="2"/>
              </a:rPr>
              <a:t>g</a:t>
            </a:r>
            <a:r>
              <a:rPr lang="en-US" dirty="0" smtClean="0"/>
              <a:t>’ was absent in compound layer (</a:t>
            </a:r>
            <a:r>
              <a:rPr lang="en-US" dirty="0" smtClean="0">
                <a:latin typeface="Symbol" pitchFamily="18" charset="2"/>
              </a:rPr>
              <a:t>e</a:t>
            </a:r>
            <a:r>
              <a:rPr lang="en-US" dirty="0" smtClean="0"/>
              <a:t>-</a:t>
            </a:r>
            <a:r>
              <a:rPr lang="en-US" dirty="0" err="1" smtClean="0"/>
              <a:t>carbonitride</a:t>
            </a:r>
            <a:r>
              <a:rPr lang="en-US" dirty="0" smtClean="0"/>
              <a:t> phase). </a:t>
            </a:r>
          </a:p>
          <a:p>
            <a:pPr>
              <a:buFont typeface="Arial" pitchFamily="34" charset="0"/>
              <a:buChar char="•"/>
            </a:pPr>
            <a:r>
              <a:rPr lang="en-US" dirty="0" smtClean="0"/>
              <a:t>With methanol&gt;60%, compound layer was thin and it consists of </a:t>
            </a:r>
            <a:r>
              <a:rPr lang="en-US" dirty="0" err="1" smtClean="0"/>
              <a:t>cementite</a:t>
            </a:r>
            <a:r>
              <a:rPr lang="en-US" dirty="0" smtClean="0"/>
              <a:t>. </a:t>
            </a:r>
            <a:endParaRPr lang="en-US" dirty="0"/>
          </a:p>
        </p:txBody>
      </p:sp>
      <p:pic>
        <p:nvPicPr>
          <p:cNvPr id="237573" name="Picture 5"/>
          <p:cNvPicPr>
            <a:picLocks noChangeAspect="1" noChangeArrowheads="1"/>
          </p:cNvPicPr>
          <p:nvPr/>
        </p:nvPicPr>
        <p:blipFill>
          <a:blip r:embed="rId4" cstate="print"/>
          <a:srcRect/>
          <a:stretch>
            <a:fillRect/>
          </a:stretch>
        </p:blipFill>
        <p:spPr bwMode="auto">
          <a:xfrm>
            <a:off x="6019800" y="2209800"/>
            <a:ext cx="2867025" cy="2038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639762"/>
          </a:xfrm>
        </p:spPr>
        <p:txBody>
          <a:bodyPr>
            <a:normAutofit/>
          </a:bodyPr>
          <a:lstStyle/>
          <a:p>
            <a:r>
              <a:rPr lang="en-US" sz="2800" dirty="0" smtClean="0"/>
              <a:t>Sequence of Events During </a:t>
            </a:r>
            <a:r>
              <a:rPr lang="en-US" sz="2800" dirty="0" err="1" smtClean="0"/>
              <a:t>Nitrocarburizing</a:t>
            </a:r>
            <a:r>
              <a:rPr lang="en-US" sz="2800" dirty="0" smtClean="0"/>
              <a:t> of High C Steel</a:t>
            </a:r>
            <a:endParaRPr lang="en-US" sz="2800" dirty="0"/>
          </a:p>
        </p:txBody>
      </p:sp>
      <p:sp>
        <p:nvSpPr>
          <p:cNvPr id="3" name="Content Placeholder 2"/>
          <p:cNvSpPr>
            <a:spLocks noGrp="1"/>
          </p:cNvSpPr>
          <p:nvPr>
            <p:ph idx="1"/>
          </p:nvPr>
        </p:nvSpPr>
        <p:spPr>
          <a:xfrm>
            <a:off x="457200" y="838201"/>
            <a:ext cx="8229600" cy="3657600"/>
          </a:xfrm>
        </p:spPr>
        <p:txBody>
          <a:bodyPr>
            <a:normAutofit fontScale="92500"/>
          </a:bodyPr>
          <a:lstStyle/>
          <a:p>
            <a:r>
              <a:rPr lang="en-US" dirty="0" smtClean="0"/>
              <a:t>Ferrite and </a:t>
            </a:r>
            <a:r>
              <a:rPr lang="en-US" dirty="0" err="1" smtClean="0"/>
              <a:t>cementite</a:t>
            </a:r>
            <a:r>
              <a:rPr lang="en-US" dirty="0" smtClean="0"/>
              <a:t> dissolve nitrogen</a:t>
            </a:r>
          </a:p>
          <a:p>
            <a:r>
              <a:rPr lang="en-US" dirty="0" err="1" smtClean="0"/>
              <a:t>Cementite</a:t>
            </a:r>
            <a:r>
              <a:rPr lang="en-US" dirty="0" smtClean="0"/>
              <a:t> transforms into </a:t>
            </a:r>
            <a:r>
              <a:rPr lang="en-US" dirty="0" smtClean="0">
                <a:latin typeface="Symbol" pitchFamily="18" charset="2"/>
              </a:rPr>
              <a:t>e</a:t>
            </a:r>
            <a:r>
              <a:rPr lang="en-US" dirty="0" smtClean="0"/>
              <a:t>-phase via </a:t>
            </a:r>
          </a:p>
          <a:p>
            <a:pPr>
              <a:buNone/>
            </a:pPr>
            <a:r>
              <a:rPr lang="en-US" dirty="0" smtClean="0"/>
              <a:t>     ferrite + </a:t>
            </a:r>
            <a:r>
              <a:rPr lang="en-US" dirty="0" err="1" smtClean="0"/>
              <a:t>cementite</a:t>
            </a:r>
            <a:r>
              <a:rPr lang="en-US" dirty="0" smtClean="0">
                <a:sym typeface="Wingdings" pitchFamily="2" charset="2"/>
              </a:rPr>
              <a:t> Ferrite + </a:t>
            </a:r>
            <a:r>
              <a:rPr lang="en-US" dirty="0" smtClean="0">
                <a:latin typeface="Symbol" pitchFamily="18" charset="2"/>
                <a:sym typeface="Wingdings" pitchFamily="2" charset="2"/>
              </a:rPr>
              <a:t>e</a:t>
            </a:r>
          </a:p>
          <a:p>
            <a:r>
              <a:rPr lang="en-US" dirty="0" smtClean="0"/>
              <a:t>Epsilon phase grows at the expense of ferrite until a covering compound layer is formed</a:t>
            </a:r>
          </a:p>
          <a:p>
            <a:r>
              <a:rPr lang="en-US" dirty="0" smtClean="0"/>
              <a:t>Continued growth of the </a:t>
            </a:r>
            <a:r>
              <a:rPr lang="en-US" dirty="0" err="1" smtClean="0"/>
              <a:t>monophase</a:t>
            </a:r>
            <a:r>
              <a:rPr lang="en-US" dirty="0" smtClean="0"/>
              <a:t> compound layer is controlled by nitrogen diffusion</a:t>
            </a:r>
            <a:endParaRPr lang="en-US" dirty="0"/>
          </a:p>
        </p:txBody>
      </p:sp>
      <p:pic>
        <p:nvPicPr>
          <p:cNvPr id="238594" name="Picture 2"/>
          <p:cNvPicPr>
            <a:picLocks noChangeAspect="1" noChangeArrowheads="1"/>
          </p:cNvPicPr>
          <p:nvPr/>
        </p:nvPicPr>
        <p:blipFill>
          <a:blip r:embed="rId2" cstate="print"/>
          <a:srcRect/>
          <a:stretch>
            <a:fillRect/>
          </a:stretch>
        </p:blipFill>
        <p:spPr bwMode="auto">
          <a:xfrm>
            <a:off x="609600" y="4724400"/>
            <a:ext cx="3482110" cy="1981200"/>
          </a:xfrm>
          <a:prstGeom prst="rect">
            <a:avLst/>
          </a:prstGeom>
          <a:noFill/>
          <a:ln w="9525">
            <a:noFill/>
            <a:miter lim="800000"/>
            <a:headEnd/>
            <a:tailEnd/>
          </a:ln>
        </p:spPr>
      </p:pic>
      <p:pic>
        <p:nvPicPr>
          <p:cNvPr id="238595" name="Picture 3"/>
          <p:cNvPicPr>
            <a:picLocks noChangeAspect="1" noChangeArrowheads="1"/>
          </p:cNvPicPr>
          <p:nvPr/>
        </p:nvPicPr>
        <p:blipFill>
          <a:blip r:embed="rId3" cstate="print"/>
          <a:srcRect/>
          <a:stretch>
            <a:fillRect/>
          </a:stretch>
        </p:blipFill>
        <p:spPr bwMode="auto">
          <a:xfrm>
            <a:off x="4648200" y="4495800"/>
            <a:ext cx="2026660" cy="2362200"/>
          </a:xfrm>
          <a:prstGeom prst="rect">
            <a:avLst/>
          </a:prstGeom>
          <a:noFill/>
          <a:ln w="9525">
            <a:noFill/>
            <a:miter lim="800000"/>
            <a:headEnd/>
            <a:tailEnd/>
          </a:ln>
        </p:spPr>
      </p:pic>
      <p:sp>
        <p:nvSpPr>
          <p:cNvPr id="6" name="TextBox 5"/>
          <p:cNvSpPr txBox="1"/>
          <p:nvPr/>
        </p:nvSpPr>
        <p:spPr>
          <a:xfrm>
            <a:off x="6781800" y="5105400"/>
            <a:ext cx="2133600" cy="923330"/>
          </a:xfrm>
          <a:prstGeom prst="rect">
            <a:avLst/>
          </a:prstGeom>
          <a:noFill/>
        </p:spPr>
        <p:txBody>
          <a:bodyPr wrap="square" rtlCol="0">
            <a:spAutoFit/>
          </a:bodyPr>
          <a:lstStyle/>
          <a:p>
            <a:r>
              <a:rPr lang="en-US" dirty="0" smtClean="0"/>
              <a:t>N</a:t>
            </a:r>
            <a:r>
              <a:rPr lang="en-US" baseline="-25000" dirty="0" smtClean="0"/>
              <a:t>2</a:t>
            </a:r>
            <a:r>
              <a:rPr lang="en-US" dirty="0" smtClean="0"/>
              <a:t>+35%NH</a:t>
            </a:r>
            <a:r>
              <a:rPr lang="en-US" baseline="-25000" dirty="0" smtClean="0"/>
              <a:t>3</a:t>
            </a:r>
            <a:r>
              <a:rPr lang="en-US" dirty="0" smtClean="0"/>
              <a:t>+5%CO</a:t>
            </a:r>
            <a:r>
              <a:rPr lang="en-US" baseline="-25000" dirty="0" smtClean="0"/>
              <a:t>2</a:t>
            </a:r>
            <a:r>
              <a:rPr lang="en-US" dirty="0" smtClean="0"/>
              <a:t> atmosphere at 580</a:t>
            </a:r>
            <a:r>
              <a:rPr lang="en-US" baseline="30000" dirty="0" smtClean="0"/>
              <a:t>o</a:t>
            </a:r>
            <a:r>
              <a:rPr lang="en-US" dirty="0" smtClean="0"/>
              <a:t>C for 2h</a:t>
            </a:r>
            <a:endParaRPr lang="en-US"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Diffusion Zone Characteristics and Fatigue Properties</a:t>
            </a:r>
            <a:endParaRPr lang="en-US" dirty="0"/>
          </a:p>
        </p:txBody>
      </p:sp>
      <p:sp>
        <p:nvSpPr>
          <p:cNvPr id="3" name="Content Placeholder 2"/>
          <p:cNvSpPr>
            <a:spLocks noGrp="1"/>
          </p:cNvSpPr>
          <p:nvPr>
            <p:ph idx="1"/>
          </p:nvPr>
        </p:nvSpPr>
        <p:spPr>
          <a:xfrm>
            <a:off x="457200" y="1600201"/>
            <a:ext cx="8229600" cy="2667000"/>
          </a:xfrm>
        </p:spPr>
        <p:txBody>
          <a:bodyPr>
            <a:normAutofit fontScale="70000" lnSpcReduction="20000"/>
          </a:bodyPr>
          <a:lstStyle/>
          <a:p>
            <a:r>
              <a:rPr lang="en-US" dirty="0" smtClean="0"/>
              <a:t>Diffusion zone characteristics is independent of type of </a:t>
            </a:r>
            <a:r>
              <a:rPr lang="en-US" dirty="0" err="1" smtClean="0"/>
              <a:t>nitrocarburizing</a:t>
            </a:r>
            <a:r>
              <a:rPr lang="en-US" dirty="0" smtClean="0"/>
              <a:t> media</a:t>
            </a:r>
          </a:p>
          <a:p>
            <a:r>
              <a:rPr lang="en-US" dirty="0" smtClean="0"/>
              <a:t>In plain C-steel with large amount of ferrite, only N diffuses from the </a:t>
            </a:r>
            <a:r>
              <a:rPr lang="en-US" dirty="0" err="1" smtClean="0"/>
              <a:t>nitrocarbruized</a:t>
            </a:r>
            <a:r>
              <a:rPr lang="en-US" dirty="0" smtClean="0"/>
              <a:t> layer, since ferrite is in equilibrium with respect to C</a:t>
            </a:r>
          </a:p>
          <a:p>
            <a:r>
              <a:rPr lang="en-US" dirty="0" smtClean="0"/>
              <a:t>However, some outward C diffusion from high C concentration regions of the matrix into the compound layer can be experienced with most grades of steel and cast iron. This loss of C has no effect on fatigue life. </a:t>
            </a:r>
            <a:endParaRPr lang="en-US" dirty="0"/>
          </a:p>
        </p:txBody>
      </p:sp>
      <p:pic>
        <p:nvPicPr>
          <p:cNvPr id="239618" name="Picture 2"/>
          <p:cNvPicPr>
            <a:picLocks noChangeAspect="1" noChangeArrowheads="1"/>
          </p:cNvPicPr>
          <p:nvPr/>
        </p:nvPicPr>
        <p:blipFill>
          <a:blip r:embed="rId2" cstate="print"/>
          <a:srcRect/>
          <a:stretch>
            <a:fillRect/>
          </a:stretch>
        </p:blipFill>
        <p:spPr bwMode="auto">
          <a:xfrm>
            <a:off x="609600" y="4267200"/>
            <a:ext cx="2819400" cy="1594975"/>
          </a:xfrm>
          <a:prstGeom prst="rect">
            <a:avLst/>
          </a:prstGeom>
          <a:noFill/>
          <a:ln w="9525">
            <a:noFill/>
            <a:miter lim="800000"/>
            <a:headEnd/>
            <a:tailEnd/>
          </a:ln>
        </p:spPr>
      </p:pic>
      <p:pic>
        <p:nvPicPr>
          <p:cNvPr id="239619" name="Picture 3"/>
          <p:cNvPicPr>
            <a:picLocks noChangeAspect="1" noChangeArrowheads="1"/>
          </p:cNvPicPr>
          <p:nvPr/>
        </p:nvPicPr>
        <p:blipFill>
          <a:blip r:embed="rId3" cstate="print"/>
          <a:srcRect/>
          <a:stretch>
            <a:fillRect/>
          </a:stretch>
        </p:blipFill>
        <p:spPr bwMode="auto">
          <a:xfrm>
            <a:off x="4836135" y="4114800"/>
            <a:ext cx="2631465" cy="1852612"/>
          </a:xfrm>
          <a:prstGeom prst="rect">
            <a:avLst/>
          </a:prstGeom>
          <a:noFill/>
          <a:ln w="9525">
            <a:noFill/>
            <a:miter lim="800000"/>
            <a:headEnd/>
            <a:tailEnd/>
          </a:ln>
        </p:spPr>
      </p:pic>
      <p:sp>
        <p:nvSpPr>
          <p:cNvPr id="6" name="TextBox 5"/>
          <p:cNvSpPr txBox="1"/>
          <p:nvPr/>
        </p:nvSpPr>
        <p:spPr>
          <a:xfrm>
            <a:off x="4267200" y="5943600"/>
            <a:ext cx="4876800" cy="646331"/>
          </a:xfrm>
          <a:prstGeom prst="rect">
            <a:avLst/>
          </a:prstGeom>
          <a:noFill/>
        </p:spPr>
        <p:txBody>
          <a:bodyPr wrap="square" rtlCol="0">
            <a:spAutoFit/>
          </a:bodyPr>
          <a:lstStyle/>
          <a:p>
            <a:r>
              <a:rPr lang="en-US" dirty="0" smtClean="0"/>
              <a:t>Fatigue strength of low-carbon steel </a:t>
            </a:r>
            <a:r>
              <a:rPr lang="en-US" dirty="0" err="1" smtClean="0"/>
              <a:t>nitrocarburized</a:t>
            </a:r>
            <a:r>
              <a:rPr lang="en-US" dirty="0" smtClean="0"/>
              <a:t> at 570 °C  or carburized at 900 °C</a:t>
            </a:r>
            <a:endParaRPr lang="en-US" dirty="0"/>
          </a:p>
        </p:txBody>
      </p:sp>
      <p:sp>
        <p:nvSpPr>
          <p:cNvPr id="7" name="Rectangle 6"/>
          <p:cNvSpPr/>
          <p:nvPr/>
        </p:nvSpPr>
        <p:spPr>
          <a:xfrm>
            <a:off x="228600" y="5867400"/>
            <a:ext cx="3962400" cy="923330"/>
          </a:xfrm>
          <a:prstGeom prst="rect">
            <a:avLst/>
          </a:prstGeom>
        </p:spPr>
        <p:txBody>
          <a:bodyPr wrap="square">
            <a:spAutoFit/>
          </a:bodyPr>
          <a:lstStyle/>
          <a:p>
            <a:r>
              <a:rPr lang="en-US" dirty="0" smtClean="0"/>
              <a:t>Wohler fatigue curves for </a:t>
            </a:r>
            <a:r>
              <a:rPr lang="en-US" dirty="0" err="1" smtClean="0"/>
              <a:t>unnotched</a:t>
            </a:r>
            <a:r>
              <a:rPr lang="en-US" dirty="0" smtClean="0"/>
              <a:t> specimens of untreated and gaseous </a:t>
            </a:r>
            <a:r>
              <a:rPr lang="en-US" dirty="0" err="1" smtClean="0"/>
              <a:t>nitrocarburized</a:t>
            </a:r>
            <a:r>
              <a:rPr lang="en-US" dirty="0" smtClean="0"/>
              <a:t> mild steel</a:t>
            </a:r>
            <a:endParaRPr lang="en-US"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3200" dirty="0" smtClean="0"/>
              <a:t>Industrial Gaseous </a:t>
            </a:r>
            <a:r>
              <a:rPr lang="en-US" sz="3200" dirty="0" err="1" smtClean="0"/>
              <a:t>Ferritic</a:t>
            </a:r>
            <a:r>
              <a:rPr lang="en-US" sz="3200" dirty="0" smtClean="0"/>
              <a:t> </a:t>
            </a:r>
            <a:r>
              <a:rPr lang="en-US" sz="3200" dirty="0" err="1" smtClean="0"/>
              <a:t>Nitrocarburizing</a:t>
            </a:r>
            <a:endParaRPr lang="en-US" sz="3200" dirty="0"/>
          </a:p>
        </p:txBody>
      </p:sp>
      <p:sp>
        <p:nvSpPr>
          <p:cNvPr id="3" name="Content Placeholder 2"/>
          <p:cNvSpPr>
            <a:spLocks noGrp="1"/>
          </p:cNvSpPr>
          <p:nvPr>
            <p:ph idx="1"/>
          </p:nvPr>
        </p:nvSpPr>
        <p:spPr>
          <a:xfrm>
            <a:off x="228600" y="990601"/>
            <a:ext cx="6781800" cy="1752600"/>
          </a:xfrm>
        </p:spPr>
        <p:txBody>
          <a:bodyPr>
            <a:normAutofit fontScale="92500" lnSpcReduction="10000"/>
          </a:bodyPr>
          <a:lstStyle/>
          <a:p>
            <a:r>
              <a:rPr lang="en-US" dirty="0" err="1" smtClean="0"/>
              <a:t>Nitemper</a:t>
            </a:r>
            <a:r>
              <a:rPr lang="en-US" dirty="0" smtClean="0"/>
              <a:t> Process:</a:t>
            </a:r>
          </a:p>
          <a:p>
            <a:pPr lvl="1"/>
            <a:r>
              <a:rPr lang="en-US" dirty="0" smtClean="0"/>
              <a:t>50%Ammonia+50%Endogas at 570</a:t>
            </a:r>
            <a:r>
              <a:rPr lang="en-US" baseline="30000" dirty="0" smtClean="0"/>
              <a:t>o</a:t>
            </a:r>
            <a:r>
              <a:rPr lang="en-US" dirty="0" smtClean="0"/>
              <a:t>C for 1-3h; followed by oil quench or cooled under protective atmosphere</a:t>
            </a:r>
          </a:p>
          <a:p>
            <a:pPr lvl="1"/>
            <a:endParaRPr lang="en-US" dirty="0"/>
          </a:p>
        </p:txBody>
      </p:sp>
      <p:pic>
        <p:nvPicPr>
          <p:cNvPr id="240642" name="Picture 2"/>
          <p:cNvPicPr>
            <a:picLocks noChangeAspect="1" noChangeArrowheads="1"/>
          </p:cNvPicPr>
          <p:nvPr/>
        </p:nvPicPr>
        <p:blipFill>
          <a:blip r:embed="rId2" cstate="print"/>
          <a:srcRect/>
          <a:stretch>
            <a:fillRect/>
          </a:stretch>
        </p:blipFill>
        <p:spPr bwMode="auto">
          <a:xfrm>
            <a:off x="7239000" y="1097107"/>
            <a:ext cx="1905000" cy="1493693"/>
          </a:xfrm>
          <a:prstGeom prst="rect">
            <a:avLst/>
          </a:prstGeom>
          <a:noFill/>
          <a:ln w="9525">
            <a:noFill/>
            <a:miter lim="800000"/>
            <a:headEnd/>
            <a:tailEnd/>
          </a:ln>
        </p:spPr>
      </p:pic>
      <p:sp>
        <p:nvSpPr>
          <p:cNvPr id="5" name="TextBox 4"/>
          <p:cNvSpPr txBox="1"/>
          <p:nvPr/>
        </p:nvSpPr>
        <p:spPr>
          <a:xfrm>
            <a:off x="228600" y="2743200"/>
            <a:ext cx="8763000" cy="4016484"/>
          </a:xfrm>
          <a:prstGeom prst="rect">
            <a:avLst/>
          </a:prstGeom>
          <a:noFill/>
        </p:spPr>
        <p:txBody>
          <a:bodyPr wrap="square" rtlCol="0">
            <a:spAutoFit/>
          </a:bodyPr>
          <a:lstStyle/>
          <a:p>
            <a:pPr>
              <a:lnSpc>
                <a:spcPct val="90000"/>
              </a:lnSpc>
              <a:spcBef>
                <a:spcPct val="20000"/>
              </a:spcBef>
              <a:buFont typeface="Arial" pitchFamily="34" charset="0"/>
              <a:buChar char="•"/>
            </a:pPr>
            <a:r>
              <a:rPr lang="en-US" sz="3000" dirty="0" smtClean="0"/>
              <a:t> </a:t>
            </a:r>
            <a:r>
              <a:rPr lang="en-US" sz="3000" dirty="0" err="1" smtClean="0"/>
              <a:t>Alnat</a:t>
            </a:r>
            <a:r>
              <a:rPr lang="en-US" sz="3000" dirty="0" smtClean="0"/>
              <a:t>-N Process</a:t>
            </a:r>
          </a:p>
          <a:p>
            <a:pPr lvl="1">
              <a:lnSpc>
                <a:spcPct val="90000"/>
              </a:lnSpc>
              <a:spcBef>
                <a:spcPct val="20000"/>
              </a:spcBef>
              <a:buFont typeface="Arial" pitchFamily="34" charset="0"/>
              <a:buChar char="•"/>
            </a:pPr>
            <a:r>
              <a:rPr lang="en-US" sz="3000" dirty="0" smtClean="0"/>
              <a:t> Carburizing gas is added to ammonia/nitrous oxide/nitrogen mixture</a:t>
            </a:r>
          </a:p>
          <a:p>
            <a:pPr>
              <a:lnSpc>
                <a:spcPct val="90000"/>
              </a:lnSpc>
              <a:spcBef>
                <a:spcPct val="20000"/>
              </a:spcBef>
              <a:buFont typeface="Arial" pitchFamily="34" charset="0"/>
              <a:buChar char="•"/>
            </a:pPr>
            <a:r>
              <a:rPr lang="en-US" sz="3000" dirty="0" smtClean="0"/>
              <a:t> Limitations: Optimum condition for all classes of material could not be assured, lack of reproducibility. These difficulties were monitored by infrared monitoring and control systems. However, gas analysis is problematic with high ammonia and high dew point. Solid electrolyte sensor offers good alternative solution</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34962"/>
          </a:xfrm>
        </p:spPr>
        <p:txBody>
          <a:bodyPr>
            <a:normAutofit fontScale="90000"/>
          </a:bodyPr>
          <a:lstStyle/>
          <a:p>
            <a:r>
              <a:rPr lang="en-US" dirty="0" err="1" smtClean="0"/>
              <a:t>Phosphating</a:t>
            </a:r>
            <a:r>
              <a:rPr lang="en-US" dirty="0" smtClean="0"/>
              <a:t> Process Details</a:t>
            </a:r>
            <a:endParaRPr lang="en-US" dirty="0"/>
          </a:p>
        </p:txBody>
      </p:sp>
      <p:sp>
        <p:nvSpPr>
          <p:cNvPr id="3" name="Content Placeholder 2"/>
          <p:cNvSpPr>
            <a:spLocks noGrp="1"/>
          </p:cNvSpPr>
          <p:nvPr>
            <p:ph idx="1"/>
          </p:nvPr>
        </p:nvSpPr>
        <p:spPr>
          <a:xfrm>
            <a:off x="457200" y="609600"/>
            <a:ext cx="8229600" cy="6172200"/>
          </a:xfrm>
        </p:spPr>
        <p:txBody>
          <a:bodyPr>
            <a:normAutofit fontScale="62500" lnSpcReduction="20000"/>
          </a:bodyPr>
          <a:lstStyle/>
          <a:p>
            <a:r>
              <a:rPr lang="en-US" dirty="0" smtClean="0"/>
              <a:t>Cleaning</a:t>
            </a:r>
          </a:p>
          <a:p>
            <a:pPr lvl="1"/>
            <a:r>
              <a:rPr lang="en-US" dirty="0" smtClean="0"/>
              <a:t>Most critical step. Surface must be free from contaminants such as oil, grease, wax, corrosion products, soils etc. Ideal clean removes all contaminants and prevent re-deposition or formation of other detrimental reaction products. </a:t>
            </a:r>
          </a:p>
          <a:p>
            <a:pPr lvl="2"/>
            <a:r>
              <a:rPr lang="en-US" dirty="0" smtClean="0"/>
              <a:t>Sand blasting, solvent degreasing, vapor degreasing, alkaline cleaning, acid pickling (</a:t>
            </a:r>
            <a:r>
              <a:rPr lang="en-US" dirty="0" err="1" smtClean="0"/>
              <a:t>HCl</a:t>
            </a:r>
            <a:r>
              <a:rPr lang="en-US" dirty="0" smtClean="0"/>
              <a:t>, H</a:t>
            </a:r>
            <a:r>
              <a:rPr lang="en-US" baseline="-25000" dirty="0" smtClean="0"/>
              <a:t>2</a:t>
            </a:r>
            <a:r>
              <a:rPr lang="en-US" dirty="0" smtClean="0"/>
              <a:t>SO</a:t>
            </a:r>
            <a:r>
              <a:rPr lang="en-US" baseline="-25000" dirty="0" smtClean="0"/>
              <a:t>4</a:t>
            </a:r>
            <a:r>
              <a:rPr lang="en-US" dirty="0" smtClean="0"/>
              <a:t>, and H</a:t>
            </a:r>
            <a:r>
              <a:rPr lang="en-US" baseline="-25000" dirty="0" smtClean="0"/>
              <a:t>3</a:t>
            </a:r>
            <a:r>
              <a:rPr lang="en-US" dirty="0" smtClean="0"/>
              <a:t>PO</a:t>
            </a:r>
            <a:r>
              <a:rPr lang="en-US" baseline="-25000" dirty="0" smtClean="0"/>
              <a:t>4</a:t>
            </a:r>
            <a:r>
              <a:rPr lang="en-US" dirty="0" smtClean="0"/>
              <a:t>), electrolytic pickling</a:t>
            </a:r>
          </a:p>
          <a:p>
            <a:r>
              <a:rPr lang="en-US" dirty="0" smtClean="0"/>
              <a:t>Rinsing</a:t>
            </a:r>
          </a:p>
          <a:p>
            <a:pPr lvl="1"/>
            <a:r>
              <a:rPr lang="en-US" dirty="0" smtClean="0"/>
              <a:t>It prevents the drag out of chemical used in cleaning process</a:t>
            </a:r>
          </a:p>
          <a:p>
            <a:r>
              <a:rPr lang="en-US" dirty="0" err="1" smtClean="0"/>
              <a:t>Phosphating</a:t>
            </a:r>
            <a:endParaRPr lang="en-US" dirty="0" smtClean="0"/>
          </a:p>
          <a:p>
            <a:pPr lvl="1"/>
            <a:r>
              <a:rPr lang="en-US" dirty="0" smtClean="0"/>
              <a:t>Suitably cleaned process are subjected to </a:t>
            </a:r>
            <a:r>
              <a:rPr lang="en-US" dirty="0" err="1" smtClean="0"/>
              <a:t>phosphating</a:t>
            </a:r>
            <a:r>
              <a:rPr lang="en-US" dirty="0" smtClean="0"/>
              <a:t> process to form an insoluble, corrosion resistant phosphate layer on the substrate. </a:t>
            </a:r>
            <a:r>
              <a:rPr lang="en-US" dirty="0" err="1" smtClean="0"/>
              <a:t>Phosphating</a:t>
            </a:r>
            <a:r>
              <a:rPr lang="en-US" dirty="0" smtClean="0"/>
              <a:t> can be performed by Spray and Immersion process</a:t>
            </a:r>
          </a:p>
          <a:p>
            <a:pPr lvl="2"/>
            <a:r>
              <a:rPr lang="en-US" dirty="0" smtClean="0"/>
              <a:t>Choice of </a:t>
            </a:r>
            <a:r>
              <a:rPr lang="en-US" dirty="0" err="1" smtClean="0"/>
              <a:t>phosphating</a:t>
            </a:r>
            <a:r>
              <a:rPr lang="en-US" dirty="0" smtClean="0"/>
              <a:t> method depends on size and shape of substrate. Spray process is preferred for shorter process time but requires more factory floor space and special equipment. Immersion process is slower, produce uniform coating, and require less space. Immersion process are more susceptible to contamination and suitable to smaller parts </a:t>
            </a:r>
          </a:p>
          <a:p>
            <a:pPr lvl="1"/>
            <a:r>
              <a:rPr lang="en-US" dirty="0" err="1" smtClean="0"/>
              <a:t>Phosphating</a:t>
            </a:r>
            <a:r>
              <a:rPr lang="en-US" dirty="0" smtClean="0"/>
              <a:t> can be effectively performed on ferrous metals such as mild steel, </a:t>
            </a:r>
            <a:r>
              <a:rPr lang="en-US" dirty="0" err="1" smtClean="0"/>
              <a:t>maraging</a:t>
            </a:r>
            <a:r>
              <a:rPr lang="en-US" dirty="0" smtClean="0"/>
              <a:t> steels, galvanized steels, and non-ferrous metals such as Zn, Al, Mg, and </a:t>
            </a:r>
            <a:r>
              <a:rPr lang="en-US" dirty="0" err="1" smtClean="0"/>
              <a:t>Cd</a:t>
            </a:r>
            <a:endParaRPr lang="en-US" dirty="0" smtClean="0"/>
          </a:p>
          <a:p>
            <a:pPr lvl="1"/>
            <a:r>
              <a:rPr lang="en-US" dirty="0" smtClean="0"/>
              <a:t>Physical properties such as hardness, tensile strength, workability of original metal is retained after </a:t>
            </a:r>
            <a:r>
              <a:rPr lang="en-US" dirty="0" err="1" smtClean="0"/>
              <a:t>phosphating</a:t>
            </a:r>
            <a:endParaRPr lang="en-US" dirty="0" smtClean="0"/>
          </a:p>
          <a:p>
            <a:pPr lvl="1"/>
            <a:r>
              <a:rPr lang="en-US" dirty="0" smtClean="0"/>
              <a:t>Dimensional change caused by </a:t>
            </a:r>
            <a:r>
              <a:rPr lang="en-US" dirty="0" err="1" smtClean="0"/>
              <a:t>phosphating</a:t>
            </a:r>
            <a:r>
              <a:rPr lang="en-US" dirty="0" smtClean="0"/>
              <a:t> ~ 10</a:t>
            </a:r>
            <a:r>
              <a:rPr lang="en-US" baseline="30000" dirty="0" smtClean="0"/>
              <a:t>-3</a:t>
            </a:r>
            <a:r>
              <a:rPr lang="en-US" dirty="0" smtClean="0"/>
              <a:t> mm. </a:t>
            </a:r>
          </a:p>
          <a:p>
            <a:pPr lvl="1"/>
            <a:r>
              <a:rPr lang="en-US" dirty="0" err="1" smtClean="0"/>
              <a:t>Phosphating</a:t>
            </a:r>
            <a:r>
              <a:rPr lang="en-US" dirty="0" smtClean="0"/>
              <a:t> is carried out between 30-99</a:t>
            </a:r>
            <a:r>
              <a:rPr lang="en-US" baseline="30000" dirty="0" smtClean="0"/>
              <a:t>o</a:t>
            </a:r>
            <a:r>
              <a:rPr lang="en-US" dirty="0" smtClean="0"/>
              <a:t>C for few seconds to several minutes</a:t>
            </a:r>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Black </a:t>
            </a:r>
            <a:r>
              <a:rPr lang="en-US" dirty="0" err="1" smtClean="0"/>
              <a:t>Nitrocarburizing</a:t>
            </a:r>
            <a:endParaRPr lang="en-US" dirty="0"/>
          </a:p>
        </p:txBody>
      </p:sp>
      <p:sp>
        <p:nvSpPr>
          <p:cNvPr id="3" name="Content Placeholder 2"/>
          <p:cNvSpPr>
            <a:spLocks noGrp="1"/>
          </p:cNvSpPr>
          <p:nvPr>
            <p:ph idx="1"/>
          </p:nvPr>
        </p:nvSpPr>
        <p:spPr>
          <a:xfrm>
            <a:off x="228600" y="1066800"/>
            <a:ext cx="8229600" cy="4525963"/>
          </a:xfrm>
        </p:spPr>
        <p:txBody>
          <a:bodyPr/>
          <a:lstStyle/>
          <a:p>
            <a:r>
              <a:rPr lang="en-US" dirty="0" smtClean="0"/>
              <a:t>Post </a:t>
            </a:r>
            <a:r>
              <a:rPr lang="en-US" dirty="0" err="1" smtClean="0"/>
              <a:t>nitrocarburizing</a:t>
            </a:r>
            <a:r>
              <a:rPr lang="en-US" dirty="0" smtClean="0"/>
              <a:t> oxidation treatments have been used for aesthetic properties and improve fatigue strength. </a:t>
            </a:r>
          </a:p>
          <a:p>
            <a:r>
              <a:rPr lang="en-US" dirty="0" smtClean="0"/>
              <a:t>Low temperature quenching results in lowering yield strength owing to the precipitation of nitride. </a:t>
            </a:r>
            <a:endParaRPr lang="en-US" dirty="0"/>
          </a:p>
        </p:txBody>
      </p:sp>
      <p:pic>
        <p:nvPicPr>
          <p:cNvPr id="241667" name="Picture 3"/>
          <p:cNvPicPr>
            <a:picLocks noChangeAspect="1" noChangeArrowheads="1"/>
          </p:cNvPicPr>
          <p:nvPr/>
        </p:nvPicPr>
        <p:blipFill>
          <a:blip r:embed="rId2" cstate="print"/>
          <a:srcRect/>
          <a:stretch>
            <a:fillRect/>
          </a:stretch>
        </p:blipFill>
        <p:spPr bwMode="auto">
          <a:xfrm>
            <a:off x="6769790" y="3276600"/>
            <a:ext cx="2374210" cy="1866900"/>
          </a:xfrm>
          <a:prstGeom prst="rect">
            <a:avLst/>
          </a:prstGeom>
          <a:noFill/>
          <a:ln w="9525">
            <a:noFill/>
            <a:miter lim="800000"/>
            <a:headEnd/>
            <a:tailEnd/>
          </a:ln>
        </p:spPr>
      </p:pic>
      <p:pic>
        <p:nvPicPr>
          <p:cNvPr id="241668" name="Picture 4"/>
          <p:cNvPicPr>
            <a:picLocks noChangeAspect="1" noChangeArrowheads="1"/>
          </p:cNvPicPr>
          <p:nvPr/>
        </p:nvPicPr>
        <p:blipFill>
          <a:blip r:embed="rId3" cstate="print"/>
          <a:srcRect/>
          <a:stretch>
            <a:fillRect/>
          </a:stretch>
        </p:blipFill>
        <p:spPr bwMode="auto">
          <a:xfrm>
            <a:off x="1676400" y="4191000"/>
            <a:ext cx="2743200" cy="2169622"/>
          </a:xfrm>
          <a:prstGeom prst="rect">
            <a:avLst/>
          </a:prstGeom>
          <a:noFill/>
          <a:ln w="9525">
            <a:noFill/>
            <a:miter lim="800000"/>
            <a:headEnd/>
            <a:tailEnd/>
          </a:ln>
        </p:spPr>
      </p:pic>
      <p:sp>
        <p:nvSpPr>
          <p:cNvPr id="7" name="TextBox 6"/>
          <p:cNvSpPr txBox="1"/>
          <p:nvPr/>
        </p:nvSpPr>
        <p:spPr>
          <a:xfrm>
            <a:off x="533400" y="6324600"/>
            <a:ext cx="6676315" cy="369332"/>
          </a:xfrm>
          <a:prstGeom prst="rect">
            <a:avLst/>
          </a:prstGeom>
          <a:noFill/>
        </p:spPr>
        <p:txBody>
          <a:bodyPr wrap="none" rtlCol="0">
            <a:spAutoFit/>
          </a:bodyPr>
          <a:lstStyle/>
          <a:p>
            <a:r>
              <a:rPr lang="en-US" dirty="0" smtClean="0"/>
              <a:t>Corrosion resistance increases with oxidation of </a:t>
            </a:r>
            <a:r>
              <a:rPr lang="en-US" dirty="0" err="1" smtClean="0"/>
              <a:t>nitrocarburized</a:t>
            </a:r>
            <a:r>
              <a:rPr lang="en-US" dirty="0" smtClean="0"/>
              <a:t> parts</a:t>
            </a:r>
            <a:endParaRPr 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Alternative Black </a:t>
            </a:r>
            <a:r>
              <a:rPr lang="en-US" dirty="0" err="1" smtClean="0"/>
              <a:t>Nitrocarburizing</a:t>
            </a:r>
            <a:endParaRPr lang="en-US" dirty="0"/>
          </a:p>
        </p:txBody>
      </p:sp>
      <p:sp>
        <p:nvSpPr>
          <p:cNvPr id="3" name="Content Placeholder 2"/>
          <p:cNvSpPr>
            <a:spLocks noGrp="1"/>
          </p:cNvSpPr>
          <p:nvPr>
            <p:ph idx="1"/>
          </p:nvPr>
        </p:nvSpPr>
        <p:spPr>
          <a:xfrm>
            <a:off x="228600" y="1219200"/>
            <a:ext cx="8686800" cy="4525963"/>
          </a:xfrm>
        </p:spPr>
        <p:txBody>
          <a:bodyPr/>
          <a:lstStyle/>
          <a:p>
            <a:r>
              <a:rPr lang="en-US" dirty="0" smtClean="0"/>
              <a:t>After </a:t>
            </a:r>
            <a:r>
              <a:rPr lang="en-US" dirty="0" err="1" smtClean="0"/>
              <a:t>nitrocarburizing</a:t>
            </a:r>
            <a:r>
              <a:rPr lang="en-US" dirty="0" smtClean="0"/>
              <a:t>, the fluidized bed is purged with nitrogen for 2 minutes, followed by oxidation step during which steam and air are injected to impart a thin Fe</a:t>
            </a:r>
            <a:r>
              <a:rPr lang="en-US" baseline="-25000" dirty="0" smtClean="0"/>
              <a:t>2</a:t>
            </a:r>
            <a:r>
              <a:rPr lang="en-US" dirty="0" smtClean="0"/>
              <a:t>O</a:t>
            </a:r>
            <a:r>
              <a:rPr lang="en-US" baseline="-25000" dirty="0" smtClean="0"/>
              <a:t>3</a:t>
            </a:r>
            <a:r>
              <a:rPr lang="en-US" dirty="0" smtClean="0"/>
              <a:t> layer on treated component. </a:t>
            </a:r>
          </a:p>
          <a:p>
            <a:r>
              <a:rPr lang="en-US" dirty="0" smtClean="0"/>
              <a:t>Fluidized bed quenching is used followed by polymeric emulsion sealant. </a:t>
            </a:r>
            <a:endParaRPr 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11162"/>
          </a:xfrm>
        </p:spPr>
        <p:txBody>
          <a:bodyPr>
            <a:noAutofit/>
          </a:bodyPr>
          <a:lstStyle/>
          <a:p>
            <a:r>
              <a:rPr lang="en-US" sz="3200" dirty="0" smtClean="0"/>
              <a:t>Glow-Discharge Plasma </a:t>
            </a:r>
            <a:r>
              <a:rPr lang="en-US" sz="3200" dirty="0" err="1" smtClean="0"/>
              <a:t>Nitrocarburizing</a:t>
            </a:r>
            <a:endParaRPr lang="en-US" sz="3200" dirty="0"/>
          </a:p>
        </p:txBody>
      </p:sp>
      <p:sp>
        <p:nvSpPr>
          <p:cNvPr id="3" name="Content Placeholder 2"/>
          <p:cNvSpPr>
            <a:spLocks noGrp="1"/>
          </p:cNvSpPr>
          <p:nvPr>
            <p:ph idx="1"/>
          </p:nvPr>
        </p:nvSpPr>
        <p:spPr>
          <a:xfrm>
            <a:off x="457200" y="762001"/>
            <a:ext cx="8229600" cy="6095999"/>
          </a:xfrm>
        </p:spPr>
        <p:txBody>
          <a:bodyPr>
            <a:normAutofit fontScale="55000" lnSpcReduction="20000"/>
          </a:bodyPr>
          <a:lstStyle/>
          <a:p>
            <a:r>
              <a:rPr lang="en-US" dirty="0" smtClean="0"/>
              <a:t>90%N</a:t>
            </a:r>
            <a:r>
              <a:rPr lang="en-US" baseline="-25000" dirty="0" smtClean="0"/>
              <a:t>2</a:t>
            </a:r>
            <a:r>
              <a:rPr lang="en-US" dirty="0" smtClean="0"/>
              <a:t>/H</a:t>
            </a:r>
            <a:r>
              <a:rPr lang="en-US" baseline="-25000" dirty="0" smtClean="0"/>
              <a:t>2</a:t>
            </a:r>
            <a:r>
              <a:rPr lang="en-US" dirty="0" smtClean="0"/>
              <a:t> atmosphere with controlled addition of CO</a:t>
            </a:r>
            <a:r>
              <a:rPr lang="en-US" baseline="-25000" dirty="0" smtClean="0"/>
              <a:t>2</a:t>
            </a:r>
            <a:r>
              <a:rPr lang="en-US" dirty="0" smtClean="0"/>
              <a:t> (~2.5%) at 570</a:t>
            </a:r>
            <a:r>
              <a:rPr lang="en-US" baseline="30000" dirty="0" smtClean="0"/>
              <a:t>o</a:t>
            </a:r>
            <a:r>
              <a:rPr lang="en-US" dirty="0" smtClean="0"/>
              <a:t>C for 2h</a:t>
            </a:r>
          </a:p>
          <a:p>
            <a:pPr lvl="1"/>
            <a:r>
              <a:rPr lang="en-US" dirty="0" smtClean="0"/>
              <a:t>With pure iron, increases CO</a:t>
            </a:r>
            <a:r>
              <a:rPr lang="en-US" baseline="-25000" dirty="0" smtClean="0"/>
              <a:t>2</a:t>
            </a:r>
            <a:r>
              <a:rPr lang="en-US" dirty="0" smtClean="0"/>
              <a:t> up to 1%, stabilized </a:t>
            </a:r>
            <a:r>
              <a:rPr lang="en-US" dirty="0" smtClean="0">
                <a:latin typeface="Symbol" pitchFamily="18" charset="2"/>
              </a:rPr>
              <a:t>e</a:t>
            </a:r>
            <a:r>
              <a:rPr lang="en-US" dirty="0" smtClean="0"/>
              <a:t>-phase. Further increase of CO</a:t>
            </a:r>
            <a:r>
              <a:rPr lang="en-US" baseline="-25000" dirty="0" smtClean="0"/>
              <a:t>2</a:t>
            </a:r>
            <a:r>
              <a:rPr lang="en-US" dirty="0" smtClean="0"/>
              <a:t> to 2%, formed surface oxides</a:t>
            </a:r>
          </a:p>
          <a:p>
            <a:pPr lvl="1"/>
            <a:r>
              <a:rPr lang="en-US" dirty="0" smtClean="0"/>
              <a:t>With plain C-steel, increasing CO</a:t>
            </a:r>
            <a:r>
              <a:rPr lang="en-US" baseline="-25000" dirty="0" smtClean="0"/>
              <a:t>2</a:t>
            </a:r>
            <a:r>
              <a:rPr lang="en-US" dirty="0" smtClean="0"/>
              <a:t> resulted in stabilizing </a:t>
            </a:r>
            <a:r>
              <a:rPr lang="en-US" dirty="0" smtClean="0">
                <a:latin typeface="Symbol" pitchFamily="18" charset="2"/>
              </a:rPr>
              <a:t>e</a:t>
            </a:r>
            <a:r>
              <a:rPr lang="en-US" dirty="0" smtClean="0"/>
              <a:t>-phase but a mixture of </a:t>
            </a:r>
            <a:r>
              <a:rPr lang="en-US" dirty="0" smtClean="0">
                <a:latin typeface="Symbol" pitchFamily="18" charset="2"/>
              </a:rPr>
              <a:t>e</a:t>
            </a:r>
            <a:r>
              <a:rPr lang="en-US" dirty="0" smtClean="0"/>
              <a:t> and </a:t>
            </a:r>
            <a:r>
              <a:rPr lang="en-US" dirty="0" smtClean="0">
                <a:latin typeface="Symbol" pitchFamily="18" charset="2"/>
              </a:rPr>
              <a:t>g</a:t>
            </a:r>
            <a:r>
              <a:rPr lang="en-US" dirty="0" smtClean="0"/>
              <a:t>’ observed</a:t>
            </a:r>
          </a:p>
          <a:p>
            <a:pPr lvl="1"/>
            <a:r>
              <a:rPr lang="en-US" dirty="0" smtClean="0"/>
              <a:t>With low alloy Cr-bearing steel, </a:t>
            </a:r>
            <a:r>
              <a:rPr lang="en-US" dirty="0" smtClean="0">
                <a:latin typeface="Symbol" pitchFamily="18" charset="2"/>
              </a:rPr>
              <a:t>g</a:t>
            </a:r>
            <a:r>
              <a:rPr lang="en-US" dirty="0" smtClean="0"/>
              <a:t>’ phase was suppressed even with 0.5% CO</a:t>
            </a:r>
            <a:r>
              <a:rPr lang="en-US" baseline="-25000" dirty="0" smtClean="0"/>
              <a:t>2</a:t>
            </a:r>
            <a:r>
              <a:rPr lang="en-US" dirty="0" smtClean="0"/>
              <a:t>. </a:t>
            </a:r>
          </a:p>
          <a:p>
            <a:r>
              <a:rPr lang="en-US" dirty="0" smtClean="0"/>
              <a:t>Equipment</a:t>
            </a:r>
          </a:p>
          <a:p>
            <a:pPr lvl="1"/>
            <a:r>
              <a:rPr lang="en-US" dirty="0" smtClean="0"/>
              <a:t>Vacuum furnace</a:t>
            </a:r>
          </a:p>
          <a:p>
            <a:pPr lvl="1"/>
            <a:r>
              <a:rPr lang="en-US" dirty="0" smtClean="0"/>
              <a:t>Vacuum system</a:t>
            </a:r>
          </a:p>
          <a:p>
            <a:pPr lvl="1"/>
            <a:r>
              <a:rPr lang="en-US" dirty="0" smtClean="0"/>
              <a:t>Gas supply with gas mixing and pressure control system</a:t>
            </a:r>
          </a:p>
          <a:p>
            <a:pPr lvl="1"/>
            <a:r>
              <a:rPr lang="en-US" dirty="0" smtClean="0"/>
              <a:t>Electric power supply unit</a:t>
            </a:r>
          </a:p>
          <a:p>
            <a:pPr lvl="1"/>
            <a:r>
              <a:rPr lang="en-US" dirty="0" smtClean="0"/>
              <a:t>Microprocessor control unit</a:t>
            </a:r>
          </a:p>
          <a:p>
            <a:r>
              <a:rPr lang="en-US" dirty="0" smtClean="0"/>
              <a:t>Advantages</a:t>
            </a:r>
          </a:p>
          <a:p>
            <a:pPr lvl="1"/>
            <a:r>
              <a:rPr lang="en-US" dirty="0" smtClean="0"/>
              <a:t>No toxic fumes or waste produced</a:t>
            </a:r>
          </a:p>
          <a:p>
            <a:pPr lvl="1"/>
            <a:r>
              <a:rPr lang="en-US" dirty="0" smtClean="0"/>
              <a:t>No risks of explosion</a:t>
            </a:r>
          </a:p>
          <a:p>
            <a:pPr lvl="1"/>
            <a:r>
              <a:rPr lang="en-US" dirty="0" smtClean="0"/>
              <a:t>No significant dirt, noise or heat pollution</a:t>
            </a:r>
          </a:p>
          <a:p>
            <a:pPr lvl="1"/>
            <a:r>
              <a:rPr lang="en-US" dirty="0" smtClean="0"/>
              <a:t>Reduced processing times</a:t>
            </a:r>
          </a:p>
          <a:p>
            <a:pPr lvl="1"/>
            <a:r>
              <a:rPr lang="en-US" dirty="0" smtClean="0"/>
              <a:t>Reduced energy consumption</a:t>
            </a:r>
          </a:p>
          <a:p>
            <a:pPr lvl="1"/>
            <a:r>
              <a:rPr lang="en-US" dirty="0" smtClean="0"/>
              <a:t>Reduced treatment gas consumption</a:t>
            </a:r>
          </a:p>
          <a:p>
            <a:r>
              <a:rPr lang="en-US" dirty="0" smtClean="0"/>
              <a:t>Challenges</a:t>
            </a:r>
          </a:p>
          <a:p>
            <a:pPr lvl="1"/>
            <a:r>
              <a:rPr lang="en-US" dirty="0" smtClean="0"/>
              <a:t>Controlling the quality of compound structure to achieve </a:t>
            </a:r>
            <a:r>
              <a:rPr lang="en-US" dirty="0" err="1" smtClean="0"/>
              <a:t>monophase</a:t>
            </a:r>
            <a:r>
              <a:rPr lang="en-US" dirty="0" smtClean="0"/>
              <a:t> </a:t>
            </a:r>
            <a:r>
              <a:rPr lang="en-US" dirty="0" smtClean="0">
                <a:latin typeface="Symbol" pitchFamily="18" charset="2"/>
              </a:rPr>
              <a:t>e</a:t>
            </a:r>
            <a:r>
              <a:rPr lang="en-US" dirty="0" smtClean="0"/>
              <a:t>-</a:t>
            </a:r>
            <a:r>
              <a:rPr lang="en-US" dirty="0" err="1" smtClean="0"/>
              <a:t>carbonitride</a:t>
            </a:r>
            <a:r>
              <a:rPr lang="en-US" dirty="0" smtClean="0"/>
              <a:t>; accordingly it usually consists of mixture of </a:t>
            </a:r>
            <a:r>
              <a:rPr lang="en-US" dirty="0" smtClean="0">
                <a:latin typeface="Symbol" pitchFamily="18" charset="2"/>
              </a:rPr>
              <a:t>e</a:t>
            </a:r>
            <a:r>
              <a:rPr lang="en-US" dirty="0" smtClean="0"/>
              <a:t> and </a:t>
            </a:r>
            <a:r>
              <a:rPr lang="en-US" dirty="0" smtClean="0">
                <a:latin typeface="Symbol" pitchFamily="18" charset="2"/>
              </a:rPr>
              <a:t>g</a:t>
            </a:r>
            <a:r>
              <a:rPr lang="en-US" dirty="0" smtClean="0"/>
              <a:t>’ phase.</a:t>
            </a:r>
          </a:p>
        </p:txBody>
      </p:sp>
      <p:pic>
        <p:nvPicPr>
          <p:cNvPr id="242692" name="Picture 4"/>
          <p:cNvPicPr>
            <a:picLocks noChangeAspect="1" noChangeArrowheads="1"/>
          </p:cNvPicPr>
          <p:nvPr/>
        </p:nvPicPr>
        <p:blipFill>
          <a:blip r:embed="rId2" cstate="print"/>
          <a:srcRect/>
          <a:stretch>
            <a:fillRect/>
          </a:stretch>
        </p:blipFill>
        <p:spPr bwMode="auto">
          <a:xfrm>
            <a:off x="6629400" y="2590800"/>
            <a:ext cx="2262187" cy="813205"/>
          </a:xfrm>
          <a:prstGeom prst="rect">
            <a:avLst/>
          </a:prstGeom>
          <a:noFill/>
          <a:ln w="9525">
            <a:noFill/>
            <a:miter lim="800000"/>
            <a:headEnd/>
            <a:tailEnd/>
          </a:ln>
        </p:spPr>
      </p:pic>
      <p:pic>
        <p:nvPicPr>
          <p:cNvPr id="242693" name="Picture 5"/>
          <p:cNvPicPr>
            <a:picLocks noChangeAspect="1" noChangeArrowheads="1"/>
          </p:cNvPicPr>
          <p:nvPr/>
        </p:nvPicPr>
        <p:blipFill>
          <a:blip r:embed="rId3" cstate="print"/>
          <a:srcRect/>
          <a:stretch>
            <a:fillRect/>
          </a:stretch>
        </p:blipFill>
        <p:spPr bwMode="auto">
          <a:xfrm>
            <a:off x="5943600" y="3657600"/>
            <a:ext cx="2346904" cy="16076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Nitrocarburizing</a:t>
            </a:r>
            <a:r>
              <a:rPr lang="en-US" dirty="0" smtClean="0"/>
              <a:t> – Case Study</a:t>
            </a:r>
            <a:endParaRPr lang="en-US" dirty="0"/>
          </a:p>
        </p:txBody>
      </p:sp>
      <p:graphicFrame>
        <p:nvGraphicFramePr>
          <p:cNvPr id="195586" name="Object 2"/>
          <p:cNvGraphicFramePr>
            <a:graphicFrameLocks noChangeAspect="1"/>
          </p:cNvGraphicFramePr>
          <p:nvPr/>
        </p:nvGraphicFramePr>
        <p:xfrm>
          <a:off x="2590800" y="1447800"/>
          <a:ext cx="3810000" cy="5085297"/>
        </p:xfrm>
        <a:graphic>
          <a:graphicData uri="http://schemas.openxmlformats.org/presentationml/2006/ole">
            <p:oleObj spid="_x0000_s195586" name="Acrobat Document" r:id="rId3" imgW="5668166" imgH="7561905" progId="AcroExch.Document.7">
              <p:embed/>
            </p:oleObj>
          </a:graphicData>
        </a:graphic>
      </p:graphicFrame>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mtClean="0"/>
              <a:t>https://www.youtube.com/watch?v=O0GQPHh3Szk</a:t>
            </a: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smtClean="0"/>
              <a:t>Factors Affecting </a:t>
            </a:r>
            <a:r>
              <a:rPr lang="en-US" dirty="0" err="1" smtClean="0"/>
              <a:t>Phosphating</a:t>
            </a:r>
            <a:r>
              <a:rPr lang="en-US" dirty="0" smtClean="0"/>
              <a:t> Process</a:t>
            </a:r>
            <a:endParaRPr lang="en-US" dirty="0"/>
          </a:p>
        </p:txBody>
      </p:sp>
      <p:sp>
        <p:nvSpPr>
          <p:cNvPr id="3" name="Content Placeholder 2"/>
          <p:cNvSpPr>
            <a:spLocks noGrp="1"/>
          </p:cNvSpPr>
          <p:nvPr>
            <p:ph idx="1"/>
          </p:nvPr>
        </p:nvSpPr>
        <p:spPr>
          <a:xfrm>
            <a:off x="457200" y="838200"/>
            <a:ext cx="8229600" cy="5715000"/>
          </a:xfrm>
        </p:spPr>
        <p:txBody>
          <a:bodyPr>
            <a:normAutofit fontScale="92500"/>
          </a:bodyPr>
          <a:lstStyle/>
          <a:p>
            <a:r>
              <a:rPr lang="en-US" dirty="0" err="1" smtClean="0"/>
              <a:t>Phosphating</a:t>
            </a:r>
            <a:r>
              <a:rPr lang="en-US" dirty="0" smtClean="0"/>
              <a:t> process involves consistent depletion of bath constituents. To obtain good quality coating, following bath parameters must be strictly controlled within optimum limits: </a:t>
            </a:r>
          </a:p>
          <a:p>
            <a:pPr lvl="1"/>
            <a:r>
              <a:rPr lang="en-US" dirty="0" smtClean="0"/>
              <a:t>Free acid (FA) value (i.e. free H</a:t>
            </a:r>
            <a:r>
              <a:rPr lang="en-US" baseline="30000" dirty="0" smtClean="0"/>
              <a:t>+</a:t>
            </a:r>
            <a:r>
              <a:rPr lang="en-US" dirty="0" smtClean="0"/>
              <a:t> ions in phosphate solution)</a:t>
            </a:r>
          </a:p>
          <a:p>
            <a:pPr lvl="1"/>
            <a:r>
              <a:rPr lang="en-US" dirty="0" smtClean="0"/>
              <a:t>Total acid (TA) value (i.e. total phosphate content of the phosphate solution</a:t>
            </a:r>
          </a:p>
          <a:p>
            <a:pPr lvl="1"/>
            <a:r>
              <a:rPr lang="en-US" dirty="0" smtClean="0"/>
              <a:t>FA/TA ratio (acid coefficient)</a:t>
            </a:r>
          </a:p>
          <a:p>
            <a:pPr lvl="1"/>
            <a:r>
              <a:rPr lang="en-US" dirty="0" smtClean="0"/>
              <a:t>Accelerator content</a:t>
            </a:r>
          </a:p>
          <a:p>
            <a:pPr lvl="1"/>
            <a:r>
              <a:rPr lang="en-US" dirty="0" smtClean="0"/>
              <a:t>Iron content</a:t>
            </a:r>
          </a:p>
          <a:p>
            <a:pPr lvl="1"/>
            <a:r>
              <a:rPr lang="en-US" dirty="0" smtClean="0"/>
              <a:t>Other metallic and non-metallic constituents</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smtClean="0"/>
              <a:t>Post </a:t>
            </a:r>
            <a:r>
              <a:rPr lang="en-US" dirty="0" err="1" smtClean="0"/>
              <a:t>Phosphating</a:t>
            </a:r>
            <a:r>
              <a:rPr lang="en-US" dirty="0" smtClean="0"/>
              <a:t> Processes</a:t>
            </a:r>
            <a:endParaRPr lang="en-US" dirty="0"/>
          </a:p>
        </p:txBody>
      </p:sp>
      <p:sp>
        <p:nvSpPr>
          <p:cNvPr id="3" name="Content Placeholder 2"/>
          <p:cNvSpPr>
            <a:spLocks noGrp="1"/>
          </p:cNvSpPr>
          <p:nvPr>
            <p:ph idx="1"/>
          </p:nvPr>
        </p:nvSpPr>
        <p:spPr>
          <a:xfrm>
            <a:off x="457200" y="762000"/>
            <a:ext cx="8229600" cy="5791200"/>
          </a:xfrm>
        </p:spPr>
        <p:txBody>
          <a:bodyPr>
            <a:normAutofit fontScale="70000" lnSpcReduction="20000"/>
          </a:bodyPr>
          <a:lstStyle/>
          <a:p>
            <a:r>
              <a:rPr lang="en-US" dirty="0" smtClean="0"/>
              <a:t>Rinsing</a:t>
            </a:r>
          </a:p>
          <a:p>
            <a:pPr lvl="1"/>
            <a:r>
              <a:rPr lang="en-US" dirty="0" smtClean="0"/>
              <a:t>Thoroughly rinsed with </a:t>
            </a:r>
            <a:r>
              <a:rPr lang="en-US" dirty="0" err="1" smtClean="0"/>
              <a:t>deionized</a:t>
            </a:r>
            <a:r>
              <a:rPr lang="en-US" dirty="0" smtClean="0"/>
              <a:t> water to remove any acid residue, soluble salts, non-adherent particles that can blister paint films. Generally, overflow rinsing or spray rinsing is followed.</a:t>
            </a:r>
          </a:p>
          <a:p>
            <a:r>
              <a:rPr lang="en-US" dirty="0" smtClean="0"/>
              <a:t>Chromic acid sealing</a:t>
            </a:r>
          </a:p>
          <a:p>
            <a:pPr lvl="1"/>
            <a:r>
              <a:rPr lang="en-US" dirty="0" smtClean="0"/>
              <a:t>Phosphate coatings are usually porous in nature, that has adverse affect on corrosion resistance. A hot dilute chromic acid rinse is usually used to seal porosity by ~50% and improves corrosion resistance by deposition of insoluble chromates on the base areas of coating. </a:t>
            </a:r>
          </a:p>
          <a:p>
            <a:pPr lvl="1"/>
            <a:r>
              <a:rPr lang="en-US" dirty="0" smtClean="0"/>
              <a:t>It helps in dissolving protruding crystals of the phosphate coating</a:t>
            </a:r>
          </a:p>
          <a:p>
            <a:pPr lvl="1"/>
            <a:r>
              <a:rPr lang="en-US" dirty="0" smtClean="0"/>
              <a:t>Chromic acid treatments leaves slightly acidic residue which most paint can tolerate. </a:t>
            </a:r>
          </a:p>
          <a:p>
            <a:pPr lvl="1"/>
            <a:r>
              <a:rPr lang="en-US" dirty="0" smtClean="0"/>
              <a:t>Concentration range of 0.0125-0.050% is used.</a:t>
            </a:r>
          </a:p>
          <a:p>
            <a:pPr lvl="1"/>
            <a:r>
              <a:rPr lang="en-US" dirty="0" smtClean="0"/>
              <a:t>Though chromic acid sealing improves corrosion but Cr(VI) effluents is a serious concern due to its occupational and health hazards. </a:t>
            </a:r>
          </a:p>
          <a:p>
            <a:r>
              <a:rPr lang="en-US" dirty="0" smtClean="0"/>
              <a:t>Drying</a:t>
            </a:r>
          </a:p>
          <a:p>
            <a:pPr lvl="1"/>
            <a:r>
              <a:rPr lang="en-US" dirty="0" smtClean="0"/>
              <a:t>After chromic acid rinsing, parts must be dried before finishing by simple evaporation, forced drying by blowing air or by heating. </a:t>
            </a:r>
          </a:p>
          <a:p>
            <a:r>
              <a:rPr lang="en-US" dirty="0" smtClean="0"/>
              <a:t>Final finish</a:t>
            </a:r>
          </a:p>
          <a:p>
            <a:pPr lvl="1"/>
            <a:r>
              <a:rPr lang="en-US" dirty="0" smtClean="0"/>
              <a:t>Paints, oils, varnishes etc.</a:t>
            </a:r>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Composition of Phosphate Coating</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457200" y="990600"/>
            <a:ext cx="8408988" cy="4578783"/>
          </a:xfrm>
          <a:prstGeom prst="rect">
            <a:avLst/>
          </a:prstGeom>
          <a:noFill/>
          <a:ln w="9525">
            <a:noFill/>
            <a:miter lim="800000"/>
            <a:headEnd/>
            <a:tailEnd/>
          </a:ln>
          <a:effectLst/>
        </p:spPr>
      </p:pic>
      <p:sp>
        <p:nvSpPr>
          <p:cNvPr id="5" name="TextBox 4"/>
          <p:cNvSpPr txBox="1"/>
          <p:nvPr/>
        </p:nvSpPr>
        <p:spPr>
          <a:xfrm>
            <a:off x="457200" y="5638800"/>
            <a:ext cx="8382000" cy="1200329"/>
          </a:xfrm>
          <a:prstGeom prst="rect">
            <a:avLst/>
          </a:prstGeom>
          <a:noFill/>
        </p:spPr>
        <p:txBody>
          <a:bodyPr wrap="square" rtlCol="0">
            <a:spAutoFit/>
          </a:bodyPr>
          <a:lstStyle/>
          <a:p>
            <a:pPr>
              <a:buFont typeface="Arial" pitchFamily="34" charset="0"/>
              <a:buChar char="•"/>
            </a:pPr>
            <a:r>
              <a:rPr lang="en-US" dirty="0" smtClean="0"/>
              <a:t> Phosphate coating thickness varies from 1-50 </a:t>
            </a:r>
            <a:r>
              <a:rPr lang="en-US" dirty="0" smtClean="0">
                <a:latin typeface="Symbol" pitchFamily="18" charset="2"/>
              </a:rPr>
              <a:t>m</a:t>
            </a:r>
            <a:r>
              <a:rPr lang="en-US" dirty="0" smtClean="0"/>
              <a:t>m, but for practical purpose, it is measured as weight per unit area</a:t>
            </a:r>
          </a:p>
          <a:p>
            <a:pPr>
              <a:buFont typeface="Arial" pitchFamily="34" charset="0"/>
              <a:buChar char="•"/>
            </a:pPr>
            <a:r>
              <a:rPr lang="en-US" dirty="0" smtClean="0"/>
              <a:t> Ratio between coating weight per unit area and thickness varies between 1.5 – 3.5 for majority of </a:t>
            </a:r>
            <a:r>
              <a:rPr lang="en-US" smtClean="0"/>
              <a:t>industrial phosphate coatings. </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Phosphate Coating Characteristics</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219200" y="838200"/>
            <a:ext cx="6781800" cy="57780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3200" dirty="0" smtClean="0"/>
              <a:t>Mechanism of Zinc Phosphate Coating Formation</a:t>
            </a:r>
            <a:endParaRPr lang="en-US" sz="3200" dirty="0"/>
          </a:p>
        </p:txBody>
      </p:sp>
      <p:sp>
        <p:nvSpPr>
          <p:cNvPr id="3" name="Content Placeholder 2"/>
          <p:cNvSpPr>
            <a:spLocks noGrp="1"/>
          </p:cNvSpPr>
          <p:nvPr>
            <p:ph idx="1"/>
          </p:nvPr>
        </p:nvSpPr>
        <p:spPr>
          <a:xfrm>
            <a:off x="457200" y="1417637"/>
            <a:ext cx="8229600" cy="4525963"/>
          </a:xfrm>
        </p:spPr>
        <p:txBody>
          <a:bodyPr>
            <a:normAutofit fontScale="92500" lnSpcReduction="20000"/>
          </a:bodyPr>
          <a:lstStyle/>
          <a:p>
            <a:r>
              <a:rPr lang="en-US" dirty="0" smtClean="0"/>
              <a:t>Formation and growth process occur in three stages:</a:t>
            </a:r>
          </a:p>
          <a:p>
            <a:pPr lvl="1"/>
            <a:r>
              <a:rPr lang="en-US" dirty="0" smtClean="0"/>
              <a:t>1</a:t>
            </a:r>
            <a:r>
              <a:rPr lang="en-US" baseline="30000" dirty="0" smtClean="0"/>
              <a:t>st</a:t>
            </a:r>
            <a:r>
              <a:rPr lang="en-US" dirty="0" smtClean="0"/>
              <a:t> stage: Platelet crystals formed on  the surface are randomly oriented. Some are parallel, some are vertical, and some are of needle type. Crystals grow laterally over the substrate</a:t>
            </a:r>
          </a:p>
          <a:p>
            <a:pPr lvl="1"/>
            <a:r>
              <a:rPr lang="en-US" dirty="0" smtClean="0"/>
              <a:t>2</a:t>
            </a:r>
            <a:r>
              <a:rPr lang="en-US" baseline="30000" dirty="0" smtClean="0"/>
              <a:t>nd</a:t>
            </a:r>
            <a:r>
              <a:rPr lang="en-US" dirty="0" smtClean="0"/>
              <a:t> stage: It consists of nucleation and growth of several crystals on the upper surface of original crystals. The growth direction is usually vertical to the site and forms needle like crystals</a:t>
            </a:r>
          </a:p>
          <a:p>
            <a:pPr lvl="1"/>
            <a:r>
              <a:rPr lang="en-US" dirty="0" smtClean="0"/>
              <a:t>3</a:t>
            </a:r>
            <a:r>
              <a:rPr lang="en-US" baseline="30000" dirty="0" smtClean="0"/>
              <a:t>rd</a:t>
            </a:r>
            <a:r>
              <a:rPr lang="en-US" dirty="0" smtClean="0"/>
              <a:t> stage: A thin layer of zinc phosphate spread from the base of the original crystals. </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639762"/>
          </a:xfrm>
        </p:spPr>
        <p:txBody>
          <a:bodyPr>
            <a:normAutofit/>
          </a:bodyPr>
          <a:lstStyle/>
          <a:p>
            <a:r>
              <a:rPr lang="en-US" sz="3200" dirty="0" smtClean="0"/>
              <a:t>Factors Affecting Phosphate Coating Properties</a:t>
            </a:r>
            <a:endParaRPr lang="en-US" sz="3200" dirty="0"/>
          </a:p>
        </p:txBody>
      </p:sp>
      <p:sp>
        <p:nvSpPr>
          <p:cNvPr id="3" name="Content Placeholder 2"/>
          <p:cNvSpPr>
            <a:spLocks noGrp="1"/>
          </p:cNvSpPr>
          <p:nvPr>
            <p:ph idx="1"/>
          </p:nvPr>
        </p:nvSpPr>
        <p:spPr>
          <a:xfrm>
            <a:off x="0" y="731837"/>
            <a:ext cx="8915400" cy="6126163"/>
          </a:xfrm>
        </p:spPr>
        <p:txBody>
          <a:bodyPr>
            <a:normAutofit fontScale="62500" lnSpcReduction="20000"/>
          </a:bodyPr>
          <a:lstStyle/>
          <a:p>
            <a:r>
              <a:rPr lang="en-US" dirty="0" smtClean="0"/>
              <a:t>Nature of substrate</a:t>
            </a:r>
          </a:p>
          <a:p>
            <a:pPr lvl="1"/>
            <a:r>
              <a:rPr lang="en-US" dirty="0" smtClean="0"/>
              <a:t>Composition of the metal: Steels with small amount of more noble metals such as Cr, Ni, Mo, and V can be </a:t>
            </a:r>
            <a:r>
              <a:rPr lang="en-US" dirty="0" err="1" smtClean="0"/>
              <a:t>phosphated</a:t>
            </a:r>
            <a:r>
              <a:rPr lang="en-US" dirty="0" smtClean="0"/>
              <a:t> more easily. However, higher concentration of these elements beyond certain critical limit may decrease the intensity of acid attack resulting in poor coating formation. </a:t>
            </a:r>
          </a:p>
          <a:p>
            <a:pPr lvl="1"/>
            <a:r>
              <a:rPr lang="en-US" dirty="0" smtClean="0"/>
              <a:t>Low C steels are easy to coat with phosphate. With increasing C content, rate of </a:t>
            </a:r>
            <a:r>
              <a:rPr lang="en-US" dirty="0" err="1" smtClean="0"/>
              <a:t>phosphating</a:t>
            </a:r>
            <a:r>
              <a:rPr lang="en-US" dirty="0" smtClean="0"/>
              <a:t> becomes slower and resultant crystals are larger. In general, ferrite phase in steel promotes metal attack and </a:t>
            </a:r>
            <a:r>
              <a:rPr lang="en-US" dirty="0" err="1" smtClean="0"/>
              <a:t>pearlite</a:t>
            </a:r>
            <a:r>
              <a:rPr lang="en-US" dirty="0" smtClean="0"/>
              <a:t> leads to coarsening of the phosphate crystal as nucleation is limited on island of </a:t>
            </a:r>
            <a:r>
              <a:rPr lang="en-US" dirty="0" err="1" smtClean="0"/>
              <a:t>pearlite</a:t>
            </a:r>
            <a:r>
              <a:rPr lang="en-US" dirty="0" smtClean="0"/>
              <a:t>. High surface carbon results in inferior coating quality. </a:t>
            </a:r>
          </a:p>
          <a:p>
            <a:pPr lvl="1"/>
            <a:r>
              <a:rPr lang="en-US" dirty="0" smtClean="0"/>
              <a:t> Phosphorous in steel refines grain size and increase surface coverage. Addition of P improves perforation corrosion resistance after painting. P may inhibit hydrogen recombination during initial staged of </a:t>
            </a:r>
            <a:r>
              <a:rPr lang="en-US" dirty="0" err="1" smtClean="0"/>
              <a:t>phosphating</a:t>
            </a:r>
            <a:r>
              <a:rPr lang="en-US" dirty="0" smtClean="0"/>
              <a:t>, which can form porosity and inferior corrosion resistance. </a:t>
            </a:r>
          </a:p>
          <a:p>
            <a:pPr lvl="1"/>
            <a:r>
              <a:rPr lang="en-US" dirty="0" smtClean="0"/>
              <a:t>Rate of </a:t>
            </a:r>
            <a:r>
              <a:rPr lang="en-US" dirty="0" err="1" smtClean="0"/>
              <a:t>phosphating</a:t>
            </a:r>
            <a:r>
              <a:rPr lang="en-US" dirty="0" smtClean="0"/>
              <a:t> is also controlled by S, which is primarily controlled by the balance of Si and </a:t>
            </a:r>
            <a:r>
              <a:rPr lang="en-US" dirty="0" err="1" smtClean="0"/>
              <a:t>Mn</a:t>
            </a:r>
            <a:r>
              <a:rPr lang="en-US" dirty="0" smtClean="0"/>
              <a:t>.</a:t>
            </a:r>
          </a:p>
          <a:p>
            <a:pPr lvl="1"/>
            <a:r>
              <a:rPr lang="en-US" dirty="0" smtClean="0"/>
              <a:t>Most </a:t>
            </a:r>
            <a:r>
              <a:rPr lang="en-US" dirty="0" err="1" smtClean="0"/>
              <a:t>unfavourable</a:t>
            </a:r>
            <a:r>
              <a:rPr lang="en-US" dirty="0" smtClean="0"/>
              <a:t> are carbide forming alloying element in steel and surface C content</a:t>
            </a:r>
          </a:p>
          <a:p>
            <a:r>
              <a:rPr lang="en-US" dirty="0" smtClean="0"/>
              <a:t>Structure of the metal surface</a:t>
            </a:r>
          </a:p>
          <a:p>
            <a:pPr lvl="1"/>
            <a:r>
              <a:rPr lang="en-US" dirty="0" smtClean="0"/>
              <a:t>Rougher surface results in higher coating weight per unit area and faster </a:t>
            </a:r>
            <a:r>
              <a:rPr lang="en-US" dirty="0" err="1" smtClean="0"/>
              <a:t>phosphating</a:t>
            </a:r>
            <a:endParaRPr lang="en-US" dirty="0" smtClean="0"/>
          </a:p>
          <a:p>
            <a:pPr lvl="1"/>
            <a:r>
              <a:rPr lang="en-US" dirty="0" smtClean="0"/>
              <a:t>Roughness (R</a:t>
            </a:r>
            <a:r>
              <a:rPr lang="en-US" baseline="-25000" dirty="0" smtClean="0"/>
              <a:t>a</a:t>
            </a:r>
            <a:r>
              <a:rPr lang="en-US" dirty="0" smtClean="0"/>
              <a:t>) of ~0.76-1.77 </a:t>
            </a:r>
            <a:r>
              <a:rPr lang="en-US" dirty="0" smtClean="0">
                <a:latin typeface="Symbol" pitchFamily="18" charset="2"/>
              </a:rPr>
              <a:t>m</a:t>
            </a:r>
            <a:r>
              <a:rPr lang="en-US" dirty="0" smtClean="0"/>
              <a:t>m is acceptable for most cases. </a:t>
            </a:r>
          </a:p>
          <a:p>
            <a:pPr lvl="1"/>
            <a:r>
              <a:rPr lang="en-US" dirty="0" smtClean="0"/>
              <a:t>In cold rolled steel, zinc phosphate growth is preferred on (111) </a:t>
            </a:r>
            <a:r>
              <a:rPr lang="en-US" dirty="0" smtClean="0">
                <a:latin typeface="Symbol" pitchFamily="18" charset="2"/>
              </a:rPr>
              <a:t>a</a:t>
            </a:r>
            <a:r>
              <a:rPr lang="en-US" dirty="0" smtClean="0"/>
              <a:t>-Fe</a:t>
            </a:r>
          </a:p>
          <a:p>
            <a:pPr lvl="1"/>
            <a:r>
              <a:rPr lang="en-US" dirty="0" smtClean="0"/>
              <a:t>Phosphate coating growth is epitaxial. It is easy to deposit zinc phosphate on ferric oxide film than ferrous oxide. </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Autofit/>
          </a:bodyPr>
          <a:lstStyle/>
          <a:p>
            <a:r>
              <a:rPr lang="en-US" sz="2400" dirty="0" smtClean="0"/>
              <a:t>Factors Affecting Phosphate Coating Properties – Contd.</a:t>
            </a:r>
            <a:endParaRPr lang="en-US" sz="2400" dirty="0"/>
          </a:p>
        </p:txBody>
      </p:sp>
      <p:sp>
        <p:nvSpPr>
          <p:cNvPr id="3" name="Content Placeholder 2"/>
          <p:cNvSpPr>
            <a:spLocks noGrp="1"/>
          </p:cNvSpPr>
          <p:nvPr>
            <p:ph idx="1"/>
          </p:nvPr>
        </p:nvSpPr>
        <p:spPr>
          <a:xfrm>
            <a:off x="457200" y="838200"/>
            <a:ext cx="8229600" cy="5638800"/>
          </a:xfrm>
        </p:spPr>
        <p:txBody>
          <a:bodyPr>
            <a:normAutofit fontScale="92500" lnSpcReduction="10000"/>
          </a:bodyPr>
          <a:lstStyle/>
          <a:p>
            <a:r>
              <a:rPr lang="en-US" sz="2000" dirty="0" smtClean="0"/>
              <a:t>Surface preparation</a:t>
            </a:r>
          </a:p>
          <a:p>
            <a:r>
              <a:rPr lang="en-US" sz="2000" dirty="0" smtClean="0"/>
              <a:t>Surface activation</a:t>
            </a:r>
          </a:p>
          <a:p>
            <a:pPr lvl="1"/>
            <a:r>
              <a:rPr lang="en-US" sz="2000" dirty="0" smtClean="0"/>
              <a:t>Colloidal titanium phosphate serves as an activating agent because it has same </a:t>
            </a:r>
            <a:r>
              <a:rPr lang="en-US" sz="2000" dirty="0" err="1" smtClean="0"/>
              <a:t>stoichiometry</a:t>
            </a:r>
            <a:r>
              <a:rPr lang="en-US" sz="2000" dirty="0" smtClean="0"/>
              <a:t> and offer crystallographic plane for epitaxial growth. </a:t>
            </a:r>
          </a:p>
          <a:p>
            <a:pPr lvl="1"/>
            <a:r>
              <a:rPr lang="en-US" sz="2000" dirty="0" smtClean="0"/>
              <a:t>Activation agent results in the formation of fine grained thin and compact coating</a:t>
            </a:r>
          </a:p>
          <a:p>
            <a:pPr lvl="1"/>
            <a:r>
              <a:rPr lang="en-US" sz="2000" dirty="0" smtClean="0"/>
              <a:t>Colloids in aqueous media have </a:t>
            </a:r>
            <a:r>
              <a:rPr lang="en-US" sz="2000" smtClean="0"/>
              <a:t>composition Na</a:t>
            </a:r>
            <a:r>
              <a:rPr lang="en-US" sz="2000" baseline="-25000" smtClean="0"/>
              <a:t>4</a:t>
            </a:r>
            <a:r>
              <a:rPr lang="en-US" sz="2000" smtClean="0"/>
              <a:t>TiO(PO</a:t>
            </a:r>
            <a:r>
              <a:rPr lang="en-US" sz="2000" baseline="-25000" smtClean="0"/>
              <a:t>4</a:t>
            </a:r>
            <a:r>
              <a:rPr lang="en-US" sz="2000" smtClean="0"/>
              <a:t>)</a:t>
            </a:r>
            <a:r>
              <a:rPr lang="en-US" sz="2000" baseline="-25000" smtClean="0"/>
              <a:t>2</a:t>
            </a:r>
            <a:r>
              <a:rPr lang="en-US" sz="2000" smtClean="0"/>
              <a:t>.0-7H</a:t>
            </a:r>
            <a:r>
              <a:rPr lang="en-US" sz="2000" baseline="-25000" smtClean="0"/>
              <a:t>2</a:t>
            </a:r>
            <a:r>
              <a:rPr lang="en-US" sz="2000" smtClean="0"/>
              <a:t>O </a:t>
            </a:r>
            <a:r>
              <a:rPr lang="en-US" sz="2000" dirty="0" smtClean="0"/>
              <a:t>and are disc shaped. These particles are adsorbed on metal surface when colloidal solution is applied. During </a:t>
            </a:r>
            <a:r>
              <a:rPr lang="en-US" sz="2000" dirty="0" err="1" smtClean="0"/>
              <a:t>phosphating</a:t>
            </a:r>
            <a:r>
              <a:rPr lang="en-US" sz="2000" dirty="0" smtClean="0"/>
              <a:t> process, activated substance comes in contact to Zinc </a:t>
            </a:r>
            <a:r>
              <a:rPr lang="en-US" sz="2000" dirty="0" err="1" smtClean="0"/>
              <a:t>phosphating</a:t>
            </a:r>
            <a:r>
              <a:rPr lang="en-US" sz="2000" dirty="0" smtClean="0"/>
              <a:t> bath and ion exchange between the Na-ion on the surface of titanium phosphate particles and zinc ions of the </a:t>
            </a:r>
            <a:r>
              <a:rPr lang="en-US" sz="2000" dirty="0" err="1" smtClean="0"/>
              <a:t>phosphating</a:t>
            </a:r>
            <a:r>
              <a:rPr lang="en-US" sz="2000" dirty="0" smtClean="0"/>
              <a:t> solution takes place. The ion exchanged particles act as nucleating agents for the zinc phosphate crystals. </a:t>
            </a:r>
          </a:p>
          <a:p>
            <a:pPr lvl="1"/>
            <a:r>
              <a:rPr lang="en-US" sz="2000" dirty="0" smtClean="0"/>
              <a:t>Activation process greatly increases rate of phosphate coating. </a:t>
            </a:r>
          </a:p>
          <a:p>
            <a:pPr lvl="1"/>
            <a:r>
              <a:rPr lang="en-US" sz="2000" dirty="0" smtClean="0"/>
              <a:t>1-2% disodium phosphate solution containing 0.01% of titanium compounds have been used extensively used as activation agent in industries</a:t>
            </a:r>
          </a:p>
          <a:p>
            <a:pPr lvl="1"/>
            <a:r>
              <a:rPr lang="en-US" sz="2000" dirty="0" smtClean="0"/>
              <a:t>Other activating agents are: dilute solution of cupric or nickel </a:t>
            </a:r>
            <a:r>
              <a:rPr lang="en-US" sz="2000" dirty="0" err="1" smtClean="0"/>
              <a:t>sulphates</a:t>
            </a:r>
            <a:r>
              <a:rPr lang="en-US" sz="2000" dirty="0" smtClean="0"/>
              <a:t>, oxalic acid and </a:t>
            </a:r>
            <a:r>
              <a:rPr lang="en-US" sz="2000" dirty="0" err="1" smtClean="0"/>
              <a:t>polyphosphonates</a:t>
            </a:r>
            <a:endParaRPr lang="en-US" sz="2000" dirty="0" smtClean="0"/>
          </a:p>
          <a:p>
            <a:pPr lvl="1"/>
            <a:endParaRPr lang="en-US" sz="2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609600"/>
          </a:xfrm>
        </p:spPr>
        <p:txBody>
          <a:bodyPr>
            <a:normAutofit fontScale="90000"/>
          </a:bodyPr>
          <a:lstStyle/>
          <a:p>
            <a:r>
              <a:rPr lang="en-US" dirty="0" err="1" smtClean="0"/>
              <a:t>Phosphating</a:t>
            </a:r>
            <a:endParaRPr lang="en-US" dirty="0"/>
          </a:p>
        </p:txBody>
      </p:sp>
      <p:sp>
        <p:nvSpPr>
          <p:cNvPr id="3" name="Content Placeholder 2"/>
          <p:cNvSpPr>
            <a:spLocks noGrp="1"/>
          </p:cNvSpPr>
          <p:nvPr>
            <p:ph idx="1"/>
          </p:nvPr>
        </p:nvSpPr>
        <p:spPr>
          <a:xfrm>
            <a:off x="533400" y="1143000"/>
            <a:ext cx="8229600" cy="4525963"/>
          </a:xfrm>
        </p:spPr>
        <p:txBody>
          <a:bodyPr/>
          <a:lstStyle/>
          <a:p>
            <a:r>
              <a:rPr lang="en-US" dirty="0" smtClean="0"/>
              <a:t>A type of chemical conversion coating</a:t>
            </a:r>
          </a:p>
          <a:p>
            <a:r>
              <a:rPr lang="en-US" dirty="0" smtClean="0"/>
              <a:t>Insoluble phosphate is precipitated on the component</a:t>
            </a:r>
          </a:p>
          <a:p>
            <a:r>
              <a:rPr lang="en-US" dirty="0" smtClean="0"/>
              <a:t>Adherent</a:t>
            </a:r>
          </a:p>
          <a:p>
            <a:r>
              <a:rPr lang="en-US" dirty="0" smtClean="0"/>
              <a:t>Coating is formed as a result of </a:t>
            </a:r>
            <a:r>
              <a:rPr lang="en-US" dirty="0" err="1" smtClean="0"/>
              <a:t>topochemical</a:t>
            </a:r>
            <a:r>
              <a:rPr lang="en-US" dirty="0" smtClean="0"/>
              <a:t> reaction, which causes the surface of base metal to integrate itself as a part of corrosion resistant film</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458200" cy="4572000"/>
          </a:xfrm>
        </p:spPr>
        <p:txBody>
          <a:bodyPr>
            <a:normAutofit/>
          </a:bodyPr>
          <a:lstStyle/>
          <a:p>
            <a:r>
              <a:rPr lang="en-US" sz="2400" dirty="0" smtClean="0"/>
              <a:t>Thermal or thermo-chemical treatments cause formation of heterogeneous phases on metal surface that can act as heterogeneous site for nucleation of phosphate. </a:t>
            </a:r>
          </a:p>
          <a:p>
            <a:r>
              <a:rPr lang="en-US" sz="2400" dirty="0" smtClean="0"/>
              <a:t>Annealing treatment of 0.3Mn-0.2Ti modified steel at 280</a:t>
            </a:r>
            <a:r>
              <a:rPr lang="en-US" sz="2400" baseline="30000" dirty="0" smtClean="0"/>
              <a:t>o</a:t>
            </a:r>
            <a:r>
              <a:rPr lang="en-US" sz="2400" dirty="0" smtClean="0"/>
              <a:t>C results in the formation of manganese oxide and titanium oxide, which promotes the formation of phosphates.</a:t>
            </a:r>
          </a:p>
          <a:p>
            <a:r>
              <a:rPr lang="en-US" sz="2400" dirty="0" smtClean="0"/>
              <a:t>Increased deformation during cold rolling and a high treatment temperature favors the phosphate coating formation with a good surface coverage whereas a rapid rise in temperature during heat treatment yields an unfavorable condition. </a:t>
            </a:r>
          </a:p>
          <a:p>
            <a:r>
              <a:rPr lang="en-US" sz="2400" dirty="0" smtClean="0"/>
              <a:t>Machined surface results in high rate of deposition</a:t>
            </a:r>
            <a:endParaRPr lang="en-US" sz="2400" dirty="0"/>
          </a:p>
        </p:txBody>
      </p:sp>
      <p:sp>
        <p:nvSpPr>
          <p:cNvPr id="4" name="Title 1"/>
          <p:cNvSpPr>
            <a:spLocks noGrp="1"/>
          </p:cNvSpPr>
          <p:nvPr>
            <p:ph type="title"/>
          </p:nvPr>
        </p:nvSpPr>
        <p:spPr>
          <a:xfrm>
            <a:off x="457200" y="274638"/>
            <a:ext cx="8229600" cy="334962"/>
          </a:xfrm>
        </p:spPr>
        <p:txBody>
          <a:bodyPr>
            <a:noAutofit/>
          </a:bodyPr>
          <a:lstStyle/>
          <a:p>
            <a:r>
              <a:rPr lang="en-US" sz="2400" dirty="0" smtClean="0"/>
              <a:t>Factors Affecting Phosphate Coating Properties – Contd.</a:t>
            </a:r>
            <a:endParaRPr lang="en-US"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r>
              <a:rPr lang="en-US" sz="3200" dirty="0" smtClean="0"/>
              <a:t>Processing Problems and Remedial Measures</a:t>
            </a:r>
            <a:endParaRPr lang="en-US" sz="3200" dirty="0"/>
          </a:p>
        </p:txBody>
      </p:sp>
      <p:sp>
        <p:nvSpPr>
          <p:cNvPr id="3" name="Content Placeholder 2"/>
          <p:cNvSpPr>
            <a:spLocks noGrp="1"/>
          </p:cNvSpPr>
          <p:nvPr>
            <p:ph idx="1"/>
          </p:nvPr>
        </p:nvSpPr>
        <p:spPr>
          <a:xfrm>
            <a:off x="457200" y="1066800"/>
            <a:ext cx="8153400" cy="5562600"/>
          </a:xfrm>
        </p:spPr>
        <p:txBody>
          <a:bodyPr>
            <a:normAutofit fontScale="92500" lnSpcReduction="10000"/>
          </a:bodyPr>
          <a:lstStyle/>
          <a:p>
            <a:r>
              <a:rPr lang="en-US" dirty="0" smtClean="0"/>
              <a:t>Maintenance of bath parameters and operating conditions at an optimum level is a major problem in continuous operation</a:t>
            </a:r>
          </a:p>
          <a:p>
            <a:pPr lvl="1"/>
            <a:r>
              <a:rPr lang="en-US" dirty="0" smtClean="0"/>
              <a:t>Over heating of bath</a:t>
            </a:r>
          </a:p>
          <a:p>
            <a:pPr lvl="1"/>
            <a:r>
              <a:rPr lang="en-US" dirty="0" smtClean="0"/>
              <a:t>Creation of excess acidity at metal/solution interface</a:t>
            </a:r>
          </a:p>
          <a:p>
            <a:pPr lvl="1"/>
            <a:r>
              <a:rPr lang="en-US" dirty="0" smtClean="0"/>
              <a:t>Change in acidity of bath due to carryover of alkaline solution</a:t>
            </a:r>
          </a:p>
          <a:p>
            <a:pPr lvl="1"/>
            <a:r>
              <a:rPr lang="en-US" dirty="0" smtClean="0"/>
              <a:t>Baths used for long time forms sludge of ferric phosphate</a:t>
            </a:r>
          </a:p>
          <a:p>
            <a:r>
              <a:rPr lang="en-US" dirty="0" smtClean="0"/>
              <a:t>Remedies </a:t>
            </a:r>
          </a:p>
          <a:p>
            <a:pPr lvl="1"/>
            <a:r>
              <a:rPr lang="en-US" dirty="0" smtClean="0"/>
              <a:t>Periodic removal of sludge</a:t>
            </a:r>
          </a:p>
          <a:p>
            <a:pPr lvl="1"/>
            <a:r>
              <a:rPr lang="en-US" dirty="0" smtClean="0"/>
              <a:t>To enhance bath life, make-up solutions and solids are usually required</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Autofit/>
          </a:bodyPr>
          <a:lstStyle/>
          <a:p>
            <a:r>
              <a:rPr lang="en-US" sz="3200" dirty="0" smtClean="0"/>
              <a:t>Defects in Phosphate Coating</a:t>
            </a:r>
            <a:endParaRPr lang="en-US" sz="3200" dirty="0"/>
          </a:p>
        </p:txBody>
      </p:sp>
      <p:sp>
        <p:nvSpPr>
          <p:cNvPr id="3" name="Content Placeholder 2"/>
          <p:cNvSpPr>
            <a:spLocks noGrp="1"/>
          </p:cNvSpPr>
          <p:nvPr>
            <p:ph idx="1"/>
          </p:nvPr>
        </p:nvSpPr>
        <p:spPr>
          <a:xfrm>
            <a:off x="228600" y="1646237"/>
            <a:ext cx="8610600" cy="4525963"/>
          </a:xfrm>
        </p:spPr>
        <p:txBody>
          <a:bodyPr/>
          <a:lstStyle/>
          <a:p>
            <a:r>
              <a:rPr lang="en-US" dirty="0" smtClean="0"/>
              <a:t>Stained coating, low corrosion resistance, coating covered with loose white powdery deposit</a:t>
            </a:r>
          </a:p>
          <a:p>
            <a:pPr lvl="1"/>
            <a:r>
              <a:rPr lang="en-US" dirty="0" smtClean="0"/>
              <a:t>Possible cause: inadequate degreasing and cleaning, incorrect acid coefficient, incorrect solution composition, incorrect operating conditions, incorrect maintenance of chemicals, excessive sludge formation and faults in after treatment. </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82562"/>
          </a:xfrm>
        </p:spPr>
        <p:txBody>
          <a:bodyPr>
            <a:normAutofit fontScale="90000"/>
          </a:bodyPr>
          <a:lstStyle/>
          <a:p>
            <a:r>
              <a:rPr lang="en-US" dirty="0" smtClean="0"/>
              <a:t>Applications of Phosphate Coating</a:t>
            </a:r>
            <a:endParaRPr lang="en-US" dirty="0"/>
          </a:p>
        </p:txBody>
      </p:sp>
      <p:sp>
        <p:nvSpPr>
          <p:cNvPr id="3" name="Content Placeholder 2"/>
          <p:cNvSpPr>
            <a:spLocks noGrp="1"/>
          </p:cNvSpPr>
          <p:nvPr>
            <p:ph idx="1"/>
          </p:nvPr>
        </p:nvSpPr>
        <p:spPr>
          <a:xfrm>
            <a:off x="533400" y="457200"/>
            <a:ext cx="8382000" cy="6248400"/>
          </a:xfrm>
        </p:spPr>
        <p:txBody>
          <a:bodyPr>
            <a:normAutofit fontScale="55000" lnSpcReduction="20000"/>
          </a:bodyPr>
          <a:lstStyle/>
          <a:p>
            <a:r>
              <a:rPr lang="en-US" dirty="0" smtClean="0"/>
              <a:t>Corrosion protection</a:t>
            </a:r>
          </a:p>
          <a:p>
            <a:pPr lvl="1"/>
            <a:r>
              <a:rPr lang="en-US" dirty="0" smtClean="0"/>
              <a:t>Due to their insulating nature, phosphate coating provides an effective physical barrier to protect both ferrous and non-ferrous metals against environment. For good corrosion resistance, parts are coated with paint or oil. </a:t>
            </a:r>
          </a:p>
          <a:p>
            <a:pPr lvl="1"/>
            <a:r>
              <a:rPr lang="en-US" dirty="0" err="1" smtClean="0"/>
              <a:t>Nd</a:t>
            </a:r>
            <a:r>
              <a:rPr lang="en-US" dirty="0" smtClean="0"/>
              <a:t>-Fe-B type magnets are highly susceptible to both climatic and corrosive environment, since </a:t>
            </a:r>
            <a:r>
              <a:rPr lang="en-US" dirty="0" err="1" smtClean="0"/>
              <a:t>Nd</a:t>
            </a:r>
            <a:r>
              <a:rPr lang="en-US" dirty="0" smtClean="0"/>
              <a:t> along with other rare earth elements belong to most electrochemically active metals. Application of </a:t>
            </a:r>
            <a:r>
              <a:rPr lang="en-US" dirty="0" err="1" smtClean="0"/>
              <a:t>Zinch</a:t>
            </a:r>
            <a:r>
              <a:rPr lang="en-US" dirty="0" smtClean="0"/>
              <a:t> phosphate coating greatly improves its corrosion resistance (See next slide)</a:t>
            </a:r>
          </a:p>
          <a:p>
            <a:r>
              <a:rPr lang="en-US" dirty="0" smtClean="0"/>
              <a:t>Oxidation resistance</a:t>
            </a:r>
          </a:p>
          <a:p>
            <a:pPr lvl="1"/>
            <a:r>
              <a:rPr lang="en-US" dirty="0" smtClean="0"/>
              <a:t>Formation of phosphate layer induces significant improvement in oxidation resistance in temp. range of 300-700</a:t>
            </a:r>
            <a:r>
              <a:rPr lang="en-US" baseline="30000" dirty="0" smtClean="0"/>
              <a:t>o</a:t>
            </a:r>
            <a:r>
              <a:rPr lang="en-US" dirty="0" smtClean="0"/>
              <a:t>C. </a:t>
            </a:r>
          </a:p>
          <a:p>
            <a:r>
              <a:rPr lang="en-US" dirty="0" smtClean="0"/>
              <a:t>As bases for paint</a:t>
            </a:r>
          </a:p>
          <a:p>
            <a:r>
              <a:rPr lang="en-US" dirty="0" smtClean="0"/>
              <a:t>Provide wear resistance</a:t>
            </a:r>
          </a:p>
          <a:p>
            <a:pPr lvl="1"/>
            <a:r>
              <a:rPr lang="en-US" dirty="0" smtClean="0"/>
              <a:t>Phosphate coating absorb oil or retain lubricant due to their porosity helps to reduce wear loss. Manganese phosphate + lubricant have superior wear resistance, less friction, less noise. </a:t>
            </a:r>
            <a:r>
              <a:rPr lang="en-US" dirty="0" err="1" smtClean="0"/>
              <a:t>Phosphating</a:t>
            </a:r>
            <a:r>
              <a:rPr lang="en-US" dirty="0" smtClean="0"/>
              <a:t> increase sliding distance to scuff and scuffing load. However, under dry sliding condition, no benefits of phosphate coating was observed. </a:t>
            </a:r>
          </a:p>
          <a:p>
            <a:r>
              <a:rPr lang="en-US" dirty="0" smtClean="0"/>
              <a:t>An aid in cold forming of steel</a:t>
            </a:r>
          </a:p>
          <a:p>
            <a:pPr lvl="1"/>
            <a:r>
              <a:rPr lang="en-US" dirty="0" smtClean="0"/>
              <a:t>Power used in drawing operation, sets up a great amount of friction between steel surface and die and consequently reduces speed of operation and die life. Application of light to medium weight zinc phosphate coating with lubricant makes improves cold forming efficiency. In addition, it prevents any damage during forming process</a:t>
            </a:r>
          </a:p>
          <a:p>
            <a:r>
              <a:rPr lang="en-US" dirty="0" err="1" smtClean="0"/>
              <a:t>Mn</a:t>
            </a:r>
            <a:r>
              <a:rPr lang="en-US" dirty="0" smtClean="0"/>
              <a:t>, Zn, and Fe phosphate coatings are used as </a:t>
            </a:r>
            <a:r>
              <a:rPr lang="en-US" dirty="0" err="1" smtClean="0"/>
              <a:t>absobent</a:t>
            </a:r>
            <a:r>
              <a:rPr lang="en-US" dirty="0" smtClean="0"/>
              <a:t> in laser surface hardening of steel. </a:t>
            </a:r>
          </a:p>
        </p:txBody>
      </p:sp>
      <p:pic>
        <p:nvPicPr>
          <p:cNvPr id="4104" name="Picture 8"/>
          <p:cNvPicPr>
            <a:picLocks noChangeAspect="1" noChangeArrowheads="1"/>
          </p:cNvPicPr>
          <p:nvPr/>
        </p:nvPicPr>
        <p:blipFill>
          <a:blip r:embed="rId2" cstate="print"/>
          <a:srcRect/>
          <a:stretch>
            <a:fillRect/>
          </a:stretch>
        </p:blipFill>
        <p:spPr bwMode="auto">
          <a:xfrm>
            <a:off x="6830994" y="5638800"/>
            <a:ext cx="2313006" cy="1066800"/>
          </a:xfrm>
          <a:prstGeom prst="rect">
            <a:avLst/>
          </a:prstGeom>
          <a:noFill/>
          <a:ln w="9525">
            <a:noFill/>
            <a:miter lim="800000"/>
            <a:headEnd/>
            <a:tailEnd/>
          </a:ln>
        </p:spPr>
      </p:pic>
      <p:pic>
        <p:nvPicPr>
          <p:cNvPr id="4105" name="Picture 9"/>
          <p:cNvPicPr>
            <a:picLocks noChangeAspect="1" noChangeArrowheads="1"/>
          </p:cNvPicPr>
          <p:nvPr/>
        </p:nvPicPr>
        <p:blipFill>
          <a:blip r:embed="rId3" cstate="print"/>
          <a:srcRect/>
          <a:stretch>
            <a:fillRect/>
          </a:stretch>
        </p:blipFill>
        <p:spPr bwMode="auto">
          <a:xfrm>
            <a:off x="1737590" y="5562600"/>
            <a:ext cx="3748810" cy="1295400"/>
          </a:xfrm>
          <a:prstGeom prst="rect">
            <a:avLst/>
          </a:prstGeom>
          <a:noFill/>
          <a:ln w="9525">
            <a:noFill/>
            <a:miter lim="800000"/>
            <a:headEnd/>
            <a:tailEnd/>
          </a:ln>
        </p:spPr>
      </p:pic>
      <p:pic>
        <p:nvPicPr>
          <p:cNvPr id="12" name="Picture 7"/>
          <p:cNvPicPr>
            <a:picLocks noChangeAspect="1" noChangeArrowheads="1"/>
          </p:cNvPicPr>
          <p:nvPr/>
        </p:nvPicPr>
        <p:blipFill>
          <a:blip r:embed="rId4" cstate="print"/>
          <a:srcRect/>
          <a:stretch>
            <a:fillRect/>
          </a:stretch>
        </p:blipFill>
        <p:spPr bwMode="auto">
          <a:xfrm>
            <a:off x="5226873" y="5562601"/>
            <a:ext cx="1707327" cy="1295400"/>
          </a:xfrm>
          <a:prstGeom prst="rect">
            <a:avLst/>
          </a:prstGeom>
          <a:noFill/>
          <a:ln w="9525">
            <a:noFill/>
            <a:miter lim="800000"/>
            <a:headEnd/>
            <a:tailEnd/>
          </a:ln>
        </p:spPr>
      </p:pic>
      <p:pic>
        <p:nvPicPr>
          <p:cNvPr id="4108" name="Picture 12"/>
          <p:cNvPicPr>
            <a:picLocks noChangeAspect="1" noChangeArrowheads="1"/>
          </p:cNvPicPr>
          <p:nvPr/>
        </p:nvPicPr>
        <p:blipFill>
          <a:blip r:embed="rId5" cstate="print"/>
          <a:srcRect/>
          <a:stretch>
            <a:fillRect/>
          </a:stretch>
        </p:blipFill>
        <p:spPr bwMode="auto">
          <a:xfrm>
            <a:off x="0" y="5545835"/>
            <a:ext cx="2133600" cy="13121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Autofit/>
          </a:bodyPr>
          <a:lstStyle/>
          <a:p>
            <a:r>
              <a:rPr lang="en-US" sz="2400" dirty="0" smtClean="0"/>
              <a:t>Effect of Phosphate Coating on Corrosion Resistance</a:t>
            </a:r>
            <a:endParaRPr lang="en-US" sz="2400" dirty="0"/>
          </a:p>
        </p:txBody>
      </p:sp>
      <p:pic>
        <p:nvPicPr>
          <p:cNvPr id="2050" name="Picture 2"/>
          <p:cNvPicPr>
            <a:picLocks noChangeAspect="1" noChangeArrowheads="1"/>
          </p:cNvPicPr>
          <p:nvPr/>
        </p:nvPicPr>
        <p:blipFill>
          <a:blip r:embed="rId2" cstate="print"/>
          <a:srcRect/>
          <a:stretch>
            <a:fillRect/>
          </a:stretch>
        </p:blipFill>
        <p:spPr bwMode="auto">
          <a:xfrm>
            <a:off x="525008" y="1295400"/>
            <a:ext cx="8179256" cy="49911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smtClean="0"/>
              <a:t>Environmental Impact</a:t>
            </a:r>
            <a:endParaRPr lang="en-US" dirty="0"/>
          </a:p>
        </p:txBody>
      </p:sp>
      <p:sp>
        <p:nvSpPr>
          <p:cNvPr id="3" name="Content Placeholder 2"/>
          <p:cNvSpPr>
            <a:spLocks noGrp="1"/>
          </p:cNvSpPr>
          <p:nvPr>
            <p:ph idx="1"/>
          </p:nvPr>
        </p:nvSpPr>
        <p:spPr>
          <a:xfrm>
            <a:off x="457200" y="838200"/>
            <a:ext cx="8229600" cy="4525963"/>
          </a:xfrm>
        </p:spPr>
        <p:txBody>
          <a:bodyPr>
            <a:normAutofit fontScale="77500" lnSpcReduction="20000"/>
          </a:bodyPr>
          <a:lstStyle/>
          <a:p>
            <a:r>
              <a:rPr lang="en-US" dirty="0" smtClean="0"/>
              <a:t>Waste generated in </a:t>
            </a:r>
            <a:r>
              <a:rPr lang="en-US" dirty="0" err="1" smtClean="0"/>
              <a:t>phosphating</a:t>
            </a:r>
            <a:r>
              <a:rPr lang="en-US" dirty="0" smtClean="0"/>
              <a:t> operation is a matter of great concern.</a:t>
            </a:r>
          </a:p>
          <a:p>
            <a:r>
              <a:rPr lang="en-US" dirty="0" smtClean="0"/>
              <a:t>Two types of wastes are produced:</a:t>
            </a:r>
          </a:p>
          <a:p>
            <a:pPr lvl="1"/>
            <a:r>
              <a:rPr lang="en-US" dirty="0" smtClean="0"/>
              <a:t>Liquid wastes generated from acid pickling, alkaline cleaning, rinsing stages, and chromic acid sealing stage</a:t>
            </a:r>
          </a:p>
          <a:p>
            <a:pPr lvl="1"/>
            <a:r>
              <a:rPr lang="en-US" dirty="0" smtClean="0"/>
              <a:t>Solid waste in the form of sludge are considered hazardous and are subjected to strict regulations for disposal. Sludge consists of ~20wt%Fe, 10wt%Zn, 1-3wt%Mn, &lt;1wt%Ni, and 50-55 wt% phosphate. Recovery of metal, phosphate to prepare phosphate solution is possible by reduction sintering or wet chemical processing</a:t>
            </a:r>
          </a:p>
          <a:p>
            <a:r>
              <a:rPr lang="en-US" dirty="0" err="1" smtClean="0"/>
              <a:t>Phosphating</a:t>
            </a:r>
            <a:r>
              <a:rPr lang="en-US" dirty="0" smtClean="0"/>
              <a:t> process discharges 400g/m</a:t>
            </a:r>
            <a:r>
              <a:rPr lang="en-US" baseline="30000" dirty="0" smtClean="0"/>
              <a:t>2</a:t>
            </a:r>
            <a:r>
              <a:rPr lang="en-US" dirty="0" smtClean="0"/>
              <a:t> of CO</a:t>
            </a:r>
            <a:r>
              <a:rPr lang="en-US" baseline="30000" dirty="0" smtClean="0"/>
              <a:t>2-</a:t>
            </a:r>
            <a:r>
              <a:rPr lang="en-US" dirty="0" smtClean="0"/>
              <a:t> equivalent mass to the environment which has some green house effect. </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Summary on Phosphate Coating	</a:t>
            </a:r>
            <a:endParaRPr lang="en-US" dirty="0"/>
          </a:p>
        </p:txBody>
      </p:sp>
      <p:sp>
        <p:nvSpPr>
          <p:cNvPr id="3" name="Content Placeholder 2"/>
          <p:cNvSpPr>
            <a:spLocks noGrp="1"/>
          </p:cNvSpPr>
          <p:nvPr>
            <p:ph idx="1"/>
          </p:nvPr>
        </p:nvSpPr>
        <p:spPr/>
        <p:txBody>
          <a:bodyPr/>
          <a:lstStyle/>
          <a:p>
            <a:r>
              <a:rPr lang="en-US" dirty="0" smtClean="0"/>
              <a:t>Cost effective solution to corrosion and wear resistance problems</a:t>
            </a:r>
          </a:p>
          <a:p>
            <a:r>
              <a:rPr lang="en-US" dirty="0" smtClean="0"/>
              <a:t>Waste generated must be disposed per regulation or utilized effectively </a:t>
            </a:r>
          </a:p>
          <a:p>
            <a:r>
              <a:rPr lang="en-US" dirty="0" smtClean="0"/>
              <a:t>Phosphate coating can be applied to both ferrous and non-ferrous metals</a:t>
            </a:r>
          </a:p>
          <a:p>
            <a:r>
              <a:rPr lang="en-US" dirty="0" smtClean="0"/>
              <a:t>Thin phosphate coating provides good surface finish</a:t>
            </a:r>
          </a:p>
          <a:p>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752600"/>
            <a:ext cx="8229600" cy="1143000"/>
          </a:xfrm>
        </p:spPr>
        <p:txBody>
          <a:bodyPr/>
          <a:lstStyle/>
          <a:p>
            <a:r>
              <a:rPr lang="en-US" dirty="0" smtClean="0"/>
              <a:t>Chromate Conversion Coating</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Chromate Conversion Coating</a:t>
            </a:r>
            <a:endParaRPr lang="en-US" dirty="0"/>
          </a:p>
        </p:txBody>
      </p:sp>
      <p:sp>
        <p:nvSpPr>
          <p:cNvPr id="4" name="Rectangle 3"/>
          <p:cNvSpPr/>
          <p:nvPr/>
        </p:nvSpPr>
        <p:spPr>
          <a:xfrm>
            <a:off x="0" y="1143000"/>
            <a:ext cx="9144000" cy="4893647"/>
          </a:xfrm>
          <a:prstGeom prst="rect">
            <a:avLst/>
          </a:prstGeom>
        </p:spPr>
        <p:txBody>
          <a:bodyPr wrap="square">
            <a:spAutoFit/>
          </a:bodyPr>
          <a:lstStyle/>
          <a:p>
            <a:pPr>
              <a:buFont typeface="Arial" pitchFamily="34" charset="0"/>
              <a:buChar char="•"/>
            </a:pPr>
            <a:r>
              <a:rPr lang="en-US" sz="2400" dirty="0" smtClean="0"/>
              <a:t> Chromate conversion coatings are formed on metal surfaces as a result of the chemical attack that occurs when a metal is immersed in or sprayed with an aqueous solution of chromic acid, chromium salts such as sodium or potassium chromate or dichromate, hydrofluoric acid or hydrofluoric acid salts, phosphoric acid, or other mineral acids. </a:t>
            </a:r>
          </a:p>
          <a:p>
            <a:pPr>
              <a:buFont typeface="Arial" pitchFamily="34" charset="0"/>
              <a:buChar char="•"/>
            </a:pPr>
            <a:r>
              <a:rPr lang="en-US" sz="2400" dirty="0" smtClean="0"/>
              <a:t> The chemical attack facilitates the dissolution of some surface metal and the formation of a protective film containing complex chromium compounds. </a:t>
            </a:r>
          </a:p>
          <a:p>
            <a:pPr>
              <a:buFont typeface="Arial" pitchFamily="34" charset="0"/>
              <a:buChar char="•"/>
            </a:pPr>
            <a:r>
              <a:rPr lang="en-US" sz="2400" dirty="0"/>
              <a:t> </a:t>
            </a:r>
            <a:r>
              <a:rPr lang="en-US" sz="2400" dirty="0" smtClean="0"/>
              <a:t>A variety of metals including zinc, cadmium, magnesium, and aluminum and electrodeposited metal coatings,  can be coated with chromate layer. </a:t>
            </a:r>
          </a:p>
          <a:p>
            <a:pPr>
              <a:buFont typeface="Arial" pitchFamily="34" charset="0"/>
              <a:buChar char="•"/>
            </a:pPr>
            <a:r>
              <a:rPr lang="en-US" sz="2400" dirty="0"/>
              <a:t> </a:t>
            </a:r>
            <a:r>
              <a:rPr lang="en-US" sz="2400" dirty="0" smtClean="0"/>
              <a:t>Chromate conversion coatings are generally used to increase the corrosion resistance of the metal to which they are applied.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Chromate Conversion Coating</a:t>
            </a:r>
            <a:endParaRPr lang="en-US" dirty="0"/>
          </a:p>
        </p:txBody>
      </p:sp>
      <p:sp>
        <p:nvSpPr>
          <p:cNvPr id="3" name="Content Placeholder 2"/>
          <p:cNvSpPr>
            <a:spLocks noGrp="1"/>
          </p:cNvSpPr>
          <p:nvPr>
            <p:ph idx="1"/>
          </p:nvPr>
        </p:nvSpPr>
        <p:spPr>
          <a:xfrm>
            <a:off x="152400" y="1143000"/>
            <a:ext cx="8686800" cy="5715000"/>
          </a:xfrm>
        </p:spPr>
        <p:txBody>
          <a:bodyPr>
            <a:normAutofit fontScale="77500" lnSpcReduction="20000"/>
          </a:bodyPr>
          <a:lstStyle/>
          <a:p>
            <a:r>
              <a:rPr lang="en-US" dirty="0" smtClean="0"/>
              <a:t>Most conversion coatings slowly dissolve in water and provide limited protection in this medium; however, they furnish excellent protection in marine atmospheres and in high-humidity environments. </a:t>
            </a:r>
          </a:p>
          <a:p>
            <a:r>
              <a:rPr lang="en-US" dirty="0" smtClean="0"/>
              <a:t>The protection provided by chromate coatings increases directly with thickness up to a certain point, after which the protective nature is sacrificed due to the formation of a porous, non-adherent film. </a:t>
            </a:r>
          </a:p>
          <a:p>
            <a:r>
              <a:rPr lang="en-US" dirty="0" smtClean="0"/>
              <a:t> Chromate conversion coatings are also used for a variety of decorative and functional applications. </a:t>
            </a:r>
          </a:p>
          <a:p>
            <a:r>
              <a:rPr lang="en-US" dirty="0" smtClean="0"/>
              <a:t> They can be produced in a variety of colors, ranging from the very bright coatings obtained on zinc and cadmium, which simulate the appearance of bright nickel and chromium, to the olive drab frequently applied to military equipment. </a:t>
            </a:r>
          </a:p>
          <a:p>
            <a:r>
              <a:rPr lang="en-US" dirty="0" smtClean="0"/>
              <a:t> Chromate coatings provide an excellent nonporous bonding surface for all paints that have good molecular adhesion.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r>
              <a:rPr lang="en-US" dirty="0" smtClean="0"/>
              <a:t>Historical Development</a:t>
            </a:r>
            <a:endParaRPr lang="en-US" dirty="0"/>
          </a:p>
        </p:txBody>
      </p:sp>
      <p:graphicFrame>
        <p:nvGraphicFramePr>
          <p:cNvPr id="4" name="Table 3"/>
          <p:cNvGraphicFramePr>
            <a:graphicFrameLocks noGrp="1"/>
          </p:cNvGraphicFramePr>
          <p:nvPr/>
        </p:nvGraphicFramePr>
        <p:xfrm>
          <a:off x="152400" y="685800"/>
          <a:ext cx="8915401" cy="5897880"/>
        </p:xfrm>
        <a:graphic>
          <a:graphicData uri="http://schemas.openxmlformats.org/drawingml/2006/table">
            <a:tbl>
              <a:tblPr firstRow="1" bandRow="1">
                <a:tableStyleId>{5C22544A-7EE6-4342-B048-85BDC9FD1C3A}</a:tableStyleId>
              </a:tblPr>
              <a:tblGrid>
                <a:gridCol w="609600"/>
                <a:gridCol w="838200"/>
                <a:gridCol w="7467601"/>
              </a:tblGrid>
              <a:tr h="370840">
                <a:tc>
                  <a:txBody>
                    <a:bodyPr/>
                    <a:lstStyle/>
                    <a:p>
                      <a:pPr algn="ctr"/>
                      <a:r>
                        <a:rPr lang="en-US" b="1" dirty="0" smtClean="0"/>
                        <a:t>S/N</a:t>
                      </a:r>
                      <a:endParaRPr lang="en-U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Year</a:t>
                      </a:r>
                    </a:p>
                  </a:txBody>
                  <a:tcPr/>
                </a:tc>
                <a:tc>
                  <a:txBody>
                    <a:bodyPr/>
                    <a:lstStyle/>
                    <a:p>
                      <a:pPr algn="ctr"/>
                      <a:r>
                        <a:rPr lang="en-US" b="1" dirty="0" smtClean="0"/>
                        <a:t>Advancement Made</a:t>
                      </a:r>
                      <a:endParaRPr lang="en-US" b="1" dirty="0"/>
                    </a:p>
                  </a:txBody>
                  <a:tcPr/>
                </a:tc>
              </a:tr>
              <a:tr h="370840">
                <a:tc>
                  <a:txBody>
                    <a:bodyPr/>
                    <a:lstStyle/>
                    <a:p>
                      <a:r>
                        <a:rPr lang="en-US" dirty="0" smtClean="0"/>
                        <a:t>1</a:t>
                      </a:r>
                      <a:endParaRPr lang="en-US" dirty="0"/>
                    </a:p>
                  </a:txBody>
                  <a:tcPr/>
                </a:tc>
                <a:tc>
                  <a:txBody>
                    <a:bodyPr/>
                    <a:lstStyle/>
                    <a:p>
                      <a:r>
                        <a:rPr lang="en-US" dirty="0" smtClean="0"/>
                        <a:t>1906</a:t>
                      </a:r>
                      <a:endParaRPr lang="en-US" dirty="0"/>
                    </a:p>
                  </a:txBody>
                  <a:tcPr/>
                </a:tc>
                <a:tc>
                  <a:txBody>
                    <a:bodyPr/>
                    <a:lstStyle/>
                    <a:p>
                      <a:r>
                        <a:rPr lang="en-US" sz="1800" kern="1200" baseline="0" dirty="0" err="1" smtClean="0">
                          <a:solidFill>
                            <a:schemeClr val="dk1"/>
                          </a:solidFill>
                          <a:latin typeface="+mn-lt"/>
                          <a:ea typeface="+mn-ea"/>
                          <a:cs typeface="+mn-cs"/>
                        </a:rPr>
                        <a:t>Phosphating</a:t>
                      </a:r>
                      <a:r>
                        <a:rPr lang="en-US" sz="1800" kern="1200" baseline="0" dirty="0" smtClean="0">
                          <a:solidFill>
                            <a:schemeClr val="dk1"/>
                          </a:solidFill>
                          <a:latin typeface="+mn-lt"/>
                          <a:ea typeface="+mn-ea"/>
                          <a:cs typeface="+mn-cs"/>
                        </a:rPr>
                        <a:t> of iron and steel using phosphoric acid and iron filings</a:t>
                      </a:r>
                      <a:endParaRPr lang="en-US" dirty="0"/>
                    </a:p>
                  </a:txBody>
                  <a:tcPr/>
                </a:tc>
              </a:tr>
              <a:tr h="370840">
                <a:tc>
                  <a:txBody>
                    <a:bodyPr/>
                    <a:lstStyle/>
                    <a:p>
                      <a:r>
                        <a:rPr lang="en-US" dirty="0" smtClean="0"/>
                        <a:t>2</a:t>
                      </a:r>
                      <a:endParaRPr lang="en-US" dirty="0"/>
                    </a:p>
                  </a:txBody>
                  <a:tcPr/>
                </a:tc>
                <a:tc>
                  <a:txBody>
                    <a:bodyPr/>
                    <a:lstStyle/>
                    <a:p>
                      <a:r>
                        <a:rPr lang="en-US" dirty="0" smtClean="0"/>
                        <a:t>1908</a:t>
                      </a:r>
                      <a:endParaRPr lang="en-US" dirty="0"/>
                    </a:p>
                  </a:txBody>
                  <a:tcPr/>
                </a:tc>
                <a:tc>
                  <a:txBody>
                    <a:bodyPr/>
                    <a:lstStyle/>
                    <a:p>
                      <a:r>
                        <a:rPr lang="en-US" sz="1800" kern="1200" baseline="0" dirty="0" smtClean="0">
                          <a:solidFill>
                            <a:schemeClr val="dk1"/>
                          </a:solidFill>
                          <a:latin typeface="+mn-lt"/>
                          <a:ea typeface="+mn-ea"/>
                          <a:cs typeface="+mn-cs"/>
                        </a:rPr>
                        <a:t>Treatment of phosphate coatings with oxidizing agents to reduce process time</a:t>
                      </a:r>
                      <a:endParaRPr lang="en-US" dirty="0"/>
                    </a:p>
                  </a:txBody>
                  <a:tcPr/>
                </a:tc>
              </a:tr>
              <a:tr h="370840">
                <a:tc>
                  <a:txBody>
                    <a:bodyPr/>
                    <a:lstStyle/>
                    <a:p>
                      <a:r>
                        <a:rPr lang="en-US" dirty="0" smtClean="0"/>
                        <a:t>3</a:t>
                      </a:r>
                      <a:endParaRPr lang="en-US" dirty="0"/>
                    </a:p>
                  </a:txBody>
                  <a:tcPr/>
                </a:tc>
                <a:tc>
                  <a:txBody>
                    <a:bodyPr/>
                    <a:lstStyle/>
                    <a:p>
                      <a:r>
                        <a:rPr lang="en-US" dirty="0" smtClean="0"/>
                        <a:t>1909</a:t>
                      </a:r>
                      <a:endParaRPr lang="en-US" dirty="0"/>
                    </a:p>
                  </a:txBody>
                  <a:tcPr/>
                </a:tc>
                <a:tc>
                  <a:txBody>
                    <a:bodyPr/>
                    <a:lstStyle/>
                    <a:p>
                      <a:r>
                        <a:rPr lang="en-US" sz="1800" kern="1200" baseline="0" dirty="0" smtClean="0">
                          <a:solidFill>
                            <a:schemeClr val="dk1"/>
                          </a:solidFill>
                          <a:latin typeface="+mn-lt"/>
                          <a:ea typeface="+mn-ea"/>
                          <a:cs typeface="+mn-cs"/>
                        </a:rPr>
                        <a:t>Regeneration of the bath and formulation of zinc phosphate baths</a:t>
                      </a:r>
                    </a:p>
                    <a:p>
                      <a:r>
                        <a:rPr lang="en-US" sz="1800" kern="1200" baseline="0" dirty="0" smtClean="0">
                          <a:solidFill>
                            <a:schemeClr val="dk1"/>
                          </a:solidFill>
                          <a:latin typeface="+mn-lt"/>
                          <a:ea typeface="+mn-ea"/>
                          <a:cs typeface="+mn-cs"/>
                        </a:rPr>
                        <a:t>requiring high temperature . process time of one hour</a:t>
                      </a:r>
                      <a:endParaRPr lang="en-US" dirty="0"/>
                    </a:p>
                  </a:txBody>
                  <a:tcPr/>
                </a:tc>
              </a:tr>
              <a:tr h="370840">
                <a:tc>
                  <a:txBody>
                    <a:bodyPr/>
                    <a:lstStyle/>
                    <a:p>
                      <a:r>
                        <a:rPr lang="en-US" dirty="0" smtClean="0"/>
                        <a:t>4</a:t>
                      </a:r>
                      <a:endParaRPr lang="en-US" dirty="0"/>
                    </a:p>
                  </a:txBody>
                  <a:tcPr/>
                </a:tc>
                <a:tc>
                  <a:txBody>
                    <a:bodyPr/>
                    <a:lstStyle/>
                    <a:p>
                      <a:r>
                        <a:rPr lang="en-US" dirty="0" smtClean="0"/>
                        <a:t>1911</a:t>
                      </a:r>
                      <a:endParaRPr lang="en-US" dirty="0"/>
                    </a:p>
                  </a:txBody>
                  <a:tcPr/>
                </a:tc>
                <a:tc>
                  <a:txBody>
                    <a:bodyPr/>
                    <a:lstStyle/>
                    <a:p>
                      <a:r>
                        <a:rPr lang="en-US" sz="1800" kern="1200" baseline="0" dirty="0" smtClean="0">
                          <a:solidFill>
                            <a:schemeClr val="dk1"/>
                          </a:solidFill>
                          <a:latin typeface="+mn-lt"/>
                          <a:ea typeface="+mn-ea"/>
                          <a:cs typeface="+mn-cs"/>
                        </a:rPr>
                        <a:t>Formulation of manganese phosphate bath requiring high temperature - process time of 2-2.5 hours</a:t>
                      </a:r>
                      <a:endParaRPr lang="en-US" dirty="0"/>
                    </a:p>
                  </a:txBody>
                  <a:tcPr/>
                </a:tc>
              </a:tr>
              <a:tr h="370840">
                <a:tc>
                  <a:txBody>
                    <a:bodyPr/>
                    <a:lstStyle/>
                    <a:p>
                      <a:r>
                        <a:rPr lang="en-US" dirty="0" smtClean="0"/>
                        <a:t>5</a:t>
                      </a:r>
                      <a:endParaRPr lang="en-US" dirty="0"/>
                    </a:p>
                  </a:txBody>
                  <a:tcPr/>
                </a:tc>
                <a:tc>
                  <a:txBody>
                    <a:bodyPr/>
                    <a:lstStyle/>
                    <a:p>
                      <a:r>
                        <a:rPr lang="en-US" dirty="0" smtClean="0"/>
                        <a:t>1914</a:t>
                      </a:r>
                      <a:endParaRPr lang="en-US" dirty="0"/>
                    </a:p>
                  </a:txBody>
                  <a:tcPr/>
                </a:tc>
                <a:tc>
                  <a:txBody>
                    <a:bodyPr/>
                    <a:lstStyle/>
                    <a:p>
                      <a:r>
                        <a:rPr lang="en-US" sz="1800" kern="1200" baseline="0" dirty="0" err="1" smtClean="0">
                          <a:solidFill>
                            <a:schemeClr val="dk1"/>
                          </a:solidFill>
                          <a:latin typeface="+mn-lt"/>
                          <a:ea typeface="+mn-ea"/>
                          <a:cs typeface="+mn-cs"/>
                        </a:rPr>
                        <a:t>Parkerising</a:t>
                      </a:r>
                      <a:r>
                        <a:rPr lang="en-US" sz="1800" kern="1200" baseline="0" dirty="0" smtClean="0">
                          <a:solidFill>
                            <a:schemeClr val="dk1"/>
                          </a:solidFill>
                          <a:latin typeface="+mn-lt"/>
                          <a:ea typeface="+mn-ea"/>
                          <a:cs typeface="+mn-cs"/>
                        </a:rPr>
                        <a:t> process with maintenance of total acid to free acid ratio</a:t>
                      </a:r>
                      <a:endParaRPr lang="en-US" dirty="0"/>
                    </a:p>
                  </a:txBody>
                  <a:tcPr/>
                </a:tc>
              </a:tr>
              <a:tr h="370840">
                <a:tc>
                  <a:txBody>
                    <a:bodyPr/>
                    <a:lstStyle/>
                    <a:p>
                      <a:r>
                        <a:rPr lang="en-US" dirty="0" smtClean="0"/>
                        <a:t>6</a:t>
                      </a:r>
                      <a:endParaRPr lang="en-US" dirty="0"/>
                    </a:p>
                  </a:txBody>
                  <a:tcPr/>
                </a:tc>
                <a:tc>
                  <a:txBody>
                    <a:bodyPr/>
                    <a:lstStyle/>
                    <a:p>
                      <a:r>
                        <a:rPr lang="en-US" dirty="0" smtClean="0"/>
                        <a:t>1928</a:t>
                      </a:r>
                      <a:endParaRPr lang="en-US" dirty="0"/>
                    </a:p>
                  </a:txBody>
                  <a:tcPr/>
                </a:tc>
                <a:tc>
                  <a:txBody>
                    <a:bodyPr/>
                    <a:lstStyle/>
                    <a:p>
                      <a:r>
                        <a:rPr lang="en-US" sz="1800" kern="1200" baseline="0" dirty="0" smtClean="0">
                          <a:solidFill>
                            <a:schemeClr val="dk1"/>
                          </a:solidFill>
                          <a:latin typeface="+mn-lt"/>
                          <a:ea typeface="+mn-ea"/>
                          <a:cs typeface="+mn-cs"/>
                        </a:rPr>
                        <a:t>Recognition of phosphate coating as paint base</a:t>
                      </a:r>
                      <a:endParaRPr lang="en-US" dirty="0"/>
                    </a:p>
                  </a:txBody>
                  <a:tcPr/>
                </a:tc>
              </a:tr>
              <a:tr h="370840">
                <a:tc>
                  <a:txBody>
                    <a:bodyPr/>
                    <a:lstStyle/>
                    <a:p>
                      <a:r>
                        <a:rPr lang="en-US" dirty="0" smtClean="0"/>
                        <a:t>7</a:t>
                      </a:r>
                      <a:endParaRPr lang="en-US" dirty="0"/>
                    </a:p>
                  </a:txBody>
                  <a:tcPr/>
                </a:tc>
                <a:tc>
                  <a:txBody>
                    <a:bodyPr/>
                    <a:lstStyle/>
                    <a:p>
                      <a:r>
                        <a:rPr lang="en-US" dirty="0" smtClean="0"/>
                        <a:t>1929</a:t>
                      </a:r>
                      <a:endParaRPr lang="en-US" dirty="0"/>
                    </a:p>
                  </a:txBody>
                  <a:tcPr/>
                </a:tc>
                <a:tc>
                  <a:txBody>
                    <a:bodyPr/>
                    <a:lstStyle/>
                    <a:p>
                      <a:r>
                        <a:rPr lang="en-US" sz="1800" kern="1200" baseline="0" dirty="0" err="1" smtClean="0">
                          <a:solidFill>
                            <a:schemeClr val="dk1"/>
                          </a:solidFill>
                          <a:latin typeface="+mn-lt"/>
                          <a:ea typeface="+mn-ea"/>
                          <a:cs typeface="+mn-cs"/>
                        </a:rPr>
                        <a:t>Bonderizing</a:t>
                      </a:r>
                      <a:r>
                        <a:rPr lang="en-US" sz="1800" kern="1200" baseline="0" dirty="0" smtClean="0">
                          <a:solidFill>
                            <a:schemeClr val="dk1"/>
                          </a:solidFill>
                          <a:latin typeface="+mn-lt"/>
                          <a:ea typeface="+mn-ea"/>
                          <a:cs typeface="+mn-cs"/>
                        </a:rPr>
                        <a:t> process with the addition of Copper accelerator-coating 20</a:t>
                      </a:r>
                    </a:p>
                    <a:p>
                      <a:r>
                        <a:rPr lang="en-US" sz="1800" kern="1200" baseline="0" dirty="0" smtClean="0">
                          <a:solidFill>
                            <a:schemeClr val="dk1"/>
                          </a:solidFill>
                          <a:latin typeface="+mn-lt"/>
                          <a:ea typeface="+mn-ea"/>
                          <a:cs typeface="+mn-cs"/>
                        </a:rPr>
                        <a:t>time: 10 minutes to 1 hour</a:t>
                      </a:r>
                      <a:endParaRPr lang="en-US" dirty="0"/>
                    </a:p>
                  </a:txBody>
                  <a:tcPr/>
                </a:tc>
              </a:tr>
              <a:tr h="370840">
                <a:tc>
                  <a:txBody>
                    <a:bodyPr/>
                    <a:lstStyle/>
                    <a:p>
                      <a:r>
                        <a:rPr lang="en-US" dirty="0" smtClean="0"/>
                        <a:t>8</a:t>
                      </a:r>
                      <a:endParaRPr lang="en-US" dirty="0"/>
                    </a:p>
                  </a:txBody>
                  <a:tcPr/>
                </a:tc>
                <a:tc>
                  <a:txBody>
                    <a:bodyPr/>
                    <a:lstStyle/>
                    <a:p>
                      <a:r>
                        <a:rPr lang="en-US" dirty="0" smtClean="0"/>
                        <a:t>1933</a:t>
                      </a:r>
                      <a:endParaRPr lang="en-US" dirty="0"/>
                    </a:p>
                  </a:txBody>
                  <a:tcPr/>
                </a:tc>
                <a:tc>
                  <a:txBody>
                    <a:bodyPr/>
                    <a:lstStyle/>
                    <a:p>
                      <a:r>
                        <a:rPr lang="en-US" sz="1800" kern="1200" baseline="0" dirty="0" smtClean="0">
                          <a:solidFill>
                            <a:schemeClr val="dk1"/>
                          </a:solidFill>
                          <a:latin typeface="+mn-lt"/>
                          <a:ea typeface="+mn-ea"/>
                          <a:cs typeface="+mn-cs"/>
                        </a:rPr>
                        <a:t>Use of oxidizing agents like nitrate for acceleration . coating time: 5 minutes</a:t>
                      </a:r>
                      <a:endParaRPr lang="en-US" dirty="0"/>
                    </a:p>
                  </a:txBody>
                  <a:tcPr/>
                </a:tc>
              </a:tr>
              <a:tr h="370840">
                <a:tc>
                  <a:txBody>
                    <a:bodyPr/>
                    <a:lstStyle/>
                    <a:p>
                      <a:r>
                        <a:rPr lang="en-US" dirty="0" smtClean="0"/>
                        <a:t>9</a:t>
                      </a:r>
                      <a:endParaRPr lang="en-US" dirty="0"/>
                    </a:p>
                  </a:txBody>
                  <a:tcPr/>
                </a:tc>
                <a:tc>
                  <a:txBody>
                    <a:bodyPr/>
                    <a:lstStyle/>
                    <a:p>
                      <a:r>
                        <a:rPr lang="en-US" dirty="0" smtClean="0"/>
                        <a:t>1934</a:t>
                      </a:r>
                      <a:endParaRPr lang="en-US" dirty="0"/>
                    </a:p>
                  </a:txBody>
                  <a:tcPr/>
                </a:tc>
                <a:tc>
                  <a:txBody>
                    <a:bodyPr/>
                    <a:lstStyle/>
                    <a:p>
                      <a:r>
                        <a:rPr lang="en-US" sz="1800" kern="1200" baseline="0" dirty="0" smtClean="0">
                          <a:solidFill>
                            <a:schemeClr val="dk1"/>
                          </a:solidFill>
                          <a:latin typeface="+mn-lt"/>
                          <a:ea typeface="+mn-ea"/>
                          <a:cs typeface="+mn-cs"/>
                        </a:rPr>
                        <a:t>Use of phosphate coating for cold working operations for metals</a:t>
                      </a:r>
                      <a:endParaRPr lang="en-US" dirty="0"/>
                    </a:p>
                  </a:txBody>
                  <a:tcPr/>
                </a:tc>
              </a:tr>
              <a:tr h="370840">
                <a:tc>
                  <a:txBody>
                    <a:bodyPr/>
                    <a:lstStyle/>
                    <a:p>
                      <a:r>
                        <a:rPr lang="en-US" dirty="0" smtClean="0"/>
                        <a:t>10</a:t>
                      </a:r>
                      <a:endParaRPr lang="en-US" dirty="0"/>
                    </a:p>
                  </a:txBody>
                  <a:tcPr/>
                </a:tc>
                <a:tc>
                  <a:txBody>
                    <a:bodyPr/>
                    <a:lstStyle/>
                    <a:p>
                      <a:r>
                        <a:rPr lang="en-US" dirty="0" smtClean="0"/>
                        <a:t>1937</a:t>
                      </a:r>
                      <a:endParaRPr lang="en-US" dirty="0"/>
                    </a:p>
                  </a:txBody>
                  <a:tcPr/>
                </a:tc>
                <a:tc>
                  <a:txBody>
                    <a:bodyPr/>
                    <a:lstStyle/>
                    <a:p>
                      <a:r>
                        <a:rPr lang="en-US" sz="1800" kern="1200" baseline="0" dirty="0" smtClean="0">
                          <a:solidFill>
                            <a:schemeClr val="dk1"/>
                          </a:solidFill>
                          <a:latin typeface="+mn-lt"/>
                          <a:ea typeface="+mn-ea"/>
                          <a:cs typeface="+mn-cs"/>
                        </a:rPr>
                        <a:t>Spray </a:t>
                      </a:r>
                      <a:r>
                        <a:rPr lang="en-US" sz="1800" kern="1200" baseline="0" dirty="0" err="1" smtClean="0">
                          <a:solidFill>
                            <a:schemeClr val="dk1"/>
                          </a:solidFill>
                          <a:latin typeface="+mn-lt"/>
                          <a:ea typeface="+mn-ea"/>
                          <a:cs typeface="+mn-cs"/>
                        </a:rPr>
                        <a:t>phosphating</a:t>
                      </a:r>
                      <a:r>
                        <a:rPr lang="en-US" sz="1800" kern="1200" baseline="0" dirty="0" smtClean="0">
                          <a:solidFill>
                            <a:schemeClr val="dk1"/>
                          </a:solidFill>
                          <a:latin typeface="+mn-lt"/>
                          <a:ea typeface="+mn-ea"/>
                          <a:cs typeface="+mn-cs"/>
                        </a:rPr>
                        <a:t> . </a:t>
                      </a:r>
                      <a:r>
                        <a:rPr lang="en-US" sz="1800" kern="1200" baseline="0" dirty="0" err="1" smtClean="0">
                          <a:solidFill>
                            <a:schemeClr val="dk1"/>
                          </a:solidFill>
                          <a:latin typeface="+mn-lt"/>
                          <a:ea typeface="+mn-ea"/>
                          <a:cs typeface="+mn-cs"/>
                        </a:rPr>
                        <a:t>phospating</a:t>
                      </a:r>
                      <a:r>
                        <a:rPr lang="en-US" sz="1800" kern="1200" baseline="0" dirty="0" smtClean="0">
                          <a:solidFill>
                            <a:schemeClr val="dk1"/>
                          </a:solidFill>
                          <a:latin typeface="+mn-lt"/>
                          <a:ea typeface="+mn-ea"/>
                          <a:cs typeface="+mn-cs"/>
                        </a:rPr>
                        <a:t> time: 60-90 seconds</a:t>
                      </a:r>
                      <a:endParaRPr lang="en-US" dirty="0"/>
                    </a:p>
                  </a:txBody>
                  <a:tcPr/>
                </a:tc>
              </a:tr>
              <a:tr h="370840">
                <a:tc>
                  <a:txBody>
                    <a:bodyPr/>
                    <a:lstStyle/>
                    <a:p>
                      <a:r>
                        <a:rPr lang="en-US" dirty="0" smtClean="0"/>
                        <a:t>11</a:t>
                      </a:r>
                      <a:endParaRPr lang="en-US" dirty="0"/>
                    </a:p>
                  </a:txBody>
                  <a:tcPr/>
                </a:tc>
                <a:tc>
                  <a:txBody>
                    <a:bodyPr/>
                    <a:lstStyle/>
                    <a:p>
                      <a:r>
                        <a:rPr lang="en-US" dirty="0" smtClean="0"/>
                        <a:t>1940</a:t>
                      </a:r>
                      <a:endParaRPr lang="en-US" dirty="0"/>
                    </a:p>
                  </a:txBody>
                  <a:tcPr/>
                </a:tc>
                <a:tc>
                  <a:txBody>
                    <a:bodyPr/>
                    <a:lstStyle/>
                    <a:p>
                      <a:r>
                        <a:rPr lang="en-US" sz="1800" kern="1200" baseline="0" dirty="0" smtClean="0">
                          <a:solidFill>
                            <a:schemeClr val="dk1"/>
                          </a:solidFill>
                          <a:latin typeface="+mn-lt"/>
                          <a:ea typeface="+mn-ea"/>
                          <a:cs typeface="+mn-cs"/>
                        </a:rPr>
                        <a:t>Development of non-coating phosphate process based on sodium or ammonium phosphates</a:t>
                      </a:r>
                      <a:endParaRPr lang="en-US" dirty="0"/>
                    </a:p>
                  </a:txBody>
                  <a:tcPr/>
                </a:tc>
              </a:tr>
              <a:tr h="370840">
                <a:tc>
                  <a:txBody>
                    <a:bodyPr/>
                    <a:lstStyle/>
                    <a:p>
                      <a:r>
                        <a:rPr lang="en-US" dirty="0" smtClean="0"/>
                        <a:t>12</a:t>
                      </a:r>
                      <a:endParaRPr lang="en-US" dirty="0"/>
                    </a:p>
                  </a:txBody>
                  <a:tcPr/>
                </a:tc>
                <a:tc>
                  <a:txBody>
                    <a:bodyPr/>
                    <a:lstStyle/>
                    <a:p>
                      <a:r>
                        <a:rPr lang="en-US" dirty="0" smtClean="0"/>
                        <a:t>1941</a:t>
                      </a:r>
                      <a:endParaRPr lang="en-US" dirty="0"/>
                    </a:p>
                  </a:txBody>
                  <a:tcPr/>
                </a:tc>
                <a:tc>
                  <a:txBody>
                    <a:bodyPr/>
                    <a:lstStyle/>
                    <a:p>
                      <a:r>
                        <a:rPr lang="en-US" sz="1800" kern="1200" baseline="0" dirty="0" smtClean="0">
                          <a:solidFill>
                            <a:schemeClr val="dk1"/>
                          </a:solidFill>
                          <a:latin typeface="+mn-lt"/>
                          <a:ea typeface="+mn-ea"/>
                          <a:cs typeface="+mn-cs"/>
                        </a:rPr>
                        <a:t>Development of cold </a:t>
                      </a:r>
                      <a:r>
                        <a:rPr lang="en-US" sz="1800" kern="1200" baseline="0" dirty="0" err="1" smtClean="0">
                          <a:solidFill>
                            <a:schemeClr val="dk1"/>
                          </a:solidFill>
                          <a:latin typeface="+mn-lt"/>
                          <a:ea typeface="+mn-ea"/>
                          <a:cs typeface="+mn-cs"/>
                        </a:rPr>
                        <a:t>phosphating</a:t>
                      </a:r>
                      <a:r>
                        <a:rPr lang="en-US" sz="1800" kern="1200" baseline="0" dirty="0" smtClean="0">
                          <a:solidFill>
                            <a:schemeClr val="dk1"/>
                          </a:solidFill>
                          <a:latin typeface="+mn-lt"/>
                          <a:ea typeface="+mn-ea"/>
                          <a:cs typeface="+mn-cs"/>
                        </a:rPr>
                        <a:t> methods</a:t>
                      </a:r>
                      <a:endParaRPr lang="en-US" dirty="0"/>
                    </a:p>
                  </a:txBody>
                  <a:tcPr/>
                </a:tc>
              </a:tr>
            </a:tbl>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p:spPr>
        <p:txBody>
          <a:bodyPr>
            <a:noAutofit/>
          </a:bodyPr>
          <a:lstStyle/>
          <a:p>
            <a:r>
              <a:rPr lang="en-US" sz="3200" dirty="0" err="1" smtClean="0"/>
              <a:t>Hexavalent</a:t>
            </a:r>
            <a:r>
              <a:rPr lang="en-US" sz="3200" dirty="0" smtClean="0"/>
              <a:t> Chromium</a:t>
            </a:r>
            <a:endParaRPr lang="en-US" sz="3200" dirty="0"/>
          </a:p>
        </p:txBody>
      </p:sp>
      <p:sp>
        <p:nvSpPr>
          <p:cNvPr id="3" name="Content Placeholder 2"/>
          <p:cNvSpPr>
            <a:spLocks noGrp="1"/>
          </p:cNvSpPr>
          <p:nvPr>
            <p:ph idx="1"/>
          </p:nvPr>
        </p:nvSpPr>
        <p:spPr>
          <a:xfrm>
            <a:off x="457200" y="685800"/>
            <a:ext cx="8153400" cy="4267200"/>
          </a:xfrm>
        </p:spPr>
        <p:txBody>
          <a:bodyPr>
            <a:normAutofit fontScale="55000" lnSpcReduction="20000"/>
          </a:bodyPr>
          <a:lstStyle/>
          <a:p>
            <a:r>
              <a:rPr lang="en-US" dirty="0" smtClean="0"/>
              <a:t>Primary use in conversion coatings used for enhanced corrosion protection, for appearance, and as adhesion film for organic coating</a:t>
            </a:r>
          </a:p>
          <a:p>
            <a:r>
              <a:rPr lang="en-US" dirty="0" smtClean="0"/>
              <a:t>Chromate coating can be applied to: </a:t>
            </a:r>
          </a:p>
          <a:p>
            <a:pPr lvl="1"/>
            <a:r>
              <a:rPr lang="en-US" dirty="0" smtClean="0"/>
              <a:t>Zn coated steel</a:t>
            </a:r>
          </a:p>
          <a:p>
            <a:pPr lvl="1"/>
            <a:r>
              <a:rPr lang="en-US" dirty="0" smtClean="0"/>
              <a:t>Zn plate and castings</a:t>
            </a:r>
          </a:p>
          <a:p>
            <a:pPr lvl="1"/>
            <a:r>
              <a:rPr lang="en-US" dirty="0" smtClean="0"/>
              <a:t>Zn coated Cu and Brass substrates</a:t>
            </a:r>
          </a:p>
          <a:p>
            <a:pPr lvl="1"/>
            <a:r>
              <a:rPr lang="en-US" dirty="0" smtClean="0"/>
              <a:t>Directly to Al</a:t>
            </a:r>
          </a:p>
          <a:p>
            <a:pPr lvl="1"/>
            <a:r>
              <a:rPr lang="en-US" dirty="0" smtClean="0"/>
              <a:t>Silver (electroplate for connectors)</a:t>
            </a:r>
          </a:p>
          <a:p>
            <a:pPr lvl="1"/>
            <a:r>
              <a:rPr lang="en-US" dirty="0" smtClean="0"/>
              <a:t>Mg</a:t>
            </a:r>
          </a:p>
          <a:p>
            <a:pPr lvl="1"/>
            <a:r>
              <a:rPr lang="en-US" dirty="0" err="1" smtClean="0"/>
              <a:t>Cd</a:t>
            </a:r>
            <a:endParaRPr lang="en-US" dirty="0" smtClean="0"/>
          </a:p>
          <a:p>
            <a:r>
              <a:rPr lang="en-US" dirty="0" smtClean="0"/>
              <a:t>Products</a:t>
            </a:r>
          </a:p>
          <a:p>
            <a:pPr lvl="1"/>
            <a:r>
              <a:rPr lang="en-US" dirty="0" smtClean="0"/>
              <a:t>Die cast products</a:t>
            </a:r>
          </a:p>
          <a:p>
            <a:pPr lvl="1"/>
            <a:r>
              <a:rPr lang="en-US" dirty="0" smtClean="0"/>
              <a:t>Shells (connectors)</a:t>
            </a:r>
          </a:p>
          <a:p>
            <a:pPr lvl="1"/>
            <a:r>
              <a:rPr lang="en-US" dirty="0" smtClean="0"/>
              <a:t>Fasteners</a:t>
            </a:r>
          </a:p>
          <a:p>
            <a:pPr lvl="1"/>
            <a:r>
              <a:rPr lang="en-US" dirty="0" smtClean="0"/>
              <a:t>Electrical chassis/cabinets</a:t>
            </a:r>
          </a:p>
          <a:p>
            <a:r>
              <a:rPr lang="en-US" dirty="0" smtClean="0"/>
              <a:t>Coating characteristics</a:t>
            </a:r>
          </a:p>
          <a:p>
            <a:pPr lvl="1"/>
            <a:r>
              <a:rPr lang="en-US" dirty="0" smtClean="0"/>
              <a:t>Very thin</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5734050" y="1524000"/>
            <a:ext cx="3409950" cy="2090522"/>
          </a:xfrm>
          <a:prstGeom prst="rect">
            <a:avLst/>
          </a:prstGeom>
          <a:noFill/>
          <a:ln w="9525">
            <a:noFill/>
            <a:miter lim="800000"/>
            <a:headEnd/>
            <a:tailEnd/>
          </a:ln>
          <a:effectLst/>
        </p:spPr>
      </p:pic>
      <p:pic>
        <p:nvPicPr>
          <p:cNvPr id="1027" name="Picture 3" descr="D:\Misc\untitled.bmp"/>
          <p:cNvPicPr>
            <a:picLocks noChangeAspect="1" noChangeArrowheads="1"/>
          </p:cNvPicPr>
          <p:nvPr/>
        </p:nvPicPr>
        <p:blipFill>
          <a:blip r:embed="rId3" cstate="print"/>
          <a:srcRect/>
          <a:stretch>
            <a:fillRect/>
          </a:stretch>
        </p:blipFill>
        <p:spPr bwMode="auto">
          <a:xfrm>
            <a:off x="762000" y="4800600"/>
            <a:ext cx="7380287" cy="1857375"/>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Alternative to </a:t>
            </a:r>
            <a:r>
              <a:rPr lang="en-US" dirty="0" err="1" smtClean="0"/>
              <a:t>Hexavalent</a:t>
            </a:r>
            <a:r>
              <a:rPr lang="en-US" dirty="0" smtClean="0"/>
              <a:t> Chromium</a:t>
            </a:r>
            <a:endParaRPr lang="en-US" dirty="0"/>
          </a:p>
        </p:txBody>
      </p:sp>
      <p:sp>
        <p:nvSpPr>
          <p:cNvPr id="3" name="Content Placeholder 2"/>
          <p:cNvSpPr>
            <a:spLocks noGrp="1"/>
          </p:cNvSpPr>
          <p:nvPr>
            <p:ph idx="1"/>
          </p:nvPr>
        </p:nvSpPr>
        <p:spPr>
          <a:xfrm>
            <a:off x="457200" y="990600"/>
            <a:ext cx="8229600" cy="5562600"/>
          </a:xfrm>
        </p:spPr>
        <p:txBody>
          <a:bodyPr>
            <a:normAutofit fontScale="62500" lnSpcReduction="20000"/>
          </a:bodyPr>
          <a:lstStyle/>
          <a:p>
            <a:r>
              <a:rPr lang="en-US" dirty="0" smtClean="0"/>
              <a:t>Cr: Classified as Group A human carcinogen</a:t>
            </a:r>
          </a:p>
          <a:p>
            <a:pPr lvl="1"/>
            <a:r>
              <a:rPr lang="en-US" dirty="0" smtClean="0"/>
              <a:t>Known to cause nasal ulcerations</a:t>
            </a:r>
          </a:p>
          <a:p>
            <a:pPr lvl="1"/>
            <a:r>
              <a:rPr lang="en-US" dirty="0" smtClean="0"/>
              <a:t>Negative reactions with reproductive and gastrointestinal tract</a:t>
            </a:r>
          </a:p>
          <a:p>
            <a:pPr lvl="1"/>
            <a:r>
              <a:rPr lang="en-US" dirty="0" smtClean="0"/>
              <a:t>Negative dermal effects.</a:t>
            </a:r>
          </a:p>
          <a:p>
            <a:r>
              <a:rPr lang="en-US" dirty="0" smtClean="0"/>
              <a:t>No universal replacement for Cr</a:t>
            </a:r>
            <a:r>
              <a:rPr lang="en-US" baseline="30000" dirty="0" smtClean="0"/>
              <a:t>+6</a:t>
            </a:r>
          </a:p>
          <a:p>
            <a:r>
              <a:rPr lang="en-US" dirty="0" smtClean="0"/>
              <a:t>Trivalent chromium (Cr</a:t>
            </a:r>
            <a:r>
              <a:rPr lang="en-US" baseline="30000" dirty="0" smtClean="0"/>
              <a:t>+3</a:t>
            </a:r>
            <a:r>
              <a:rPr lang="en-US" dirty="0" smtClean="0"/>
              <a:t>) is most commonly offered alternative to Cr</a:t>
            </a:r>
            <a:r>
              <a:rPr lang="en-US" baseline="30000" dirty="0" smtClean="0"/>
              <a:t>+6</a:t>
            </a:r>
            <a:endParaRPr lang="en-US" dirty="0" smtClean="0"/>
          </a:p>
          <a:p>
            <a:pPr lvl="1"/>
            <a:r>
              <a:rPr lang="en-US" dirty="0" smtClean="0"/>
              <a:t>Automotive industry approved the use of Cr</a:t>
            </a:r>
            <a:r>
              <a:rPr lang="en-US" baseline="30000" dirty="0" smtClean="0"/>
              <a:t>+3</a:t>
            </a:r>
          </a:p>
          <a:p>
            <a:pPr lvl="1"/>
            <a:r>
              <a:rPr lang="en-US" dirty="0" smtClean="0"/>
              <a:t>Corrosion resistance of Cr</a:t>
            </a:r>
            <a:r>
              <a:rPr lang="en-US" baseline="30000" dirty="0" smtClean="0"/>
              <a:t>+3</a:t>
            </a:r>
            <a:r>
              <a:rPr lang="en-US" dirty="0" smtClean="0"/>
              <a:t> &lt; Cr</a:t>
            </a:r>
            <a:r>
              <a:rPr lang="en-US" baseline="30000" dirty="0" smtClean="0"/>
              <a:t>+6</a:t>
            </a:r>
            <a:endParaRPr lang="en-US" dirty="0" smtClean="0"/>
          </a:p>
          <a:p>
            <a:pPr lvl="1"/>
            <a:r>
              <a:rPr lang="en-US" dirty="0" smtClean="0"/>
              <a:t>Organic top-coat is used to improve corrosion resistance</a:t>
            </a:r>
          </a:p>
          <a:p>
            <a:r>
              <a:rPr lang="en-US" dirty="0" smtClean="0"/>
              <a:t>Permanganates offer promising potential to replace chromate coating</a:t>
            </a:r>
          </a:p>
          <a:p>
            <a:r>
              <a:rPr lang="en-US" dirty="0" smtClean="0"/>
              <a:t>Newer formulations use Zirconium, non-chrome metal oxide </a:t>
            </a:r>
          </a:p>
          <a:p>
            <a:r>
              <a:rPr lang="en-US" dirty="0" smtClean="0"/>
              <a:t>Silicate derived from </a:t>
            </a:r>
            <a:r>
              <a:rPr lang="en-US" dirty="0" err="1" smtClean="0"/>
              <a:t>Silane</a:t>
            </a:r>
            <a:r>
              <a:rPr lang="en-US" dirty="0" smtClean="0"/>
              <a:t> (Costly)</a:t>
            </a:r>
          </a:p>
          <a:p>
            <a:r>
              <a:rPr lang="en-US" dirty="0" err="1" smtClean="0"/>
              <a:t>Organometallics</a:t>
            </a:r>
            <a:r>
              <a:rPr lang="en-US" dirty="0" smtClean="0"/>
              <a:t>: </a:t>
            </a:r>
            <a:r>
              <a:rPr lang="en-US" dirty="0" err="1" smtClean="0"/>
              <a:t>Silane</a:t>
            </a:r>
            <a:r>
              <a:rPr lang="en-US" dirty="0" smtClean="0"/>
              <a:t> based chemistry, (Improved color over chromates) Limited options due to instability in water &amp; non conductive  - good base for paints </a:t>
            </a:r>
          </a:p>
          <a:p>
            <a:r>
              <a:rPr lang="en-US" dirty="0" err="1" smtClean="0"/>
              <a:t>Titanates</a:t>
            </a:r>
            <a:endParaRPr lang="en-US" dirty="0" smtClean="0"/>
          </a:p>
          <a:p>
            <a:r>
              <a:rPr lang="en-US" dirty="0" smtClean="0"/>
              <a:t>Partially </a:t>
            </a:r>
            <a:r>
              <a:rPr lang="en-US" dirty="0" err="1" smtClean="0"/>
              <a:t>Solubalized</a:t>
            </a:r>
            <a:r>
              <a:rPr lang="en-US" dirty="0" smtClean="0"/>
              <a:t> </a:t>
            </a:r>
            <a:r>
              <a:rPr lang="en-US" dirty="0" err="1" smtClean="0"/>
              <a:t>Silanes</a:t>
            </a:r>
            <a:endParaRPr lang="en-US" dirty="0" smtClean="0"/>
          </a:p>
          <a:p>
            <a:r>
              <a:rPr lang="en-US" dirty="0" err="1" smtClean="0"/>
              <a:t>Organo-zirconates</a:t>
            </a:r>
            <a:r>
              <a:rPr lang="en-US" dirty="0" smtClean="0"/>
              <a:t> (Excellent as paint primer)</a:t>
            </a:r>
          </a:p>
          <a:p>
            <a:r>
              <a:rPr lang="en-US" dirty="0" smtClean="0"/>
              <a:t>Replacement coating should be Chromium and/ or Nickel free</a:t>
            </a:r>
          </a:p>
          <a:p>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1371600"/>
            <a:ext cx="1374287" cy="369332"/>
          </a:xfrm>
          <a:prstGeom prst="rect">
            <a:avLst/>
          </a:prstGeom>
          <a:noFill/>
          <a:ln>
            <a:solidFill>
              <a:schemeClr val="tx1"/>
            </a:solidFill>
          </a:ln>
        </p:spPr>
        <p:txBody>
          <a:bodyPr wrap="none" rtlCol="0">
            <a:spAutoFit/>
          </a:bodyPr>
          <a:lstStyle/>
          <a:p>
            <a:r>
              <a:rPr lang="en-US" dirty="0" smtClean="0"/>
              <a:t>Pre-Cleaning</a:t>
            </a:r>
            <a:endParaRPr lang="en-US" dirty="0"/>
          </a:p>
        </p:txBody>
      </p:sp>
      <p:sp>
        <p:nvSpPr>
          <p:cNvPr id="2" name="Title 1"/>
          <p:cNvSpPr>
            <a:spLocks noGrp="1"/>
          </p:cNvSpPr>
          <p:nvPr>
            <p:ph type="title"/>
          </p:nvPr>
        </p:nvSpPr>
        <p:spPr>
          <a:xfrm>
            <a:off x="457200" y="274638"/>
            <a:ext cx="8229600" cy="487362"/>
          </a:xfrm>
        </p:spPr>
        <p:txBody>
          <a:bodyPr>
            <a:noAutofit/>
          </a:bodyPr>
          <a:lstStyle/>
          <a:p>
            <a:r>
              <a:rPr lang="en-US" sz="3200" dirty="0" smtClean="0"/>
              <a:t>Processing Steps – </a:t>
            </a:r>
            <a:r>
              <a:rPr lang="en-US" sz="3200" dirty="0" err="1" smtClean="0"/>
              <a:t>Chromating</a:t>
            </a:r>
            <a:r>
              <a:rPr lang="en-US" sz="3200" dirty="0" smtClean="0"/>
              <a:t> Al Alloys</a:t>
            </a:r>
            <a:endParaRPr lang="en-US" sz="3200" dirty="0"/>
          </a:p>
        </p:txBody>
      </p:sp>
      <p:sp>
        <p:nvSpPr>
          <p:cNvPr id="5" name="Right Arrow 4"/>
          <p:cNvSpPr/>
          <p:nvPr/>
        </p:nvSpPr>
        <p:spPr>
          <a:xfrm>
            <a:off x="2438400" y="1447800"/>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048000" y="1219200"/>
            <a:ext cx="1882039" cy="646331"/>
          </a:xfrm>
          <a:prstGeom prst="rect">
            <a:avLst/>
          </a:prstGeom>
          <a:noFill/>
          <a:ln>
            <a:solidFill>
              <a:schemeClr val="tx1"/>
            </a:solidFill>
          </a:ln>
        </p:spPr>
        <p:txBody>
          <a:bodyPr wrap="square" rtlCol="0">
            <a:spAutoFit/>
          </a:bodyPr>
          <a:lstStyle/>
          <a:p>
            <a:r>
              <a:rPr lang="en-US" dirty="0" smtClean="0"/>
              <a:t>Non-etch Alkaline Cleaning</a:t>
            </a:r>
            <a:endParaRPr lang="en-US" dirty="0"/>
          </a:p>
        </p:txBody>
      </p:sp>
      <p:sp>
        <p:nvSpPr>
          <p:cNvPr id="7" name="Right Arrow 6"/>
          <p:cNvSpPr/>
          <p:nvPr/>
        </p:nvSpPr>
        <p:spPr>
          <a:xfrm>
            <a:off x="5105400" y="1447800"/>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788513" y="1371600"/>
            <a:ext cx="2869632" cy="369332"/>
          </a:xfrm>
          <a:prstGeom prst="rect">
            <a:avLst/>
          </a:prstGeom>
          <a:noFill/>
          <a:ln>
            <a:solidFill>
              <a:schemeClr val="tx1"/>
            </a:solidFill>
          </a:ln>
        </p:spPr>
        <p:txBody>
          <a:bodyPr wrap="none" rtlCol="0">
            <a:spAutoFit/>
          </a:bodyPr>
          <a:lstStyle/>
          <a:p>
            <a:r>
              <a:rPr lang="en-US" dirty="0" smtClean="0"/>
              <a:t>After Alkaline Cleaning Rinse</a:t>
            </a:r>
            <a:endParaRPr lang="en-US" dirty="0"/>
          </a:p>
        </p:txBody>
      </p:sp>
      <p:sp>
        <p:nvSpPr>
          <p:cNvPr id="9" name="Right Arrow 8"/>
          <p:cNvSpPr/>
          <p:nvPr/>
        </p:nvSpPr>
        <p:spPr>
          <a:xfrm rot="5400000">
            <a:off x="7010400" y="1935480"/>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553200" y="2362200"/>
            <a:ext cx="2133600" cy="2031325"/>
          </a:xfrm>
          <a:prstGeom prst="rect">
            <a:avLst/>
          </a:prstGeom>
          <a:noFill/>
          <a:ln>
            <a:solidFill>
              <a:schemeClr val="tx1"/>
            </a:solidFill>
          </a:ln>
        </p:spPr>
        <p:txBody>
          <a:bodyPr wrap="square" rtlCol="0">
            <a:spAutoFit/>
          </a:bodyPr>
          <a:lstStyle/>
          <a:p>
            <a:r>
              <a:rPr lang="en-US" dirty="0" smtClean="0"/>
              <a:t>Deoxidizer using chromate-</a:t>
            </a:r>
            <a:r>
              <a:rPr lang="en-US" dirty="0" err="1" smtClean="0"/>
              <a:t>sulphate</a:t>
            </a:r>
            <a:r>
              <a:rPr lang="en-US" dirty="0" smtClean="0"/>
              <a:t> or sodium </a:t>
            </a:r>
            <a:r>
              <a:rPr lang="en-US" dirty="0" err="1" smtClean="0"/>
              <a:t>sulphate</a:t>
            </a:r>
            <a:r>
              <a:rPr lang="en-US" dirty="0" smtClean="0"/>
              <a:t> + nitric acid or mechanical removal using abrasive nylon mesh pad</a:t>
            </a:r>
            <a:endParaRPr lang="en-US" dirty="0"/>
          </a:p>
        </p:txBody>
      </p:sp>
      <p:sp>
        <p:nvSpPr>
          <p:cNvPr id="11" name="Left Arrow 10"/>
          <p:cNvSpPr/>
          <p:nvPr/>
        </p:nvSpPr>
        <p:spPr>
          <a:xfrm>
            <a:off x="5562600" y="2514600"/>
            <a:ext cx="8382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0" y="1905000"/>
            <a:ext cx="3886200" cy="3693319"/>
          </a:xfrm>
          <a:prstGeom prst="rect">
            <a:avLst/>
          </a:prstGeom>
          <a:noFill/>
          <a:ln>
            <a:solidFill>
              <a:schemeClr val="tx1"/>
            </a:solidFill>
          </a:ln>
        </p:spPr>
        <p:txBody>
          <a:bodyPr wrap="square" rtlCol="0">
            <a:spAutoFit/>
          </a:bodyPr>
          <a:lstStyle/>
          <a:p>
            <a:r>
              <a:rPr lang="en-US" dirty="0" smtClean="0"/>
              <a:t>Chromate Chemical Conversion Coating</a:t>
            </a:r>
          </a:p>
          <a:p>
            <a:pPr>
              <a:buFont typeface="Arial" pitchFamily="34" charset="0"/>
              <a:buChar char="•"/>
            </a:pPr>
            <a:r>
              <a:rPr lang="en-US" dirty="0" smtClean="0"/>
              <a:t> Brush (Consistent)</a:t>
            </a:r>
          </a:p>
          <a:p>
            <a:pPr>
              <a:buFont typeface="Arial" pitchFamily="34" charset="0"/>
              <a:buChar char="•"/>
            </a:pPr>
            <a:r>
              <a:rPr lang="en-US" dirty="0" smtClean="0"/>
              <a:t> Immersion (Consistent)</a:t>
            </a:r>
          </a:p>
          <a:p>
            <a:pPr>
              <a:buFont typeface="Arial" pitchFamily="34" charset="0"/>
              <a:buChar char="•"/>
            </a:pPr>
            <a:r>
              <a:rPr lang="en-US" dirty="0" smtClean="0"/>
              <a:t> Spray (Not so good)</a:t>
            </a:r>
          </a:p>
          <a:p>
            <a:pPr lvl="1"/>
            <a:r>
              <a:rPr lang="en-US" dirty="0" smtClean="0"/>
              <a:t>Bath composition is very critical</a:t>
            </a:r>
          </a:p>
          <a:p>
            <a:pPr lvl="1"/>
            <a:r>
              <a:rPr lang="en-US" dirty="0" smtClean="0"/>
              <a:t>	Excess chloride, fluoride or </a:t>
            </a:r>
            <a:r>
              <a:rPr lang="en-US" dirty="0" err="1" smtClean="0"/>
              <a:t>sulphate</a:t>
            </a:r>
            <a:r>
              <a:rPr lang="en-US" dirty="0" smtClean="0"/>
              <a:t> in solution are too reactive, while phosphate hinder film formation. Higher concentration of Ca, </a:t>
            </a:r>
            <a:r>
              <a:rPr lang="en-US" dirty="0" err="1" smtClean="0"/>
              <a:t>Ba</a:t>
            </a:r>
            <a:r>
              <a:rPr lang="en-US" dirty="0" smtClean="0"/>
              <a:t>, Mg, and Fe ions results in poor quality of coating; hence water dilution is critical</a:t>
            </a:r>
            <a:endParaRPr lang="en-US" dirty="0"/>
          </a:p>
        </p:txBody>
      </p:sp>
      <p:sp>
        <p:nvSpPr>
          <p:cNvPr id="13" name="Down Arrow 12"/>
          <p:cNvSpPr/>
          <p:nvPr/>
        </p:nvSpPr>
        <p:spPr>
          <a:xfrm>
            <a:off x="1981200" y="5638800"/>
            <a:ext cx="3810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09600" y="6070937"/>
            <a:ext cx="3105402" cy="369332"/>
          </a:xfrm>
          <a:prstGeom prst="rect">
            <a:avLst/>
          </a:prstGeom>
          <a:noFill/>
          <a:ln>
            <a:solidFill>
              <a:schemeClr val="tx1"/>
            </a:solidFill>
          </a:ln>
        </p:spPr>
        <p:txBody>
          <a:bodyPr wrap="none" rtlCol="0">
            <a:spAutoFit/>
          </a:bodyPr>
          <a:lstStyle/>
          <a:p>
            <a:r>
              <a:rPr lang="en-US" dirty="0" smtClean="0"/>
              <a:t>After Chromate Chemical Rinse</a:t>
            </a:r>
            <a:endParaRPr lang="en-US" dirty="0"/>
          </a:p>
        </p:txBody>
      </p:sp>
      <p:sp>
        <p:nvSpPr>
          <p:cNvPr id="15" name="Right Arrow 14"/>
          <p:cNvSpPr/>
          <p:nvPr/>
        </p:nvSpPr>
        <p:spPr>
          <a:xfrm>
            <a:off x="3810000" y="6135469"/>
            <a:ext cx="685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590798" y="6059269"/>
            <a:ext cx="2239909" cy="369332"/>
          </a:xfrm>
          <a:prstGeom prst="rect">
            <a:avLst/>
          </a:prstGeom>
          <a:noFill/>
          <a:ln>
            <a:solidFill>
              <a:schemeClr val="tx1"/>
            </a:solidFill>
          </a:ln>
        </p:spPr>
        <p:txBody>
          <a:bodyPr wrap="none" rtlCol="0">
            <a:spAutoFit/>
          </a:bodyPr>
          <a:lstStyle/>
          <a:p>
            <a:r>
              <a:rPr lang="en-US" dirty="0" smtClean="0"/>
              <a:t>Final Acidulated Rinse</a:t>
            </a:r>
            <a:endParaRPr lang="en-US" dirty="0"/>
          </a:p>
        </p:txBody>
      </p:sp>
      <p:sp>
        <p:nvSpPr>
          <p:cNvPr id="17" name="Right Arrow 16"/>
          <p:cNvSpPr/>
          <p:nvPr/>
        </p:nvSpPr>
        <p:spPr>
          <a:xfrm>
            <a:off x="6903720" y="6135469"/>
            <a:ext cx="41148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315200" y="5867400"/>
            <a:ext cx="1828800" cy="646331"/>
          </a:xfrm>
          <a:prstGeom prst="rect">
            <a:avLst/>
          </a:prstGeom>
          <a:noFill/>
          <a:ln>
            <a:solidFill>
              <a:schemeClr val="tx1"/>
            </a:solidFill>
          </a:ln>
        </p:spPr>
        <p:txBody>
          <a:bodyPr wrap="square" rtlCol="0">
            <a:spAutoFit/>
          </a:bodyPr>
          <a:lstStyle/>
          <a:p>
            <a:r>
              <a:rPr lang="en-US" dirty="0" smtClean="0"/>
              <a:t>Air drying &gt;140</a:t>
            </a:r>
            <a:r>
              <a:rPr lang="en-US" baseline="30000" dirty="0" smtClean="0"/>
              <a:t>o</a:t>
            </a:r>
            <a:r>
              <a:rPr lang="en-US" dirty="0" smtClean="0"/>
              <a:t>F deteriorates film </a:t>
            </a:r>
            <a:endParaRPr lang="en-US" dirty="0"/>
          </a:p>
        </p:txBody>
      </p:sp>
      <p:sp>
        <p:nvSpPr>
          <p:cNvPr id="19" name="Left Arrow 18"/>
          <p:cNvSpPr/>
          <p:nvPr/>
        </p:nvSpPr>
        <p:spPr>
          <a:xfrm>
            <a:off x="3962400" y="2514600"/>
            <a:ext cx="3810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419600" y="2450068"/>
            <a:ext cx="1018140" cy="369332"/>
          </a:xfrm>
          <a:prstGeom prst="rect">
            <a:avLst/>
          </a:prstGeom>
          <a:noFill/>
          <a:ln>
            <a:solidFill>
              <a:schemeClr val="tx1"/>
            </a:solidFill>
          </a:ln>
        </p:spPr>
        <p:txBody>
          <a:bodyPr wrap="square" rtlCol="0">
            <a:spAutoFit/>
          </a:bodyPr>
          <a:lstStyle/>
          <a:p>
            <a:r>
              <a:rPr lang="en-US" dirty="0" smtClean="0"/>
              <a:t>Rinse</a:t>
            </a:r>
            <a:endParaRPr lang="en-US" dirty="0"/>
          </a:p>
        </p:txBody>
      </p:sp>
      <p:sp>
        <p:nvSpPr>
          <p:cNvPr id="21" name="TextBox 20"/>
          <p:cNvSpPr txBox="1"/>
          <p:nvPr/>
        </p:nvSpPr>
        <p:spPr>
          <a:xfrm>
            <a:off x="4724400" y="4572000"/>
            <a:ext cx="4114800" cy="646331"/>
          </a:xfrm>
          <a:prstGeom prst="rect">
            <a:avLst/>
          </a:prstGeom>
          <a:noFill/>
        </p:spPr>
        <p:txBody>
          <a:bodyPr wrap="square" rtlCol="0">
            <a:spAutoFit/>
          </a:bodyPr>
          <a:lstStyle/>
          <a:p>
            <a:pPr>
              <a:buFont typeface="Arial" pitchFamily="34" charset="0"/>
              <a:buChar char="•"/>
            </a:pPr>
            <a:r>
              <a:rPr lang="en-US" dirty="0" smtClean="0"/>
              <a:t> Higher alloying elements in Al reduces </a:t>
            </a:r>
            <a:r>
              <a:rPr lang="en-US" dirty="0" err="1" smtClean="0"/>
              <a:t>chromating</a:t>
            </a:r>
            <a:r>
              <a:rPr lang="en-US" dirty="0" smtClean="0"/>
              <a:t> rate</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r>
              <a:rPr lang="en-US" sz="2400" dirty="0" smtClean="0"/>
              <a:t>Chemical Processing – General </a:t>
            </a:r>
            <a:r>
              <a:rPr lang="en-US" sz="2400" dirty="0" err="1" smtClean="0"/>
              <a:t>Chromating</a:t>
            </a:r>
            <a:r>
              <a:rPr lang="en-US" sz="2400" dirty="0" smtClean="0"/>
              <a:t> of Zn</a:t>
            </a:r>
            <a:endParaRPr lang="en-US" sz="2400" dirty="0"/>
          </a:p>
        </p:txBody>
      </p:sp>
      <p:sp>
        <p:nvSpPr>
          <p:cNvPr id="3" name="Content Placeholder 2"/>
          <p:cNvSpPr>
            <a:spLocks noGrp="1"/>
          </p:cNvSpPr>
          <p:nvPr>
            <p:ph idx="1"/>
          </p:nvPr>
        </p:nvSpPr>
        <p:spPr>
          <a:xfrm>
            <a:off x="457200" y="838200"/>
            <a:ext cx="8229600" cy="5867400"/>
          </a:xfrm>
        </p:spPr>
        <p:txBody>
          <a:bodyPr>
            <a:normAutofit fontScale="70000" lnSpcReduction="20000"/>
          </a:bodyPr>
          <a:lstStyle/>
          <a:p>
            <a:r>
              <a:rPr lang="en-US" dirty="0" smtClean="0"/>
              <a:t>Reaction involves metal surface, aqueous solution containing chromates &amp; select activator ions.</a:t>
            </a:r>
          </a:p>
          <a:p>
            <a:r>
              <a:rPr lang="en-US" dirty="0" smtClean="0"/>
              <a:t>Activator types: Acidic sulfates, chlorides, fluorides, phosphates &amp; complex cyanides.</a:t>
            </a:r>
          </a:p>
          <a:p>
            <a:r>
              <a:rPr lang="en-US" dirty="0" smtClean="0"/>
              <a:t>Generally chemistry is tailored to work with a specific base metal, i.e., Aluminum or Zinc, Zn Alloys or Cadmium</a:t>
            </a:r>
          </a:p>
          <a:p>
            <a:r>
              <a:rPr lang="en-US" dirty="0" smtClean="0"/>
              <a:t>Processing sequence:</a:t>
            </a:r>
          </a:p>
          <a:p>
            <a:pPr>
              <a:buNone/>
            </a:pPr>
            <a:r>
              <a:rPr lang="en-US" dirty="0" smtClean="0"/>
              <a:t>1. Metal ions on part surface are dissolved by acid medium &amp; enter </a:t>
            </a:r>
          </a:p>
          <a:p>
            <a:pPr>
              <a:buNone/>
            </a:pPr>
            <a:r>
              <a:rPr lang="en-US" dirty="0" smtClean="0"/>
              <a:t>solution as ions.</a:t>
            </a:r>
          </a:p>
          <a:p>
            <a:pPr>
              <a:buNone/>
            </a:pPr>
            <a:r>
              <a:rPr lang="en-US" dirty="0" smtClean="0"/>
              <a:t>2. Localized rise in pH in immediate vicinity of metal / solution interface.</a:t>
            </a:r>
          </a:p>
          <a:p>
            <a:pPr>
              <a:buNone/>
            </a:pPr>
            <a:r>
              <a:rPr lang="en-US" dirty="0" smtClean="0"/>
              <a:t>3. Metal ions combine with chromate ions to form insoluble compound at localized high pH zone which precipitate on the metal part surface as an adherent coating. </a:t>
            </a:r>
          </a:p>
          <a:p>
            <a:pPr>
              <a:buNone/>
            </a:pPr>
            <a:r>
              <a:rPr lang="en-US" dirty="0" smtClean="0"/>
              <a:t>4. Reaction by-products enter solution</a:t>
            </a:r>
          </a:p>
          <a:p>
            <a:pPr>
              <a:buNone/>
            </a:pPr>
            <a:r>
              <a:rPr lang="en-US" dirty="0" smtClean="0"/>
              <a:t>5. Thickness builds from the base metal outward –process is self limiting as metal exposure is reduced due to increase in chromate coverage. (Chemistry must diffuse through active layer to react with Zn base) </a:t>
            </a:r>
          </a:p>
          <a:p>
            <a:pPr>
              <a:buNone/>
            </a:pPr>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Process Cycle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Zn Electroplate</a:t>
            </a:r>
          </a:p>
          <a:p>
            <a:r>
              <a:rPr lang="en-US" dirty="0" smtClean="0"/>
              <a:t>Rinse</a:t>
            </a:r>
          </a:p>
          <a:p>
            <a:r>
              <a:rPr lang="en-US" dirty="0" smtClean="0"/>
              <a:t>Dip 0.25% -0.5% Nitric Acid</a:t>
            </a:r>
          </a:p>
          <a:p>
            <a:r>
              <a:rPr lang="en-US" dirty="0" smtClean="0"/>
              <a:t>Dip in chromic acid</a:t>
            </a:r>
          </a:p>
          <a:p>
            <a:r>
              <a:rPr lang="en-US" dirty="0" smtClean="0"/>
              <a:t>Cold water rinse</a:t>
            </a:r>
          </a:p>
          <a:p>
            <a:r>
              <a:rPr lang="en-US" dirty="0" smtClean="0"/>
              <a:t>Leach using a dilute alkali bath</a:t>
            </a:r>
          </a:p>
          <a:p>
            <a:r>
              <a:rPr lang="en-US" dirty="0" smtClean="0"/>
              <a:t>Cold water rinse</a:t>
            </a:r>
          </a:p>
          <a:p>
            <a:r>
              <a:rPr lang="en-US" dirty="0" smtClean="0"/>
              <a:t>Dry</a:t>
            </a:r>
          </a:p>
          <a:p>
            <a:r>
              <a:rPr lang="en-US" dirty="0" smtClean="0"/>
              <a:t>Seal/ Top Coat?</a:t>
            </a:r>
          </a:p>
          <a:p>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Mechanism of Chromate Conversion</a:t>
            </a:r>
            <a:endParaRPr lang="en-US" dirty="0"/>
          </a:p>
        </p:txBody>
      </p:sp>
      <p:pic>
        <p:nvPicPr>
          <p:cNvPr id="47106" name="Picture 2"/>
          <p:cNvPicPr>
            <a:picLocks noChangeAspect="1" noChangeArrowheads="1"/>
          </p:cNvPicPr>
          <p:nvPr/>
        </p:nvPicPr>
        <p:blipFill>
          <a:blip r:embed="rId2" cstate="print"/>
          <a:srcRect/>
          <a:stretch>
            <a:fillRect/>
          </a:stretch>
        </p:blipFill>
        <p:spPr bwMode="auto">
          <a:xfrm>
            <a:off x="685800" y="1371600"/>
            <a:ext cx="8094992" cy="4953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smtClean="0"/>
              <a:t>Applications</a:t>
            </a:r>
            <a:endParaRPr lang="en-US" dirty="0"/>
          </a:p>
        </p:txBody>
      </p:sp>
      <p:pic>
        <p:nvPicPr>
          <p:cNvPr id="1026" name="Picture 2" descr="http://t0.gstatic.com/images?q=tbn:ANd9GcSKajvBVIxWIijs-3FfWGdFO0XlamwHc8OrZ-zJprsAcGtesibW0w"/>
          <p:cNvPicPr>
            <a:picLocks noChangeAspect="1" noChangeArrowheads="1"/>
          </p:cNvPicPr>
          <p:nvPr/>
        </p:nvPicPr>
        <p:blipFill>
          <a:blip r:embed="rId2" cstate="print"/>
          <a:srcRect/>
          <a:stretch>
            <a:fillRect/>
          </a:stretch>
        </p:blipFill>
        <p:spPr bwMode="auto">
          <a:xfrm>
            <a:off x="333375" y="2886074"/>
            <a:ext cx="2714625" cy="2114550"/>
          </a:xfrm>
          <a:prstGeom prst="rect">
            <a:avLst/>
          </a:prstGeom>
          <a:noFill/>
        </p:spPr>
      </p:pic>
      <p:pic>
        <p:nvPicPr>
          <p:cNvPr id="1028" name="Picture 4" descr="http://t1.gstatic.com/images?q=tbn:ANd9GcS3OVMeYGVCVpX_iu28PT25BGU8-m3Zbmh_nWH41_pLFp-VH0bg"/>
          <p:cNvPicPr>
            <a:picLocks noChangeAspect="1" noChangeArrowheads="1"/>
          </p:cNvPicPr>
          <p:nvPr/>
        </p:nvPicPr>
        <p:blipFill>
          <a:blip r:embed="rId3" cstate="print"/>
          <a:srcRect/>
          <a:stretch>
            <a:fillRect/>
          </a:stretch>
        </p:blipFill>
        <p:spPr bwMode="auto">
          <a:xfrm>
            <a:off x="3276600" y="2581274"/>
            <a:ext cx="2714625" cy="2981326"/>
          </a:xfrm>
          <a:prstGeom prst="rect">
            <a:avLst/>
          </a:prstGeom>
          <a:noFill/>
        </p:spPr>
      </p:pic>
      <p:sp>
        <p:nvSpPr>
          <p:cNvPr id="1030" name="AutoShape 6" descr="data:image/jpeg;base64,/9j/4AAQSkZJRgABAQAAAQABAAD/2wCEAAkGBwgHBgkIBwgKCgkLDRYPDQwMDRsUFRAWIB0iIiAdHx8kKDQsJCYxJx8fLT0tMTU3Ojo6Iys/RD84QzQ5OjcBCgoKDQwNGg8PGjclHyU3Nzc3Nzc3Nzc3Nzc3Nzc3Nzc3Nzc3Nzc3Nzc3Nzc3Nzc3Nzc3Nzc3Nzc3Nzc3Nzc3N//AABEIAFoAeAMBIgACEQEDEQH/xAAbAAACAwEBAQAAAAAAAAAAAAADBAECBQAGB//EAD0QAAIBAgQDBQUGBQMFAQAAAAECEQADBBIhMQVBURMiYYHwcZGhscEGFDJC0eEVIzNS8SRigjRDU3OyB//EABgBAAMBAQAAAAAAAAAAAAAAAAABAgME/8QAIBEAAgICAwADAQAAAAAAAAAAAAECESExAxIiMmFxI//aAAwDAQACEQMRAD8ActWlNsIxJkbtr7ZPnR7SDs5CpEwZB5Va3O2uupkb7E+vCi2zrIXc69YrViIFtCpIUAmB7dauUAUsjKm4KzAPTz391GUTMKdoCTrVDatrdzFQzExtOm9RKdYKSEmuHKTDsDsVBJA8vlQ3uBRIg7gg6bVrXDlAKjQjmI/WgtZW8rJdAB+dYOclspJGO+IlCNpiMp+NcuJQ4hckEAakDakeIWbuFxDIc3ZxofPY+8Uxw9z386AjQAqelVGfYbVGorQhkgiNjueX1qjOqSwYaQZjfX/FXtBGzdpdW0oWTJ5eHjRRg8HdSEklY1DGR61pz5FDZKQO0cwGYgTOw3+nWpKiGKLOgMTVbataxBtXGE7qx6UwFVyoJDAnQA7acz9auMlJWhNUCa2GOYqxEyJPjQr1gTAIK9StOOsIAFLZOe8jShMszB0gzHvqxGVetJAIjXafpXU3eWRCsQynUTrXUAPCM2YaCdmgTA1+BqQrEoqyGncb+tqHaClWbP3SNCGG/M+jRk1IzHbmNdvXypsQ1YUBWlpKaeZ9GhDMbxbNCqDyo+CtC89yyolnQxrqWX6xNCYEE5SSRuv61zTXplp4PmuK/wD0HiiceuWLWFsHCpiDa7Moe0eGy7zv5e+vo35yo0C/h9ppK5wnhlrG/wARbh+H+9lp7Y2xM9Z6xz30p5Qcg0XXQR0pNpIeTK4oVSxbe/lCyO0J2jVfr8KyeD31uWz2KkiYDExp48xpRuN3xjMQuHsMGRXCuZ8aOyrZ7a5atBdfwqN9P81lwv8Aoy5Lyg4JLROUHujaAepp7B4N7Ll7mSYIGQzoY59NKzFZVRPxBJgsVIGsc62cG6vYKLP8owJ/tMx8j8K15rccERwxHHFhj0DTke2QpHWdfmPjTSjuajuHzjrBqOI2mfDlrebPbOdcu5jceYqMJdFyyhHdVgdRvHKq4H5oJrIRgok/kmfj6NCfMzZeYMd3X5+2iskd0QARIWPXh7qqAw1JCmc0Bpg+vWtdBmLXoicxiCREnadvfXVN9GKLq8RJ69fXOopAHV17EOj9oD3hlgjw560ZGMFyxgHdxoI6evpQMMD2eXL3gQxUDYTHu09aUeyRbIHdaSSC09dvjTTtA9jlt8mIS4jsuQ6OFOh6+wU9ibOFxn+puu2Duj8bCezJ8d8vsPvNZbAhwCYgHK22vTTemsHjLmFcurt3VyFRBkdMp399Z8kW9FJgeJfZqxiLS3OIHDYmyuoz3FKH/iTB8683isTcw9r7lw1EwuGQZTeJBYL0QbD28uVemw1rh14XLuIwQV2aClu7AB8JFZz4TD4c3UwVtQruWbOczAnxjQfvWPVp6Ks89w/CK1xbgTLhrJ7hP52nT29Sa9Hw/DMmN4exX8WMtSOveEmpFr8GdQYHcEQPb4Vr8JULjxcZQQqOYIiCAI8/3qunWLYnJvB53h+Bt4/hmNto4N3sA4XrlI18jBrvs/eBtql0nO65GzHY/wCYpj7N4kWGw94mUVouAj8pkH4fGk+IYb+EcfxOFkKjtnSec8/r51NVP6ZW1+GwRA2gisjCxhMRew5dgkTbQHYH1Fa5uC9bW8kkPM6R3hv+vmKzOJKbeTELuhhteRqIvpMdXEaUg2pLf1ASpA39vwqlxCYAhhvrrr41a1clAQT7fr86h372WczBQSJ6j9RXaYgrgISWIneBArqs7ZMpABMka8q6gC1tDbuWyDlYTm0309fPlR1fNlBIOsFTrp109nyoRBbMdGYKZDbncbet6gEKGZDbymTI19uvnTAMUZgRKyZylj4deW9WDjsxu06FTuSaoJyjOyiT/dETAjXn8KszFU5rEEyefL5+ykBVO0uZQwC94mCSZ9nQ1bREKxlBMSkaHUc/L5VzwrBixWF/uiRlHvHjV7WUuq5QvMqo5ez26ehSGWaVPdVZkh9PdHSm8IcouvkKlbFyATM906+8UgxEtbSRCySy6e/bSnMKwY3lA2s3V0EADITUT+LBbMHggZ8NBUNJICzprz9taX2rs/eODYPiaEl8MezvNG4GknyynyrL+z1w3MMgUZSjmQvSf8163httMR964biiWTEW8wHsEGPKazmm4KtotOpGFw65nwjISNR2ieMDWPLXyqLyrcRlYSpEHxFJcN7bh998Le713DXDbKGQGjl5/WmLri3de2Dop0J5jkfcRU8iTSkOO6AcPuP2b2bszbYgkCOv7Hzpkg8iSI3Ybz6FZ9y8uHxQvRK3RkYzoG5H6eVO2riXLLFcpGsayPCtuOVxIkqZL6yG0nnJEGuqlx3iFClBscxBJrq1JLW/6iyCFYSd5B0iIoiu4W45Y5gCNZPdP00FUtuSev8AtOsDpVGtWzdVxdKtb/8AGxXNuIPhtQAcOouFVTKFE6nT5daKzqpYTDRAE7a7nkBQgQzjTV9DJ3GvPwqBbJOZhmWIIeJAMftSAOVi44bP2ibZZ3Oh+B3oqWySC2XcDQggRG/upW0UtK2bMFUiIAIjy3/ai27vfTs2AURMbHQeMcx+tAxe9etJcbPcVWEdJ9b03w/H4e9dvEXlhMNeLSfwjISST7t6Ncx2GAD/AMHw7guFY5X5mJnpPP6a0PiGGtYoHDNYt4eyTlupZnLdH+7qJ5aee1ZNTeB2jH4JY7HD5guhBYsNYk+ytvDXms4mzfUa22VwZmRGo60ncuDD24MIMpyjfcHbr0pW9iThbJv426mGsgd69fYIDp0O58qG1FUwpsb+1Nu1b+1F25Y/Dew6XGPU6gHzULWPxq//AKjD5SA9y2oiNBLEA+NM2b9/jOM+8NZe3hUVbWEFxSHKIurERIknQHlGxqnG8JcxNixiMOhdrQyukd5hMyOup/ao6voVaUghwwTC57V/NdGhzEQw9dKDw19ciD+XIK66xBMfGKRtX75C4e3bvO46qBHTw+QrSwOGbD21W7/UjUee3wpwXq0gbpUzr5IXLBKgQo+tdQrtxmQKn9sQY08R4VFdBmHtKcyuxYg6EgxPT4geopm0zQC6mBodfD9K7iACPeCAKBdeANI0FK4Mxcx4Ggyt8lp0CyrG0exkiTmOgAJ08flpVRzkA6nUb6iiQOyXQaqf/oUCx37l8NqAARPI1Iw5ClQpQA8zl0A6fDpUqeyyhbYRIGaTsAP2qthmOPZCSUysMs6bVa4AblsEaN+IddQNfKgBhbguWhbGu0NMEDXlV3g23OdlbNCmY60K1/Qt/wDrf4DSg4D+ZeAud8FFkNrNAEcSt4jFOBh8WcKFYpcayil2APUg5Rr058qUs8LsYdxeu2u0vqs9rful25aSZI19aU9he9gxm17g3/40R0UXQgUBcp0jTnSUUnYEB7ffIX8w0BzQPU1SHIRJXszoUgcj+lK8GJbB2ixJOQGT1zCr2/8AqY9bUbAi4/8AJCgAlTmJG+nL5+6hXboy6OQ8gnMN9zQ8QxFwqCQDcMgc+8P1NTiAMzeGaqEBvGUJbLm208eddSuJJyJr/wBsH4CuoGf/2Q=="/>
          <p:cNvSpPr>
            <a:spLocks noChangeAspect="1" noChangeArrowheads="1"/>
          </p:cNvSpPr>
          <p:nvPr/>
        </p:nvSpPr>
        <p:spPr bwMode="auto">
          <a:xfrm>
            <a:off x="155575" y="-411163"/>
            <a:ext cx="1143000" cy="8572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2" name="AutoShape 8" descr="data:image/jpeg;base64,/9j/4AAQSkZJRgABAQAAAQABAAD/2wCEAAkGBwgHBgkIBwgKCgkLDRYPDQwMDRsUFRAWIB0iIiAdHx8kKDQsJCYxJx8fLT0tMTU3Ojo6Iys/RD84QzQ5OjcBCgoKDQwNGg8PGjclHyU3Nzc3Nzc3Nzc3Nzc3Nzc3Nzc3Nzc3Nzc3Nzc3Nzc3Nzc3Nzc3Nzc3Nzc3Nzc3Nzc3N//AABEIAFoAeAMBIgACEQEDEQH/xAAbAAACAwEBAQAAAAAAAAAAAAADBAECBQAGB//EAD0QAAIBAgQDBQUGBQMFAQAAAAECEQADBBIhMQVBURMiYYHwcZGhscEGFDJC0eEVIzNS8SRigjRDU3OyB//EABgBAAMBAQAAAAAAAAAAAAAAAAABAgME/8QAIBEAAgICAwADAQAAAAAAAAAAAAECESExAxIiMmFxI//aAAwDAQACEQMRAD8ActWlNsIxJkbtr7ZPnR7SDs5CpEwZB5Va3O2uupkb7E+vCi2zrIXc69YrViIFtCpIUAmB7dauUAUsjKm4KzAPTz391GUTMKdoCTrVDatrdzFQzExtOm9RKdYKSEmuHKTDsDsVBJA8vlQ3uBRIg7gg6bVrXDlAKjQjmI/WgtZW8rJdAB+dYOclspJGO+IlCNpiMp+NcuJQ4hckEAakDakeIWbuFxDIc3ZxofPY+8Uxw9z386AjQAqelVGfYbVGorQhkgiNjueX1qjOqSwYaQZjfX/FXtBGzdpdW0oWTJ5eHjRRg8HdSEklY1DGR61pz5FDZKQO0cwGYgTOw3+nWpKiGKLOgMTVbataxBtXGE7qx6UwFVyoJDAnQA7acz9auMlJWhNUCa2GOYqxEyJPjQr1gTAIK9StOOsIAFLZOe8jShMszB0gzHvqxGVetJAIjXafpXU3eWRCsQynUTrXUAPCM2YaCdmgTA1+BqQrEoqyGncb+tqHaClWbP3SNCGG/M+jRk1IzHbmNdvXypsQ1YUBWlpKaeZ9GhDMbxbNCqDyo+CtC89yyolnQxrqWX6xNCYEE5SSRuv61zTXplp4PmuK/wD0HiiceuWLWFsHCpiDa7Moe0eGy7zv5e+vo35yo0C/h9ppK5wnhlrG/wARbh+H+9lp7Y2xM9Z6xz30p5Qcg0XXQR0pNpIeTK4oVSxbe/lCyO0J2jVfr8KyeD31uWz2KkiYDExp48xpRuN3xjMQuHsMGRXCuZ8aOyrZ7a5atBdfwqN9P81lwv8Aoy5Lyg4JLROUHujaAepp7B4N7Ll7mSYIGQzoY59NKzFZVRPxBJgsVIGsc62cG6vYKLP8owJ/tMx8j8K15rccERwxHHFhj0DTke2QpHWdfmPjTSjuajuHzjrBqOI2mfDlrebPbOdcu5jceYqMJdFyyhHdVgdRvHKq4H5oJrIRgok/kmfj6NCfMzZeYMd3X5+2iskd0QARIWPXh7qqAw1JCmc0Bpg+vWtdBmLXoicxiCREnadvfXVN9GKLq8RJ69fXOopAHV17EOj9oD3hlgjw560ZGMFyxgHdxoI6evpQMMD2eXL3gQxUDYTHu09aUeyRbIHdaSSC09dvjTTtA9jlt8mIS4jsuQ6OFOh6+wU9ibOFxn+puu2Duj8bCezJ8d8vsPvNZbAhwCYgHK22vTTemsHjLmFcurt3VyFRBkdMp399Z8kW9FJgeJfZqxiLS3OIHDYmyuoz3FKH/iTB8683isTcw9r7lw1EwuGQZTeJBYL0QbD28uVemw1rh14XLuIwQV2aClu7AB8JFZz4TD4c3UwVtQruWbOczAnxjQfvWPVp6Ks89w/CK1xbgTLhrJ7hP52nT29Sa9Hw/DMmN4exX8WMtSOveEmpFr8GdQYHcEQPb4Vr8JULjxcZQQqOYIiCAI8/3qunWLYnJvB53h+Bt4/hmNto4N3sA4XrlI18jBrvs/eBtql0nO65GzHY/wCYpj7N4kWGw94mUVouAj8pkH4fGk+IYb+EcfxOFkKjtnSec8/r51NVP6ZW1+GwRA2gisjCxhMRew5dgkTbQHYH1Fa5uC9bW8kkPM6R3hv+vmKzOJKbeTELuhhteRqIvpMdXEaUg2pLf1ASpA39vwqlxCYAhhvrrr41a1clAQT7fr86h372WczBQSJ6j9RXaYgrgISWIneBArqs7ZMpABMka8q6gC1tDbuWyDlYTm0309fPlR1fNlBIOsFTrp109nyoRBbMdGYKZDbncbet6gEKGZDbymTI19uvnTAMUZgRKyZylj4deW9WDjsxu06FTuSaoJyjOyiT/dETAjXn8KszFU5rEEyefL5+ykBVO0uZQwC94mCSZ9nQ1bREKxlBMSkaHUc/L5VzwrBixWF/uiRlHvHjV7WUuq5QvMqo5ez26ehSGWaVPdVZkh9PdHSm8IcouvkKlbFyATM906+8UgxEtbSRCySy6e/bSnMKwY3lA2s3V0EADITUT+LBbMHggZ8NBUNJICzprz9taX2rs/eODYPiaEl8MezvNG4GknyynyrL+z1w3MMgUZSjmQvSf8163httMR964biiWTEW8wHsEGPKazmm4KtotOpGFw65nwjISNR2ieMDWPLXyqLyrcRlYSpEHxFJcN7bh998Le713DXDbKGQGjl5/WmLri3de2Dop0J5jkfcRU8iTSkOO6AcPuP2b2bszbYgkCOv7Hzpkg8iSI3Ybz6FZ9y8uHxQvRK3RkYzoG5H6eVO2riXLLFcpGsayPCtuOVxIkqZL6yG0nnJEGuqlx3iFClBscxBJrq1JLW/6iyCFYSd5B0iIoiu4W45Y5gCNZPdP00FUtuSev8AtOsDpVGtWzdVxdKtb/8AGxXNuIPhtQAcOouFVTKFE6nT5daKzqpYTDRAE7a7nkBQgQzjTV9DJ3GvPwqBbJOZhmWIIeJAMftSAOVi44bP2ibZZ3Oh+B3oqWySC2XcDQggRG/upW0UtK2bMFUiIAIjy3/ai27vfTs2AURMbHQeMcx+tAxe9etJcbPcVWEdJ9b03w/H4e9dvEXlhMNeLSfwjISST7t6Ncx2GAD/AMHw7guFY5X5mJnpPP6a0PiGGtYoHDNYt4eyTlupZnLdH+7qJ5aee1ZNTeB2jH4JY7HD5guhBYsNYk+ytvDXms4mzfUa22VwZmRGo60ncuDD24MIMpyjfcHbr0pW9iThbJv426mGsgd69fYIDp0O58qG1FUwpsb+1Nu1b+1F25Y/Dew6XGPU6gHzULWPxq//AKjD5SA9y2oiNBLEA+NM2b9/jOM+8NZe3hUVbWEFxSHKIurERIknQHlGxqnG8JcxNixiMOhdrQyukd5hMyOup/ao6voVaUghwwTC57V/NdGhzEQw9dKDw19ciD+XIK66xBMfGKRtX75C4e3bvO46qBHTw+QrSwOGbD21W7/UjUee3wpwXq0gbpUzr5IXLBKgQo+tdQrtxmQKn9sQY08R4VFdBmHtKcyuxYg6EgxPT4geopm0zQC6mBodfD9K7iACPeCAKBdeANI0FK4Mxcx4Ggyt8lp0CyrG0exkiTmOgAJ08flpVRzkA6nUb6iiQOyXQaqf/oUCx37l8NqAARPI1Iw5ClQpQA8zl0A6fDpUqeyyhbYRIGaTsAP2qthmOPZCSUysMs6bVa4AblsEaN+IddQNfKgBhbguWhbGu0NMEDXlV3g23OdlbNCmY60K1/Qt/wDrf4DSg4D+ZeAud8FFkNrNAEcSt4jFOBh8WcKFYpcayil2APUg5Rr058qUs8LsYdxeu2u0vqs9rful25aSZI19aU9he9gxm17g3/40R0UXQgUBcp0jTnSUUnYEB7ffIX8w0BzQPU1SHIRJXszoUgcj+lK8GJbB2ixJOQGT1zCr2/8AqY9bUbAi4/8AJCgAlTmJG+nL5+6hXboy6OQ8gnMN9zQ8QxFwqCQDcMgc+8P1NTiAMzeGaqEBvGUJbLm208eddSuJJyJr/wBsH4CuoGf/2Q=="/>
          <p:cNvSpPr>
            <a:spLocks noChangeAspect="1" noChangeArrowheads="1"/>
          </p:cNvSpPr>
          <p:nvPr/>
        </p:nvSpPr>
        <p:spPr bwMode="auto">
          <a:xfrm>
            <a:off x="155575" y="-411163"/>
            <a:ext cx="1143000" cy="8572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4" name="Picture 10" descr="http://t1.gstatic.com/images?q=tbn:ANd9GcQGmZHpR3fpK0AhdSdW_eQgvcsRw0otYPH2fWy_VCZX1KizgF1y"/>
          <p:cNvPicPr>
            <a:picLocks noChangeAspect="1" noChangeArrowheads="1"/>
          </p:cNvPicPr>
          <p:nvPr/>
        </p:nvPicPr>
        <p:blipFill>
          <a:blip r:embed="rId4" cstate="print"/>
          <a:srcRect/>
          <a:stretch>
            <a:fillRect/>
          </a:stretch>
        </p:blipFill>
        <p:spPr bwMode="auto">
          <a:xfrm>
            <a:off x="6172200" y="3038474"/>
            <a:ext cx="2714625" cy="2038350"/>
          </a:xfrm>
          <a:prstGeom prst="rect">
            <a:avLst/>
          </a:prstGeom>
          <a:noFill/>
        </p:spPr>
      </p:pic>
      <p:sp>
        <p:nvSpPr>
          <p:cNvPr id="8" name="TextBox 7"/>
          <p:cNvSpPr txBox="1"/>
          <p:nvPr/>
        </p:nvSpPr>
        <p:spPr>
          <a:xfrm>
            <a:off x="304800" y="838200"/>
            <a:ext cx="8610600" cy="1754326"/>
          </a:xfrm>
          <a:prstGeom prst="rect">
            <a:avLst/>
          </a:prstGeom>
          <a:noFill/>
        </p:spPr>
        <p:txBody>
          <a:bodyPr wrap="square" rtlCol="0">
            <a:spAutoFit/>
          </a:bodyPr>
          <a:lstStyle/>
          <a:p>
            <a:pPr>
              <a:buFont typeface="Arial" pitchFamily="34" charset="0"/>
              <a:buChar char="•"/>
            </a:pPr>
            <a:r>
              <a:rPr lang="en-US" dirty="0" smtClean="0"/>
              <a:t> Chromate conversion coatings have been used to protect Zn based metals from corrosion. </a:t>
            </a:r>
          </a:p>
          <a:p>
            <a:pPr>
              <a:buFont typeface="Arial" pitchFamily="34" charset="0"/>
              <a:buChar char="•"/>
            </a:pPr>
            <a:r>
              <a:rPr lang="en-US" dirty="0" smtClean="0"/>
              <a:t> Chromate coating works better than phosphate coating but hazardous effect of </a:t>
            </a:r>
            <a:r>
              <a:rPr lang="en-US" dirty="0" err="1" smtClean="0"/>
              <a:t>hexavaelnt</a:t>
            </a:r>
            <a:r>
              <a:rPr lang="en-US" dirty="0" smtClean="0"/>
              <a:t> chrome (Banned in Europe) has limited its applicability. </a:t>
            </a:r>
          </a:p>
          <a:p>
            <a:pPr>
              <a:buFont typeface="Arial" pitchFamily="34" charset="0"/>
              <a:buChar char="•"/>
            </a:pPr>
            <a:r>
              <a:rPr lang="en-US" dirty="0" smtClean="0"/>
              <a:t> Electrode potential of chromate coating is more negative than zinc coated </a:t>
            </a:r>
          </a:p>
          <a:p>
            <a:pPr>
              <a:buFont typeface="Arial" pitchFamily="34" charset="0"/>
              <a:buChar char="•"/>
            </a:pPr>
            <a:r>
              <a:rPr lang="en-US" dirty="0" smtClean="0"/>
              <a:t> Aircraft skin</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0"/>
            <a:ext cx="8229600" cy="1143000"/>
          </a:xfrm>
        </p:spPr>
        <p:txBody>
          <a:bodyPr/>
          <a:lstStyle/>
          <a:p>
            <a:r>
              <a:rPr lang="en-US" dirty="0" smtClean="0"/>
              <a:t>Anodizing</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Anodizing</a:t>
            </a:r>
            <a:endParaRPr lang="en-US" dirty="0"/>
          </a:p>
        </p:txBody>
      </p:sp>
      <p:sp>
        <p:nvSpPr>
          <p:cNvPr id="3" name="Content Placeholder 2"/>
          <p:cNvSpPr>
            <a:spLocks noGrp="1"/>
          </p:cNvSpPr>
          <p:nvPr>
            <p:ph idx="1"/>
          </p:nvPr>
        </p:nvSpPr>
        <p:spPr>
          <a:xfrm>
            <a:off x="457200" y="1295400"/>
            <a:ext cx="8229600" cy="4525963"/>
          </a:xfrm>
        </p:spPr>
        <p:txBody>
          <a:bodyPr>
            <a:normAutofit/>
          </a:bodyPr>
          <a:lstStyle/>
          <a:p>
            <a:r>
              <a:rPr lang="en-US" dirty="0" smtClean="0"/>
              <a:t>Background</a:t>
            </a:r>
          </a:p>
          <a:p>
            <a:pPr lvl="1"/>
            <a:r>
              <a:rPr lang="en-US" dirty="0" smtClean="0"/>
              <a:t>Anodizing process first used in industry in 1923 to protect Duralumin seaplane parts from corrosion using chromic acid.</a:t>
            </a:r>
          </a:p>
          <a:p>
            <a:pPr lvl="1"/>
            <a:r>
              <a:rPr lang="en-US" dirty="0" smtClean="0"/>
              <a:t>Aluminum is most widely anodized metal</a:t>
            </a:r>
          </a:p>
          <a:p>
            <a:pPr lvl="1"/>
            <a:r>
              <a:rPr lang="en-US" dirty="0" smtClean="0"/>
              <a:t>Magnesium, Titanium, and Zinc are capable of being anodized but not used to a wide extent</a:t>
            </a:r>
          </a:p>
          <a:p>
            <a:pPr lvl="1"/>
            <a:r>
              <a:rPr lang="en-US" dirty="0" smtClean="0"/>
              <a:t>Other metals such as tin and copper can be anodized, but rarely practiced </a:t>
            </a:r>
          </a:p>
          <a:p>
            <a:pPr lvl="1"/>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What is Anodizing?</a:t>
            </a:r>
            <a:endParaRPr lang="en-US" dirty="0"/>
          </a:p>
        </p:txBody>
      </p:sp>
      <p:sp>
        <p:nvSpPr>
          <p:cNvPr id="3" name="Content Placeholder 2"/>
          <p:cNvSpPr>
            <a:spLocks noGrp="1"/>
          </p:cNvSpPr>
          <p:nvPr>
            <p:ph idx="1"/>
          </p:nvPr>
        </p:nvSpPr>
        <p:spPr>
          <a:xfrm>
            <a:off x="457200" y="914400"/>
            <a:ext cx="8229600" cy="5943600"/>
          </a:xfrm>
        </p:spPr>
        <p:txBody>
          <a:bodyPr>
            <a:normAutofit fontScale="92500" lnSpcReduction="20000"/>
          </a:bodyPr>
          <a:lstStyle/>
          <a:p>
            <a:r>
              <a:rPr lang="en-US" dirty="0" smtClean="0"/>
              <a:t>Anodizing is the successful development and control of natural oxidation process that occurs when Al is exposed to the atmosphere</a:t>
            </a:r>
          </a:p>
          <a:p>
            <a:pPr lvl="1"/>
            <a:r>
              <a:rPr lang="en-US" dirty="0" smtClean="0"/>
              <a:t>Try to corrode Al but in a control way</a:t>
            </a:r>
          </a:p>
          <a:p>
            <a:r>
              <a:rPr lang="en-US" dirty="0" smtClean="0"/>
              <a:t>Anode Reaction</a:t>
            </a:r>
          </a:p>
          <a:p>
            <a:pPr lvl="1"/>
            <a:r>
              <a:rPr lang="en-US" dirty="0" smtClean="0"/>
              <a:t>Reaction at Metal/Oxide</a:t>
            </a:r>
          </a:p>
          <a:p>
            <a:pPr lvl="2"/>
            <a:r>
              <a:rPr lang="en-US" dirty="0" smtClean="0"/>
              <a:t>2Al + 3O</a:t>
            </a:r>
            <a:r>
              <a:rPr lang="en-US" baseline="-25000" dirty="0" smtClean="0"/>
              <a:t>2</a:t>
            </a:r>
            <a:r>
              <a:rPr lang="en-US" baseline="30000" dirty="0" smtClean="0"/>
              <a:t>-</a:t>
            </a:r>
            <a:r>
              <a:rPr lang="en-US" dirty="0" smtClean="0"/>
              <a:t> → Al</a:t>
            </a:r>
            <a:r>
              <a:rPr lang="en-US" baseline="-25000" dirty="0" smtClean="0"/>
              <a:t>2</a:t>
            </a:r>
            <a:r>
              <a:rPr lang="en-US" dirty="0" smtClean="0"/>
              <a:t>O</a:t>
            </a:r>
            <a:r>
              <a:rPr lang="en-US" baseline="-25000" dirty="0" smtClean="0"/>
              <a:t>3</a:t>
            </a:r>
            <a:r>
              <a:rPr lang="en-US" dirty="0" smtClean="0"/>
              <a:t> + 6e</a:t>
            </a:r>
            <a:r>
              <a:rPr lang="en-US" baseline="30000" dirty="0" smtClean="0"/>
              <a:t>-</a:t>
            </a:r>
          </a:p>
          <a:p>
            <a:pPr lvl="1"/>
            <a:r>
              <a:rPr lang="en-US" dirty="0" smtClean="0"/>
              <a:t>Reaction at Oxide/Electrolyte</a:t>
            </a:r>
          </a:p>
          <a:p>
            <a:pPr lvl="2"/>
            <a:r>
              <a:rPr lang="en-US" dirty="0" smtClean="0"/>
              <a:t>2Al</a:t>
            </a:r>
            <a:r>
              <a:rPr lang="en-US" baseline="-25000" dirty="0" smtClean="0"/>
              <a:t> (metal)</a:t>
            </a:r>
            <a:r>
              <a:rPr lang="en-US" dirty="0" smtClean="0"/>
              <a:t> + 3H</a:t>
            </a:r>
            <a:r>
              <a:rPr lang="en-US" baseline="-25000" dirty="0" smtClean="0"/>
              <a:t>2</a:t>
            </a:r>
            <a:r>
              <a:rPr lang="en-US" dirty="0" smtClean="0"/>
              <a:t>O → Al</a:t>
            </a:r>
            <a:r>
              <a:rPr lang="en-US" baseline="-25000" dirty="0" smtClean="0"/>
              <a:t>2</a:t>
            </a:r>
            <a:r>
              <a:rPr lang="en-US" dirty="0" smtClean="0"/>
              <a:t>O</a:t>
            </a:r>
            <a:r>
              <a:rPr lang="en-US" baseline="-25000" dirty="0" smtClean="0"/>
              <a:t>3(oxide coating)</a:t>
            </a:r>
            <a:r>
              <a:rPr lang="en-US" dirty="0" smtClean="0"/>
              <a:t> + 6H</a:t>
            </a:r>
            <a:r>
              <a:rPr lang="en-US" baseline="30000" dirty="0" smtClean="0"/>
              <a:t>+ </a:t>
            </a:r>
            <a:r>
              <a:rPr lang="en-US" dirty="0" smtClean="0"/>
              <a:t> + 6e</a:t>
            </a:r>
            <a:r>
              <a:rPr lang="en-US" baseline="30000" dirty="0" smtClean="0"/>
              <a:t>-</a:t>
            </a:r>
          </a:p>
          <a:p>
            <a:pPr lvl="1"/>
            <a:r>
              <a:rPr lang="en-US" dirty="0" smtClean="0"/>
              <a:t>Total reaction at anode</a:t>
            </a:r>
          </a:p>
          <a:p>
            <a:pPr lvl="2"/>
            <a:r>
              <a:rPr lang="en-US" dirty="0" smtClean="0"/>
              <a:t>2Al → 2Al</a:t>
            </a:r>
            <a:r>
              <a:rPr lang="en-US" baseline="30000" dirty="0" smtClean="0"/>
              <a:t>3+</a:t>
            </a:r>
            <a:r>
              <a:rPr lang="en-US" dirty="0" smtClean="0"/>
              <a:t> + 6e</a:t>
            </a:r>
            <a:r>
              <a:rPr lang="en-US" baseline="30000" dirty="0" smtClean="0"/>
              <a:t>-</a:t>
            </a:r>
          </a:p>
          <a:p>
            <a:pPr lvl="1"/>
            <a:r>
              <a:rPr lang="en-US" dirty="0" smtClean="0"/>
              <a:t>Cathode Reaction</a:t>
            </a:r>
          </a:p>
          <a:p>
            <a:pPr lvl="2"/>
            <a:r>
              <a:rPr lang="en-US" dirty="0" smtClean="0"/>
              <a:t>6H</a:t>
            </a:r>
            <a:r>
              <a:rPr lang="en-US" baseline="30000" dirty="0" smtClean="0"/>
              <a:t>+</a:t>
            </a:r>
            <a:r>
              <a:rPr lang="en-US" dirty="0" smtClean="0"/>
              <a:t> + 6e</a:t>
            </a:r>
            <a:r>
              <a:rPr lang="en-US" baseline="30000" dirty="0" smtClean="0"/>
              <a:t>-</a:t>
            </a:r>
            <a:r>
              <a:rPr lang="en-US" dirty="0" smtClean="0"/>
              <a:t> → 3H</a:t>
            </a:r>
            <a:r>
              <a:rPr lang="en-US" baseline="-25000" dirty="0" smtClean="0"/>
              <a:t>2(gas)</a:t>
            </a:r>
          </a:p>
          <a:p>
            <a:pPr lvl="1"/>
            <a:r>
              <a:rPr lang="en-US" dirty="0" smtClean="0"/>
              <a:t>Total reaction in anodizing process</a:t>
            </a:r>
          </a:p>
          <a:p>
            <a:pPr lvl="2"/>
            <a:r>
              <a:rPr lang="en-US" dirty="0" smtClean="0"/>
              <a:t>2Al</a:t>
            </a:r>
            <a:r>
              <a:rPr lang="en-US" baseline="-25000" dirty="0" smtClean="0"/>
              <a:t> (metal)</a:t>
            </a:r>
            <a:r>
              <a:rPr lang="en-US" dirty="0" smtClean="0"/>
              <a:t> + 3H</a:t>
            </a:r>
            <a:r>
              <a:rPr lang="en-US" baseline="-25000" dirty="0" smtClean="0"/>
              <a:t>2</a:t>
            </a:r>
            <a:r>
              <a:rPr lang="en-US" dirty="0" smtClean="0"/>
              <a:t>O → Al</a:t>
            </a:r>
            <a:r>
              <a:rPr lang="en-US" baseline="-25000" dirty="0" smtClean="0"/>
              <a:t>2</a:t>
            </a:r>
            <a:r>
              <a:rPr lang="en-US" dirty="0" smtClean="0"/>
              <a:t>O</a:t>
            </a:r>
            <a:r>
              <a:rPr lang="en-US" baseline="-25000" dirty="0" smtClean="0"/>
              <a:t>3</a:t>
            </a:r>
            <a:r>
              <a:rPr lang="en-US" dirty="0" smtClean="0"/>
              <a:t> + 3H</a:t>
            </a:r>
            <a:r>
              <a:rPr lang="en-US" baseline="-25000" dirty="0" smtClean="0"/>
              <a:t>2</a:t>
            </a:r>
          </a:p>
          <a:p>
            <a:pPr lvl="2"/>
            <a:endParaRPr lang="en-US" baseline="-25000" dirty="0" smtClean="0"/>
          </a:p>
          <a:p>
            <a:pPr lvl="3">
              <a:buNone/>
            </a:pPr>
            <a:endParaRPr lang="en-US" dirty="0" smtClean="0"/>
          </a:p>
          <a:p>
            <a:pPr lvl="2"/>
            <a:endParaRPr lang="en-US" baseline="30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228600"/>
            <a:ext cx="8229600" cy="457200"/>
          </a:xfrm>
        </p:spPr>
        <p:txBody>
          <a:bodyPr>
            <a:normAutofit fontScale="90000"/>
          </a:bodyPr>
          <a:lstStyle/>
          <a:p>
            <a:r>
              <a:rPr lang="en-US" dirty="0" smtClean="0"/>
              <a:t>Historical Development</a:t>
            </a:r>
            <a:endParaRPr lang="en-US" dirty="0"/>
          </a:p>
        </p:txBody>
      </p:sp>
      <p:graphicFrame>
        <p:nvGraphicFramePr>
          <p:cNvPr id="5" name="Table 4"/>
          <p:cNvGraphicFramePr>
            <a:graphicFrameLocks noGrp="1"/>
          </p:cNvGraphicFramePr>
          <p:nvPr/>
        </p:nvGraphicFramePr>
        <p:xfrm>
          <a:off x="152400" y="685800"/>
          <a:ext cx="8915401" cy="3134360"/>
        </p:xfrm>
        <a:graphic>
          <a:graphicData uri="http://schemas.openxmlformats.org/drawingml/2006/table">
            <a:tbl>
              <a:tblPr firstRow="1" bandRow="1">
                <a:tableStyleId>{5C22544A-7EE6-4342-B048-85BDC9FD1C3A}</a:tableStyleId>
              </a:tblPr>
              <a:tblGrid>
                <a:gridCol w="609600"/>
                <a:gridCol w="838200"/>
                <a:gridCol w="7467601"/>
              </a:tblGrid>
              <a:tr h="370840">
                <a:tc>
                  <a:txBody>
                    <a:bodyPr/>
                    <a:lstStyle/>
                    <a:p>
                      <a:pPr algn="ctr"/>
                      <a:r>
                        <a:rPr lang="en-US" b="1" dirty="0" smtClean="0"/>
                        <a:t>S/N</a:t>
                      </a:r>
                      <a:endParaRPr lang="en-U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Year</a:t>
                      </a:r>
                    </a:p>
                  </a:txBody>
                  <a:tcPr/>
                </a:tc>
                <a:tc>
                  <a:txBody>
                    <a:bodyPr/>
                    <a:lstStyle/>
                    <a:p>
                      <a:pPr algn="ctr"/>
                      <a:r>
                        <a:rPr lang="en-US" b="1" dirty="0" smtClean="0"/>
                        <a:t>Advancement Made</a:t>
                      </a:r>
                      <a:endParaRPr lang="en-US" b="1" dirty="0"/>
                    </a:p>
                  </a:txBody>
                  <a:tcPr/>
                </a:tc>
              </a:tr>
              <a:tr h="370840">
                <a:tc>
                  <a:txBody>
                    <a:bodyPr/>
                    <a:lstStyle/>
                    <a:p>
                      <a:r>
                        <a:rPr lang="en-US" dirty="0" smtClean="0"/>
                        <a:t>13</a:t>
                      </a:r>
                      <a:endParaRPr lang="en-US" dirty="0"/>
                    </a:p>
                  </a:txBody>
                  <a:tcPr/>
                </a:tc>
                <a:tc>
                  <a:txBody>
                    <a:bodyPr/>
                    <a:lstStyle/>
                    <a:p>
                      <a:r>
                        <a:rPr lang="en-US" dirty="0" smtClean="0"/>
                        <a:t>1941</a:t>
                      </a:r>
                      <a:endParaRPr lang="en-US" dirty="0"/>
                    </a:p>
                  </a:txBody>
                  <a:tcPr/>
                </a:tc>
                <a:tc>
                  <a:txBody>
                    <a:bodyPr/>
                    <a:lstStyle/>
                    <a:p>
                      <a:r>
                        <a:rPr lang="en-US" sz="1800" kern="1200" baseline="0" dirty="0" err="1" smtClean="0">
                          <a:solidFill>
                            <a:schemeClr val="dk1"/>
                          </a:solidFill>
                          <a:latin typeface="+mn-lt"/>
                          <a:ea typeface="+mn-ea"/>
                          <a:cs typeface="+mn-cs"/>
                        </a:rPr>
                        <a:t>Phosphating</a:t>
                      </a:r>
                      <a:r>
                        <a:rPr lang="en-US" sz="1800" kern="1200" baseline="0" dirty="0" smtClean="0">
                          <a:solidFill>
                            <a:schemeClr val="dk1"/>
                          </a:solidFill>
                          <a:latin typeface="+mn-lt"/>
                          <a:ea typeface="+mn-ea"/>
                          <a:cs typeface="+mn-cs"/>
                        </a:rPr>
                        <a:t> of </a:t>
                      </a:r>
                      <a:r>
                        <a:rPr lang="en-US" sz="1800" kern="1200" baseline="0" dirty="0" err="1" smtClean="0">
                          <a:solidFill>
                            <a:schemeClr val="dk1"/>
                          </a:solidFill>
                          <a:latin typeface="+mn-lt"/>
                          <a:ea typeface="+mn-ea"/>
                          <a:cs typeface="+mn-cs"/>
                        </a:rPr>
                        <a:t>aluminium</a:t>
                      </a:r>
                      <a:r>
                        <a:rPr lang="en-US" sz="1800" kern="1200" baseline="0" dirty="0" smtClean="0">
                          <a:solidFill>
                            <a:schemeClr val="dk1"/>
                          </a:solidFill>
                          <a:latin typeface="+mn-lt"/>
                          <a:ea typeface="+mn-ea"/>
                          <a:cs typeface="+mn-cs"/>
                        </a:rPr>
                        <a:t> surfaces using zinc phosphate and fluorides</a:t>
                      </a:r>
                      <a:endParaRPr lang="en-US" dirty="0"/>
                    </a:p>
                  </a:txBody>
                  <a:tcPr/>
                </a:tc>
              </a:tr>
              <a:tr h="370840">
                <a:tc>
                  <a:txBody>
                    <a:bodyPr/>
                    <a:lstStyle/>
                    <a:p>
                      <a:r>
                        <a:rPr lang="en-US" dirty="0" smtClean="0"/>
                        <a:t>14</a:t>
                      </a:r>
                      <a:endParaRPr lang="en-US" dirty="0"/>
                    </a:p>
                  </a:txBody>
                  <a:tcPr/>
                </a:tc>
                <a:tc>
                  <a:txBody>
                    <a:bodyPr/>
                    <a:lstStyle/>
                    <a:p>
                      <a:r>
                        <a:rPr lang="en-US" dirty="0" smtClean="0"/>
                        <a:t>1943</a:t>
                      </a:r>
                      <a:endParaRPr lang="en-US" dirty="0"/>
                    </a:p>
                  </a:txBody>
                  <a:tcPr/>
                </a:tc>
                <a:tc>
                  <a:txBody>
                    <a:bodyPr/>
                    <a:lstStyle/>
                    <a:p>
                      <a:r>
                        <a:rPr lang="en-US" sz="1800" kern="1200" baseline="0" dirty="0" smtClean="0">
                          <a:solidFill>
                            <a:schemeClr val="dk1"/>
                          </a:solidFill>
                          <a:latin typeface="+mn-lt"/>
                          <a:ea typeface="+mn-ea"/>
                          <a:cs typeface="+mn-cs"/>
                        </a:rPr>
                        <a:t>Use of disodium phosphate containing titanium as pre-dip before </a:t>
                      </a:r>
                      <a:r>
                        <a:rPr lang="en-US" sz="1800" kern="1200" baseline="0" dirty="0" err="1" smtClean="0">
                          <a:solidFill>
                            <a:schemeClr val="dk1"/>
                          </a:solidFill>
                          <a:latin typeface="+mn-lt"/>
                          <a:ea typeface="+mn-ea"/>
                          <a:cs typeface="+mn-cs"/>
                        </a:rPr>
                        <a:t>phosphating</a:t>
                      </a:r>
                      <a:endParaRPr lang="en-US" dirty="0"/>
                    </a:p>
                  </a:txBody>
                  <a:tcPr/>
                </a:tc>
              </a:tr>
              <a:tr h="370840">
                <a:tc>
                  <a:txBody>
                    <a:bodyPr/>
                    <a:lstStyle/>
                    <a:p>
                      <a:r>
                        <a:rPr lang="en-US" dirty="0" smtClean="0"/>
                        <a:t>15</a:t>
                      </a:r>
                      <a:endParaRPr lang="en-US" dirty="0"/>
                    </a:p>
                  </a:txBody>
                  <a:tcPr/>
                </a:tc>
                <a:tc>
                  <a:txBody>
                    <a:bodyPr/>
                    <a:lstStyle/>
                    <a:p>
                      <a:r>
                        <a:rPr lang="en-US" dirty="0" smtClean="0"/>
                        <a:t>1950’s</a:t>
                      </a:r>
                      <a:endParaRPr lang="en-US" dirty="0"/>
                    </a:p>
                  </a:txBody>
                  <a:tcPr/>
                </a:tc>
                <a:tc>
                  <a:txBody>
                    <a:bodyPr/>
                    <a:lstStyle/>
                    <a:p>
                      <a:r>
                        <a:rPr lang="en-US" sz="1800" kern="1200" baseline="0" dirty="0" smtClean="0">
                          <a:solidFill>
                            <a:schemeClr val="dk1"/>
                          </a:solidFill>
                          <a:latin typeface="+mn-lt"/>
                          <a:ea typeface="+mn-ea"/>
                          <a:cs typeface="+mn-cs"/>
                        </a:rPr>
                        <a:t>Large scale application of manganese phosphate coatings as an oil retaining medium . for use on bearing or sliding surfaces etc.</a:t>
                      </a:r>
                      <a:endParaRPr lang="en-US" dirty="0"/>
                    </a:p>
                  </a:txBody>
                  <a:tcPr/>
                </a:tc>
              </a:tr>
              <a:tr h="370840">
                <a:tc>
                  <a:txBody>
                    <a:bodyPr/>
                    <a:lstStyle/>
                    <a:p>
                      <a:r>
                        <a:rPr lang="en-US" dirty="0" smtClean="0"/>
                        <a:t>16</a:t>
                      </a:r>
                      <a:endParaRPr lang="en-US" dirty="0"/>
                    </a:p>
                  </a:txBody>
                  <a:tcPr/>
                </a:tc>
                <a:tc>
                  <a:txBody>
                    <a:bodyPr/>
                    <a:lstStyle/>
                    <a:p>
                      <a:r>
                        <a:rPr lang="en-US" dirty="0" smtClean="0"/>
                        <a:t>1960’s</a:t>
                      </a:r>
                      <a:endParaRPr lang="en-US" dirty="0"/>
                    </a:p>
                  </a:txBody>
                  <a:tcPr/>
                </a:tc>
                <a:tc>
                  <a:txBody>
                    <a:bodyPr/>
                    <a:lstStyle/>
                    <a:p>
                      <a:r>
                        <a:rPr lang="en-US" sz="1800" kern="1200" baseline="0" dirty="0" smtClean="0">
                          <a:solidFill>
                            <a:schemeClr val="dk1"/>
                          </a:solidFill>
                          <a:latin typeface="+mn-lt"/>
                          <a:ea typeface="+mn-ea"/>
                          <a:cs typeface="+mn-cs"/>
                        </a:rPr>
                        <a:t>Use of special additives to control coating weight</a:t>
                      </a:r>
                      <a:endParaRPr lang="en-US" dirty="0"/>
                    </a:p>
                  </a:txBody>
                  <a:tcPr/>
                </a:tc>
              </a:tr>
              <a:tr h="370840">
                <a:tc>
                  <a:txBody>
                    <a:bodyPr/>
                    <a:lstStyle/>
                    <a:p>
                      <a:r>
                        <a:rPr lang="en-US" dirty="0" smtClean="0"/>
                        <a:t>17</a:t>
                      </a:r>
                      <a:endParaRPr lang="en-US" dirty="0"/>
                    </a:p>
                  </a:txBody>
                  <a:tcPr/>
                </a:tc>
                <a:tc>
                  <a:txBody>
                    <a:bodyPr/>
                    <a:lstStyle/>
                    <a:p>
                      <a:r>
                        <a:rPr lang="en-US" dirty="0" smtClean="0"/>
                        <a:t>1960’s</a:t>
                      </a:r>
                      <a:endParaRPr lang="en-US" dirty="0"/>
                    </a:p>
                  </a:txBody>
                  <a:tcPr/>
                </a:tc>
                <a:tc>
                  <a:txBody>
                    <a:bodyPr/>
                    <a:lstStyle/>
                    <a:p>
                      <a:r>
                        <a:rPr lang="en-US" sz="1800" kern="1200" baseline="0" dirty="0" smtClean="0">
                          <a:solidFill>
                            <a:schemeClr val="dk1"/>
                          </a:solidFill>
                          <a:latin typeface="+mn-lt"/>
                          <a:ea typeface="+mn-ea"/>
                          <a:cs typeface="+mn-cs"/>
                        </a:rPr>
                        <a:t>Spray process at operating temperature of 25-30 °C</a:t>
                      </a:r>
                      <a:endParaRPr lang="en-US" dirty="0"/>
                    </a:p>
                  </a:txBody>
                  <a:tcPr/>
                </a:tc>
              </a:tr>
              <a:tr h="370840">
                <a:tc>
                  <a:txBody>
                    <a:bodyPr/>
                    <a:lstStyle/>
                    <a:p>
                      <a:r>
                        <a:rPr lang="en-US" dirty="0" smtClean="0"/>
                        <a:t>18</a:t>
                      </a:r>
                      <a:endParaRPr lang="en-US" dirty="0"/>
                    </a:p>
                  </a:txBody>
                  <a:tcPr/>
                </a:tc>
                <a:tc>
                  <a:txBody>
                    <a:bodyPr/>
                    <a:lstStyle/>
                    <a:p>
                      <a:r>
                        <a:rPr lang="en-US" dirty="0" smtClean="0"/>
                        <a:t>1970’s</a:t>
                      </a:r>
                      <a:endParaRPr lang="en-US" dirty="0"/>
                    </a:p>
                  </a:txBody>
                  <a:tcPr/>
                </a:tc>
                <a:tc>
                  <a:txBody>
                    <a:bodyPr/>
                    <a:lstStyle/>
                    <a:p>
                      <a:r>
                        <a:rPr lang="en-US" sz="1800" kern="1200" baseline="0" dirty="0" smtClean="0">
                          <a:solidFill>
                            <a:schemeClr val="dk1"/>
                          </a:solidFill>
                          <a:latin typeface="+mn-lt"/>
                          <a:ea typeface="+mn-ea"/>
                          <a:cs typeface="+mn-cs"/>
                        </a:rPr>
                        <a:t>Improvement in coating quality, use of spray cleaners based on surfactant technology</a:t>
                      </a:r>
                      <a:endParaRPr lang="en-US" dirty="0"/>
                    </a:p>
                  </a:txBody>
                  <a:tcPr/>
                </a:tc>
              </a:tr>
            </a:tbl>
          </a:graphicData>
        </a:graphic>
      </p:graphicFrame>
      <p:sp>
        <p:nvSpPr>
          <p:cNvPr id="6" name="TextBox 5"/>
          <p:cNvSpPr txBox="1"/>
          <p:nvPr/>
        </p:nvSpPr>
        <p:spPr>
          <a:xfrm>
            <a:off x="304800" y="3810000"/>
            <a:ext cx="8839200" cy="2585323"/>
          </a:xfrm>
          <a:prstGeom prst="rect">
            <a:avLst/>
          </a:prstGeom>
          <a:noFill/>
        </p:spPr>
        <p:txBody>
          <a:bodyPr wrap="square" rtlCol="0">
            <a:spAutoFit/>
          </a:bodyPr>
          <a:lstStyle/>
          <a:p>
            <a:pPr>
              <a:buFont typeface="Arial" pitchFamily="34" charset="0"/>
              <a:buChar char="•"/>
            </a:pPr>
            <a:r>
              <a:rPr lang="en-US" dirty="0" smtClean="0"/>
              <a:t> Initially, </a:t>
            </a:r>
            <a:r>
              <a:rPr lang="en-US" dirty="0" err="1" smtClean="0"/>
              <a:t>phosphating</a:t>
            </a:r>
            <a:r>
              <a:rPr lang="en-US" dirty="0" smtClean="0"/>
              <a:t> was used in cars, refrigerators and furniture to protect from corrosion</a:t>
            </a:r>
          </a:p>
          <a:p>
            <a:pPr>
              <a:buFont typeface="Arial" pitchFamily="34" charset="0"/>
              <a:buChar char="•"/>
            </a:pPr>
            <a:r>
              <a:rPr lang="en-US" dirty="0" smtClean="0"/>
              <a:t> First reliable phosphate coating was applied in 1869 by dipping red hot iron in phosphoric acid to prevent them from rust</a:t>
            </a:r>
          </a:p>
          <a:p>
            <a:pPr>
              <a:buFont typeface="Arial" pitchFamily="34" charset="0"/>
              <a:buChar char="•"/>
            </a:pPr>
            <a:r>
              <a:rPr lang="en-US" dirty="0" smtClean="0"/>
              <a:t> In the last 30 years, development work has focused on quality improvement by use of low temperature </a:t>
            </a:r>
            <a:r>
              <a:rPr lang="en-US" dirty="0" err="1" smtClean="0"/>
              <a:t>phosphating</a:t>
            </a:r>
            <a:r>
              <a:rPr lang="en-US" dirty="0" smtClean="0"/>
              <a:t> baths to overcome energy crisis, use of low zinc technology, use of special additives in </a:t>
            </a:r>
            <a:r>
              <a:rPr lang="en-US" dirty="0" err="1" smtClean="0"/>
              <a:t>phosphating</a:t>
            </a:r>
            <a:r>
              <a:rPr lang="en-US" dirty="0" smtClean="0"/>
              <a:t> bath, use of heavy metal ions</a:t>
            </a:r>
          </a:p>
          <a:p>
            <a:pPr>
              <a:buFont typeface="Arial" pitchFamily="34" charset="0"/>
              <a:buChar char="•"/>
            </a:pPr>
            <a:r>
              <a:rPr lang="en-US" dirty="0" smtClean="0"/>
              <a:t> New types of coatings such as </a:t>
            </a:r>
            <a:r>
              <a:rPr lang="en-US" dirty="0" err="1" smtClean="0"/>
              <a:t>Sn</a:t>
            </a:r>
            <a:r>
              <a:rPr lang="en-US" dirty="0" smtClean="0"/>
              <a:t>, Ni, </a:t>
            </a:r>
            <a:r>
              <a:rPr lang="en-US" dirty="0" err="1" smtClean="0"/>
              <a:t>Pb</a:t>
            </a:r>
            <a:r>
              <a:rPr lang="en-US" dirty="0" smtClean="0"/>
              <a:t> phosphate have been introduced </a:t>
            </a:r>
          </a:p>
          <a:p>
            <a:pPr>
              <a:buFont typeface="Arial" pitchFamily="34" charset="0"/>
              <a:buChar char="•"/>
            </a:pPr>
            <a:r>
              <a:rPr lang="en-US" dirty="0" smtClean="0"/>
              <a:t> All conventional </a:t>
            </a:r>
            <a:r>
              <a:rPr lang="en-US" dirty="0" err="1" smtClean="0"/>
              <a:t>phosphating</a:t>
            </a:r>
            <a:r>
              <a:rPr lang="en-US" dirty="0" smtClean="0"/>
              <a:t> solutions are dilute phosphoric acid based solution of one or more alkali metal/heavy metal ions.</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274638"/>
            <a:ext cx="8229600" cy="715962"/>
          </a:xfrm>
        </p:spPr>
        <p:txBody>
          <a:bodyPr>
            <a:normAutofit fontScale="90000"/>
          </a:bodyPr>
          <a:lstStyle/>
          <a:p>
            <a:pPr eaLnBrk="1" fontAlgn="auto" hangingPunct="1">
              <a:spcAft>
                <a:spcPts val="0"/>
              </a:spcAft>
              <a:defRPr/>
            </a:pPr>
            <a:r>
              <a:rPr lang="en-US" dirty="0" smtClean="0"/>
              <a:t>Anodizing Basics</a:t>
            </a:r>
          </a:p>
        </p:txBody>
      </p:sp>
      <p:sp>
        <p:nvSpPr>
          <p:cNvPr id="18435" name="Content Placeholder 2"/>
          <p:cNvSpPr>
            <a:spLocks noGrp="1"/>
          </p:cNvSpPr>
          <p:nvPr>
            <p:ph idx="1"/>
          </p:nvPr>
        </p:nvSpPr>
        <p:spPr>
          <a:xfrm>
            <a:off x="381000" y="1066800"/>
            <a:ext cx="7772400" cy="3124200"/>
          </a:xfrm>
        </p:spPr>
        <p:txBody>
          <a:bodyPr>
            <a:normAutofit fontScale="85000" lnSpcReduction="10000"/>
          </a:bodyPr>
          <a:lstStyle/>
          <a:p>
            <a:pPr eaLnBrk="1" hangingPunct="1"/>
            <a:r>
              <a:rPr lang="en-US" dirty="0" smtClean="0"/>
              <a:t>Basic Concept</a:t>
            </a:r>
          </a:p>
          <a:p>
            <a:pPr lvl="1"/>
            <a:r>
              <a:rPr lang="en-US" dirty="0" smtClean="0"/>
              <a:t>Creates or thickens an oxide layer on surface of metal</a:t>
            </a:r>
          </a:p>
          <a:p>
            <a:pPr lvl="1"/>
            <a:r>
              <a:rPr lang="en-US" dirty="0" smtClean="0"/>
              <a:t>Allows electrical insulation of the given metal</a:t>
            </a:r>
          </a:p>
          <a:p>
            <a:pPr lvl="1"/>
            <a:r>
              <a:rPr lang="en-US" dirty="0" smtClean="0"/>
              <a:t>Creates opportunity of various decorative effects: dyeing, brightening, preservation of surface texture</a:t>
            </a:r>
          </a:p>
          <a:p>
            <a:pPr lvl="1"/>
            <a:r>
              <a:rPr lang="en-US" dirty="0" smtClean="0"/>
              <a:t>Increases surface hardness of the metal, improves corrosion and wear resistance</a:t>
            </a:r>
          </a:p>
        </p:txBody>
      </p:sp>
      <p:pic>
        <p:nvPicPr>
          <p:cNvPr id="1026" name="Picture 2"/>
          <p:cNvPicPr>
            <a:picLocks noChangeAspect="1" noChangeArrowheads="1"/>
          </p:cNvPicPr>
          <p:nvPr/>
        </p:nvPicPr>
        <p:blipFill>
          <a:blip r:embed="rId2" cstate="print"/>
          <a:srcRect/>
          <a:stretch>
            <a:fillRect/>
          </a:stretch>
        </p:blipFill>
        <p:spPr bwMode="auto">
          <a:xfrm>
            <a:off x="457200" y="4049260"/>
            <a:ext cx="2209800" cy="265634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038600" y="3886200"/>
            <a:ext cx="3505200" cy="2743200"/>
          </a:xfrm>
          <a:prstGeom prst="rect">
            <a:avLst/>
          </a:prstGeom>
          <a:noFill/>
          <a:ln w="9525">
            <a:noFill/>
            <a:miter lim="800000"/>
            <a:headEnd/>
            <a:tailEnd/>
          </a:ln>
        </p:spPr>
      </p:pic>
      <p:sp>
        <p:nvSpPr>
          <p:cNvPr id="6" name="Right Arrow 5"/>
          <p:cNvSpPr/>
          <p:nvPr/>
        </p:nvSpPr>
        <p:spPr>
          <a:xfrm>
            <a:off x="2819400" y="5181600"/>
            <a:ext cx="1143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Characteristics of Anodized Coating</a:t>
            </a:r>
            <a:endParaRPr lang="en-US" dirty="0"/>
          </a:p>
        </p:txBody>
      </p:sp>
      <p:sp>
        <p:nvSpPr>
          <p:cNvPr id="3" name="Content Placeholder 2"/>
          <p:cNvSpPr>
            <a:spLocks noGrp="1"/>
          </p:cNvSpPr>
          <p:nvPr>
            <p:ph idx="1"/>
          </p:nvPr>
        </p:nvSpPr>
        <p:spPr>
          <a:xfrm>
            <a:off x="381000" y="1371600"/>
            <a:ext cx="8229600" cy="5257800"/>
          </a:xfrm>
        </p:spPr>
        <p:txBody>
          <a:bodyPr>
            <a:normAutofit fontScale="70000" lnSpcReduction="20000"/>
          </a:bodyPr>
          <a:lstStyle/>
          <a:p>
            <a:r>
              <a:rPr lang="en-US" dirty="0" smtClean="0"/>
              <a:t>Hard, comparable to sapphire</a:t>
            </a:r>
          </a:p>
          <a:p>
            <a:pPr lvl="1"/>
            <a:r>
              <a:rPr lang="en-US" dirty="0" smtClean="0"/>
              <a:t>Bright anodizing hardness: 200-350 HV (Base metal hardness: 60-130HV); Hard anodizing hardness: 350-1400 HV</a:t>
            </a:r>
          </a:p>
          <a:p>
            <a:r>
              <a:rPr lang="en-US" dirty="0" smtClean="0"/>
              <a:t>Transparent</a:t>
            </a:r>
          </a:p>
          <a:p>
            <a:r>
              <a:rPr lang="en-US" dirty="0" smtClean="0"/>
              <a:t>Insulating</a:t>
            </a:r>
          </a:p>
          <a:p>
            <a:r>
              <a:rPr lang="en-US" dirty="0" smtClean="0"/>
              <a:t>Wide color range</a:t>
            </a:r>
          </a:p>
          <a:p>
            <a:r>
              <a:rPr lang="en-US" dirty="0" smtClean="0"/>
              <a:t>Good bonding, no flaking</a:t>
            </a:r>
          </a:p>
          <a:p>
            <a:r>
              <a:rPr lang="en-US" dirty="0" smtClean="0"/>
              <a:t>Advantages</a:t>
            </a:r>
          </a:p>
          <a:p>
            <a:pPr lvl="1"/>
            <a:r>
              <a:rPr lang="en-US" dirty="0" smtClean="0"/>
              <a:t>Durable</a:t>
            </a:r>
          </a:p>
          <a:p>
            <a:pPr lvl="1"/>
            <a:r>
              <a:rPr lang="en-US" dirty="0" smtClean="0"/>
              <a:t>Stable color and aesthetic look</a:t>
            </a:r>
          </a:p>
          <a:p>
            <a:pPr lvl="1"/>
            <a:r>
              <a:rPr lang="en-US" dirty="0" smtClean="0"/>
              <a:t>Low cost</a:t>
            </a:r>
          </a:p>
          <a:p>
            <a:pPr lvl="1"/>
            <a:r>
              <a:rPr lang="en-US" dirty="0" smtClean="0"/>
              <a:t>Health and safety</a:t>
            </a:r>
          </a:p>
          <a:p>
            <a:pPr lvl="1"/>
            <a:r>
              <a:rPr lang="en-US" dirty="0" smtClean="0"/>
              <a:t>Good resistance against pitting, galvanic, and general </a:t>
            </a:r>
            <a:r>
              <a:rPr lang="en-US" dirty="0" err="1" smtClean="0"/>
              <a:t>corroosion</a:t>
            </a:r>
            <a:endParaRPr lang="en-US" dirty="0" smtClean="0"/>
          </a:p>
          <a:p>
            <a:pPr lvl="1"/>
            <a:r>
              <a:rPr lang="en-US" dirty="0" smtClean="0"/>
              <a:t>Wear resistance</a:t>
            </a:r>
          </a:p>
          <a:p>
            <a:pPr lvl="1"/>
            <a:r>
              <a:rPr lang="en-US" dirty="0" smtClean="0"/>
              <a:t>Electrical resistance</a:t>
            </a:r>
          </a:p>
          <a:p>
            <a:pPr lvl="1"/>
            <a:r>
              <a:rPr lang="en-US" dirty="0" smtClean="0"/>
              <a:t>Minor increase in fire protection</a:t>
            </a:r>
          </a:p>
          <a:p>
            <a:pPr lvl="1"/>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81000" y="0"/>
            <a:ext cx="8229600" cy="457200"/>
          </a:xfrm>
        </p:spPr>
        <p:txBody>
          <a:bodyPr>
            <a:normAutofit fontScale="90000"/>
          </a:bodyPr>
          <a:lstStyle/>
          <a:p>
            <a:pPr eaLnBrk="1" fontAlgn="auto" hangingPunct="1">
              <a:spcAft>
                <a:spcPts val="0"/>
              </a:spcAft>
              <a:defRPr/>
            </a:pPr>
            <a:r>
              <a:rPr lang="en-US" dirty="0" smtClean="0"/>
              <a:t>Applications of Anodizing Coating</a:t>
            </a:r>
          </a:p>
        </p:txBody>
      </p:sp>
      <p:sp>
        <p:nvSpPr>
          <p:cNvPr id="19459" name="Content Placeholder 2"/>
          <p:cNvSpPr>
            <a:spLocks noGrp="1"/>
          </p:cNvSpPr>
          <p:nvPr>
            <p:ph idx="1"/>
          </p:nvPr>
        </p:nvSpPr>
        <p:spPr>
          <a:xfrm>
            <a:off x="381000" y="609600"/>
            <a:ext cx="8229600" cy="6019800"/>
          </a:xfrm>
        </p:spPr>
        <p:txBody>
          <a:bodyPr>
            <a:normAutofit/>
          </a:bodyPr>
          <a:lstStyle/>
          <a:p>
            <a:pPr eaLnBrk="1" hangingPunct="1"/>
            <a:r>
              <a:rPr lang="en-US" dirty="0" smtClean="0"/>
              <a:t>Entertainment Industry</a:t>
            </a:r>
          </a:p>
          <a:p>
            <a:pPr lvl="1">
              <a:buNone/>
            </a:pPr>
            <a:r>
              <a:rPr lang="en-US" dirty="0" smtClean="0"/>
              <a:t>Sporting goods and boats</a:t>
            </a:r>
          </a:p>
          <a:p>
            <a:pPr eaLnBrk="1" hangingPunct="1"/>
            <a:endParaRPr lang="en-US" dirty="0" smtClean="0"/>
          </a:p>
          <a:p>
            <a:pPr eaLnBrk="1" hangingPunct="1"/>
            <a:r>
              <a:rPr lang="en-US" dirty="0" smtClean="0"/>
              <a:t>Military/Aerospace</a:t>
            </a:r>
          </a:p>
          <a:p>
            <a:pPr eaLnBrk="1" hangingPunct="1"/>
            <a:endParaRPr lang="en-US" dirty="0" smtClean="0"/>
          </a:p>
          <a:p>
            <a:pPr eaLnBrk="1" hangingPunct="1"/>
            <a:r>
              <a:rPr lang="en-US" dirty="0" smtClean="0"/>
              <a:t>Commercial</a:t>
            </a:r>
          </a:p>
          <a:p>
            <a:pPr eaLnBrk="1" hangingPunct="1"/>
            <a:endParaRPr lang="en-US" dirty="0" smtClean="0"/>
          </a:p>
          <a:p>
            <a:pPr eaLnBrk="1" hangingPunct="1"/>
            <a:r>
              <a:rPr lang="en-US" dirty="0" smtClean="0"/>
              <a:t>Structural (Building)</a:t>
            </a:r>
          </a:p>
          <a:p>
            <a:pPr eaLnBrk="1" hangingPunct="1"/>
            <a:endParaRPr lang="en-US" dirty="0" smtClean="0"/>
          </a:p>
          <a:p>
            <a:pPr eaLnBrk="1" hangingPunct="1"/>
            <a:r>
              <a:rPr lang="en-US" dirty="0" smtClean="0"/>
              <a:t>Food preparation equipments and furniture</a:t>
            </a:r>
          </a:p>
        </p:txBody>
      </p:sp>
      <p:pic>
        <p:nvPicPr>
          <p:cNvPr id="19460" name="Picture 4"/>
          <p:cNvPicPr>
            <a:picLocks noChangeAspect="1" noChangeArrowheads="1"/>
          </p:cNvPicPr>
          <p:nvPr/>
        </p:nvPicPr>
        <p:blipFill>
          <a:blip r:embed="rId2" cstate="print"/>
          <a:srcRect/>
          <a:stretch>
            <a:fillRect/>
          </a:stretch>
        </p:blipFill>
        <p:spPr bwMode="auto">
          <a:xfrm>
            <a:off x="6934200" y="3276600"/>
            <a:ext cx="1524000" cy="1133929"/>
          </a:xfrm>
          <a:prstGeom prst="rect">
            <a:avLst/>
          </a:prstGeom>
          <a:noFill/>
          <a:ln w="9525">
            <a:solidFill>
              <a:schemeClr val="bg1"/>
            </a:solidFill>
            <a:miter lim="800000"/>
            <a:headEnd/>
            <a:tailEnd/>
          </a:ln>
        </p:spPr>
      </p:pic>
      <p:pic>
        <p:nvPicPr>
          <p:cNvPr id="19461" name="Picture 5"/>
          <p:cNvPicPr>
            <a:picLocks noChangeAspect="1" noChangeArrowheads="1"/>
          </p:cNvPicPr>
          <p:nvPr/>
        </p:nvPicPr>
        <p:blipFill>
          <a:blip r:embed="rId3" cstate="print"/>
          <a:srcRect/>
          <a:stretch>
            <a:fillRect/>
          </a:stretch>
        </p:blipFill>
        <p:spPr bwMode="auto">
          <a:xfrm>
            <a:off x="5082208" y="3352800"/>
            <a:ext cx="1623392" cy="1066800"/>
          </a:xfrm>
          <a:prstGeom prst="rect">
            <a:avLst/>
          </a:prstGeom>
          <a:noFill/>
          <a:ln w="9525">
            <a:solidFill>
              <a:schemeClr val="bg1"/>
            </a:solidFill>
            <a:miter lim="800000"/>
            <a:headEnd/>
            <a:tailEnd/>
          </a:ln>
        </p:spPr>
      </p:pic>
      <p:pic>
        <p:nvPicPr>
          <p:cNvPr id="19462" name="Picture 6"/>
          <p:cNvPicPr>
            <a:picLocks noChangeAspect="1" noChangeArrowheads="1"/>
          </p:cNvPicPr>
          <p:nvPr/>
        </p:nvPicPr>
        <p:blipFill>
          <a:blip r:embed="rId4" cstate="print"/>
          <a:srcRect/>
          <a:stretch>
            <a:fillRect/>
          </a:stretch>
        </p:blipFill>
        <p:spPr bwMode="auto">
          <a:xfrm>
            <a:off x="4800600" y="1905000"/>
            <a:ext cx="1321482" cy="1295400"/>
          </a:xfrm>
          <a:prstGeom prst="rect">
            <a:avLst/>
          </a:prstGeom>
          <a:noFill/>
          <a:ln w="9525">
            <a:solidFill>
              <a:schemeClr val="bg1"/>
            </a:solidFill>
            <a:miter lim="800000"/>
            <a:headEnd/>
            <a:tailEnd/>
          </a:ln>
        </p:spPr>
      </p:pic>
      <p:pic>
        <p:nvPicPr>
          <p:cNvPr id="19464" name="Picture 8"/>
          <p:cNvPicPr>
            <a:picLocks noChangeAspect="1" noChangeArrowheads="1"/>
          </p:cNvPicPr>
          <p:nvPr/>
        </p:nvPicPr>
        <p:blipFill>
          <a:blip r:embed="rId5" cstate="print"/>
          <a:srcRect/>
          <a:stretch>
            <a:fillRect/>
          </a:stretch>
        </p:blipFill>
        <p:spPr bwMode="auto">
          <a:xfrm>
            <a:off x="6629400" y="1828800"/>
            <a:ext cx="1387366" cy="1371600"/>
          </a:xfrm>
          <a:prstGeom prst="rect">
            <a:avLst/>
          </a:prstGeom>
          <a:noFill/>
          <a:ln w="9525">
            <a:solidFill>
              <a:schemeClr val="bg1"/>
            </a:solidFill>
            <a:miter lim="800000"/>
            <a:headEnd/>
            <a:tailEnd/>
          </a:ln>
        </p:spPr>
      </p:pic>
      <p:pic>
        <p:nvPicPr>
          <p:cNvPr id="19466" name="Picture 10"/>
          <p:cNvPicPr>
            <a:picLocks noChangeAspect="1" noChangeArrowheads="1"/>
          </p:cNvPicPr>
          <p:nvPr/>
        </p:nvPicPr>
        <p:blipFill>
          <a:blip r:embed="rId6" cstate="print"/>
          <a:srcRect/>
          <a:stretch>
            <a:fillRect/>
          </a:stretch>
        </p:blipFill>
        <p:spPr bwMode="auto">
          <a:xfrm>
            <a:off x="3200400" y="3352800"/>
            <a:ext cx="1600200" cy="1082894"/>
          </a:xfrm>
          <a:prstGeom prst="rect">
            <a:avLst/>
          </a:prstGeom>
          <a:noFill/>
          <a:ln w="9525">
            <a:solidFill>
              <a:schemeClr val="bg1"/>
            </a:solidFill>
            <a:miter lim="800000"/>
            <a:headEnd/>
            <a:tailEnd/>
          </a:ln>
        </p:spPr>
      </p:pic>
      <p:pic>
        <p:nvPicPr>
          <p:cNvPr id="7170" name="Picture 2"/>
          <p:cNvPicPr>
            <a:picLocks noChangeAspect="1" noChangeArrowheads="1"/>
          </p:cNvPicPr>
          <p:nvPr/>
        </p:nvPicPr>
        <p:blipFill>
          <a:blip r:embed="rId7" cstate="print"/>
          <a:srcRect/>
          <a:stretch>
            <a:fillRect/>
          </a:stretch>
        </p:blipFill>
        <p:spPr bwMode="auto">
          <a:xfrm>
            <a:off x="4419600" y="4637715"/>
            <a:ext cx="1390650" cy="1153485"/>
          </a:xfrm>
          <a:prstGeom prst="rect">
            <a:avLst/>
          </a:prstGeom>
          <a:noFill/>
          <a:ln w="9525">
            <a:noFill/>
            <a:miter lim="800000"/>
            <a:headEnd/>
            <a:tailEnd/>
          </a:ln>
        </p:spPr>
      </p:pic>
      <p:pic>
        <p:nvPicPr>
          <p:cNvPr id="7171" name="Picture 3"/>
          <p:cNvPicPr>
            <a:picLocks noChangeAspect="1" noChangeArrowheads="1"/>
          </p:cNvPicPr>
          <p:nvPr/>
        </p:nvPicPr>
        <p:blipFill>
          <a:blip r:embed="rId8" cstate="print"/>
          <a:srcRect/>
          <a:stretch>
            <a:fillRect/>
          </a:stretch>
        </p:blipFill>
        <p:spPr bwMode="auto">
          <a:xfrm>
            <a:off x="5486400" y="533400"/>
            <a:ext cx="1752600" cy="11398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2"/>
          </a:xfrm>
        </p:spPr>
        <p:txBody>
          <a:bodyPr>
            <a:normAutofit fontScale="90000"/>
          </a:bodyPr>
          <a:lstStyle/>
          <a:p>
            <a:r>
              <a:rPr lang="en-US" dirty="0" smtClean="0"/>
              <a:t>Anodizing Method</a:t>
            </a:r>
            <a:endParaRPr lang="en-US" dirty="0"/>
          </a:p>
        </p:txBody>
      </p:sp>
      <p:graphicFrame>
        <p:nvGraphicFramePr>
          <p:cNvPr id="4" name="Table 3"/>
          <p:cNvGraphicFramePr>
            <a:graphicFrameLocks noGrp="1"/>
          </p:cNvGraphicFramePr>
          <p:nvPr/>
        </p:nvGraphicFramePr>
        <p:xfrm>
          <a:off x="0" y="685800"/>
          <a:ext cx="9144000" cy="6034816"/>
        </p:xfrm>
        <a:graphic>
          <a:graphicData uri="http://schemas.openxmlformats.org/drawingml/2006/table">
            <a:tbl>
              <a:tblPr firstRow="1" bandRow="1">
                <a:tableStyleId>{5C22544A-7EE6-4342-B048-85BDC9FD1C3A}</a:tableStyleId>
              </a:tblPr>
              <a:tblGrid>
                <a:gridCol w="1604211"/>
                <a:gridCol w="2967789"/>
                <a:gridCol w="2286000"/>
                <a:gridCol w="2286000"/>
              </a:tblGrid>
              <a:tr h="572621">
                <a:tc>
                  <a:txBody>
                    <a:bodyPr/>
                    <a:lstStyle/>
                    <a:p>
                      <a:endParaRPr lang="en-US" dirty="0"/>
                    </a:p>
                  </a:txBody>
                  <a:tcPr/>
                </a:tc>
                <a:tc>
                  <a:txBody>
                    <a:bodyPr/>
                    <a:lstStyle/>
                    <a:p>
                      <a:r>
                        <a:rPr lang="en-US" dirty="0" smtClean="0"/>
                        <a:t>Continuous</a:t>
                      </a:r>
                      <a:r>
                        <a:rPr lang="en-US" baseline="0" dirty="0" smtClean="0"/>
                        <a:t> Coil Anodizing</a:t>
                      </a:r>
                      <a:endParaRPr lang="en-US" dirty="0"/>
                    </a:p>
                  </a:txBody>
                  <a:tcPr/>
                </a:tc>
                <a:tc>
                  <a:txBody>
                    <a:bodyPr/>
                    <a:lstStyle/>
                    <a:p>
                      <a:r>
                        <a:rPr lang="en-US" dirty="0" smtClean="0"/>
                        <a:t>Sheet Anodizing</a:t>
                      </a:r>
                      <a:endParaRPr lang="en-US" dirty="0"/>
                    </a:p>
                  </a:txBody>
                  <a:tcPr/>
                </a:tc>
                <a:tc>
                  <a:txBody>
                    <a:bodyPr/>
                    <a:lstStyle/>
                    <a:p>
                      <a:r>
                        <a:rPr lang="en-US" dirty="0" smtClean="0"/>
                        <a:t>Batch or Piece Anodizing</a:t>
                      </a:r>
                      <a:endParaRPr lang="en-US" dirty="0"/>
                    </a:p>
                  </a:txBody>
                  <a:tcPr/>
                </a:tc>
              </a:tr>
              <a:tr h="818029">
                <a:tc>
                  <a:txBody>
                    <a:bodyPr/>
                    <a:lstStyle/>
                    <a:p>
                      <a:r>
                        <a:rPr lang="en-US" dirty="0" smtClean="0"/>
                        <a:t>Uses</a:t>
                      </a:r>
                      <a:endParaRPr lang="en-US" dirty="0"/>
                    </a:p>
                  </a:txBody>
                  <a:tcPr/>
                </a:tc>
                <a:tc>
                  <a:txBody>
                    <a:bodyPr/>
                    <a:lstStyle/>
                    <a:p>
                      <a:r>
                        <a:rPr lang="en-US" dirty="0" smtClean="0"/>
                        <a:t>High volume, coiled sheet, foil, products with less severe</a:t>
                      </a:r>
                      <a:r>
                        <a:rPr lang="en-US" baseline="0" dirty="0" smtClean="0"/>
                        <a:t> forming</a:t>
                      </a:r>
                      <a:endParaRPr lang="en-US" dirty="0"/>
                    </a:p>
                  </a:txBody>
                  <a:tcPr/>
                </a:tc>
                <a:tc>
                  <a:txBody>
                    <a:bodyPr/>
                    <a:lstStyle/>
                    <a:p>
                      <a:r>
                        <a:rPr lang="en-US" dirty="0" smtClean="0"/>
                        <a:t>Wide widths, plate, large fabricated products</a:t>
                      </a:r>
                      <a:endParaRPr lang="en-US" dirty="0"/>
                    </a:p>
                  </a:txBody>
                  <a:tcPr/>
                </a:tc>
                <a:tc>
                  <a:txBody>
                    <a:bodyPr/>
                    <a:lstStyle/>
                    <a:p>
                      <a:r>
                        <a:rPr lang="en-US" dirty="0" smtClean="0"/>
                        <a:t>Extrusions, castings, parts with severe forming</a:t>
                      </a:r>
                      <a:endParaRPr lang="en-US" dirty="0"/>
                    </a:p>
                  </a:txBody>
                  <a:tcPr/>
                </a:tc>
              </a:tr>
              <a:tr h="1308847">
                <a:tc>
                  <a:txBody>
                    <a:bodyPr/>
                    <a:lstStyle/>
                    <a:p>
                      <a:r>
                        <a:rPr lang="en-US" dirty="0" smtClean="0"/>
                        <a:t>Advantages</a:t>
                      </a:r>
                      <a:endParaRPr lang="en-US" dirty="0"/>
                    </a:p>
                  </a:txBody>
                  <a:tcPr/>
                </a:tc>
                <a:tc>
                  <a:txBody>
                    <a:bodyPr/>
                    <a:lstStyle/>
                    <a:p>
                      <a:r>
                        <a:rPr lang="en-US" dirty="0" smtClean="0"/>
                        <a:t>Wide range of metal and film</a:t>
                      </a:r>
                      <a:r>
                        <a:rPr lang="en-US" baseline="0" dirty="0" smtClean="0"/>
                        <a:t> thicknesses, less material handling. Precise color control and uniformity, low cost</a:t>
                      </a:r>
                      <a:endParaRPr lang="en-US" dirty="0"/>
                    </a:p>
                  </a:txBody>
                  <a:tcPr/>
                </a:tc>
                <a:tc>
                  <a:txBody>
                    <a:bodyPr/>
                    <a:lstStyle/>
                    <a:p>
                      <a:r>
                        <a:rPr lang="en-US" dirty="0" smtClean="0"/>
                        <a:t>Small runs, thicker</a:t>
                      </a:r>
                      <a:r>
                        <a:rPr lang="en-US" baseline="0" dirty="0" smtClean="0"/>
                        <a:t> films, anodized edges</a:t>
                      </a:r>
                      <a:endParaRPr lang="en-US" dirty="0"/>
                    </a:p>
                  </a:txBody>
                  <a:tcPr/>
                </a:tc>
                <a:tc>
                  <a:txBody>
                    <a:bodyPr/>
                    <a:lstStyle/>
                    <a:p>
                      <a:r>
                        <a:rPr lang="en-US" dirty="0" smtClean="0"/>
                        <a:t>Small runs,</a:t>
                      </a:r>
                      <a:r>
                        <a:rPr lang="en-US" baseline="0" dirty="0" smtClean="0"/>
                        <a:t> Thicker films, Anodized edges</a:t>
                      </a:r>
                      <a:endParaRPr lang="en-US" dirty="0"/>
                    </a:p>
                  </a:txBody>
                  <a:tcPr/>
                </a:tc>
              </a:tr>
              <a:tr h="1308847">
                <a:tc>
                  <a:txBody>
                    <a:bodyPr/>
                    <a:lstStyle/>
                    <a:p>
                      <a:r>
                        <a:rPr lang="en-US" dirty="0" smtClean="0"/>
                        <a:t>Disadvantages</a:t>
                      </a:r>
                      <a:endParaRPr lang="en-US" dirty="0"/>
                    </a:p>
                  </a:txBody>
                  <a:tcPr/>
                </a:tc>
                <a:tc>
                  <a:txBody>
                    <a:bodyPr/>
                    <a:lstStyle/>
                    <a:p>
                      <a:r>
                        <a:rPr lang="en-US" dirty="0" smtClean="0"/>
                        <a:t>Bare edges on stamped</a:t>
                      </a:r>
                      <a:r>
                        <a:rPr lang="en-US" baseline="0" dirty="0" smtClean="0"/>
                        <a:t> parts, Crazing (looks like network of fine cracks) when severely formed, Limited to sheet and foil</a:t>
                      </a:r>
                      <a:endParaRPr lang="en-US" dirty="0"/>
                    </a:p>
                  </a:txBody>
                  <a:tcPr/>
                </a:tc>
                <a:tc>
                  <a:txBody>
                    <a:bodyPr/>
                    <a:lstStyle/>
                    <a:p>
                      <a:r>
                        <a:rPr lang="en-US" dirty="0" smtClean="0"/>
                        <a:t>Color variance, high cost, film thickness variance, crazing when severely</a:t>
                      </a:r>
                      <a:r>
                        <a:rPr lang="en-US" baseline="0" dirty="0" smtClean="0"/>
                        <a:t> formed</a:t>
                      </a:r>
                      <a:endParaRPr lang="en-US" dirty="0"/>
                    </a:p>
                  </a:txBody>
                  <a:tcPr/>
                </a:tc>
                <a:tc>
                  <a:txBody>
                    <a:bodyPr/>
                    <a:lstStyle/>
                    <a:p>
                      <a:r>
                        <a:rPr lang="en-US" dirty="0" smtClean="0"/>
                        <a:t>Color variance,</a:t>
                      </a:r>
                      <a:r>
                        <a:rPr lang="en-US" baseline="0" dirty="0" smtClean="0"/>
                        <a:t> excessive handling, high cost</a:t>
                      </a:r>
                      <a:endParaRPr lang="en-US" dirty="0"/>
                    </a:p>
                  </a:txBody>
                  <a:tcPr/>
                </a:tc>
              </a:tr>
              <a:tr h="1554256">
                <a:tc>
                  <a:txBody>
                    <a:bodyPr/>
                    <a:lstStyle/>
                    <a:p>
                      <a:r>
                        <a:rPr lang="en-US" dirty="0" smtClean="0"/>
                        <a:t>Process</a:t>
                      </a:r>
                      <a:endParaRPr lang="en-US" dirty="0"/>
                    </a:p>
                  </a:txBody>
                  <a:tcPr/>
                </a:tc>
                <a:tc>
                  <a:txBody>
                    <a:bodyPr/>
                    <a:lstStyle/>
                    <a:p>
                      <a:r>
                        <a:rPr lang="en-US" sz="1800" kern="1200" baseline="0" dirty="0" smtClean="0">
                          <a:solidFill>
                            <a:schemeClr val="dk1"/>
                          </a:solidFill>
                          <a:latin typeface="+mn-lt"/>
                          <a:ea typeface="+mn-ea"/>
                          <a:cs typeface="+mn-cs"/>
                        </a:rPr>
                        <a:t>Coil anodizing involves</a:t>
                      </a:r>
                    </a:p>
                    <a:p>
                      <a:r>
                        <a:rPr lang="en-US" sz="1800" kern="1200" baseline="0" dirty="0" smtClean="0">
                          <a:solidFill>
                            <a:schemeClr val="dk1"/>
                          </a:solidFill>
                          <a:latin typeface="+mn-lt"/>
                          <a:ea typeface="+mn-ea"/>
                          <a:cs typeface="+mn-cs"/>
                        </a:rPr>
                        <a:t>continuous unwinding of coils</a:t>
                      </a:r>
                    </a:p>
                    <a:p>
                      <a:r>
                        <a:rPr lang="en-US" sz="1800" kern="1200" baseline="0" dirty="0" smtClean="0">
                          <a:solidFill>
                            <a:schemeClr val="dk1"/>
                          </a:solidFill>
                          <a:latin typeface="+mn-lt"/>
                          <a:ea typeface="+mn-ea"/>
                          <a:cs typeface="+mn-cs"/>
                        </a:rPr>
                        <a:t>through a series of anodizing</a:t>
                      </a:r>
                    </a:p>
                    <a:p>
                      <a:r>
                        <a:rPr lang="en-US" sz="1800" kern="1200" baseline="0" dirty="0" smtClean="0">
                          <a:solidFill>
                            <a:schemeClr val="dk1"/>
                          </a:solidFill>
                          <a:latin typeface="+mn-lt"/>
                          <a:ea typeface="+mn-ea"/>
                          <a:cs typeface="+mn-cs"/>
                        </a:rPr>
                        <a:t>tanks and then rewinding.</a:t>
                      </a:r>
                      <a:endParaRPr lang="en-US" dirty="0"/>
                    </a:p>
                  </a:txBody>
                  <a:tcPr/>
                </a:tc>
                <a:tc>
                  <a:txBody>
                    <a:bodyPr/>
                    <a:lstStyle/>
                    <a:p>
                      <a:r>
                        <a:rPr lang="en-US" sz="1800" kern="1200" baseline="0" dirty="0" smtClean="0">
                          <a:solidFill>
                            <a:schemeClr val="dk1"/>
                          </a:solidFill>
                          <a:latin typeface="+mn-lt"/>
                          <a:ea typeface="+mn-ea"/>
                          <a:cs typeface="+mn-cs"/>
                        </a:rPr>
                        <a:t>Sheet anodizing involves racking</a:t>
                      </a:r>
                    </a:p>
                    <a:p>
                      <a:r>
                        <a:rPr lang="en-US" sz="1800" kern="1200" baseline="0" dirty="0" smtClean="0">
                          <a:solidFill>
                            <a:schemeClr val="dk1"/>
                          </a:solidFill>
                          <a:latin typeface="+mn-lt"/>
                          <a:ea typeface="+mn-ea"/>
                          <a:cs typeface="+mn-cs"/>
                        </a:rPr>
                        <a:t>or framing of sheets and immersing them in large tanks.</a:t>
                      </a:r>
                      <a:endParaRPr lang="en-US" dirty="0"/>
                    </a:p>
                  </a:txBody>
                  <a:tcPr/>
                </a:tc>
                <a:tc>
                  <a:txBody>
                    <a:bodyPr/>
                    <a:lstStyle/>
                    <a:p>
                      <a:r>
                        <a:rPr lang="en-US" sz="1800" kern="1200" baseline="0" dirty="0" smtClean="0">
                          <a:solidFill>
                            <a:schemeClr val="dk1"/>
                          </a:solidFill>
                          <a:latin typeface="+mn-lt"/>
                          <a:ea typeface="+mn-ea"/>
                          <a:cs typeface="+mn-cs"/>
                        </a:rPr>
                        <a:t>Piece anodizing involves racking</a:t>
                      </a:r>
                    </a:p>
                    <a:p>
                      <a:r>
                        <a:rPr lang="en-US" sz="1800" kern="1200" baseline="0" dirty="0" smtClean="0">
                          <a:solidFill>
                            <a:schemeClr val="dk1"/>
                          </a:solidFill>
                          <a:latin typeface="+mn-lt"/>
                          <a:ea typeface="+mn-ea"/>
                          <a:cs typeface="+mn-cs"/>
                        </a:rPr>
                        <a:t>parts and immersing them in a series of treatment tanks</a:t>
                      </a:r>
                      <a:endParaRPr lang="en-US" dirty="0"/>
                    </a:p>
                  </a:txBody>
                  <a:tcPr/>
                </a:tc>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Anodizing Methods</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533401" y="990600"/>
            <a:ext cx="2743200" cy="2459421"/>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3429000" y="1981200"/>
            <a:ext cx="2708031" cy="2514600"/>
          </a:xfrm>
          <a:prstGeom prst="rect">
            <a:avLst/>
          </a:prstGeom>
          <a:noFill/>
          <a:ln w="9525">
            <a:noFill/>
            <a:miter lim="800000"/>
            <a:headEnd/>
            <a:tailEnd/>
          </a:ln>
        </p:spPr>
      </p:pic>
      <p:pic>
        <p:nvPicPr>
          <p:cNvPr id="2055" name="Picture 7"/>
          <p:cNvPicPr>
            <a:picLocks noChangeAspect="1" noChangeArrowheads="1"/>
          </p:cNvPicPr>
          <p:nvPr/>
        </p:nvPicPr>
        <p:blipFill>
          <a:blip r:embed="rId4" cstate="print"/>
          <a:srcRect/>
          <a:stretch>
            <a:fillRect/>
          </a:stretch>
        </p:blipFill>
        <p:spPr bwMode="auto">
          <a:xfrm>
            <a:off x="6248400" y="2971800"/>
            <a:ext cx="2687159" cy="2362200"/>
          </a:xfrm>
          <a:prstGeom prst="rect">
            <a:avLst/>
          </a:prstGeom>
          <a:noFill/>
          <a:ln w="9525">
            <a:noFill/>
            <a:miter lim="800000"/>
            <a:headEnd/>
            <a:tailEnd/>
          </a:ln>
          <a:effectLst/>
        </p:spPr>
      </p:pic>
      <p:sp>
        <p:nvSpPr>
          <p:cNvPr id="10" name="TextBox 9"/>
          <p:cNvSpPr txBox="1"/>
          <p:nvPr/>
        </p:nvSpPr>
        <p:spPr>
          <a:xfrm>
            <a:off x="838200" y="3429000"/>
            <a:ext cx="1515158" cy="369332"/>
          </a:xfrm>
          <a:prstGeom prst="rect">
            <a:avLst/>
          </a:prstGeom>
          <a:noFill/>
        </p:spPr>
        <p:txBody>
          <a:bodyPr wrap="none" rtlCol="0">
            <a:spAutoFit/>
          </a:bodyPr>
          <a:lstStyle/>
          <a:p>
            <a:r>
              <a:rPr lang="en-US" dirty="0" smtClean="0"/>
              <a:t>Coil Anodizing</a:t>
            </a:r>
            <a:endParaRPr lang="en-US" dirty="0"/>
          </a:p>
        </p:txBody>
      </p:sp>
      <p:sp>
        <p:nvSpPr>
          <p:cNvPr id="11" name="TextBox 10"/>
          <p:cNvSpPr txBox="1"/>
          <p:nvPr/>
        </p:nvSpPr>
        <p:spPr>
          <a:xfrm>
            <a:off x="3962400" y="4495800"/>
            <a:ext cx="1698285" cy="369332"/>
          </a:xfrm>
          <a:prstGeom prst="rect">
            <a:avLst/>
          </a:prstGeom>
          <a:noFill/>
        </p:spPr>
        <p:txBody>
          <a:bodyPr wrap="none" rtlCol="0">
            <a:spAutoFit/>
          </a:bodyPr>
          <a:lstStyle/>
          <a:p>
            <a:r>
              <a:rPr lang="en-US" dirty="0" smtClean="0"/>
              <a:t>Sheet Anodizing</a:t>
            </a:r>
            <a:endParaRPr lang="en-US" dirty="0"/>
          </a:p>
        </p:txBody>
      </p:sp>
      <p:sp>
        <p:nvSpPr>
          <p:cNvPr id="12" name="TextBox 11"/>
          <p:cNvSpPr txBox="1"/>
          <p:nvPr/>
        </p:nvSpPr>
        <p:spPr>
          <a:xfrm>
            <a:off x="6400800" y="5410200"/>
            <a:ext cx="2499274" cy="369332"/>
          </a:xfrm>
          <a:prstGeom prst="rect">
            <a:avLst/>
          </a:prstGeom>
          <a:noFill/>
        </p:spPr>
        <p:txBody>
          <a:bodyPr wrap="none" rtlCol="0">
            <a:spAutoFit/>
          </a:bodyPr>
          <a:lstStyle/>
          <a:p>
            <a:r>
              <a:rPr lang="en-US" dirty="0" smtClean="0"/>
              <a:t>Batch or Piece Anodizing</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304800"/>
            <a:ext cx="8229600" cy="1143000"/>
          </a:xfrm>
        </p:spPr>
        <p:txBody>
          <a:bodyPr/>
          <a:lstStyle/>
          <a:p>
            <a:pPr eaLnBrk="1" fontAlgn="auto" hangingPunct="1">
              <a:spcAft>
                <a:spcPts val="0"/>
              </a:spcAft>
              <a:defRPr/>
            </a:pPr>
            <a:r>
              <a:rPr lang="en-US" dirty="0" smtClean="0"/>
              <a:t>Anodizing Equipment</a:t>
            </a:r>
          </a:p>
        </p:txBody>
      </p:sp>
      <p:sp>
        <p:nvSpPr>
          <p:cNvPr id="20483" name="Content Placeholder 2"/>
          <p:cNvSpPr>
            <a:spLocks noGrp="1"/>
          </p:cNvSpPr>
          <p:nvPr>
            <p:ph idx="1"/>
          </p:nvPr>
        </p:nvSpPr>
        <p:spPr/>
        <p:txBody>
          <a:bodyPr/>
          <a:lstStyle/>
          <a:p>
            <a:pPr eaLnBrk="1" hangingPunct="1"/>
            <a:r>
              <a:rPr lang="en-US" dirty="0" smtClean="0"/>
              <a:t>DC power source</a:t>
            </a:r>
          </a:p>
          <a:p>
            <a:pPr eaLnBrk="1" hangingPunct="1"/>
            <a:r>
              <a:rPr lang="en-US" dirty="0" smtClean="0"/>
              <a:t>Racks or jigs to support work pieces</a:t>
            </a:r>
          </a:p>
          <a:p>
            <a:pPr eaLnBrk="1" hangingPunct="1"/>
            <a:r>
              <a:rPr lang="en-US" dirty="0" smtClean="0"/>
              <a:t>Electrolytic solution:</a:t>
            </a:r>
          </a:p>
          <a:p>
            <a:pPr lvl="1" eaLnBrk="1" hangingPunct="1"/>
            <a:r>
              <a:rPr lang="en-US" dirty="0" smtClean="0"/>
              <a:t>Sulfuric acid</a:t>
            </a:r>
          </a:p>
          <a:p>
            <a:pPr lvl="1" eaLnBrk="1" hangingPunct="1"/>
            <a:r>
              <a:rPr lang="en-US" dirty="0" smtClean="0"/>
              <a:t>Chromic acid</a:t>
            </a:r>
          </a:p>
          <a:p>
            <a:pPr lvl="1" eaLnBrk="1" hangingPunct="1"/>
            <a:r>
              <a:rPr lang="en-US" dirty="0" smtClean="0"/>
              <a:t>Oxalic acid</a:t>
            </a:r>
          </a:p>
          <a:p>
            <a:pPr lvl="1" eaLnBrk="1" hangingPunct="1"/>
            <a:r>
              <a:rPr lang="en-US" dirty="0" smtClean="0"/>
              <a:t>Phosphoric acid</a:t>
            </a:r>
          </a:p>
          <a:p>
            <a:pPr eaLnBrk="1" hangingPunct="1"/>
            <a:r>
              <a:rPr lang="en-US" dirty="0" smtClean="0"/>
              <a:t>Solution, water, dye, and sealing tanks</a:t>
            </a:r>
          </a:p>
        </p:txBody>
      </p:sp>
      <p:pic>
        <p:nvPicPr>
          <p:cNvPr id="20484" name="Picture 4"/>
          <p:cNvPicPr>
            <a:picLocks noChangeAspect="1" noChangeArrowheads="1"/>
          </p:cNvPicPr>
          <p:nvPr/>
        </p:nvPicPr>
        <p:blipFill>
          <a:blip r:embed="rId2" cstate="print"/>
          <a:srcRect/>
          <a:stretch>
            <a:fillRect/>
          </a:stretch>
        </p:blipFill>
        <p:spPr bwMode="auto">
          <a:xfrm>
            <a:off x="7696200" y="1524000"/>
            <a:ext cx="990600" cy="2286000"/>
          </a:xfrm>
          <a:prstGeom prst="rect">
            <a:avLst/>
          </a:prstGeom>
          <a:noFill/>
          <a:ln w="9525">
            <a:solidFill>
              <a:schemeClr val="bg1"/>
            </a:solidFill>
            <a:miter lim="800000"/>
            <a:headEnd/>
            <a:tailEnd/>
          </a:ln>
        </p:spPr>
      </p:pic>
      <p:pic>
        <p:nvPicPr>
          <p:cNvPr id="20485" name="Picture 5"/>
          <p:cNvPicPr>
            <a:picLocks noChangeAspect="1" noChangeArrowheads="1"/>
          </p:cNvPicPr>
          <p:nvPr/>
        </p:nvPicPr>
        <p:blipFill>
          <a:blip r:embed="rId3" cstate="print"/>
          <a:srcRect/>
          <a:stretch>
            <a:fillRect/>
          </a:stretch>
        </p:blipFill>
        <p:spPr bwMode="auto">
          <a:xfrm>
            <a:off x="4724400" y="2895600"/>
            <a:ext cx="2609850" cy="1924050"/>
          </a:xfrm>
          <a:prstGeom prst="rect">
            <a:avLst/>
          </a:prstGeom>
          <a:noFill/>
          <a:ln w="9525">
            <a:solidFill>
              <a:schemeClr val="bg1"/>
            </a:solid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Type of Anodizing</a:t>
            </a:r>
            <a:endParaRPr lang="en-US" dirty="0"/>
          </a:p>
        </p:txBody>
      </p:sp>
      <p:sp>
        <p:nvSpPr>
          <p:cNvPr id="3" name="Content Placeholder 2"/>
          <p:cNvSpPr>
            <a:spLocks noGrp="1"/>
          </p:cNvSpPr>
          <p:nvPr>
            <p:ph idx="1"/>
          </p:nvPr>
        </p:nvSpPr>
        <p:spPr>
          <a:xfrm>
            <a:off x="304800" y="914401"/>
            <a:ext cx="6934200" cy="5943599"/>
          </a:xfrm>
        </p:spPr>
        <p:txBody>
          <a:bodyPr>
            <a:normAutofit fontScale="85000" lnSpcReduction="20000"/>
          </a:bodyPr>
          <a:lstStyle/>
          <a:p>
            <a:r>
              <a:rPr lang="en-US" dirty="0" smtClean="0"/>
              <a:t>Bright Anodizing</a:t>
            </a:r>
          </a:p>
          <a:p>
            <a:pPr lvl="1"/>
            <a:r>
              <a:rPr lang="en-US" dirty="0" smtClean="0"/>
              <a:t>Provides glossy and shiny look</a:t>
            </a:r>
          </a:p>
          <a:p>
            <a:pPr lvl="1"/>
            <a:r>
              <a:rPr lang="en-US" dirty="0" smtClean="0"/>
              <a:t>Oxide coating thickness ~10</a:t>
            </a:r>
            <a:r>
              <a:rPr lang="en-US" dirty="0" smtClean="0">
                <a:latin typeface="Symbol" pitchFamily="18" charset="2"/>
              </a:rPr>
              <a:t>m</a:t>
            </a:r>
            <a:r>
              <a:rPr lang="en-US" dirty="0" smtClean="0"/>
              <a:t>m for good abrasion resistance and good reflection</a:t>
            </a:r>
          </a:p>
          <a:p>
            <a:pPr lvl="1"/>
            <a:r>
              <a:rPr lang="en-US" dirty="0" smtClean="0"/>
              <a:t>Uses: Finishing trim components, Automotive applications such as window trims, bumpers</a:t>
            </a:r>
          </a:p>
          <a:p>
            <a:r>
              <a:rPr lang="en-US" dirty="0" smtClean="0"/>
              <a:t>Hard Anodizing</a:t>
            </a:r>
          </a:p>
          <a:p>
            <a:pPr lvl="1"/>
            <a:r>
              <a:rPr lang="en-US" dirty="0" smtClean="0"/>
              <a:t>Anodized coating hardness: 350-1400HV (by mixed electrolyte)</a:t>
            </a:r>
          </a:p>
          <a:p>
            <a:pPr lvl="1"/>
            <a:r>
              <a:rPr lang="en-US" dirty="0" smtClean="0"/>
              <a:t>Good abrasion resistance</a:t>
            </a:r>
          </a:p>
          <a:p>
            <a:pPr lvl="1"/>
            <a:r>
              <a:rPr lang="en-US" dirty="0" smtClean="0"/>
              <a:t>Good heat resistance. Hard anodic oxide coating of 75 </a:t>
            </a:r>
            <a:r>
              <a:rPr lang="en-US" dirty="0" smtClean="0">
                <a:latin typeface="Symbol" pitchFamily="18" charset="2"/>
              </a:rPr>
              <a:t>m</a:t>
            </a:r>
            <a:r>
              <a:rPr lang="en-US" dirty="0" smtClean="0"/>
              <a:t>m thickness can withstand short exposure to temp. up to 2000</a:t>
            </a:r>
            <a:r>
              <a:rPr lang="en-US" baseline="30000" dirty="0" smtClean="0"/>
              <a:t>o</a:t>
            </a:r>
            <a:r>
              <a:rPr lang="en-US" dirty="0" smtClean="0"/>
              <a:t>C. </a:t>
            </a:r>
          </a:p>
          <a:p>
            <a:pPr lvl="1"/>
            <a:r>
              <a:rPr lang="en-US" dirty="0" smtClean="0"/>
              <a:t>Good electrical insulation</a:t>
            </a:r>
          </a:p>
          <a:p>
            <a:pPr lvl="1"/>
            <a:r>
              <a:rPr lang="en-US" dirty="0" smtClean="0"/>
              <a:t>Application: Provide wear resistance surface to parts such as: pistons, cylinders, hydraulic gears. Provides flame and chemical resistance surface.</a:t>
            </a:r>
            <a:endParaRPr lang="en-US" dirty="0"/>
          </a:p>
        </p:txBody>
      </p:sp>
      <p:pic>
        <p:nvPicPr>
          <p:cNvPr id="3075" name="Picture 3"/>
          <p:cNvPicPr>
            <a:picLocks noChangeAspect="1" noChangeArrowheads="1"/>
          </p:cNvPicPr>
          <p:nvPr/>
        </p:nvPicPr>
        <p:blipFill>
          <a:blip r:embed="rId3" cstate="print"/>
          <a:srcRect/>
          <a:stretch>
            <a:fillRect/>
          </a:stretch>
        </p:blipFill>
        <p:spPr bwMode="auto">
          <a:xfrm>
            <a:off x="7239000" y="3581400"/>
            <a:ext cx="1704975" cy="15906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715962"/>
          </a:xfrm>
        </p:spPr>
        <p:txBody>
          <a:bodyPr>
            <a:normAutofit fontScale="90000"/>
          </a:bodyPr>
          <a:lstStyle/>
          <a:p>
            <a:pPr eaLnBrk="1" fontAlgn="auto" hangingPunct="1">
              <a:spcAft>
                <a:spcPts val="0"/>
              </a:spcAft>
              <a:defRPr/>
            </a:pPr>
            <a:r>
              <a:rPr lang="en-US" dirty="0" smtClean="0"/>
              <a:t>Typical Anodizing Process</a:t>
            </a:r>
          </a:p>
        </p:txBody>
      </p:sp>
      <p:pic>
        <p:nvPicPr>
          <p:cNvPr id="4098" name="Picture 2"/>
          <p:cNvPicPr>
            <a:picLocks noGrp="1" noChangeAspect="1" noChangeArrowheads="1"/>
          </p:cNvPicPr>
          <p:nvPr>
            <p:ph sz="half" idx="1"/>
          </p:nvPr>
        </p:nvPicPr>
        <p:blipFill>
          <a:blip r:embed="rId2" cstate="print"/>
          <a:srcRect/>
          <a:stretch>
            <a:fillRect/>
          </a:stretch>
        </p:blipFill>
        <p:spPr bwMode="auto">
          <a:xfrm>
            <a:off x="1371600" y="1219200"/>
            <a:ext cx="6517898" cy="1524000"/>
          </a:xfrm>
          <a:prstGeom prst="rect">
            <a:avLst/>
          </a:prstGeom>
          <a:noFill/>
          <a:ln w="9525">
            <a:noFill/>
            <a:miter lim="800000"/>
            <a:headEnd/>
            <a:tailEnd/>
          </a:ln>
        </p:spPr>
      </p:pic>
      <p:sp>
        <p:nvSpPr>
          <p:cNvPr id="8" name="TextBox 7"/>
          <p:cNvSpPr txBox="1"/>
          <p:nvPr/>
        </p:nvSpPr>
        <p:spPr>
          <a:xfrm>
            <a:off x="0" y="2895600"/>
            <a:ext cx="9144000" cy="3693319"/>
          </a:xfrm>
          <a:prstGeom prst="rect">
            <a:avLst/>
          </a:prstGeom>
          <a:noFill/>
        </p:spPr>
        <p:txBody>
          <a:bodyPr wrap="square" rtlCol="0">
            <a:spAutoFit/>
          </a:bodyPr>
          <a:lstStyle/>
          <a:p>
            <a:pPr>
              <a:buFont typeface="Arial" pitchFamily="34" charset="0"/>
              <a:buChar char="•"/>
            </a:pPr>
            <a:r>
              <a:rPr lang="en-US" dirty="0" smtClean="0"/>
              <a:t> Cleaning</a:t>
            </a:r>
          </a:p>
          <a:p>
            <a:pPr lvl="1">
              <a:buFont typeface="Arial" pitchFamily="34" charset="0"/>
              <a:buChar char="•"/>
            </a:pPr>
            <a:r>
              <a:rPr lang="en-US" dirty="0" smtClean="0"/>
              <a:t> Removal of unwanted surface contamination and to prepare the surface for further processing </a:t>
            </a:r>
          </a:p>
          <a:p>
            <a:pPr>
              <a:buFont typeface="Arial" pitchFamily="34" charset="0"/>
              <a:buChar char="•"/>
            </a:pPr>
            <a:r>
              <a:rPr lang="en-US" dirty="0" smtClean="0"/>
              <a:t> Rinsing (done multiple times)</a:t>
            </a:r>
          </a:p>
          <a:p>
            <a:pPr lvl="1">
              <a:buFont typeface="Arial" pitchFamily="34" charset="0"/>
              <a:buChar char="•"/>
            </a:pPr>
            <a:r>
              <a:rPr lang="en-US" dirty="0" smtClean="0"/>
              <a:t> Effectively terminate the cleaning process and remove all by-products and contaminants</a:t>
            </a:r>
          </a:p>
          <a:p>
            <a:pPr>
              <a:buFont typeface="Arial" pitchFamily="34" charset="0"/>
              <a:buChar char="•"/>
            </a:pPr>
            <a:r>
              <a:rPr lang="en-US" dirty="0" smtClean="0"/>
              <a:t>Etching</a:t>
            </a:r>
          </a:p>
          <a:p>
            <a:pPr lvl="1">
              <a:buFont typeface="Arial" pitchFamily="34" charset="0"/>
              <a:buChar char="•"/>
            </a:pPr>
            <a:r>
              <a:rPr lang="en-US" dirty="0" smtClean="0"/>
              <a:t> Dissolve the surface of aluminum to: Diminish extrusion die lines and mild scratch, develop smooth, uniform finish, obtain a diffuse finish</a:t>
            </a:r>
          </a:p>
          <a:p>
            <a:pPr lvl="1">
              <a:buFont typeface="Arial" pitchFamily="34" charset="0"/>
              <a:buChar char="•"/>
            </a:pPr>
            <a:r>
              <a:rPr lang="en-US" dirty="0" smtClean="0"/>
              <a:t> Heated </a:t>
            </a:r>
            <a:r>
              <a:rPr lang="en-US" dirty="0" err="1" smtClean="0"/>
              <a:t>NaOH</a:t>
            </a:r>
            <a:r>
              <a:rPr lang="en-US" dirty="0" smtClean="0"/>
              <a:t> for 0-20 minutes, remove 0-65</a:t>
            </a:r>
            <a:r>
              <a:rPr lang="en-US" dirty="0" smtClean="0">
                <a:latin typeface="Symbol" pitchFamily="18" charset="2"/>
              </a:rPr>
              <a:t>m</a:t>
            </a:r>
            <a:r>
              <a:rPr lang="en-US" dirty="0" smtClean="0"/>
              <a:t>m of Al per side. </a:t>
            </a:r>
          </a:p>
          <a:p>
            <a:pPr>
              <a:buFont typeface="Arial" pitchFamily="34" charset="0"/>
              <a:buChar char="•"/>
            </a:pPr>
            <a:r>
              <a:rPr lang="en-US" dirty="0" smtClean="0"/>
              <a:t> Deoxidizing &amp; </a:t>
            </a:r>
            <a:r>
              <a:rPr lang="en-US" dirty="0" err="1" smtClean="0"/>
              <a:t>Desmutting</a:t>
            </a:r>
            <a:endParaRPr lang="en-US" dirty="0" smtClean="0"/>
          </a:p>
          <a:p>
            <a:pPr lvl="1">
              <a:buFont typeface="Arial" pitchFamily="34" charset="0"/>
              <a:buChar char="•"/>
            </a:pPr>
            <a:r>
              <a:rPr lang="en-US" dirty="0" smtClean="0"/>
              <a:t> Remove surface oxide, remove </a:t>
            </a:r>
            <a:r>
              <a:rPr lang="en-US" dirty="0" err="1" smtClean="0"/>
              <a:t>intermetallics</a:t>
            </a:r>
            <a:r>
              <a:rPr lang="en-US" dirty="0" smtClean="0"/>
              <a:t>, metal and metal oxides on the surface after cleaning etching, activate surface</a:t>
            </a:r>
          </a:p>
          <a:p>
            <a:pPr lvl="1">
              <a:buFont typeface="Arial" pitchFamily="34" charset="0"/>
              <a:buChar char="•"/>
            </a:pPr>
            <a:r>
              <a:rPr lang="en-US" dirty="0" smtClean="0"/>
              <a:t>Ambient  acid bath (1-5 min.)</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Anodizing Aluminum</a:t>
            </a:r>
            <a:endParaRPr lang="en-US" dirty="0"/>
          </a:p>
        </p:txBody>
      </p:sp>
      <p:sp>
        <p:nvSpPr>
          <p:cNvPr id="3" name="Content Placeholder 2"/>
          <p:cNvSpPr>
            <a:spLocks noGrp="1"/>
          </p:cNvSpPr>
          <p:nvPr>
            <p:ph sz="half" idx="1"/>
          </p:nvPr>
        </p:nvSpPr>
        <p:spPr>
          <a:xfrm>
            <a:off x="457200" y="1066800"/>
            <a:ext cx="7848600" cy="3352800"/>
          </a:xfrm>
        </p:spPr>
        <p:txBody>
          <a:bodyPr>
            <a:normAutofit/>
          </a:bodyPr>
          <a:lstStyle/>
          <a:p>
            <a:r>
              <a:rPr lang="en-US" dirty="0" smtClean="0"/>
              <a:t>Anodizing</a:t>
            </a:r>
          </a:p>
          <a:p>
            <a:pPr lvl="1"/>
            <a:r>
              <a:rPr lang="en-US" dirty="0" smtClean="0"/>
              <a:t>Electrochemical oxidation of Al surface to produce a stable film oxide (</a:t>
            </a:r>
            <a:r>
              <a:rPr lang="en-US" dirty="0" err="1" smtClean="0"/>
              <a:t>Eletrolyte</a:t>
            </a:r>
            <a:r>
              <a:rPr lang="en-US" dirty="0" smtClean="0"/>
              <a:t>: Sulfuric acid)</a:t>
            </a:r>
          </a:p>
          <a:p>
            <a:pPr lvl="1"/>
            <a:r>
              <a:rPr lang="en-US" dirty="0" smtClean="0"/>
              <a:t>A porous insulating layer of Al and O is produced by passing current through Al in conductive medium</a:t>
            </a:r>
          </a:p>
          <a:p>
            <a:pPr lvl="1"/>
            <a:r>
              <a:rPr lang="en-US" dirty="0" smtClean="0"/>
              <a:t>Process Variables:</a:t>
            </a:r>
          </a:p>
          <a:p>
            <a:pPr lvl="2"/>
            <a:r>
              <a:rPr lang="en-US" dirty="0" smtClean="0"/>
              <a:t>Cycle Time, Voltage, Current Density, Electrolyte Chemistry, Electrolyte Concentration, Electrolyte Temperature</a:t>
            </a:r>
          </a:p>
          <a:p>
            <a:pPr lvl="1"/>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2286000" y="4572000"/>
            <a:ext cx="4191000" cy="19453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228601"/>
            <a:ext cx="8229600" cy="1524000"/>
          </a:xfrm>
        </p:spPr>
        <p:txBody>
          <a:bodyPr>
            <a:normAutofit fontScale="92500" lnSpcReduction="10000"/>
          </a:bodyPr>
          <a:lstStyle/>
          <a:p>
            <a:r>
              <a:rPr lang="en-US" dirty="0" smtClean="0"/>
              <a:t>Coloring</a:t>
            </a:r>
          </a:p>
          <a:p>
            <a:pPr lvl="1"/>
            <a:r>
              <a:rPr lang="en-US" dirty="0" smtClean="0"/>
              <a:t>Deposit metal powder (Cu, Ni, Co etc.) at the bottom of the pore during electrolysis process</a:t>
            </a:r>
          </a:p>
          <a:p>
            <a:pPr lvl="1"/>
            <a:r>
              <a:rPr lang="en-US" dirty="0" smtClean="0"/>
              <a:t>Deposit organic or inorganic dye in the pore</a:t>
            </a:r>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304800" y="1752600"/>
            <a:ext cx="6908251" cy="1757362"/>
          </a:xfrm>
          <a:prstGeom prst="rect">
            <a:avLst/>
          </a:prstGeom>
          <a:noFill/>
          <a:ln w="9525">
            <a:noFill/>
            <a:miter lim="800000"/>
            <a:headEnd/>
            <a:tailEnd/>
          </a:ln>
        </p:spPr>
      </p:pic>
      <p:sp>
        <p:nvSpPr>
          <p:cNvPr id="7" name="TextBox 6"/>
          <p:cNvSpPr txBox="1"/>
          <p:nvPr/>
        </p:nvSpPr>
        <p:spPr>
          <a:xfrm>
            <a:off x="381000" y="3581400"/>
            <a:ext cx="8686800" cy="1692771"/>
          </a:xfrm>
          <a:prstGeom prst="rect">
            <a:avLst/>
          </a:prstGeom>
          <a:noFill/>
        </p:spPr>
        <p:txBody>
          <a:bodyPr wrap="square" rtlCol="0">
            <a:spAutoFit/>
          </a:bodyPr>
          <a:lstStyle/>
          <a:p>
            <a:pPr>
              <a:buFont typeface="Arial" pitchFamily="34" charset="0"/>
              <a:buChar char="•"/>
            </a:pPr>
            <a:r>
              <a:rPr lang="en-US" sz="2600" dirty="0" smtClean="0"/>
              <a:t> Sealing Anodic Coatings</a:t>
            </a:r>
          </a:p>
          <a:p>
            <a:pPr lvl="1">
              <a:buFont typeface="Calibri" pitchFamily="34" charset="0"/>
              <a:buChar char="–"/>
            </a:pPr>
            <a:r>
              <a:rPr lang="en-US" sz="2600" dirty="0" smtClean="0"/>
              <a:t> Purpose is to close pores in the anodic film and render the film inert, non-staining, non-absorbing, non-reacting, and non-corroding</a:t>
            </a:r>
            <a:endParaRPr lang="en-US" sz="2600" dirty="0"/>
          </a:p>
        </p:txBody>
      </p:sp>
      <p:pic>
        <p:nvPicPr>
          <p:cNvPr id="6147" name="Picture 3"/>
          <p:cNvPicPr>
            <a:picLocks noChangeAspect="1" noChangeArrowheads="1"/>
          </p:cNvPicPr>
          <p:nvPr/>
        </p:nvPicPr>
        <p:blipFill>
          <a:blip r:embed="rId3" cstate="print"/>
          <a:srcRect/>
          <a:stretch>
            <a:fillRect/>
          </a:stretch>
        </p:blipFill>
        <p:spPr bwMode="auto">
          <a:xfrm>
            <a:off x="3429000" y="4905375"/>
            <a:ext cx="2914650" cy="1876425"/>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a:stretch>
            <a:fillRect/>
          </a:stretch>
        </p:blipFill>
        <p:spPr bwMode="auto">
          <a:xfrm>
            <a:off x="7086600" y="5105400"/>
            <a:ext cx="1704975" cy="1533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p:spPr>
        <p:txBody>
          <a:bodyPr>
            <a:normAutofit fontScale="90000"/>
          </a:bodyPr>
          <a:lstStyle/>
          <a:p>
            <a:r>
              <a:rPr lang="en-US" dirty="0" smtClean="0"/>
              <a:t>Special Additives in Phosphate Coating</a:t>
            </a:r>
            <a:endParaRPr lang="en-US" dirty="0"/>
          </a:p>
        </p:txBody>
      </p:sp>
      <p:graphicFrame>
        <p:nvGraphicFramePr>
          <p:cNvPr id="4" name="Table 3"/>
          <p:cNvGraphicFramePr>
            <a:graphicFrameLocks noGrp="1"/>
          </p:cNvGraphicFramePr>
          <p:nvPr/>
        </p:nvGraphicFramePr>
        <p:xfrm>
          <a:off x="304800" y="914400"/>
          <a:ext cx="8686800" cy="5732780"/>
        </p:xfrm>
        <a:graphic>
          <a:graphicData uri="http://schemas.openxmlformats.org/drawingml/2006/table">
            <a:tbl>
              <a:tblPr firstRow="1" bandRow="1">
                <a:tableStyleId>{5C22544A-7EE6-4342-B048-85BDC9FD1C3A}</a:tableStyleId>
              </a:tblPr>
              <a:tblGrid>
                <a:gridCol w="685800"/>
                <a:gridCol w="3048000"/>
                <a:gridCol w="2362200"/>
                <a:gridCol w="2590800"/>
              </a:tblGrid>
              <a:tr h="152400">
                <a:tc>
                  <a:txBody>
                    <a:bodyPr/>
                    <a:lstStyle/>
                    <a:p>
                      <a:pPr algn="ctr"/>
                      <a:r>
                        <a:rPr lang="en-US" sz="1200" dirty="0" smtClean="0"/>
                        <a:t>S/N</a:t>
                      </a:r>
                      <a:endParaRPr lang="en-US" sz="1200" dirty="0"/>
                    </a:p>
                  </a:txBody>
                  <a:tcPr/>
                </a:tc>
                <a:tc>
                  <a:txBody>
                    <a:bodyPr/>
                    <a:lstStyle/>
                    <a:p>
                      <a:pPr algn="ctr"/>
                      <a:r>
                        <a:rPr lang="en-US" sz="1200" dirty="0" smtClean="0"/>
                        <a:t>Additives used</a:t>
                      </a:r>
                      <a:endParaRPr lang="en-US" sz="1200" dirty="0"/>
                    </a:p>
                  </a:txBody>
                  <a:tcPr/>
                </a:tc>
                <a:tc>
                  <a:txBody>
                    <a:bodyPr/>
                    <a:lstStyle/>
                    <a:p>
                      <a:pPr algn="ctr"/>
                      <a:r>
                        <a:rPr lang="en-US" sz="1200" dirty="0" smtClean="0"/>
                        <a:t>Purpose</a:t>
                      </a:r>
                      <a:endParaRPr lang="en-US" sz="1200" dirty="0"/>
                    </a:p>
                  </a:txBody>
                  <a:tcPr/>
                </a:tc>
                <a:tc>
                  <a:txBody>
                    <a:bodyPr/>
                    <a:lstStyle/>
                    <a:p>
                      <a:pPr algn="ctr"/>
                      <a:r>
                        <a:rPr lang="en-US" sz="1200" dirty="0" smtClean="0"/>
                        <a:t>Impact</a:t>
                      </a:r>
                      <a:endParaRPr lang="en-US" sz="1200" dirty="0"/>
                    </a:p>
                  </a:txBody>
                  <a:tcPr/>
                </a:tc>
              </a:tr>
              <a:tr h="520700">
                <a:tc>
                  <a:txBody>
                    <a:bodyPr/>
                    <a:lstStyle/>
                    <a:p>
                      <a:r>
                        <a:rPr lang="en-US" sz="1200" dirty="0" smtClean="0"/>
                        <a:t>1</a:t>
                      </a:r>
                      <a:endParaRPr lang="en-US" sz="1200" dirty="0"/>
                    </a:p>
                  </a:txBody>
                  <a:tcPr/>
                </a:tc>
                <a:tc>
                  <a:txBody>
                    <a:bodyPr/>
                    <a:lstStyle/>
                    <a:p>
                      <a:pPr algn="l"/>
                      <a:r>
                        <a:rPr lang="en-US" sz="1200" baseline="0" dirty="0" smtClean="0">
                          <a:latin typeface="Symbol"/>
                        </a:rPr>
                        <a:t>a</a:t>
                      </a:r>
                      <a:r>
                        <a:rPr lang="en-US" sz="1200" baseline="0" dirty="0" smtClean="0">
                          <a:latin typeface="MSTT31c4ed"/>
                        </a:rPr>
                        <a:t>-</a:t>
                      </a:r>
                      <a:r>
                        <a:rPr lang="en-US" sz="1200" baseline="0" dirty="0" err="1" smtClean="0">
                          <a:latin typeface="MSTT31c4ed"/>
                        </a:rPr>
                        <a:t>hydroxy</a:t>
                      </a:r>
                      <a:r>
                        <a:rPr lang="en-US" sz="1200" baseline="0" dirty="0" smtClean="0">
                          <a:latin typeface="MSTT31c4ed"/>
                        </a:rPr>
                        <a:t> carboxylic acids To reduce the coating Improve bath life through </a:t>
                      </a:r>
                    </a:p>
                    <a:p>
                      <a:pPr algn="l"/>
                      <a:r>
                        <a:rPr lang="en-US" sz="1200" baseline="0" dirty="0" smtClean="0">
                          <a:latin typeface="MSTT31c4ed"/>
                        </a:rPr>
                        <a:t>like tartaric and citric acids, weight lesser consumption of</a:t>
                      </a:r>
                    </a:p>
                    <a:p>
                      <a:pPr algn="l"/>
                      <a:r>
                        <a:rPr lang="en-US" sz="1200" baseline="0" dirty="0" err="1" smtClean="0">
                          <a:latin typeface="MSTT31c4ed"/>
                        </a:rPr>
                        <a:t>tripolyphosphate</a:t>
                      </a:r>
                      <a:r>
                        <a:rPr lang="en-US" sz="1200" baseline="0" dirty="0" smtClean="0">
                          <a:latin typeface="MSTT31c4ed"/>
                        </a:rPr>
                        <a:t>, sodium, chemicals</a:t>
                      </a:r>
                    </a:p>
                    <a:p>
                      <a:pPr algn="l"/>
                      <a:r>
                        <a:rPr lang="en-US" sz="1200" baseline="0" dirty="0" smtClean="0">
                          <a:latin typeface="MSTT31c4ed"/>
                        </a:rPr>
                        <a:t>potassium </a:t>
                      </a:r>
                      <a:r>
                        <a:rPr lang="en-US" sz="1200" baseline="0" dirty="0" err="1" smtClean="0">
                          <a:latin typeface="MSTT31c4ed"/>
                        </a:rPr>
                        <a:t>tartrate</a:t>
                      </a:r>
                      <a:endParaRPr lang="en-US" sz="1200" dirty="0"/>
                    </a:p>
                  </a:txBody>
                  <a:tcPr/>
                </a:tc>
                <a:tc>
                  <a:txBody>
                    <a:bodyPr/>
                    <a:lstStyle/>
                    <a:p>
                      <a:pPr algn="l"/>
                      <a:r>
                        <a:rPr lang="en-US" sz="1200" dirty="0" smtClean="0"/>
                        <a:t>To reduce the coating weight</a:t>
                      </a:r>
                      <a:endParaRPr lang="en-US" sz="1200" dirty="0"/>
                    </a:p>
                  </a:txBody>
                  <a:tcPr/>
                </a:tc>
                <a:tc>
                  <a:txBody>
                    <a:bodyPr/>
                    <a:lstStyle/>
                    <a:p>
                      <a:pPr algn="l"/>
                      <a:r>
                        <a:rPr lang="en-US" sz="1200" dirty="0" smtClean="0"/>
                        <a:t>Improve bath life through lesser consumption</a:t>
                      </a:r>
                      <a:r>
                        <a:rPr lang="en-US" sz="1200" baseline="0" dirty="0" smtClean="0"/>
                        <a:t> of chemicals</a:t>
                      </a:r>
                      <a:endParaRPr lang="en-US" sz="1200" dirty="0"/>
                    </a:p>
                  </a:txBody>
                  <a:tcPr/>
                </a:tc>
              </a:tr>
              <a:tr h="520700">
                <a:tc>
                  <a:txBody>
                    <a:bodyPr/>
                    <a:lstStyle/>
                    <a:p>
                      <a:r>
                        <a:rPr lang="en-US" sz="1200" dirty="0" smtClean="0"/>
                        <a:t>2</a:t>
                      </a:r>
                      <a:endParaRPr lang="en-US" sz="1200" dirty="0"/>
                    </a:p>
                  </a:txBody>
                  <a:tcPr/>
                </a:tc>
                <a:tc>
                  <a:txBody>
                    <a:bodyPr/>
                    <a:lstStyle/>
                    <a:p>
                      <a:r>
                        <a:rPr lang="en-US" sz="1200" kern="1200" baseline="0" dirty="0" err="1" smtClean="0">
                          <a:solidFill>
                            <a:schemeClr val="dk1"/>
                          </a:solidFill>
                          <a:latin typeface="+mn-lt"/>
                          <a:ea typeface="+mn-ea"/>
                          <a:cs typeface="+mn-cs"/>
                        </a:rPr>
                        <a:t>Chelants</a:t>
                      </a:r>
                      <a:r>
                        <a:rPr lang="en-US" sz="1200" kern="1200" baseline="0" dirty="0" smtClean="0">
                          <a:solidFill>
                            <a:schemeClr val="dk1"/>
                          </a:solidFill>
                          <a:latin typeface="+mn-lt"/>
                          <a:ea typeface="+mn-ea"/>
                          <a:cs typeface="+mn-cs"/>
                        </a:rPr>
                        <a:t> such as EDTA, NTA, </a:t>
                      </a:r>
                    </a:p>
                    <a:p>
                      <a:r>
                        <a:rPr lang="en-US" sz="1200" kern="1200" baseline="0" dirty="0" smtClean="0">
                          <a:solidFill>
                            <a:schemeClr val="dk1"/>
                          </a:solidFill>
                          <a:latin typeface="+mn-lt"/>
                          <a:ea typeface="+mn-ea"/>
                          <a:cs typeface="+mn-cs"/>
                        </a:rPr>
                        <a:t>DTPA </a:t>
                      </a:r>
                      <a:r>
                        <a:rPr lang="en-US" sz="1200" kern="1200" baseline="0" dirty="0" err="1" smtClean="0">
                          <a:solidFill>
                            <a:schemeClr val="dk1"/>
                          </a:solidFill>
                          <a:latin typeface="+mn-lt"/>
                          <a:ea typeface="+mn-ea"/>
                          <a:cs typeface="+mn-cs"/>
                        </a:rPr>
                        <a:t>gluconic</a:t>
                      </a:r>
                      <a:r>
                        <a:rPr lang="en-US" sz="1200" kern="1200" baseline="0" dirty="0" smtClean="0">
                          <a:solidFill>
                            <a:schemeClr val="dk1"/>
                          </a:solidFill>
                          <a:latin typeface="+mn-lt"/>
                          <a:ea typeface="+mn-ea"/>
                          <a:cs typeface="+mn-cs"/>
                        </a:rPr>
                        <a:t> acids and </a:t>
                      </a:r>
                      <a:r>
                        <a:rPr lang="en-US" sz="1200" kern="1200" baseline="0" dirty="0" err="1" smtClean="0">
                          <a:solidFill>
                            <a:schemeClr val="dk1"/>
                          </a:solidFill>
                          <a:latin typeface="+mn-lt"/>
                          <a:ea typeface="+mn-ea"/>
                          <a:cs typeface="+mn-cs"/>
                        </a:rPr>
                        <a:t>polycarboxy</a:t>
                      </a:r>
                      <a:r>
                        <a:rPr lang="en-US" sz="1200" kern="1200" baseline="0" dirty="0" smtClean="0">
                          <a:solidFill>
                            <a:schemeClr val="dk1"/>
                          </a:solidFill>
                          <a:latin typeface="+mn-lt"/>
                          <a:ea typeface="+mn-ea"/>
                          <a:cs typeface="+mn-cs"/>
                        </a:rPr>
                        <a:t> o-amino acids.</a:t>
                      </a:r>
                      <a:endParaRPr lang="en-US" sz="1200" dirty="0"/>
                    </a:p>
                  </a:txBody>
                  <a:tcPr/>
                </a:tc>
                <a:tc>
                  <a:txBody>
                    <a:bodyPr/>
                    <a:lstStyle/>
                    <a:p>
                      <a:r>
                        <a:rPr lang="en-US" sz="1200" dirty="0" smtClean="0"/>
                        <a:t>To increase coating weight</a:t>
                      </a:r>
                      <a:endParaRPr lang="en-US" sz="1200" dirty="0"/>
                    </a:p>
                  </a:txBody>
                  <a:tcPr/>
                </a:tc>
                <a:tc>
                  <a:txBody>
                    <a:bodyPr/>
                    <a:lstStyle/>
                    <a:p>
                      <a:r>
                        <a:rPr lang="en-US" sz="1200" dirty="0" smtClean="0"/>
                        <a:t>Reduction in process time</a:t>
                      </a:r>
                      <a:endParaRPr lang="en-US" sz="1200" dirty="0"/>
                    </a:p>
                  </a:txBody>
                  <a:tcPr/>
                </a:tc>
              </a:tr>
              <a:tr h="520700">
                <a:tc>
                  <a:txBody>
                    <a:bodyPr/>
                    <a:lstStyle/>
                    <a:p>
                      <a:r>
                        <a:rPr lang="en-US" sz="1200" dirty="0" smtClean="0"/>
                        <a:t>3</a:t>
                      </a:r>
                      <a:endParaRPr lang="en-US" sz="1200" dirty="0"/>
                    </a:p>
                  </a:txBody>
                  <a:tcPr/>
                </a:tc>
                <a:tc>
                  <a:txBody>
                    <a:bodyPr/>
                    <a:lstStyle/>
                    <a:p>
                      <a:r>
                        <a:rPr lang="en-US" sz="1200" kern="1200" baseline="0" dirty="0" smtClean="0">
                          <a:solidFill>
                            <a:schemeClr val="dk1"/>
                          </a:solidFill>
                          <a:latin typeface="+mn-lt"/>
                          <a:ea typeface="+mn-ea"/>
                          <a:cs typeface="+mn-cs"/>
                        </a:rPr>
                        <a:t>Quaternary ammonium N and P compound containing</a:t>
                      </a:r>
                    </a:p>
                    <a:p>
                      <a:r>
                        <a:rPr lang="en-US" sz="1200" kern="1200" baseline="0" dirty="0" err="1" smtClean="0">
                          <a:solidFill>
                            <a:schemeClr val="dk1"/>
                          </a:solidFill>
                          <a:latin typeface="+mn-lt"/>
                          <a:ea typeface="+mn-ea"/>
                          <a:cs typeface="+mn-cs"/>
                        </a:rPr>
                        <a:t>amido</a:t>
                      </a:r>
                      <a:r>
                        <a:rPr lang="en-US" sz="1200" kern="1200" baseline="0" dirty="0" smtClean="0">
                          <a:solidFill>
                            <a:schemeClr val="dk1"/>
                          </a:solidFill>
                          <a:latin typeface="+mn-lt"/>
                          <a:ea typeface="+mn-ea"/>
                          <a:cs typeface="+mn-cs"/>
                        </a:rPr>
                        <a:t> or amino group. </a:t>
                      </a:r>
                    </a:p>
                    <a:p>
                      <a:r>
                        <a:rPr lang="en-US" sz="1200" kern="1200" baseline="0" dirty="0" smtClean="0">
                          <a:solidFill>
                            <a:schemeClr val="dk1"/>
                          </a:solidFill>
                          <a:latin typeface="+mn-lt"/>
                          <a:ea typeface="+mn-ea"/>
                          <a:cs typeface="+mn-cs"/>
                        </a:rPr>
                        <a:t>Calcium, Formic acid ester, </a:t>
                      </a:r>
                      <a:r>
                        <a:rPr lang="en-US" sz="1200" kern="1200" baseline="0" dirty="0" err="1" smtClean="0">
                          <a:solidFill>
                            <a:schemeClr val="dk1"/>
                          </a:solidFill>
                          <a:latin typeface="+mn-lt"/>
                          <a:ea typeface="+mn-ea"/>
                          <a:cs typeface="+mn-cs"/>
                        </a:rPr>
                        <a:t>chelate</a:t>
                      </a:r>
                      <a:r>
                        <a:rPr lang="en-US" sz="1200" kern="1200" baseline="0" dirty="0" smtClean="0">
                          <a:solidFill>
                            <a:schemeClr val="dk1"/>
                          </a:solidFill>
                          <a:latin typeface="+mn-lt"/>
                          <a:ea typeface="+mn-ea"/>
                          <a:cs typeface="+mn-cs"/>
                        </a:rPr>
                        <a:t> of an acidic organic</a:t>
                      </a:r>
                    </a:p>
                    <a:p>
                      <a:r>
                        <a:rPr lang="en-US" sz="1200" kern="1200" baseline="0" dirty="0" smtClean="0">
                          <a:solidFill>
                            <a:schemeClr val="dk1"/>
                          </a:solidFill>
                          <a:latin typeface="+mn-lt"/>
                          <a:ea typeface="+mn-ea"/>
                          <a:cs typeface="+mn-cs"/>
                        </a:rPr>
                        <a:t>phosphate</a:t>
                      </a:r>
                      <a:endParaRPr lang="en-US" sz="1200" dirty="0"/>
                    </a:p>
                  </a:txBody>
                  <a:tcPr/>
                </a:tc>
                <a:tc>
                  <a:txBody>
                    <a:bodyPr/>
                    <a:lstStyle/>
                    <a:p>
                      <a:r>
                        <a:rPr lang="en-US" sz="1200" kern="1200" baseline="0" dirty="0" smtClean="0">
                          <a:solidFill>
                            <a:schemeClr val="dk1"/>
                          </a:solidFill>
                          <a:latin typeface="+mn-lt"/>
                          <a:ea typeface="+mn-ea"/>
                          <a:cs typeface="+mn-cs"/>
                        </a:rPr>
                        <a:t>Grain refinement</a:t>
                      </a:r>
                      <a:endParaRPr lang="en-US" sz="1200" dirty="0"/>
                    </a:p>
                  </a:txBody>
                  <a:tcPr/>
                </a:tc>
                <a:tc>
                  <a:txBody>
                    <a:bodyPr/>
                    <a:lstStyle/>
                    <a:p>
                      <a:r>
                        <a:rPr lang="en-US" sz="1200" kern="1200" baseline="0" dirty="0" smtClean="0">
                          <a:solidFill>
                            <a:schemeClr val="dk1"/>
                          </a:solidFill>
                          <a:latin typeface="+mn-lt"/>
                          <a:ea typeface="+mn-ea"/>
                          <a:cs typeface="+mn-cs"/>
                        </a:rPr>
                        <a:t>Improved corrosion protection, shorter </a:t>
                      </a:r>
                      <a:r>
                        <a:rPr lang="pt-BR" sz="1200" kern="1200" baseline="0" dirty="0" smtClean="0">
                          <a:solidFill>
                            <a:schemeClr val="dk1"/>
                          </a:solidFill>
                          <a:latin typeface="+mn-lt"/>
                          <a:ea typeface="+mn-ea"/>
                          <a:cs typeface="+mn-cs"/>
                        </a:rPr>
                        <a:t>processing times.</a:t>
                      </a:r>
                    </a:p>
                    <a:p>
                      <a:r>
                        <a:rPr lang="en-US" sz="1200" kern="1200" baseline="0" dirty="0" smtClean="0">
                          <a:solidFill>
                            <a:schemeClr val="dk1"/>
                          </a:solidFill>
                          <a:latin typeface="+mn-lt"/>
                          <a:ea typeface="+mn-ea"/>
                          <a:cs typeface="+mn-cs"/>
                        </a:rPr>
                        <a:t>Better adhesion of subsequent finishes; better corrosion</a:t>
                      </a:r>
                    </a:p>
                    <a:p>
                      <a:r>
                        <a:rPr lang="en-US" sz="1200" kern="1200" baseline="0" dirty="0" smtClean="0">
                          <a:solidFill>
                            <a:schemeClr val="dk1"/>
                          </a:solidFill>
                          <a:latin typeface="+mn-lt"/>
                          <a:ea typeface="+mn-ea"/>
                          <a:cs typeface="+mn-cs"/>
                        </a:rPr>
                        <a:t>protection.</a:t>
                      </a:r>
                      <a:endParaRPr lang="en-US" sz="1200" dirty="0"/>
                    </a:p>
                  </a:txBody>
                  <a:tcPr/>
                </a:tc>
              </a:tr>
              <a:tr h="520700">
                <a:tc>
                  <a:txBody>
                    <a:bodyPr/>
                    <a:lstStyle/>
                    <a:p>
                      <a:r>
                        <a:rPr lang="en-US" sz="1200" dirty="0" smtClean="0"/>
                        <a:t>4</a:t>
                      </a:r>
                      <a:endParaRPr lang="en-US" sz="1200" dirty="0"/>
                    </a:p>
                  </a:txBody>
                  <a:tcPr/>
                </a:tc>
                <a:tc>
                  <a:txBody>
                    <a:bodyPr/>
                    <a:lstStyle/>
                    <a:p>
                      <a:r>
                        <a:rPr lang="en-US" sz="1200" kern="1200" baseline="0" dirty="0" smtClean="0">
                          <a:solidFill>
                            <a:schemeClr val="dk1"/>
                          </a:solidFill>
                          <a:latin typeface="+mn-lt"/>
                          <a:ea typeface="+mn-ea"/>
                          <a:cs typeface="+mn-cs"/>
                        </a:rPr>
                        <a:t>Nickel (II)</a:t>
                      </a:r>
                      <a:endParaRPr lang="en-US" sz="1200" dirty="0"/>
                    </a:p>
                  </a:txBody>
                  <a:tcPr/>
                </a:tc>
                <a:tc>
                  <a:txBody>
                    <a:bodyPr/>
                    <a:lstStyle/>
                    <a:p>
                      <a:r>
                        <a:rPr lang="en-US" sz="1200" dirty="0" smtClean="0"/>
                        <a:t>To improve surface texture</a:t>
                      </a:r>
                      <a:endParaRPr lang="en-US" sz="1200" dirty="0"/>
                    </a:p>
                  </a:txBody>
                  <a:tcPr/>
                </a:tc>
                <a:tc>
                  <a:txBody>
                    <a:bodyPr/>
                    <a:lstStyle/>
                    <a:p>
                      <a:r>
                        <a:rPr lang="en-US" sz="1200" dirty="0" smtClean="0"/>
                        <a:t>Better adhesion of subsequent finishes,</a:t>
                      </a:r>
                      <a:r>
                        <a:rPr lang="en-US" sz="1200" baseline="0" dirty="0" smtClean="0"/>
                        <a:t> better corrosion protection</a:t>
                      </a:r>
                      <a:endParaRPr lang="en-US" sz="1200" dirty="0"/>
                    </a:p>
                  </a:txBody>
                  <a:tcPr/>
                </a:tc>
              </a:tr>
              <a:tr h="520700">
                <a:tc>
                  <a:txBody>
                    <a:bodyPr/>
                    <a:lstStyle/>
                    <a:p>
                      <a:r>
                        <a:rPr lang="en-US" sz="1200" dirty="0" smtClean="0"/>
                        <a:t>5</a:t>
                      </a:r>
                      <a:endParaRPr lang="en-US" sz="1200" dirty="0"/>
                    </a:p>
                  </a:txBody>
                  <a:tcPr/>
                </a:tc>
                <a:tc>
                  <a:txBody>
                    <a:bodyPr/>
                    <a:lstStyle/>
                    <a:p>
                      <a:r>
                        <a:rPr lang="en-US" sz="1200" dirty="0" smtClean="0"/>
                        <a:t>Lead compounds, </a:t>
                      </a:r>
                      <a:r>
                        <a:rPr lang="en-US" sz="1200" dirty="0" err="1" smtClean="0"/>
                        <a:t>tungstate</a:t>
                      </a:r>
                      <a:r>
                        <a:rPr lang="en-US" sz="1200" baseline="0" dirty="0" smtClean="0"/>
                        <a:t> ions, gaseous nitrogen peroxide, hydroxylamine </a:t>
                      </a:r>
                      <a:r>
                        <a:rPr lang="en-US" sz="1200" baseline="0" dirty="0" err="1" smtClean="0"/>
                        <a:t>sulphate</a:t>
                      </a:r>
                      <a:r>
                        <a:rPr lang="en-US" sz="1200" baseline="0" dirty="0" smtClean="0"/>
                        <a:t>, hexamine</a:t>
                      </a:r>
                      <a:endParaRPr lang="en-US" sz="1200" dirty="0"/>
                    </a:p>
                  </a:txBody>
                  <a:tcPr/>
                </a:tc>
                <a:tc>
                  <a:txBody>
                    <a:bodyPr/>
                    <a:lstStyle/>
                    <a:p>
                      <a:r>
                        <a:rPr lang="en-US" sz="1200" dirty="0" smtClean="0"/>
                        <a:t>To accelerate</a:t>
                      </a:r>
                      <a:r>
                        <a:rPr lang="en-US" sz="1200" baseline="0" dirty="0" smtClean="0"/>
                        <a:t> </a:t>
                      </a:r>
                      <a:r>
                        <a:rPr lang="en-US" sz="1200" baseline="0" dirty="0" err="1" smtClean="0"/>
                        <a:t>phosphating</a:t>
                      </a:r>
                      <a:r>
                        <a:rPr lang="en-US" sz="1200" baseline="0" dirty="0" smtClean="0"/>
                        <a:t> </a:t>
                      </a:r>
                      <a:r>
                        <a:rPr lang="en-US" sz="1200" baseline="0" dirty="0" err="1" smtClean="0"/>
                        <a:t>proces</a:t>
                      </a:r>
                      <a:endParaRPr lang="en-US" sz="1200" dirty="0"/>
                    </a:p>
                  </a:txBody>
                  <a:tcPr/>
                </a:tc>
                <a:tc>
                  <a:txBody>
                    <a:bodyPr/>
                    <a:lstStyle/>
                    <a:p>
                      <a:r>
                        <a:rPr lang="en-US" sz="1200" dirty="0" smtClean="0"/>
                        <a:t>Reduction in process time</a:t>
                      </a:r>
                      <a:endParaRPr lang="en-US" sz="1200" dirty="0"/>
                    </a:p>
                  </a:txBody>
                  <a:tcPr/>
                </a:tc>
              </a:tr>
              <a:tr h="520700">
                <a:tc>
                  <a:txBody>
                    <a:bodyPr/>
                    <a:lstStyle/>
                    <a:p>
                      <a:r>
                        <a:rPr lang="en-US" sz="1200" dirty="0" smtClean="0"/>
                        <a:t>6</a:t>
                      </a:r>
                      <a:endParaRPr lang="en-US" sz="1200" dirty="0"/>
                    </a:p>
                  </a:txBody>
                  <a:tcPr/>
                </a:tc>
                <a:tc>
                  <a:txBody>
                    <a:bodyPr/>
                    <a:lstStyle/>
                    <a:p>
                      <a:r>
                        <a:rPr lang="en-US" sz="1200" dirty="0" err="1" smtClean="0"/>
                        <a:t>Persulphate</a:t>
                      </a:r>
                      <a:r>
                        <a:rPr lang="en-US" sz="1200" dirty="0" smtClean="0"/>
                        <a:t> and </a:t>
                      </a:r>
                      <a:r>
                        <a:rPr lang="en-US" sz="1200" dirty="0" err="1" smtClean="0"/>
                        <a:t>permonosulphuric</a:t>
                      </a:r>
                      <a:r>
                        <a:rPr lang="en-US" sz="1200" dirty="0" smtClean="0"/>
                        <a:t> acid</a:t>
                      </a:r>
                      <a:endParaRPr lang="en-US" sz="1200" dirty="0"/>
                    </a:p>
                  </a:txBody>
                  <a:tcPr/>
                </a:tc>
                <a:tc>
                  <a:txBody>
                    <a:bodyPr/>
                    <a:lstStyle/>
                    <a:p>
                      <a:r>
                        <a:rPr lang="en-US" sz="1200" dirty="0" smtClean="0"/>
                        <a:t>To prevent concentration of </a:t>
                      </a:r>
                      <a:r>
                        <a:rPr lang="en-US" sz="1200" dirty="0" err="1" smtClean="0"/>
                        <a:t>ferro-nitroso</a:t>
                      </a:r>
                      <a:r>
                        <a:rPr lang="en-US" sz="1200" baseline="0" dirty="0" smtClean="0"/>
                        <a:t> complex in nitrite accelerated zinc </a:t>
                      </a:r>
                      <a:r>
                        <a:rPr lang="en-US" sz="1200" baseline="0" dirty="0" err="1" smtClean="0"/>
                        <a:t>phosphating</a:t>
                      </a:r>
                      <a:r>
                        <a:rPr lang="en-US" sz="1200" baseline="0" dirty="0" smtClean="0"/>
                        <a:t> bath</a:t>
                      </a:r>
                      <a:endParaRPr lang="en-US" sz="1200" dirty="0"/>
                    </a:p>
                  </a:txBody>
                  <a:tcPr/>
                </a:tc>
                <a:tc>
                  <a:txBody>
                    <a:bodyPr/>
                    <a:lstStyle/>
                    <a:p>
                      <a:r>
                        <a:rPr lang="en-US" sz="1200" dirty="0" smtClean="0"/>
                        <a:t>Better utilization of nitrite and reduction in</a:t>
                      </a:r>
                      <a:r>
                        <a:rPr lang="en-US" sz="1200" baseline="0" dirty="0" smtClean="0"/>
                        <a:t> the evolution of toxic </a:t>
                      </a:r>
                      <a:r>
                        <a:rPr lang="en-US" sz="1200" baseline="0" dirty="0" err="1" smtClean="0"/>
                        <a:t>vapours</a:t>
                      </a:r>
                      <a:endParaRPr lang="en-US" sz="1200" dirty="0"/>
                    </a:p>
                  </a:txBody>
                  <a:tcPr/>
                </a:tc>
              </a:tr>
              <a:tr h="520700">
                <a:tc>
                  <a:txBody>
                    <a:bodyPr/>
                    <a:lstStyle/>
                    <a:p>
                      <a:r>
                        <a:rPr lang="en-US" sz="1200" dirty="0" smtClean="0"/>
                        <a:t>7</a:t>
                      </a:r>
                      <a:endParaRPr lang="en-US" sz="1200" dirty="0"/>
                    </a:p>
                  </a:txBody>
                  <a:tcPr/>
                </a:tc>
                <a:tc>
                  <a:txBody>
                    <a:bodyPr/>
                    <a:lstStyle/>
                    <a:p>
                      <a:r>
                        <a:rPr lang="en-US" sz="1200" dirty="0" err="1" smtClean="0"/>
                        <a:t>Cuclic</a:t>
                      </a:r>
                      <a:r>
                        <a:rPr lang="en-US" sz="1200" baseline="0" dirty="0" smtClean="0"/>
                        <a:t> </a:t>
                      </a:r>
                      <a:r>
                        <a:rPr lang="en-US" sz="1200" baseline="0" dirty="0" err="1" smtClean="0"/>
                        <a:t>trimetaphosphate</a:t>
                      </a:r>
                      <a:endParaRPr lang="en-US" sz="1200" dirty="0"/>
                    </a:p>
                  </a:txBody>
                  <a:tcPr/>
                </a:tc>
                <a:tc>
                  <a:txBody>
                    <a:bodyPr/>
                    <a:lstStyle/>
                    <a:p>
                      <a:r>
                        <a:rPr lang="en-US" sz="1200" dirty="0" smtClean="0"/>
                        <a:t>To reduce the operating temperature and increase tolerance to dissolved iron</a:t>
                      </a:r>
                      <a:endParaRPr lang="en-US" sz="1200" dirty="0"/>
                    </a:p>
                  </a:txBody>
                  <a:tcPr/>
                </a:tc>
                <a:tc>
                  <a:txBody>
                    <a:bodyPr/>
                    <a:lstStyle/>
                    <a:p>
                      <a:r>
                        <a:rPr lang="en-US" sz="1200" dirty="0" smtClean="0"/>
                        <a:t>Thinner, smoother, and improve corrosion resistance</a:t>
                      </a:r>
                      <a:endParaRPr lang="en-US" sz="1200" dirty="0"/>
                    </a:p>
                  </a:txBody>
                  <a:tcPr/>
                </a:tc>
              </a:tr>
            </a:tbl>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fontAlgn="auto" hangingPunct="1">
              <a:spcAft>
                <a:spcPts val="0"/>
              </a:spcAft>
              <a:defRPr/>
            </a:pPr>
            <a:r>
              <a:rPr lang="en-US" smtClean="0"/>
              <a:t>Color Anodizing</a:t>
            </a:r>
          </a:p>
        </p:txBody>
      </p:sp>
      <p:pic>
        <p:nvPicPr>
          <p:cNvPr id="22531" name="Picture 2"/>
          <p:cNvPicPr>
            <a:picLocks noChangeAspect="1" noChangeArrowheads="1"/>
          </p:cNvPicPr>
          <p:nvPr/>
        </p:nvPicPr>
        <p:blipFill>
          <a:blip r:embed="rId2" cstate="print"/>
          <a:srcRect/>
          <a:stretch>
            <a:fillRect/>
          </a:stretch>
        </p:blipFill>
        <p:spPr bwMode="auto">
          <a:xfrm>
            <a:off x="2667000" y="4038600"/>
            <a:ext cx="1857375" cy="2276475"/>
          </a:xfrm>
          <a:prstGeom prst="rect">
            <a:avLst/>
          </a:prstGeom>
          <a:noFill/>
          <a:ln w="9525">
            <a:solidFill>
              <a:schemeClr val="bg1"/>
            </a:solidFill>
            <a:miter lim="800000"/>
            <a:headEnd/>
            <a:tailEnd/>
          </a:ln>
        </p:spPr>
      </p:pic>
      <p:pic>
        <p:nvPicPr>
          <p:cNvPr id="22532" name="Picture 3"/>
          <p:cNvPicPr>
            <a:picLocks noChangeAspect="1" noChangeArrowheads="1"/>
          </p:cNvPicPr>
          <p:nvPr/>
        </p:nvPicPr>
        <p:blipFill>
          <a:blip r:embed="rId3" cstate="print"/>
          <a:srcRect/>
          <a:stretch>
            <a:fillRect/>
          </a:stretch>
        </p:blipFill>
        <p:spPr bwMode="auto">
          <a:xfrm>
            <a:off x="4876800" y="3962400"/>
            <a:ext cx="1914525" cy="2714625"/>
          </a:xfrm>
          <a:prstGeom prst="rect">
            <a:avLst/>
          </a:prstGeom>
          <a:noFill/>
          <a:ln w="9525">
            <a:solidFill>
              <a:schemeClr val="bg1"/>
            </a:solidFill>
            <a:miter lim="800000"/>
            <a:headEnd/>
            <a:tailEnd/>
          </a:ln>
        </p:spPr>
      </p:pic>
      <p:pic>
        <p:nvPicPr>
          <p:cNvPr id="22533" name="Picture 4"/>
          <p:cNvPicPr>
            <a:picLocks noChangeAspect="1" noChangeArrowheads="1"/>
          </p:cNvPicPr>
          <p:nvPr/>
        </p:nvPicPr>
        <p:blipFill>
          <a:blip r:embed="rId4" cstate="print"/>
          <a:srcRect/>
          <a:stretch>
            <a:fillRect/>
          </a:stretch>
        </p:blipFill>
        <p:spPr bwMode="auto">
          <a:xfrm>
            <a:off x="2667000" y="1295400"/>
            <a:ext cx="1857375" cy="2200275"/>
          </a:xfrm>
          <a:prstGeom prst="rect">
            <a:avLst/>
          </a:prstGeom>
          <a:noFill/>
          <a:ln w="9525">
            <a:solidFill>
              <a:schemeClr val="bg1"/>
            </a:solidFill>
            <a:miter lim="800000"/>
            <a:headEnd/>
            <a:tailEnd/>
          </a:ln>
        </p:spPr>
      </p:pic>
      <p:pic>
        <p:nvPicPr>
          <p:cNvPr id="22534" name="Picture 5"/>
          <p:cNvPicPr>
            <a:picLocks noChangeAspect="1" noChangeArrowheads="1"/>
          </p:cNvPicPr>
          <p:nvPr/>
        </p:nvPicPr>
        <p:blipFill>
          <a:blip r:embed="rId5" cstate="print"/>
          <a:srcRect/>
          <a:stretch>
            <a:fillRect/>
          </a:stretch>
        </p:blipFill>
        <p:spPr bwMode="auto">
          <a:xfrm>
            <a:off x="4876800" y="1295400"/>
            <a:ext cx="1857375" cy="2590800"/>
          </a:xfrm>
          <a:prstGeom prst="rect">
            <a:avLst/>
          </a:prstGeom>
          <a:noFill/>
          <a:ln w="9525">
            <a:solidFill>
              <a:schemeClr val="bg1"/>
            </a:solidFill>
            <a:miter lim="800000"/>
            <a:headEnd/>
            <a:tailEnd/>
          </a:ln>
        </p:spPr>
      </p:pic>
      <p:sp>
        <p:nvSpPr>
          <p:cNvPr id="22535" name="TextBox 7"/>
          <p:cNvSpPr txBox="1">
            <a:spLocks noChangeArrowheads="1"/>
          </p:cNvSpPr>
          <p:nvPr/>
        </p:nvSpPr>
        <p:spPr bwMode="auto">
          <a:xfrm>
            <a:off x="0" y="6477000"/>
            <a:ext cx="2986088" cy="276225"/>
          </a:xfrm>
          <a:prstGeom prst="rect">
            <a:avLst/>
          </a:prstGeom>
          <a:noFill/>
          <a:ln w="9525">
            <a:noFill/>
            <a:miter lim="800000"/>
            <a:headEnd/>
            <a:tailEnd/>
          </a:ln>
        </p:spPr>
        <p:txBody>
          <a:bodyPr wrap="none">
            <a:spAutoFit/>
          </a:bodyPr>
          <a:lstStyle/>
          <a:p>
            <a:r>
              <a:rPr lang="en-US" sz="1200">
                <a:latin typeface="Calibri" pitchFamily="34" charset="0"/>
              </a:rPr>
              <a:t>Courtesy of  the Aluminum Extruders Council</a:t>
            </a:r>
          </a:p>
        </p:txBody>
      </p:sp>
      <p:pic>
        <p:nvPicPr>
          <p:cNvPr id="22536" name="Picture 6"/>
          <p:cNvPicPr>
            <a:picLocks noChangeAspect="1" noChangeArrowheads="1"/>
          </p:cNvPicPr>
          <p:nvPr/>
        </p:nvPicPr>
        <p:blipFill>
          <a:blip r:embed="rId6" cstate="print"/>
          <a:srcRect/>
          <a:stretch>
            <a:fillRect/>
          </a:stretch>
        </p:blipFill>
        <p:spPr bwMode="auto">
          <a:xfrm>
            <a:off x="609600" y="1600200"/>
            <a:ext cx="1452563" cy="1371600"/>
          </a:xfrm>
          <a:prstGeom prst="rect">
            <a:avLst/>
          </a:prstGeom>
          <a:noFill/>
          <a:ln w="9525">
            <a:solidFill>
              <a:schemeClr val="bg1"/>
            </a:solidFill>
            <a:miter lim="800000"/>
            <a:headEnd/>
            <a:tailEnd/>
          </a:ln>
        </p:spPr>
      </p:pic>
      <p:pic>
        <p:nvPicPr>
          <p:cNvPr id="22537" name="Picture 9"/>
          <p:cNvPicPr>
            <a:picLocks noChangeAspect="1" noChangeArrowheads="1"/>
          </p:cNvPicPr>
          <p:nvPr/>
        </p:nvPicPr>
        <p:blipFill>
          <a:blip r:embed="rId7" cstate="print"/>
          <a:srcRect/>
          <a:stretch>
            <a:fillRect/>
          </a:stretch>
        </p:blipFill>
        <p:spPr bwMode="auto">
          <a:xfrm>
            <a:off x="7086600" y="1676400"/>
            <a:ext cx="1362075" cy="1219200"/>
          </a:xfrm>
          <a:prstGeom prst="rect">
            <a:avLst/>
          </a:prstGeom>
          <a:noFill/>
          <a:ln w="9525">
            <a:solidFill>
              <a:schemeClr val="bg1"/>
            </a:solidFill>
            <a:miter lim="800000"/>
            <a:headEnd/>
            <a:tailEnd/>
          </a:ln>
        </p:spPr>
      </p:pic>
      <p:pic>
        <p:nvPicPr>
          <p:cNvPr id="22538" name="Picture 10"/>
          <p:cNvPicPr>
            <a:picLocks noChangeAspect="1" noChangeArrowheads="1"/>
          </p:cNvPicPr>
          <p:nvPr/>
        </p:nvPicPr>
        <p:blipFill>
          <a:blip r:embed="rId8" cstate="print"/>
          <a:srcRect/>
          <a:stretch>
            <a:fillRect/>
          </a:stretch>
        </p:blipFill>
        <p:spPr bwMode="auto">
          <a:xfrm>
            <a:off x="609600" y="4267200"/>
            <a:ext cx="1519238" cy="1387475"/>
          </a:xfrm>
          <a:prstGeom prst="rect">
            <a:avLst/>
          </a:prstGeom>
          <a:noFill/>
          <a:ln w="9525">
            <a:solidFill>
              <a:schemeClr val="bg1"/>
            </a:solidFill>
            <a:miter lim="800000"/>
            <a:headEnd/>
            <a:tailEnd/>
          </a:ln>
        </p:spPr>
      </p:pic>
      <p:pic>
        <p:nvPicPr>
          <p:cNvPr id="22539" name="Picture 11"/>
          <p:cNvPicPr>
            <a:picLocks noChangeAspect="1" noChangeArrowheads="1"/>
          </p:cNvPicPr>
          <p:nvPr/>
        </p:nvPicPr>
        <p:blipFill>
          <a:blip r:embed="rId9" cstate="print"/>
          <a:srcRect/>
          <a:stretch>
            <a:fillRect/>
          </a:stretch>
        </p:blipFill>
        <p:spPr bwMode="auto">
          <a:xfrm>
            <a:off x="7086600" y="4114800"/>
            <a:ext cx="1387475" cy="1600200"/>
          </a:xfrm>
          <a:prstGeom prst="rect">
            <a:avLst/>
          </a:prstGeom>
          <a:noFill/>
          <a:ln w="9525">
            <a:solidFill>
              <a:schemeClr val="bg1"/>
            </a:solid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fontAlgn="auto" hangingPunct="1">
              <a:spcAft>
                <a:spcPts val="0"/>
              </a:spcAft>
              <a:defRPr/>
            </a:pPr>
            <a:r>
              <a:rPr lang="en-US" dirty="0" smtClean="0"/>
              <a:t>Advantages</a:t>
            </a:r>
          </a:p>
        </p:txBody>
      </p:sp>
      <p:sp>
        <p:nvSpPr>
          <p:cNvPr id="23555" name="Content Placeholder 2"/>
          <p:cNvSpPr>
            <a:spLocks noGrp="1"/>
          </p:cNvSpPr>
          <p:nvPr>
            <p:ph idx="1"/>
          </p:nvPr>
        </p:nvSpPr>
        <p:spPr>
          <a:xfrm>
            <a:off x="304800" y="1371600"/>
            <a:ext cx="8001000" cy="4525963"/>
          </a:xfrm>
        </p:spPr>
        <p:txBody>
          <a:bodyPr>
            <a:normAutofit fontScale="85000" lnSpcReduction="20000"/>
          </a:bodyPr>
          <a:lstStyle/>
          <a:p>
            <a:pPr eaLnBrk="1" hangingPunct="1"/>
            <a:r>
              <a:rPr lang="en-US" dirty="0" smtClean="0"/>
              <a:t>Process is well suited for mass production</a:t>
            </a:r>
          </a:p>
          <a:p>
            <a:pPr eaLnBrk="1" hangingPunct="1"/>
            <a:r>
              <a:rPr lang="en-US" dirty="0" smtClean="0"/>
              <a:t>Minimal impact on dimensional tolerances</a:t>
            </a:r>
          </a:p>
          <a:p>
            <a:pPr eaLnBrk="1" hangingPunct="1"/>
            <a:r>
              <a:rPr lang="en-US" dirty="0" smtClean="0"/>
              <a:t>Durability and life of treatment</a:t>
            </a:r>
          </a:p>
          <a:p>
            <a:pPr eaLnBrk="1" hangingPunct="1"/>
            <a:r>
              <a:rPr lang="en-US" dirty="0" smtClean="0"/>
              <a:t>Color stability</a:t>
            </a:r>
          </a:p>
          <a:p>
            <a:pPr eaLnBrk="1" hangingPunct="1"/>
            <a:r>
              <a:rPr lang="en-US" dirty="0" smtClean="0"/>
              <a:t>Easy to maintain</a:t>
            </a:r>
          </a:p>
          <a:p>
            <a:pPr eaLnBrk="1" hangingPunct="1"/>
            <a:r>
              <a:rPr lang="en-US" dirty="0" smtClean="0"/>
              <a:t>Aesthetically pleasing</a:t>
            </a:r>
          </a:p>
          <a:p>
            <a:pPr eaLnBrk="1" hangingPunct="1"/>
            <a:r>
              <a:rPr lang="en-US" dirty="0" smtClean="0"/>
              <a:t>Cost</a:t>
            </a:r>
          </a:p>
          <a:p>
            <a:pPr eaLnBrk="1" hangingPunct="1"/>
            <a:r>
              <a:rPr lang="en-US" dirty="0" smtClean="0"/>
              <a:t>Health and safety</a:t>
            </a:r>
          </a:p>
          <a:p>
            <a:pPr eaLnBrk="1" hangingPunct="1"/>
            <a:r>
              <a:rPr lang="en-US" dirty="0" smtClean="0"/>
              <a:t>Maintenance</a:t>
            </a:r>
          </a:p>
          <a:p>
            <a:pPr lvl="1"/>
            <a:r>
              <a:rPr lang="en-US" dirty="0" smtClean="0"/>
              <a:t>Mild detergent with an abrasive cleaning technique can be used to remove dirt and stains</a:t>
            </a:r>
          </a:p>
        </p:txBody>
      </p:sp>
      <p:pic>
        <p:nvPicPr>
          <p:cNvPr id="5" name="Picture 4"/>
          <p:cNvPicPr>
            <a:picLocks noChangeAspect="1" noChangeArrowheads="1"/>
          </p:cNvPicPr>
          <p:nvPr/>
        </p:nvPicPr>
        <p:blipFill>
          <a:blip r:embed="rId2" cstate="print"/>
          <a:srcRect/>
          <a:stretch>
            <a:fillRect/>
          </a:stretch>
        </p:blipFill>
        <p:spPr bwMode="auto">
          <a:xfrm>
            <a:off x="6019800" y="2590800"/>
            <a:ext cx="2438400" cy="1828800"/>
          </a:xfrm>
          <a:prstGeom prst="rect">
            <a:avLst/>
          </a:prstGeom>
          <a:noFill/>
          <a:ln w="9525">
            <a:solidFill>
              <a:schemeClr val="bg1"/>
            </a:solid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fontAlgn="auto" hangingPunct="1">
              <a:spcAft>
                <a:spcPts val="0"/>
              </a:spcAft>
              <a:defRPr/>
            </a:pPr>
            <a:r>
              <a:rPr lang="en-US" dirty="0" smtClean="0"/>
              <a:t>Disadvantages</a:t>
            </a:r>
          </a:p>
        </p:txBody>
      </p:sp>
      <p:sp>
        <p:nvSpPr>
          <p:cNvPr id="24579" name="Content Placeholder 2"/>
          <p:cNvSpPr>
            <a:spLocks noGrp="1"/>
          </p:cNvSpPr>
          <p:nvPr>
            <p:ph idx="1"/>
          </p:nvPr>
        </p:nvSpPr>
        <p:spPr/>
        <p:txBody>
          <a:bodyPr/>
          <a:lstStyle/>
          <a:p>
            <a:pPr eaLnBrk="1" hangingPunct="1"/>
            <a:r>
              <a:rPr lang="en-US" smtClean="0"/>
              <a:t>Limited selection of metals can be anodized</a:t>
            </a:r>
          </a:p>
          <a:p>
            <a:pPr eaLnBrk="1" hangingPunct="1"/>
            <a:r>
              <a:rPr lang="en-US" smtClean="0"/>
              <a:t>Bulk anodizing of small items can be difficult or impossible given certain processes</a:t>
            </a:r>
          </a:p>
          <a:p>
            <a:pPr eaLnBrk="1" hangingPunct="1"/>
            <a:r>
              <a:rPr lang="en-US" smtClean="0"/>
              <a:t>Small gaps in coating are produced at points of contact with jigs or fixtures</a:t>
            </a:r>
          </a:p>
          <a:p>
            <a:pPr eaLnBrk="1" hangingPunct="1"/>
            <a:r>
              <a:rPr lang="en-US" smtClean="0"/>
              <a:t>Oxidation layers need to be removed from jigs and fixtures after every use</a:t>
            </a:r>
          </a:p>
          <a:p>
            <a:pPr eaLnBrk="1" hangingPunct="1"/>
            <a:endParaRPr lang="en-US"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Laboratory Testing</a:t>
            </a:r>
            <a:endParaRPr lang="en-US" dirty="0"/>
          </a:p>
        </p:txBody>
      </p:sp>
      <p:sp>
        <p:nvSpPr>
          <p:cNvPr id="3" name="Content Placeholder 2"/>
          <p:cNvSpPr>
            <a:spLocks noGrp="1"/>
          </p:cNvSpPr>
          <p:nvPr>
            <p:ph idx="1"/>
          </p:nvPr>
        </p:nvSpPr>
        <p:spPr>
          <a:xfrm>
            <a:off x="228600" y="990600"/>
            <a:ext cx="8686800" cy="4525963"/>
          </a:xfrm>
        </p:spPr>
        <p:txBody>
          <a:bodyPr>
            <a:normAutofit fontScale="92500"/>
          </a:bodyPr>
          <a:lstStyle/>
          <a:p>
            <a:r>
              <a:rPr lang="en-US" dirty="0" smtClean="0"/>
              <a:t>Coating Thickness – ASTM B244 – Eddy Current</a:t>
            </a:r>
          </a:p>
          <a:p>
            <a:r>
              <a:rPr lang="en-US" dirty="0" smtClean="0"/>
              <a:t>Coating weight – ASTM B137 – Acid Dissolution</a:t>
            </a:r>
          </a:p>
          <a:p>
            <a:r>
              <a:rPr lang="en-US" dirty="0" smtClean="0"/>
              <a:t>Seal Quality</a:t>
            </a:r>
          </a:p>
          <a:p>
            <a:pPr lvl="1"/>
            <a:r>
              <a:rPr lang="en-US" dirty="0" smtClean="0"/>
              <a:t>ASTM B136 – Modified Dye Stain</a:t>
            </a:r>
          </a:p>
          <a:p>
            <a:pPr lvl="1"/>
            <a:r>
              <a:rPr lang="en-US" dirty="0" smtClean="0"/>
              <a:t>ASTM B680 – Acid Dissolution</a:t>
            </a:r>
          </a:p>
          <a:p>
            <a:r>
              <a:rPr lang="en-US" dirty="0" smtClean="0"/>
              <a:t>Abrasion Resistance – FED-STD-141-Method 6192.1</a:t>
            </a:r>
          </a:p>
          <a:p>
            <a:r>
              <a:rPr lang="en-US" dirty="0" smtClean="0"/>
              <a:t>Gloss – ASTM D523</a:t>
            </a:r>
          </a:p>
          <a:p>
            <a:r>
              <a:rPr lang="en-US" dirty="0" smtClean="0"/>
              <a:t>Corrosion Resistance – ASTM B117 (Salt Spray)</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dirty="0" smtClean="0"/>
              <a:t>Cross-Sectional View of a Dyed And Sealed Anodic Film</a:t>
            </a:r>
            <a:endParaRPr lang="en-US" dirty="0"/>
          </a:p>
        </p:txBody>
      </p:sp>
      <p:grpSp>
        <p:nvGrpSpPr>
          <p:cNvPr id="18" name="Group 17"/>
          <p:cNvGrpSpPr/>
          <p:nvPr/>
        </p:nvGrpSpPr>
        <p:grpSpPr>
          <a:xfrm>
            <a:off x="381000" y="1219200"/>
            <a:ext cx="7715250" cy="4238625"/>
            <a:chOff x="381000" y="1219200"/>
            <a:chExt cx="7715250" cy="4238625"/>
          </a:xfrm>
        </p:grpSpPr>
        <p:pic>
          <p:nvPicPr>
            <p:cNvPr id="8194" name="Picture 2"/>
            <p:cNvPicPr>
              <a:picLocks noChangeAspect="1" noChangeArrowheads="1"/>
            </p:cNvPicPr>
            <p:nvPr/>
          </p:nvPicPr>
          <p:blipFill>
            <a:blip r:embed="rId2" cstate="print"/>
            <a:srcRect/>
            <a:stretch>
              <a:fillRect/>
            </a:stretch>
          </p:blipFill>
          <p:spPr bwMode="auto">
            <a:xfrm>
              <a:off x="2590800" y="1600200"/>
              <a:ext cx="5505450" cy="3857625"/>
            </a:xfrm>
            <a:prstGeom prst="rect">
              <a:avLst/>
            </a:prstGeom>
            <a:noFill/>
            <a:ln w="9525">
              <a:noFill/>
              <a:miter lim="800000"/>
              <a:headEnd/>
              <a:tailEnd/>
            </a:ln>
          </p:spPr>
        </p:pic>
        <p:cxnSp>
          <p:nvCxnSpPr>
            <p:cNvPr id="6" name="Straight Arrow Connector 5"/>
            <p:cNvCxnSpPr/>
            <p:nvPr/>
          </p:nvCxnSpPr>
          <p:spPr>
            <a:xfrm>
              <a:off x="2057400" y="1752600"/>
              <a:ext cx="990600" cy="5334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81000" y="1219200"/>
              <a:ext cx="2057400" cy="923330"/>
            </a:xfrm>
            <a:prstGeom prst="rect">
              <a:avLst/>
            </a:prstGeom>
            <a:noFill/>
          </p:spPr>
          <p:txBody>
            <a:bodyPr wrap="square" rtlCol="0">
              <a:spAutoFit/>
            </a:bodyPr>
            <a:lstStyle/>
            <a:p>
              <a:r>
                <a:rPr lang="en-US" dirty="0" smtClean="0"/>
                <a:t>Ni(OH)2 precipitate absorbed dye &amp; hydrated coating</a:t>
              </a:r>
              <a:endParaRPr lang="en-US" dirty="0"/>
            </a:p>
          </p:txBody>
        </p:sp>
        <p:cxnSp>
          <p:nvCxnSpPr>
            <p:cNvPr id="8" name="Straight Arrow Connector 7"/>
            <p:cNvCxnSpPr/>
            <p:nvPr/>
          </p:nvCxnSpPr>
          <p:spPr>
            <a:xfrm>
              <a:off x="2362200" y="5029200"/>
              <a:ext cx="762000" cy="228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362200" y="4114800"/>
              <a:ext cx="609600" cy="152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133600" y="2667000"/>
              <a:ext cx="1066800" cy="762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143000" y="4724400"/>
              <a:ext cx="2057400" cy="646331"/>
            </a:xfrm>
            <a:prstGeom prst="rect">
              <a:avLst/>
            </a:prstGeom>
            <a:noFill/>
          </p:spPr>
          <p:txBody>
            <a:bodyPr wrap="square" rtlCol="0">
              <a:spAutoFit/>
            </a:bodyPr>
            <a:lstStyle/>
            <a:p>
              <a:r>
                <a:rPr lang="en-US" dirty="0" smtClean="0"/>
                <a:t>Aluminum substrate</a:t>
              </a:r>
              <a:endParaRPr lang="en-US" dirty="0"/>
            </a:p>
          </p:txBody>
        </p:sp>
        <p:sp>
          <p:nvSpPr>
            <p:cNvPr id="16" name="TextBox 15"/>
            <p:cNvSpPr txBox="1"/>
            <p:nvPr/>
          </p:nvSpPr>
          <p:spPr>
            <a:xfrm>
              <a:off x="609600" y="3581400"/>
              <a:ext cx="2057400" cy="646331"/>
            </a:xfrm>
            <a:prstGeom prst="rect">
              <a:avLst/>
            </a:prstGeom>
            <a:noFill/>
          </p:spPr>
          <p:txBody>
            <a:bodyPr wrap="square" rtlCol="0">
              <a:spAutoFit/>
            </a:bodyPr>
            <a:lstStyle/>
            <a:p>
              <a:r>
                <a:rPr lang="en-US" dirty="0" smtClean="0"/>
                <a:t>Non-hydrated anodic coating</a:t>
              </a:r>
              <a:endParaRPr lang="en-US" dirty="0"/>
            </a:p>
          </p:txBody>
        </p:sp>
        <p:sp>
          <p:nvSpPr>
            <p:cNvPr id="17" name="TextBox 16"/>
            <p:cNvSpPr txBox="1"/>
            <p:nvPr/>
          </p:nvSpPr>
          <p:spPr>
            <a:xfrm>
              <a:off x="457200" y="2438400"/>
              <a:ext cx="2057400" cy="646331"/>
            </a:xfrm>
            <a:prstGeom prst="rect">
              <a:avLst/>
            </a:prstGeom>
            <a:noFill/>
          </p:spPr>
          <p:txBody>
            <a:bodyPr wrap="square" rtlCol="0">
              <a:spAutoFit/>
            </a:bodyPr>
            <a:lstStyle/>
            <a:p>
              <a:r>
                <a:rPr lang="en-US" dirty="0" smtClean="0"/>
                <a:t>Hydrated anodic coating</a:t>
              </a:r>
              <a:endParaRPr lang="en-US" dirty="0"/>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14"/>
          <p:cNvSpPr txBox="1">
            <a:spLocks noChangeArrowheads="1"/>
          </p:cNvSpPr>
          <p:nvPr/>
        </p:nvSpPr>
        <p:spPr bwMode="auto">
          <a:xfrm>
            <a:off x="609600" y="1219200"/>
            <a:ext cx="8153400" cy="3908425"/>
          </a:xfrm>
          <a:prstGeom prst="rect">
            <a:avLst/>
          </a:prstGeom>
          <a:noFill/>
          <a:ln w="9525">
            <a:noFill/>
            <a:miter lim="800000"/>
            <a:headEnd/>
            <a:tailEnd/>
          </a:ln>
        </p:spPr>
        <p:txBody>
          <a:bodyPr>
            <a:spAutoFit/>
          </a:bodyPr>
          <a:lstStyle/>
          <a:p>
            <a:r>
              <a:rPr lang="en-US" dirty="0">
                <a:latin typeface="Times New Roman" pitchFamily="18" charset="0"/>
                <a:cs typeface="Times New Roman" pitchFamily="18" charset="0"/>
              </a:rPr>
              <a:t>TiO</a:t>
            </a:r>
            <a:r>
              <a:rPr lang="en-US" baseline="-25000" dirty="0">
                <a:latin typeface="Times New Roman" pitchFamily="18" charset="0"/>
                <a:cs typeface="Times New Roman" pitchFamily="18" charset="0"/>
              </a:rPr>
              <a:t>2</a:t>
            </a:r>
            <a:r>
              <a:rPr lang="en-US" dirty="0">
                <a:latin typeface="Times New Roman" pitchFamily="18" charset="0"/>
                <a:cs typeface="Times New Roman" pitchFamily="18" charset="0"/>
              </a:rPr>
              <a:t> films have attracted attention for a great variety of applications such as: </a:t>
            </a:r>
          </a:p>
          <a:p>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rPr>
              <a:t>  dye-sensitizing solar cells, </a:t>
            </a:r>
          </a:p>
          <a:p>
            <a:r>
              <a:rPr lang="en-US" sz="1600" dirty="0">
                <a:latin typeface="Times New Roman" pitchFamily="18" charset="0"/>
                <a:cs typeface="Times New Roman" pitchFamily="18" charset="0"/>
              </a:rPr>
              <a:t>  photo catalysis,</a:t>
            </a:r>
          </a:p>
          <a:p>
            <a:r>
              <a:rPr lang="en-US" sz="1600" dirty="0">
                <a:latin typeface="Times New Roman" pitchFamily="18" charset="0"/>
                <a:cs typeface="Times New Roman" pitchFamily="18" charset="0"/>
              </a:rPr>
              <a:t>  gas sensing …</a:t>
            </a:r>
          </a:p>
          <a:p>
            <a:r>
              <a:rPr lang="en-US" sz="1600" dirty="0">
                <a:latin typeface="Times New Roman" pitchFamily="18" charset="0"/>
                <a:cs typeface="Times New Roman" pitchFamily="18" charset="0"/>
              </a:rPr>
              <a:t> </a:t>
            </a:r>
          </a:p>
          <a:p>
            <a:r>
              <a:rPr lang="en-US" sz="1600" dirty="0">
                <a:latin typeface="Times New Roman" pitchFamily="18" charset="0"/>
                <a:cs typeface="Times New Roman" pitchFamily="18" charset="0"/>
              </a:rPr>
              <a:t> </a:t>
            </a:r>
            <a:r>
              <a:rPr lang="en-US" dirty="0">
                <a:latin typeface="Times New Roman" pitchFamily="18" charset="0"/>
                <a:cs typeface="Times New Roman" pitchFamily="18" charset="0"/>
              </a:rPr>
              <a:t>TiO</a:t>
            </a:r>
            <a:r>
              <a:rPr lang="en-US" baseline="-25000" dirty="0">
                <a:latin typeface="Times New Roman" pitchFamily="18" charset="0"/>
                <a:cs typeface="Times New Roman" pitchFamily="18" charset="0"/>
              </a:rPr>
              <a:t>2 </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nanoporous</a:t>
            </a:r>
            <a:r>
              <a:rPr lang="en-US" dirty="0">
                <a:latin typeface="Times New Roman" pitchFamily="18" charset="0"/>
                <a:cs typeface="Times New Roman" pitchFamily="18" charset="0"/>
              </a:rPr>
              <a:t> structures are </a:t>
            </a:r>
            <a:r>
              <a:rPr lang="en-US" dirty="0" err="1">
                <a:latin typeface="Times New Roman" pitchFamily="18" charset="0"/>
                <a:cs typeface="Times New Roman" pitchFamily="18" charset="0"/>
              </a:rPr>
              <a:t>desirible</a:t>
            </a:r>
            <a:r>
              <a:rPr lang="en-US" dirty="0">
                <a:latin typeface="Times New Roman" pitchFamily="18" charset="0"/>
                <a:cs typeface="Times New Roman" pitchFamily="18" charset="0"/>
              </a:rPr>
              <a:t> for these applications due to their high surface area </a:t>
            </a:r>
            <a:endParaRPr lang="en-US" baseline="-25000" dirty="0">
              <a:latin typeface="Times New Roman" pitchFamily="18" charset="0"/>
              <a:cs typeface="Times New Roman" pitchFamily="18" charset="0"/>
            </a:endParaRPr>
          </a:p>
          <a:p>
            <a:endParaRPr lang="en-US" sz="1600" dirty="0">
              <a:latin typeface="Times New Roman" pitchFamily="18" charset="0"/>
              <a:cs typeface="Times New Roman" pitchFamily="18" charset="0"/>
            </a:endParaRPr>
          </a:p>
          <a:p>
            <a:endParaRPr lang="en-US" sz="1600" dirty="0">
              <a:latin typeface="Times New Roman" pitchFamily="18" charset="0"/>
              <a:cs typeface="Times New Roman" pitchFamily="18" charset="0"/>
            </a:endParaRPr>
          </a:p>
          <a:p>
            <a:endParaRPr lang="en-US" sz="1600" dirty="0">
              <a:latin typeface="Times New Roman" pitchFamily="18" charset="0"/>
              <a:cs typeface="Times New Roman" pitchFamily="18" charset="0"/>
            </a:endParaRPr>
          </a:p>
          <a:p>
            <a:r>
              <a:rPr lang="en-US" dirty="0">
                <a:latin typeface="Times New Roman" pitchFamily="18" charset="0"/>
                <a:cs typeface="Times New Roman" pitchFamily="18" charset="0"/>
              </a:rPr>
              <a:t>A number of techniques have been used to make TiO</a:t>
            </a:r>
            <a:r>
              <a:rPr lang="en-US" baseline="-25000" dirty="0">
                <a:latin typeface="Times New Roman" pitchFamily="18" charset="0"/>
                <a:cs typeface="Times New Roman" pitchFamily="18" charset="0"/>
              </a:rPr>
              <a:t>2</a:t>
            </a:r>
            <a:r>
              <a:rPr lang="en-US" dirty="0">
                <a:latin typeface="Times New Roman" pitchFamily="18" charset="0"/>
                <a:cs typeface="Times New Roman" pitchFamily="18" charset="0"/>
              </a:rPr>
              <a:t> films, including</a:t>
            </a:r>
            <a:r>
              <a:rPr lang="en-US" sz="1600" dirty="0">
                <a:latin typeface="Times New Roman" pitchFamily="18" charset="0"/>
                <a:cs typeface="Times New Roman" pitchFamily="18" charset="0"/>
              </a:rPr>
              <a:t>:</a:t>
            </a:r>
          </a:p>
          <a:p>
            <a:r>
              <a:rPr lang="en-US" sz="1600" dirty="0">
                <a:latin typeface="Times New Roman" pitchFamily="18" charset="0"/>
                <a:cs typeface="Times New Roman" pitchFamily="18" charset="0"/>
              </a:rPr>
              <a:t>Sol-gel,</a:t>
            </a:r>
          </a:p>
          <a:p>
            <a:r>
              <a:rPr lang="en-US" sz="1600" dirty="0">
                <a:latin typeface="Times New Roman" pitchFamily="18" charset="0"/>
                <a:cs typeface="Times New Roman" pitchFamily="18" charset="0"/>
              </a:rPr>
              <a:t>Chemical vapor deposition</a:t>
            </a:r>
          </a:p>
          <a:p>
            <a:r>
              <a:rPr lang="en-US" sz="1600" dirty="0">
                <a:latin typeface="Times New Roman" pitchFamily="18" charset="0"/>
                <a:cs typeface="Times New Roman" pitchFamily="18" charset="0"/>
              </a:rPr>
              <a:t> Pulsed laser deposition </a:t>
            </a:r>
          </a:p>
        </p:txBody>
      </p:sp>
      <p:grpSp>
        <p:nvGrpSpPr>
          <p:cNvPr id="2" name="Group 6"/>
          <p:cNvGrpSpPr>
            <a:grpSpLocks/>
          </p:cNvGrpSpPr>
          <p:nvPr/>
        </p:nvGrpSpPr>
        <p:grpSpPr bwMode="auto">
          <a:xfrm>
            <a:off x="533400" y="152400"/>
            <a:ext cx="7772400" cy="914400"/>
            <a:chOff x="533400" y="152400"/>
            <a:chExt cx="7772400" cy="914400"/>
          </a:xfrm>
        </p:grpSpPr>
        <p:sp>
          <p:nvSpPr>
            <p:cNvPr id="6" name="Rounded Rectangle 5"/>
            <p:cNvSpPr/>
            <p:nvPr/>
          </p:nvSpPr>
          <p:spPr>
            <a:xfrm>
              <a:off x="533400" y="152400"/>
              <a:ext cx="7772400" cy="914400"/>
            </a:xfrm>
            <a:prstGeom prst="roundRect">
              <a:avLst/>
            </a:prstGeom>
            <a:solidFill>
              <a:schemeClr val="accent1">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9" name="TextBox 10"/>
            <p:cNvSpPr txBox="1">
              <a:spLocks noChangeArrowheads="1"/>
            </p:cNvSpPr>
            <p:nvPr/>
          </p:nvSpPr>
          <p:spPr bwMode="auto">
            <a:xfrm>
              <a:off x="1447800" y="381000"/>
              <a:ext cx="6564746" cy="369332"/>
            </a:xfrm>
            <a:prstGeom prst="rect">
              <a:avLst/>
            </a:prstGeom>
            <a:noFill/>
            <a:ln w="9525">
              <a:noFill/>
              <a:miter lim="800000"/>
              <a:headEnd/>
              <a:tailEnd/>
            </a:ln>
          </p:spPr>
          <p:txBody>
            <a:bodyPr wrap="none">
              <a:spAutoFit/>
            </a:bodyPr>
            <a:lstStyle/>
            <a:p>
              <a:r>
                <a:rPr lang="en-US" i="1" dirty="0" smtClean="0">
                  <a:solidFill>
                    <a:schemeClr val="bg1"/>
                  </a:solidFill>
                  <a:latin typeface="Times New Roman" pitchFamily="18" charset="0"/>
                  <a:cs typeface="Times New Roman" pitchFamily="18" charset="0"/>
                </a:rPr>
                <a:t>Case Study: TiO</a:t>
              </a:r>
              <a:r>
                <a:rPr lang="en-US" i="1" baseline="-25000" dirty="0" smtClean="0">
                  <a:solidFill>
                    <a:schemeClr val="bg1"/>
                  </a:solidFill>
                  <a:latin typeface="Times New Roman" pitchFamily="18" charset="0"/>
                  <a:cs typeface="Times New Roman" pitchFamily="18" charset="0"/>
                </a:rPr>
                <a:t>2</a:t>
              </a:r>
              <a:r>
                <a:rPr lang="en-US" i="1" dirty="0" smtClean="0">
                  <a:solidFill>
                    <a:schemeClr val="bg1"/>
                  </a:solidFill>
                  <a:latin typeface="Times New Roman" pitchFamily="18" charset="0"/>
                  <a:cs typeface="Times New Roman" pitchFamily="18" charset="0"/>
                </a:rPr>
                <a:t>  </a:t>
              </a:r>
              <a:r>
                <a:rPr lang="en-US" i="1" dirty="0" err="1">
                  <a:solidFill>
                    <a:schemeClr val="bg1"/>
                  </a:solidFill>
                  <a:latin typeface="Times New Roman" pitchFamily="18" charset="0"/>
                  <a:cs typeface="Times New Roman" pitchFamily="18" charset="0"/>
                </a:rPr>
                <a:t>Nanotubes</a:t>
              </a:r>
              <a:r>
                <a:rPr lang="en-US" i="1" dirty="0">
                  <a:solidFill>
                    <a:schemeClr val="bg1"/>
                  </a:solidFill>
                  <a:latin typeface="Times New Roman" pitchFamily="18" charset="0"/>
                  <a:cs typeface="Times New Roman" pitchFamily="18" charset="0"/>
                </a:rPr>
                <a:t> Arrays fabricated by anodizing process</a:t>
              </a:r>
            </a:p>
          </p:txBody>
        </p:sp>
      </p:gr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p:cNvSpPr/>
          <p:nvPr/>
        </p:nvSpPr>
        <p:spPr>
          <a:xfrm>
            <a:off x="0" y="5181600"/>
            <a:ext cx="91440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1990725" y="1217613"/>
            <a:ext cx="609600" cy="3048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00" name="TextBox 16"/>
          <p:cNvSpPr txBox="1">
            <a:spLocks noChangeArrowheads="1"/>
          </p:cNvSpPr>
          <p:nvPr/>
        </p:nvSpPr>
        <p:spPr bwMode="auto">
          <a:xfrm>
            <a:off x="1457325" y="685800"/>
            <a:ext cx="1519238" cy="290513"/>
          </a:xfrm>
          <a:prstGeom prst="rect">
            <a:avLst/>
          </a:prstGeom>
          <a:noFill/>
          <a:ln w="9525">
            <a:noFill/>
            <a:miter lim="800000"/>
            <a:headEnd/>
            <a:tailEnd/>
          </a:ln>
        </p:spPr>
        <p:txBody>
          <a:bodyPr wrap="none">
            <a:spAutoFit/>
          </a:bodyPr>
          <a:lstStyle/>
          <a:p>
            <a:r>
              <a:rPr lang="en-US" sz="1600"/>
              <a:t>DC Power supply</a:t>
            </a:r>
          </a:p>
        </p:txBody>
      </p:sp>
      <p:grpSp>
        <p:nvGrpSpPr>
          <p:cNvPr id="2" name="Group 56"/>
          <p:cNvGrpSpPr>
            <a:grpSpLocks/>
          </p:cNvGrpSpPr>
          <p:nvPr/>
        </p:nvGrpSpPr>
        <p:grpSpPr bwMode="auto">
          <a:xfrm>
            <a:off x="1358900" y="1293813"/>
            <a:ext cx="327025" cy="1435100"/>
            <a:chOff x="2286000" y="2209800"/>
            <a:chExt cx="381000" cy="1676400"/>
          </a:xfrm>
        </p:grpSpPr>
        <p:sp>
          <p:nvSpPr>
            <p:cNvPr id="15" name="Rectangle 14"/>
            <p:cNvSpPr/>
            <p:nvPr/>
          </p:nvSpPr>
          <p:spPr>
            <a:xfrm>
              <a:off x="2286000" y="2513926"/>
              <a:ext cx="381000" cy="13722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5" name="Straight Connector 44"/>
            <p:cNvCxnSpPr/>
            <p:nvPr/>
          </p:nvCxnSpPr>
          <p:spPr>
            <a:xfrm rot="5400000">
              <a:off x="2285597" y="2361863"/>
              <a:ext cx="304126"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 name="Group 55"/>
          <p:cNvGrpSpPr>
            <a:grpSpLocks/>
          </p:cNvGrpSpPr>
          <p:nvPr/>
        </p:nvGrpSpPr>
        <p:grpSpPr bwMode="auto">
          <a:xfrm>
            <a:off x="2981325" y="1293813"/>
            <a:ext cx="327025" cy="1435100"/>
            <a:chOff x="5638800" y="2209800"/>
            <a:chExt cx="381000" cy="1676400"/>
          </a:xfrm>
        </p:grpSpPr>
        <p:sp>
          <p:nvSpPr>
            <p:cNvPr id="18" name="Rectangle 17"/>
            <p:cNvSpPr/>
            <p:nvPr/>
          </p:nvSpPr>
          <p:spPr>
            <a:xfrm>
              <a:off x="5638800" y="2513926"/>
              <a:ext cx="381000" cy="13722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9" name="Straight Connector 48"/>
            <p:cNvCxnSpPr/>
            <p:nvPr/>
          </p:nvCxnSpPr>
          <p:spPr>
            <a:xfrm rot="5400000">
              <a:off x="5639322" y="2360938"/>
              <a:ext cx="304126" cy="185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55" name="Straight Connector 54"/>
          <p:cNvCxnSpPr/>
          <p:nvPr/>
        </p:nvCxnSpPr>
        <p:spPr>
          <a:xfrm>
            <a:off x="2600325" y="1293813"/>
            <a:ext cx="5238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2960687" y="2490788"/>
            <a:ext cx="1109663"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0800000">
            <a:off x="1076325" y="3046413"/>
            <a:ext cx="24384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flipH="1" flipV="1">
            <a:off x="489744" y="2458244"/>
            <a:ext cx="1174750" cy="1588"/>
          </a:xfrm>
          <a:prstGeom prst="line">
            <a:avLst/>
          </a:prstGeom>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1076325" y="2132013"/>
            <a:ext cx="2438400" cy="101600"/>
          </a:xfrm>
          <a:custGeom>
            <a:avLst/>
            <a:gdLst>
              <a:gd name="connsiteX0" fmla="*/ 0 w 3971925"/>
              <a:gd name="connsiteY0" fmla="*/ 195263 h 195263"/>
              <a:gd name="connsiteX1" fmla="*/ 271462 w 3971925"/>
              <a:gd name="connsiteY1" fmla="*/ 109538 h 195263"/>
              <a:gd name="connsiteX2" fmla="*/ 385762 w 3971925"/>
              <a:gd name="connsiteY2" fmla="*/ 138113 h 195263"/>
              <a:gd name="connsiteX3" fmla="*/ 471487 w 3971925"/>
              <a:gd name="connsiteY3" fmla="*/ 138113 h 195263"/>
              <a:gd name="connsiteX4" fmla="*/ 600075 w 3971925"/>
              <a:gd name="connsiteY4" fmla="*/ 109538 h 195263"/>
              <a:gd name="connsiteX5" fmla="*/ 785812 w 3971925"/>
              <a:gd name="connsiteY5" fmla="*/ 109538 h 195263"/>
              <a:gd name="connsiteX6" fmla="*/ 1028700 w 3971925"/>
              <a:gd name="connsiteY6" fmla="*/ 109538 h 195263"/>
              <a:gd name="connsiteX7" fmla="*/ 1271587 w 3971925"/>
              <a:gd name="connsiteY7" fmla="*/ 123825 h 195263"/>
              <a:gd name="connsiteX8" fmla="*/ 1500187 w 3971925"/>
              <a:gd name="connsiteY8" fmla="*/ 123825 h 195263"/>
              <a:gd name="connsiteX9" fmla="*/ 1614487 w 3971925"/>
              <a:gd name="connsiteY9" fmla="*/ 38100 h 195263"/>
              <a:gd name="connsiteX10" fmla="*/ 1843087 w 3971925"/>
              <a:gd name="connsiteY10" fmla="*/ 38100 h 195263"/>
              <a:gd name="connsiteX11" fmla="*/ 2028825 w 3971925"/>
              <a:gd name="connsiteY11" fmla="*/ 95250 h 195263"/>
              <a:gd name="connsiteX12" fmla="*/ 2185987 w 3971925"/>
              <a:gd name="connsiteY12" fmla="*/ 95250 h 195263"/>
              <a:gd name="connsiteX13" fmla="*/ 2314575 w 3971925"/>
              <a:gd name="connsiteY13" fmla="*/ 80963 h 195263"/>
              <a:gd name="connsiteX14" fmla="*/ 2443162 w 3971925"/>
              <a:gd name="connsiteY14" fmla="*/ 9525 h 195263"/>
              <a:gd name="connsiteX15" fmla="*/ 2686050 w 3971925"/>
              <a:gd name="connsiteY15" fmla="*/ 23813 h 195263"/>
              <a:gd name="connsiteX16" fmla="*/ 2828925 w 3971925"/>
              <a:gd name="connsiteY16" fmla="*/ 23813 h 195263"/>
              <a:gd name="connsiteX17" fmla="*/ 2957512 w 3971925"/>
              <a:gd name="connsiteY17" fmla="*/ 52388 h 195263"/>
              <a:gd name="connsiteX18" fmla="*/ 3128962 w 3971925"/>
              <a:gd name="connsiteY18" fmla="*/ 95250 h 195263"/>
              <a:gd name="connsiteX19" fmla="*/ 3257550 w 3971925"/>
              <a:gd name="connsiteY19" fmla="*/ 109538 h 195263"/>
              <a:gd name="connsiteX20" fmla="*/ 3386137 w 3971925"/>
              <a:gd name="connsiteY20" fmla="*/ 109538 h 195263"/>
              <a:gd name="connsiteX21" fmla="*/ 3471862 w 3971925"/>
              <a:gd name="connsiteY21" fmla="*/ 109538 h 195263"/>
              <a:gd name="connsiteX22" fmla="*/ 3514725 w 3971925"/>
              <a:gd name="connsiteY22" fmla="*/ 80963 h 195263"/>
              <a:gd name="connsiteX23" fmla="*/ 3714750 w 3971925"/>
              <a:gd name="connsiteY23" fmla="*/ 95250 h 195263"/>
              <a:gd name="connsiteX24" fmla="*/ 3871912 w 3971925"/>
              <a:gd name="connsiteY24" fmla="*/ 152400 h 195263"/>
              <a:gd name="connsiteX25" fmla="*/ 3971925 w 3971925"/>
              <a:gd name="connsiteY25" fmla="*/ 138113 h 19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71925" h="195263">
                <a:moveTo>
                  <a:pt x="0" y="195263"/>
                </a:moveTo>
                <a:cubicBezTo>
                  <a:pt x="103584" y="157163"/>
                  <a:pt x="207169" y="119063"/>
                  <a:pt x="271462" y="109538"/>
                </a:cubicBezTo>
                <a:cubicBezTo>
                  <a:pt x="335755" y="100013"/>
                  <a:pt x="352425" y="133351"/>
                  <a:pt x="385762" y="138113"/>
                </a:cubicBezTo>
                <a:cubicBezTo>
                  <a:pt x="419099" y="142875"/>
                  <a:pt x="435768" y="142875"/>
                  <a:pt x="471487" y="138113"/>
                </a:cubicBezTo>
                <a:cubicBezTo>
                  <a:pt x="507206" y="133351"/>
                  <a:pt x="547688" y="114300"/>
                  <a:pt x="600075" y="109538"/>
                </a:cubicBezTo>
                <a:cubicBezTo>
                  <a:pt x="652462" y="104776"/>
                  <a:pt x="785812" y="109538"/>
                  <a:pt x="785812" y="109538"/>
                </a:cubicBezTo>
                <a:cubicBezTo>
                  <a:pt x="857249" y="109538"/>
                  <a:pt x="947738" y="107157"/>
                  <a:pt x="1028700" y="109538"/>
                </a:cubicBezTo>
                <a:cubicBezTo>
                  <a:pt x="1109662" y="111919"/>
                  <a:pt x="1193006" y="121444"/>
                  <a:pt x="1271587" y="123825"/>
                </a:cubicBezTo>
                <a:cubicBezTo>
                  <a:pt x="1350168" y="126206"/>
                  <a:pt x="1443037" y="138113"/>
                  <a:pt x="1500187" y="123825"/>
                </a:cubicBezTo>
                <a:cubicBezTo>
                  <a:pt x="1557337" y="109538"/>
                  <a:pt x="1557337" y="52388"/>
                  <a:pt x="1614487" y="38100"/>
                </a:cubicBezTo>
                <a:cubicBezTo>
                  <a:pt x="1671637" y="23813"/>
                  <a:pt x="1774031" y="28575"/>
                  <a:pt x="1843087" y="38100"/>
                </a:cubicBezTo>
                <a:cubicBezTo>
                  <a:pt x="1912143" y="47625"/>
                  <a:pt x="1971675" y="85725"/>
                  <a:pt x="2028825" y="95250"/>
                </a:cubicBezTo>
                <a:cubicBezTo>
                  <a:pt x="2085975" y="104775"/>
                  <a:pt x="2138362" y="97631"/>
                  <a:pt x="2185987" y="95250"/>
                </a:cubicBezTo>
                <a:cubicBezTo>
                  <a:pt x="2233612" y="92869"/>
                  <a:pt x="2271713" y="95250"/>
                  <a:pt x="2314575" y="80963"/>
                </a:cubicBezTo>
                <a:cubicBezTo>
                  <a:pt x="2357437" y="66676"/>
                  <a:pt x="2381250" y="19050"/>
                  <a:pt x="2443162" y="9525"/>
                </a:cubicBezTo>
                <a:cubicBezTo>
                  <a:pt x="2505075" y="0"/>
                  <a:pt x="2621756" y="21432"/>
                  <a:pt x="2686050" y="23813"/>
                </a:cubicBezTo>
                <a:cubicBezTo>
                  <a:pt x="2750344" y="26194"/>
                  <a:pt x="2783681" y="19051"/>
                  <a:pt x="2828925" y="23813"/>
                </a:cubicBezTo>
                <a:cubicBezTo>
                  <a:pt x="2874169" y="28575"/>
                  <a:pt x="2907506" y="40482"/>
                  <a:pt x="2957512" y="52388"/>
                </a:cubicBezTo>
                <a:cubicBezTo>
                  <a:pt x="3007518" y="64294"/>
                  <a:pt x="3078956" y="85725"/>
                  <a:pt x="3128962" y="95250"/>
                </a:cubicBezTo>
                <a:cubicBezTo>
                  <a:pt x="3178968" y="104775"/>
                  <a:pt x="3214688" y="107157"/>
                  <a:pt x="3257550" y="109538"/>
                </a:cubicBezTo>
                <a:cubicBezTo>
                  <a:pt x="3300413" y="111919"/>
                  <a:pt x="3386137" y="109538"/>
                  <a:pt x="3386137" y="109538"/>
                </a:cubicBezTo>
                <a:cubicBezTo>
                  <a:pt x="3421856" y="109538"/>
                  <a:pt x="3450431" y="114300"/>
                  <a:pt x="3471862" y="109538"/>
                </a:cubicBezTo>
                <a:cubicBezTo>
                  <a:pt x="3493293" y="104776"/>
                  <a:pt x="3474244" y="83344"/>
                  <a:pt x="3514725" y="80963"/>
                </a:cubicBezTo>
                <a:cubicBezTo>
                  <a:pt x="3555206" y="78582"/>
                  <a:pt x="3655219" y="83344"/>
                  <a:pt x="3714750" y="95250"/>
                </a:cubicBezTo>
                <a:cubicBezTo>
                  <a:pt x="3774281" y="107156"/>
                  <a:pt x="3829050" y="145256"/>
                  <a:pt x="3871912" y="152400"/>
                </a:cubicBezTo>
                <a:cubicBezTo>
                  <a:pt x="3914774" y="159544"/>
                  <a:pt x="3943349" y="148828"/>
                  <a:pt x="3971925" y="138113"/>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68" name="Straight Connector 67"/>
          <p:cNvCxnSpPr/>
          <p:nvPr/>
        </p:nvCxnSpPr>
        <p:spPr>
          <a:xfrm>
            <a:off x="1466850" y="1293813"/>
            <a:ext cx="523875" cy="1587"/>
          </a:xfrm>
          <a:prstGeom prst="line">
            <a:avLst/>
          </a:prstGeom>
        </p:spPr>
        <p:style>
          <a:lnRef idx="1">
            <a:schemeClr val="accent1"/>
          </a:lnRef>
          <a:fillRef idx="0">
            <a:schemeClr val="accent1"/>
          </a:fillRef>
          <a:effectRef idx="0">
            <a:schemeClr val="accent1"/>
          </a:effectRef>
          <a:fontRef idx="minor">
            <a:schemeClr val="tx1"/>
          </a:fontRef>
        </p:style>
      </p:cxnSp>
      <p:sp>
        <p:nvSpPr>
          <p:cNvPr id="4109" name="TextBox 71"/>
          <p:cNvSpPr txBox="1">
            <a:spLocks noChangeArrowheads="1"/>
          </p:cNvSpPr>
          <p:nvPr/>
        </p:nvSpPr>
        <p:spPr bwMode="auto">
          <a:xfrm>
            <a:off x="847725" y="1217613"/>
            <a:ext cx="473075" cy="369887"/>
          </a:xfrm>
          <a:prstGeom prst="rect">
            <a:avLst/>
          </a:prstGeom>
          <a:noFill/>
          <a:ln w="9525">
            <a:noFill/>
            <a:miter lim="800000"/>
            <a:headEnd/>
            <a:tailEnd/>
          </a:ln>
        </p:spPr>
        <p:txBody>
          <a:bodyPr wrap="none">
            <a:spAutoFit/>
          </a:bodyPr>
          <a:lstStyle/>
          <a:p>
            <a:r>
              <a:rPr lang="en-US"/>
              <a:t>(+)</a:t>
            </a:r>
          </a:p>
        </p:txBody>
      </p:sp>
      <p:cxnSp>
        <p:nvCxnSpPr>
          <p:cNvPr id="76" name="Straight Arrow Connector 75"/>
          <p:cNvCxnSpPr/>
          <p:nvPr/>
        </p:nvCxnSpPr>
        <p:spPr>
          <a:xfrm>
            <a:off x="1609725" y="1293813"/>
            <a:ext cx="3048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2676525" y="1293813"/>
            <a:ext cx="3048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12" name="TextBox 77"/>
          <p:cNvSpPr txBox="1">
            <a:spLocks noChangeArrowheads="1"/>
          </p:cNvSpPr>
          <p:nvPr/>
        </p:nvSpPr>
        <p:spPr bwMode="auto">
          <a:xfrm>
            <a:off x="3209925" y="1141413"/>
            <a:ext cx="415925" cy="369887"/>
          </a:xfrm>
          <a:prstGeom prst="rect">
            <a:avLst/>
          </a:prstGeom>
          <a:noFill/>
          <a:ln w="9525">
            <a:noFill/>
            <a:miter lim="800000"/>
            <a:headEnd/>
            <a:tailEnd/>
          </a:ln>
        </p:spPr>
        <p:txBody>
          <a:bodyPr wrap="none">
            <a:spAutoFit/>
          </a:bodyPr>
          <a:lstStyle/>
          <a:p>
            <a:r>
              <a:rPr lang="en-US"/>
              <a:t>(-)</a:t>
            </a:r>
          </a:p>
        </p:txBody>
      </p:sp>
      <p:sp>
        <p:nvSpPr>
          <p:cNvPr id="4113" name="TextBox 78"/>
          <p:cNvSpPr txBox="1">
            <a:spLocks noChangeArrowheads="1"/>
          </p:cNvSpPr>
          <p:nvPr/>
        </p:nvSpPr>
        <p:spPr bwMode="auto">
          <a:xfrm>
            <a:off x="1457325" y="989013"/>
            <a:ext cx="373063" cy="307975"/>
          </a:xfrm>
          <a:prstGeom prst="rect">
            <a:avLst/>
          </a:prstGeom>
          <a:noFill/>
          <a:ln w="9525">
            <a:noFill/>
            <a:miter lim="800000"/>
            <a:headEnd/>
            <a:tailEnd/>
          </a:ln>
        </p:spPr>
        <p:txBody>
          <a:bodyPr>
            <a:spAutoFit/>
          </a:bodyPr>
          <a:lstStyle/>
          <a:p>
            <a:r>
              <a:rPr lang="en-US" sz="1400"/>
              <a:t>e </a:t>
            </a:r>
            <a:r>
              <a:rPr lang="en-US" sz="1400" baseline="30000"/>
              <a:t>-</a:t>
            </a:r>
          </a:p>
        </p:txBody>
      </p:sp>
      <p:sp>
        <p:nvSpPr>
          <p:cNvPr id="4114" name="Rectangle 79"/>
          <p:cNvSpPr>
            <a:spLocks noChangeArrowheads="1"/>
          </p:cNvSpPr>
          <p:nvPr/>
        </p:nvSpPr>
        <p:spPr bwMode="auto">
          <a:xfrm>
            <a:off x="2676525" y="989013"/>
            <a:ext cx="373063" cy="307975"/>
          </a:xfrm>
          <a:prstGeom prst="rect">
            <a:avLst/>
          </a:prstGeom>
          <a:noFill/>
          <a:ln w="9525">
            <a:noFill/>
            <a:miter lim="800000"/>
            <a:headEnd/>
            <a:tailEnd/>
          </a:ln>
        </p:spPr>
        <p:txBody>
          <a:bodyPr>
            <a:spAutoFit/>
          </a:bodyPr>
          <a:lstStyle/>
          <a:p>
            <a:r>
              <a:rPr lang="en-US" sz="1400"/>
              <a:t>e </a:t>
            </a:r>
            <a:r>
              <a:rPr lang="en-US" sz="1400" baseline="30000"/>
              <a:t>-</a:t>
            </a:r>
          </a:p>
        </p:txBody>
      </p:sp>
      <p:sp>
        <p:nvSpPr>
          <p:cNvPr id="4115" name="TextBox 80"/>
          <p:cNvSpPr txBox="1">
            <a:spLocks noChangeArrowheads="1"/>
          </p:cNvSpPr>
          <p:nvPr/>
        </p:nvSpPr>
        <p:spPr bwMode="auto">
          <a:xfrm>
            <a:off x="1524000" y="2667000"/>
            <a:ext cx="1666875" cy="338138"/>
          </a:xfrm>
          <a:prstGeom prst="rect">
            <a:avLst/>
          </a:prstGeom>
          <a:noFill/>
          <a:ln w="9525">
            <a:noFill/>
            <a:miter lim="800000"/>
            <a:headEnd/>
            <a:tailEnd/>
          </a:ln>
        </p:spPr>
        <p:txBody>
          <a:bodyPr wrap="none">
            <a:spAutoFit/>
          </a:bodyPr>
          <a:lstStyle/>
          <a:p>
            <a:r>
              <a:rPr lang="en-US" sz="1600"/>
              <a:t>Electrolyte (HF)</a:t>
            </a:r>
          </a:p>
        </p:txBody>
      </p:sp>
      <p:sp>
        <p:nvSpPr>
          <p:cNvPr id="4116" name="TextBox 82"/>
          <p:cNvSpPr txBox="1">
            <a:spLocks noChangeArrowheads="1"/>
          </p:cNvSpPr>
          <p:nvPr/>
        </p:nvSpPr>
        <p:spPr bwMode="auto">
          <a:xfrm>
            <a:off x="161925" y="1600200"/>
            <a:ext cx="850900" cy="369888"/>
          </a:xfrm>
          <a:prstGeom prst="rect">
            <a:avLst/>
          </a:prstGeom>
          <a:noFill/>
          <a:ln w="9525">
            <a:noFill/>
            <a:miter lim="800000"/>
            <a:headEnd/>
            <a:tailEnd/>
          </a:ln>
        </p:spPr>
        <p:txBody>
          <a:bodyPr wrap="none">
            <a:spAutoFit/>
          </a:bodyPr>
          <a:lstStyle/>
          <a:p>
            <a:r>
              <a:rPr lang="en-US"/>
              <a:t>Anode</a:t>
            </a:r>
          </a:p>
        </p:txBody>
      </p:sp>
      <p:sp>
        <p:nvSpPr>
          <p:cNvPr id="4117" name="TextBox 83"/>
          <p:cNvSpPr txBox="1">
            <a:spLocks noChangeArrowheads="1"/>
          </p:cNvSpPr>
          <p:nvPr/>
        </p:nvSpPr>
        <p:spPr bwMode="auto">
          <a:xfrm>
            <a:off x="3362325" y="1600200"/>
            <a:ext cx="1057275" cy="369888"/>
          </a:xfrm>
          <a:prstGeom prst="rect">
            <a:avLst/>
          </a:prstGeom>
          <a:noFill/>
          <a:ln w="9525">
            <a:noFill/>
            <a:miter lim="800000"/>
            <a:headEnd/>
            <a:tailEnd/>
          </a:ln>
        </p:spPr>
        <p:txBody>
          <a:bodyPr wrap="none">
            <a:spAutoFit/>
          </a:bodyPr>
          <a:lstStyle/>
          <a:p>
            <a:r>
              <a:rPr lang="en-US"/>
              <a:t>Cathode</a:t>
            </a:r>
          </a:p>
        </p:txBody>
      </p:sp>
      <p:sp>
        <p:nvSpPr>
          <p:cNvPr id="104" name="Oval 103"/>
          <p:cNvSpPr/>
          <p:nvPr/>
        </p:nvSpPr>
        <p:spPr>
          <a:xfrm>
            <a:off x="1685925" y="2132013"/>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13" name="Straight Arrow Connector 112"/>
          <p:cNvCxnSpPr>
            <a:stCxn id="104" idx="6"/>
          </p:cNvCxnSpPr>
          <p:nvPr/>
        </p:nvCxnSpPr>
        <p:spPr>
          <a:xfrm>
            <a:off x="1838325" y="2208213"/>
            <a:ext cx="4105275" cy="306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rot="10800000" flipV="1">
            <a:off x="5151438" y="3124200"/>
            <a:ext cx="792162"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4" name="Group 157"/>
          <p:cNvGrpSpPr>
            <a:grpSpLocks/>
          </p:cNvGrpSpPr>
          <p:nvPr/>
        </p:nvGrpSpPr>
        <p:grpSpPr bwMode="auto">
          <a:xfrm>
            <a:off x="3856038" y="3200400"/>
            <a:ext cx="1371600" cy="1524000"/>
            <a:chOff x="304800" y="4267200"/>
            <a:chExt cx="1600200" cy="1828800"/>
          </a:xfrm>
        </p:grpSpPr>
        <p:grpSp>
          <p:nvGrpSpPr>
            <p:cNvPr id="5" name="Group 182"/>
            <p:cNvGrpSpPr>
              <a:grpSpLocks/>
            </p:cNvGrpSpPr>
            <p:nvPr/>
          </p:nvGrpSpPr>
          <p:grpSpPr bwMode="auto">
            <a:xfrm>
              <a:off x="914400" y="4648200"/>
              <a:ext cx="381000" cy="1447800"/>
              <a:chOff x="838200" y="4038600"/>
              <a:chExt cx="381000" cy="1447800"/>
            </a:xfrm>
          </p:grpSpPr>
          <p:grpSp>
            <p:nvGrpSpPr>
              <p:cNvPr id="6" name="Group 156"/>
              <p:cNvGrpSpPr>
                <a:grpSpLocks/>
              </p:cNvGrpSpPr>
              <p:nvPr/>
            </p:nvGrpSpPr>
            <p:grpSpPr bwMode="auto">
              <a:xfrm>
                <a:off x="838200" y="4038600"/>
                <a:ext cx="381000" cy="304800"/>
                <a:chOff x="762000" y="4038600"/>
                <a:chExt cx="686594" cy="533400"/>
              </a:xfrm>
            </p:grpSpPr>
            <p:sp>
              <p:nvSpPr>
                <p:cNvPr id="129" name="Block Arc 128"/>
                <p:cNvSpPr/>
                <p:nvPr/>
              </p:nvSpPr>
              <p:spPr>
                <a:xfrm rot="16200000">
                  <a:off x="723272" y="4230203"/>
                  <a:ext cx="226695" cy="150194"/>
                </a:xfrm>
                <a:prstGeom prst="blockArc">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138" name="Straight Connector 137"/>
                <p:cNvCxnSpPr/>
                <p:nvPr/>
              </p:nvCxnSpPr>
              <p:spPr>
                <a:xfrm rot="5400000">
                  <a:off x="1370727" y="4113608"/>
                  <a:ext cx="153353" cy="33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rot="10800000">
                  <a:off x="838289" y="4191952"/>
                  <a:ext cx="61078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838289" y="4418648"/>
                  <a:ext cx="610782" cy="333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rot="5400000">
                  <a:off x="1372394" y="4495325"/>
                  <a:ext cx="153353"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 name="Group 157"/>
              <p:cNvGrpSpPr>
                <a:grpSpLocks/>
              </p:cNvGrpSpPr>
              <p:nvPr/>
            </p:nvGrpSpPr>
            <p:grpSpPr bwMode="auto">
              <a:xfrm>
                <a:off x="838200" y="4267200"/>
                <a:ext cx="381000" cy="304800"/>
                <a:chOff x="762000" y="4038600"/>
                <a:chExt cx="686594" cy="533400"/>
              </a:xfrm>
            </p:grpSpPr>
            <p:sp>
              <p:nvSpPr>
                <p:cNvPr id="159" name="Block Arc 158"/>
                <p:cNvSpPr/>
                <p:nvPr/>
              </p:nvSpPr>
              <p:spPr>
                <a:xfrm rot="16200000">
                  <a:off x="723272" y="4230203"/>
                  <a:ext cx="226695" cy="150194"/>
                </a:xfrm>
                <a:prstGeom prst="blockArc">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160" name="Straight Connector 159"/>
                <p:cNvCxnSpPr/>
                <p:nvPr/>
              </p:nvCxnSpPr>
              <p:spPr>
                <a:xfrm rot="5400000">
                  <a:off x="1370727" y="4113608"/>
                  <a:ext cx="153353" cy="33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rot="10800000">
                  <a:off x="838289" y="4191952"/>
                  <a:ext cx="61078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838289" y="4418648"/>
                  <a:ext cx="610782" cy="333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rot="5400000">
                  <a:off x="1372394" y="4495325"/>
                  <a:ext cx="153353"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 name="Group 163"/>
              <p:cNvGrpSpPr>
                <a:grpSpLocks/>
              </p:cNvGrpSpPr>
              <p:nvPr/>
            </p:nvGrpSpPr>
            <p:grpSpPr bwMode="auto">
              <a:xfrm>
                <a:off x="838200" y="4572000"/>
                <a:ext cx="381000" cy="304800"/>
                <a:chOff x="762000" y="4038600"/>
                <a:chExt cx="686594" cy="533400"/>
              </a:xfrm>
            </p:grpSpPr>
            <p:sp>
              <p:nvSpPr>
                <p:cNvPr id="165" name="Block Arc 164"/>
                <p:cNvSpPr/>
                <p:nvPr/>
              </p:nvSpPr>
              <p:spPr>
                <a:xfrm rot="16200000">
                  <a:off x="723272" y="4230203"/>
                  <a:ext cx="226695" cy="150194"/>
                </a:xfrm>
                <a:prstGeom prst="blockArc">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166" name="Straight Connector 165"/>
                <p:cNvCxnSpPr/>
                <p:nvPr/>
              </p:nvCxnSpPr>
              <p:spPr>
                <a:xfrm rot="5400000">
                  <a:off x="1370727" y="4113608"/>
                  <a:ext cx="153353" cy="33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rot="10800000">
                  <a:off x="838289" y="4191952"/>
                  <a:ext cx="61078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838289" y="4418647"/>
                  <a:ext cx="610782" cy="333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1372394" y="4495325"/>
                  <a:ext cx="153353"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 name="Group 169"/>
              <p:cNvGrpSpPr>
                <a:grpSpLocks/>
              </p:cNvGrpSpPr>
              <p:nvPr/>
            </p:nvGrpSpPr>
            <p:grpSpPr bwMode="auto">
              <a:xfrm>
                <a:off x="838200" y="4876800"/>
                <a:ext cx="381000" cy="304800"/>
                <a:chOff x="762000" y="4038600"/>
                <a:chExt cx="686594" cy="533400"/>
              </a:xfrm>
            </p:grpSpPr>
            <p:sp>
              <p:nvSpPr>
                <p:cNvPr id="171" name="Block Arc 170"/>
                <p:cNvSpPr/>
                <p:nvPr/>
              </p:nvSpPr>
              <p:spPr>
                <a:xfrm rot="16200000">
                  <a:off x="723272" y="4230203"/>
                  <a:ext cx="226695" cy="150194"/>
                </a:xfrm>
                <a:prstGeom prst="blockArc">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172" name="Straight Connector 171"/>
                <p:cNvCxnSpPr/>
                <p:nvPr/>
              </p:nvCxnSpPr>
              <p:spPr>
                <a:xfrm rot="5400000">
                  <a:off x="1370727" y="4113608"/>
                  <a:ext cx="153353" cy="33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10800000">
                  <a:off x="838289" y="4191952"/>
                  <a:ext cx="61078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838289" y="4418647"/>
                  <a:ext cx="610782" cy="333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rot="5400000">
                  <a:off x="1372394" y="4495325"/>
                  <a:ext cx="153353"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 name="Group 175"/>
              <p:cNvGrpSpPr>
                <a:grpSpLocks/>
              </p:cNvGrpSpPr>
              <p:nvPr/>
            </p:nvGrpSpPr>
            <p:grpSpPr bwMode="auto">
              <a:xfrm>
                <a:off x="838200" y="5181600"/>
                <a:ext cx="381000" cy="304800"/>
                <a:chOff x="762000" y="4038600"/>
                <a:chExt cx="686594" cy="533400"/>
              </a:xfrm>
            </p:grpSpPr>
            <p:sp>
              <p:nvSpPr>
                <p:cNvPr id="177" name="Block Arc 176"/>
                <p:cNvSpPr/>
                <p:nvPr/>
              </p:nvSpPr>
              <p:spPr>
                <a:xfrm rot="16200000">
                  <a:off x="723272" y="4230203"/>
                  <a:ext cx="226695" cy="150194"/>
                </a:xfrm>
                <a:prstGeom prst="blockArc">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178" name="Straight Connector 177"/>
                <p:cNvCxnSpPr/>
                <p:nvPr/>
              </p:nvCxnSpPr>
              <p:spPr>
                <a:xfrm rot="5400000">
                  <a:off x="1370727" y="4113608"/>
                  <a:ext cx="153353" cy="33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rot="10800000">
                  <a:off x="838289" y="4191952"/>
                  <a:ext cx="61078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838289" y="4418647"/>
                  <a:ext cx="610782" cy="333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1372394" y="4495325"/>
                  <a:ext cx="153353"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186" name="Oval 185"/>
            <p:cNvSpPr/>
            <p:nvPr/>
          </p:nvSpPr>
          <p:spPr>
            <a:xfrm>
              <a:off x="304800" y="4572000"/>
              <a:ext cx="1600200" cy="1524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72" name="TextBox 188"/>
            <p:cNvSpPr txBox="1">
              <a:spLocks noChangeArrowheads="1"/>
            </p:cNvSpPr>
            <p:nvPr/>
          </p:nvSpPr>
          <p:spPr bwMode="auto">
            <a:xfrm>
              <a:off x="457200" y="5181600"/>
              <a:ext cx="303213" cy="319088"/>
            </a:xfrm>
            <a:prstGeom prst="rect">
              <a:avLst/>
            </a:prstGeom>
            <a:noFill/>
            <a:ln w="9525">
              <a:noFill/>
              <a:miter lim="800000"/>
              <a:headEnd/>
              <a:tailEnd/>
            </a:ln>
          </p:spPr>
          <p:txBody>
            <a:bodyPr wrap="none">
              <a:spAutoFit/>
            </a:bodyPr>
            <a:lstStyle/>
            <a:p>
              <a:r>
                <a:rPr lang="en-US"/>
                <a:t>Ti</a:t>
              </a:r>
            </a:p>
          </p:txBody>
        </p:sp>
        <p:sp>
          <p:nvSpPr>
            <p:cNvPr id="4173" name="TextBox 189"/>
            <p:cNvSpPr txBox="1">
              <a:spLocks noChangeArrowheads="1"/>
            </p:cNvSpPr>
            <p:nvPr/>
          </p:nvSpPr>
          <p:spPr bwMode="auto">
            <a:xfrm>
              <a:off x="838200" y="4267200"/>
              <a:ext cx="538163" cy="266700"/>
            </a:xfrm>
            <a:prstGeom prst="rect">
              <a:avLst/>
            </a:prstGeom>
            <a:noFill/>
            <a:ln w="9525">
              <a:noFill/>
              <a:miter lim="800000"/>
              <a:headEnd/>
              <a:tailEnd/>
            </a:ln>
          </p:spPr>
          <p:txBody>
            <a:bodyPr wrap="none">
              <a:spAutoFit/>
            </a:bodyPr>
            <a:lstStyle/>
            <a:p>
              <a:r>
                <a:rPr lang="en-US" sz="1400"/>
                <a:t>Oxide</a:t>
              </a:r>
            </a:p>
          </p:txBody>
        </p:sp>
      </p:grpSp>
      <p:grpSp>
        <p:nvGrpSpPr>
          <p:cNvPr id="11" name="Group 169"/>
          <p:cNvGrpSpPr>
            <a:grpSpLocks/>
          </p:cNvGrpSpPr>
          <p:nvPr/>
        </p:nvGrpSpPr>
        <p:grpSpPr bwMode="auto">
          <a:xfrm>
            <a:off x="5913438" y="1752600"/>
            <a:ext cx="2011362" cy="1905000"/>
            <a:chOff x="6248400" y="3048000"/>
            <a:chExt cx="2011363" cy="1905000"/>
          </a:xfrm>
        </p:grpSpPr>
        <p:cxnSp>
          <p:nvCxnSpPr>
            <p:cNvPr id="86" name="Straight Connector 85"/>
            <p:cNvCxnSpPr/>
            <p:nvPr/>
          </p:nvCxnSpPr>
          <p:spPr>
            <a:xfrm rot="5400000">
              <a:off x="6314281" y="4002881"/>
              <a:ext cx="125095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6757195" y="3937794"/>
              <a:ext cx="1116012" cy="0"/>
            </a:xfrm>
            <a:prstGeom prst="line">
              <a:avLst/>
            </a:prstGeom>
          </p:spPr>
          <p:style>
            <a:lnRef idx="1">
              <a:schemeClr val="accent1"/>
            </a:lnRef>
            <a:fillRef idx="0">
              <a:schemeClr val="accent1"/>
            </a:fillRef>
            <a:effectRef idx="0">
              <a:schemeClr val="accent1"/>
            </a:effectRef>
            <a:fontRef idx="minor">
              <a:schemeClr val="tx1"/>
            </a:fontRef>
          </p:style>
        </p:cxnSp>
        <p:sp>
          <p:nvSpPr>
            <p:cNvPr id="4158" name="TextBox 89"/>
            <p:cNvSpPr txBox="1">
              <a:spLocks noChangeArrowheads="1"/>
            </p:cNvSpPr>
            <p:nvPr/>
          </p:nvSpPr>
          <p:spPr bwMode="auto">
            <a:xfrm>
              <a:off x="7239000" y="3810000"/>
              <a:ext cx="1020763" cy="307975"/>
            </a:xfrm>
            <a:prstGeom prst="rect">
              <a:avLst/>
            </a:prstGeom>
            <a:noFill/>
            <a:ln w="9525">
              <a:noFill/>
              <a:miter lim="800000"/>
              <a:headEnd/>
              <a:tailEnd/>
            </a:ln>
          </p:spPr>
          <p:txBody>
            <a:bodyPr wrap="none">
              <a:spAutoFit/>
            </a:bodyPr>
            <a:lstStyle/>
            <a:p>
              <a:r>
                <a:rPr lang="en-US" sz="1400"/>
                <a:t>Electrolyte</a:t>
              </a:r>
            </a:p>
          </p:txBody>
        </p:sp>
        <p:cxnSp>
          <p:nvCxnSpPr>
            <p:cNvPr id="92" name="Straight Connector 91"/>
            <p:cNvCxnSpPr/>
            <p:nvPr/>
          </p:nvCxnSpPr>
          <p:spPr>
            <a:xfrm rot="10800000">
              <a:off x="6750050" y="3378200"/>
              <a:ext cx="1889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10800000">
              <a:off x="6813550" y="4629150"/>
              <a:ext cx="1254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7000875" y="4432300"/>
              <a:ext cx="18891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rot="10800000">
              <a:off x="7064375" y="3706813"/>
              <a:ext cx="187325"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63" name="TextBox 98"/>
            <p:cNvSpPr txBox="1">
              <a:spLocks noChangeArrowheads="1"/>
            </p:cNvSpPr>
            <p:nvPr/>
          </p:nvSpPr>
          <p:spPr bwMode="auto">
            <a:xfrm>
              <a:off x="6781800" y="3114675"/>
              <a:ext cx="536575" cy="265113"/>
            </a:xfrm>
            <a:prstGeom prst="rect">
              <a:avLst/>
            </a:prstGeom>
            <a:noFill/>
            <a:ln w="9525">
              <a:noFill/>
              <a:miter lim="800000"/>
              <a:headEnd/>
              <a:tailEnd/>
            </a:ln>
          </p:spPr>
          <p:txBody>
            <a:bodyPr wrap="none">
              <a:spAutoFit/>
            </a:bodyPr>
            <a:lstStyle/>
            <a:p>
              <a:r>
                <a:rPr lang="en-US" sz="1400"/>
                <a:t>Oxide</a:t>
              </a:r>
            </a:p>
          </p:txBody>
        </p:sp>
        <p:sp>
          <p:nvSpPr>
            <p:cNvPr id="4164" name="TextBox 99"/>
            <p:cNvSpPr txBox="1">
              <a:spLocks noChangeArrowheads="1"/>
            </p:cNvSpPr>
            <p:nvPr/>
          </p:nvSpPr>
          <p:spPr bwMode="auto">
            <a:xfrm>
              <a:off x="6858000" y="4572000"/>
              <a:ext cx="500063" cy="319088"/>
            </a:xfrm>
            <a:prstGeom prst="rect">
              <a:avLst/>
            </a:prstGeom>
            <a:noFill/>
            <a:ln w="9525">
              <a:noFill/>
              <a:miter lim="800000"/>
              <a:headEnd/>
              <a:tailEnd/>
            </a:ln>
          </p:spPr>
          <p:txBody>
            <a:bodyPr wrap="none">
              <a:spAutoFit/>
            </a:bodyPr>
            <a:lstStyle/>
            <a:p>
              <a:r>
                <a:rPr lang="en-US"/>
                <a:t>Ti </a:t>
              </a:r>
              <a:r>
                <a:rPr lang="en-US" baseline="50000"/>
                <a:t>4+</a:t>
              </a:r>
            </a:p>
          </p:txBody>
        </p:sp>
        <p:sp>
          <p:nvSpPr>
            <p:cNvPr id="4165" name="TextBox 100"/>
            <p:cNvSpPr txBox="1">
              <a:spLocks noChangeArrowheads="1"/>
            </p:cNvSpPr>
            <p:nvPr/>
          </p:nvSpPr>
          <p:spPr bwMode="auto">
            <a:xfrm>
              <a:off x="6938963" y="3378200"/>
              <a:ext cx="395287" cy="265113"/>
            </a:xfrm>
            <a:prstGeom prst="rect">
              <a:avLst/>
            </a:prstGeom>
            <a:noFill/>
            <a:ln w="9525">
              <a:noFill/>
              <a:miter lim="800000"/>
              <a:headEnd/>
              <a:tailEnd/>
            </a:ln>
          </p:spPr>
          <p:txBody>
            <a:bodyPr wrap="none">
              <a:spAutoFit/>
            </a:bodyPr>
            <a:lstStyle/>
            <a:p>
              <a:r>
                <a:rPr lang="en-US" sz="1400"/>
                <a:t>O </a:t>
              </a:r>
              <a:r>
                <a:rPr lang="en-US" sz="1400" baseline="50000"/>
                <a:t>2-</a:t>
              </a:r>
            </a:p>
          </p:txBody>
        </p:sp>
        <p:sp>
          <p:nvSpPr>
            <p:cNvPr id="4166" name="TextBox 101"/>
            <p:cNvSpPr txBox="1">
              <a:spLocks noChangeArrowheads="1"/>
            </p:cNvSpPr>
            <p:nvPr/>
          </p:nvSpPr>
          <p:spPr bwMode="auto">
            <a:xfrm>
              <a:off x="6499225" y="3838575"/>
              <a:ext cx="303213" cy="319088"/>
            </a:xfrm>
            <a:prstGeom prst="rect">
              <a:avLst/>
            </a:prstGeom>
            <a:noFill/>
            <a:ln w="9525">
              <a:noFill/>
              <a:miter lim="800000"/>
              <a:headEnd/>
              <a:tailEnd/>
            </a:ln>
          </p:spPr>
          <p:txBody>
            <a:bodyPr wrap="none">
              <a:spAutoFit/>
            </a:bodyPr>
            <a:lstStyle/>
            <a:p>
              <a:r>
                <a:rPr lang="en-US"/>
                <a:t>Ti</a:t>
              </a:r>
            </a:p>
          </p:txBody>
        </p:sp>
        <p:sp>
          <p:nvSpPr>
            <p:cNvPr id="103" name="Oval 102"/>
            <p:cNvSpPr/>
            <p:nvPr/>
          </p:nvSpPr>
          <p:spPr>
            <a:xfrm>
              <a:off x="6248400" y="3048000"/>
              <a:ext cx="1981201" cy="1905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68" name="TextBox 83"/>
            <p:cNvSpPr txBox="1">
              <a:spLocks noChangeArrowheads="1"/>
            </p:cNvSpPr>
            <p:nvPr/>
          </p:nvSpPr>
          <p:spPr bwMode="auto">
            <a:xfrm>
              <a:off x="7620000" y="4191000"/>
              <a:ext cx="473075" cy="276225"/>
            </a:xfrm>
            <a:prstGeom prst="rect">
              <a:avLst/>
            </a:prstGeom>
            <a:noFill/>
            <a:ln w="9525">
              <a:noFill/>
              <a:miter lim="800000"/>
              <a:headEnd/>
              <a:tailEnd/>
            </a:ln>
          </p:spPr>
          <p:txBody>
            <a:bodyPr wrap="none">
              <a:spAutoFit/>
            </a:bodyPr>
            <a:lstStyle/>
            <a:p>
              <a:r>
                <a:rPr lang="en-US" sz="1200">
                  <a:latin typeface="Times New Roman" pitchFamily="18" charset="0"/>
                  <a:cs typeface="Times New Roman" pitchFamily="18" charset="0"/>
                </a:rPr>
                <a:t>H</a:t>
              </a:r>
              <a:r>
                <a:rPr lang="en-US" sz="1200" baseline="-25000">
                  <a:latin typeface="Times New Roman" pitchFamily="18" charset="0"/>
                  <a:cs typeface="Times New Roman" pitchFamily="18" charset="0"/>
                </a:rPr>
                <a:t>2</a:t>
              </a:r>
              <a:r>
                <a:rPr lang="en-US" sz="1200">
                  <a:latin typeface="Times New Roman" pitchFamily="18" charset="0"/>
                  <a:cs typeface="Times New Roman" pitchFamily="18" charset="0"/>
                </a:rPr>
                <a:t>O</a:t>
              </a:r>
            </a:p>
          </p:txBody>
        </p:sp>
        <p:sp>
          <p:nvSpPr>
            <p:cNvPr id="4169" name="Rectangle 84"/>
            <p:cNvSpPr>
              <a:spLocks noChangeArrowheads="1"/>
            </p:cNvSpPr>
            <p:nvPr/>
          </p:nvSpPr>
          <p:spPr bwMode="auto">
            <a:xfrm>
              <a:off x="7543800" y="3505200"/>
              <a:ext cx="457200" cy="276225"/>
            </a:xfrm>
            <a:prstGeom prst="rect">
              <a:avLst/>
            </a:prstGeom>
            <a:noFill/>
            <a:ln w="9525">
              <a:noFill/>
              <a:miter lim="800000"/>
              <a:headEnd/>
              <a:tailEnd/>
            </a:ln>
          </p:spPr>
          <p:txBody>
            <a:bodyPr wrap="none">
              <a:spAutoFit/>
            </a:bodyPr>
            <a:lstStyle/>
            <a:p>
              <a:r>
                <a:rPr lang="en-US" sz="1200">
                  <a:latin typeface="Times New Roman" pitchFamily="18" charset="0"/>
                  <a:cs typeface="Times New Roman" pitchFamily="18" charset="0"/>
                </a:rPr>
                <a:t>H</a:t>
              </a:r>
              <a:r>
                <a:rPr lang="en-US" sz="1200" baseline="-25000">
                  <a:latin typeface="Times New Roman" pitchFamily="18" charset="0"/>
                  <a:cs typeface="Times New Roman" pitchFamily="18" charset="0"/>
                </a:rPr>
                <a:t>2</a:t>
              </a:r>
              <a:r>
                <a:rPr lang="en-US" sz="1200">
                  <a:latin typeface="Times New Roman" pitchFamily="18" charset="0"/>
                  <a:cs typeface="Times New Roman" pitchFamily="18" charset="0"/>
                </a:rPr>
                <a:t>O</a:t>
              </a:r>
            </a:p>
          </p:txBody>
        </p:sp>
      </p:grpSp>
      <p:cxnSp>
        <p:nvCxnSpPr>
          <p:cNvPr id="110" name="Straight Arrow Connector 109"/>
          <p:cNvCxnSpPr/>
          <p:nvPr/>
        </p:nvCxnSpPr>
        <p:spPr>
          <a:xfrm>
            <a:off x="5227638" y="4267200"/>
            <a:ext cx="1173162"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49"/>
          <p:cNvGrpSpPr>
            <a:grpSpLocks/>
          </p:cNvGrpSpPr>
          <p:nvPr/>
        </p:nvGrpSpPr>
        <p:grpSpPr bwMode="auto">
          <a:xfrm>
            <a:off x="6477000" y="3810000"/>
            <a:ext cx="1295400" cy="1295400"/>
            <a:chOff x="6629400" y="4953000"/>
            <a:chExt cx="1676400" cy="1447800"/>
          </a:xfrm>
        </p:grpSpPr>
        <p:grpSp>
          <p:nvGrpSpPr>
            <p:cNvPr id="13" name="Group 108"/>
            <p:cNvGrpSpPr>
              <a:grpSpLocks/>
            </p:cNvGrpSpPr>
            <p:nvPr/>
          </p:nvGrpSpPr>
          <p:grpSpPr bwMode="auto">
            <a:xfrm>
              <a:off x="7315200" y="5562600"/>
              <a:ext cx="304800" cy="152400"/>
              <a:chOff x="838200" y="4419600"/>
              <a:chExt cx="609600" cy="381000"/>
            </a:xfrm>
          </p:grpSpPr>
          <p:cxnSp>
            <p:nvCxnSpPr>
              <p:cNvPr id="95" name="Straight Arrow Connector 94"/>
              <p:cNvCxnSpPr/>
              <p:nvPr/>
            </p:nvCxnSpPr>
            <p:spPr>
              <a:xfrm>
                <a:off x="838948" y="4421466"/>
                <a:ext cx="60810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2" name="Freeform 101"/>
              <p:cNvSpPr/>
              <p:nvPr/>
            </p:nvSpPr>
            <p:spPr>
              <a:xfrm>
                <a:off x="1134784" y="4430338"/>
                <a:ext cx="168463" cy="332676"/>
              </a:xfrm>
              <a:custGeom>
                <a:avLst/>
                <a:gdLst>
                  <a:gd name="connsiteX0" fmla="*/ 0 w 170688"/>
                  <a:gd name="connsiteY0" fmla="*/ 0 h 338328"/>
                  <a:gd name="connsiteX1" fmla="*/ 146304 w 170688"/>
                  <a:gd name="connsiteY1" fmla="*/ 201168 h 338328"/>
                  <a:gd name="connsiteX2" fmla="*/ 146304 w 170688"/>
                  <a:gd name="connsiteY2" fmla="*/ 338328 h 338328"/>
                </a:gdLst>
                <a:ahLst/>
                <a:cxnLst>
                  <a:cxn ang="0">
                    <a:pos x="connsiteX0" y="connsiteY0"/>
                  </a:cxn>
                  <a:cxn ang="0">
                    <a:pos x="connsiteX1" y="connsiteY1"/>
                  </a:cxn>
                  <a:cxn ang="0">
                    <a:pos x="connsiteX2" y="connsiteY2"/>
                  </a:cxn>
                </a:cxnLst>
                <a:rect l="l" t="t" r="r" b="b"/>
                <a:pathLst>
                  <a:path w="170688" h="338328">
                    <a:moveTo>
                      <a:pt x="0" y="0"/>
                    </a:moveTo>
                    <a:cubicBezTo>
                      <a:pt x="60960" y="72390"/>
                      <a:pt x="121920" y="144780"/>
                      <a:pt x="146304" y="201168"/>
                    </a:cubicBezTo>
                    <a:cubicBezTo>
                      <a:pt x="170688" y="257556"/>
                      <a:pt x="158496" y="297942"/>
                      <a:pt x="146304" y="338328"/>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06" name="Straight Arrow Connector 105"/>
              <p:cNvCxnSpPr/>
              <p:nvPr/>
            </p:nvCxnSpPr>
            <p:spPr>
              <a:xfrm rot="5400000">
                <a:off x="1255270" y="4758740"/>
                <a:ext cx="75408" cy="41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4" name="Group 156"/>
            <p:cNvGrpSpPr>
              <a:grpSpLocks/>
            </p:cNvGrpSpPr>
            <p:nvPr/>
          </p:nvGrpSpPr>
          <p:grpSpPr bwMode="auto">
            <a:xfrm>
              <a:off x="7010400" y="5181600"/>
              <a:ext cx="762000" cy="838200"/>
              <a:chOff x="761999" y="4038600"/>
              <a:chExt cx="686595" cy="533400"/>
            </a:xfrm>
          </p:grpSpPr>
          <p:sp>
            <p:nvSpPr>
              <p:cNvPr id="143" name="Block Arc 142"/>
              <p:cNvSpPr/>
              <p:nvPr/>
            </p:nvSpPr>
            <p:spPr>
              <a:xfrm rot="16200000">
                <a:off x="723017" y="4229345"/>
                <a:ext cx="228074" cy="151791"/>
              </a:xfrm>
              <a:prstGeom prst="blockArc">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145" name="Straight Connector 144"/>
              <p:cNvCxnSpPr/>
              <p:nvPr/>
            </p:nvCxnSpPr>
            <p:spPr>
              <a:xfrm rot="5400000">
                <a:off x="1369858" y="4113140"/>
                <a:ext cx="152425" cy="370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rot="10800000">
                <a:off x="838905" y="4191204"/>
                <a:ext cx="60901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838905" y="4419278"/>
                <a:ext cx="609016" cy="22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5400000">
                <a:off x="1371708" y="4495491"/>
                <a:ext cx="152426"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51" name="Oval 150"/>
            <p:cNvSpPr/>
            <p:nvPr/>
          </p:nvSpPr>
          <p:spPr>
            <a:xfrm>
              <a:off x="6629400" y="4953000"/>
              <a:ext cx="1676400" cy="1447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45" name="Rectangle 151"/>
            <p:cNvSpPr>
              <a:spLocks noChangeArrowheads="1"/>
            </p:cNvSpPr>
            <p:nvPr/>
          </p:nvSpPr>
          <p:spPr bwMode="auto">
            <a:xfrm>
              <a:off x="6629400" y="5410200"/>
              <a:ext cx="368300" cy="369888"/>
            </a:xfrm>
            <a:prstGeom prst="rect">
              <a:avLst/>
            </a:prstGeom>
            <a:noFill/>
            <a:ln w="9525">
              <a:noFill/>
              <a:miter lim="800000"/>
              <a:headEnd/>
              <a:tailEnd/>
            </a:ln>
          </p:spPr>
          <p:txBody>
            <a:bodyPr wrap="none">
              <a:spAutoFit/>
            </a:bodyPr>
            <a:lstStyle/>
            <a:p>
              <a:r>
                <a:rPr lang="en-US"/>
                <a:t>Ti</a:t>
              </a:r>
            </a:p>
          </p:txBody>
        </p:sp>
        <p:sp>
          <p:nvSpPr>
            <p:cNvPr id="4146" name="Rectangle 152"/>
            <p:cNvSpPr>
              <a:spLocks noChangeArrowheads="1"/>
            </p:cNvSpPr>
            <p:nvPr/>
          </p:nvSpPr>
          <p:spPr bwMode="auto">
            <a:xfrm>
              <a:off x="7239000" y="5791200"/>
              <a:ext cx="533400" cy="307975"/>
            </a:xfrm>
            <a:prstGeom prst="rect">
              <a:avLst/>
            </a:prstGeom>
            <a:noFill/>
            <a:ln w="9525">
              <a:noFill/>
              <a:miter lim="800000"/>
              <a:headEnd/>
              <a:tailEnd/>
            </a:ln>
          </p:spPr>
          <p:txBody>
            <a:bodyPr wrap="none">
              <a:spAutoFit/>
            </a:bodyPr>
            <a:lstStyle/>
            <a:p>
              <a:r>
                <a:rPr lang="en-US" sz="1400"/>
                <a:t>TiO</a:t>
              </a:r>
              <a:r>
                <a:rPr lang="en-US" sz="1400" baseline="-25000"/>
                <a:t>2</a:t>
              </a:r>
            </a:p>
          </p:txBody>
        </p:sp>
        <p:sp>
          <p:nvSpPr>
            <p:cNvPr id="4147" name="Rectangle 153"/>
            <p:cNvSpPr>
              <a:spLocks noChangeArrowheads="1"/>
            </p:cNvSpPr>
            <p:nvPr/>
          </p:nvSpPr>
          <p:spPr bwMode="auto">
            <a:xfrm>
              <a:off x="7620000" y="5410200"/>
              <a:ext cx="514350" cy="307975"/>
            </a:xfrm>
            <a:prstGeom prst="rect">
              <a:avLst/>
            </a:prstGeom>
            <a:noFill/>
            <a:ln w="9525">
              <a:noFill/>
              <a:miter lim="800000"/>
              <a:headEnd/>
              <a:tailEnd/>
            </a:ln>
          </p:spPr>
          <p:txBody>
            <a:bodyPr wrap="none">
              <a:spAutoFit/>
            </a:bodyPr>
            <a:lstStyle/>
            <a:p>
              <a:r>
                <a:rPr lang="en-US" sz="1400"/>
                <a:t>Ti </a:t>
              </a:r>
              <a:r>
                <a:rPr lang="en-US" sz="1400" baseline="50000"/>
                <a:t>4+</a:t>
              </a:r>
            </a:p>
          </p:txBody>
        </p:sp>
      </p:grpSp>
      <p:pic>
        <p:nvPicPr>
          <p:cNvPr id="4125" name="Picture 918"/>
          <p:cNvPicPr>
            <a:picLocks noChangeAspect="1" noChangeArrowheads="1"/>
          </p:cNvPicPr>
          <p:nvPr/>
        </p:nvPicPr>
        <p:blipFill>
          <a:blip r:embed="rId3" cstate="print"/>
          <a:srcRect/>
          <a:stretch>
            <a:fillRect/>
          </a:stretch>
        </p:blipFill>
        <p:spPr bwMode="auto">
          <a:xfrm>
            <a:off x="3352800" y="5605463"/>
            <a:ext cx="2362200" cy="914400"/>
          </a:xfrm>
          <a:prstGeom prst="rect">
            <a:avLst/>
          </a:prstGeom>
          <a:solidFill>
            <a:srgbClr val="FF99CC"/>
          </a:solidFill>
          <a:ln w="9525">
            <a:noFill/>
            <a:miter lim="800000"/>
            <a:headEnd/>
            <a:tailEnd/>
          </a:ln>
        </p:spPr>
      </p:pic>
      <p:sp>
        <p:nvSpPr>
          <p:cNvPr id="100" name="Cube 99"/>
          <p:cNvSpPr/>
          <p:nvPr/>
        </p:nvSpPr>
        <p:spPr>
          <a:xfrm>
            <a:off x="685800" y="5681663"/>
            <a:ext cx="1524000" cy="685800"/>
          </a:xfrm>
          <a:prstGeom prst="cub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01" name="Straight Arrow Connector 100"/>
          <p:cNvCxnSpPr/>
          <p:nvPr/>
        </p:nvCxnSpPr>
        <p:spPr>
          <a:xfrm flipV="1">
            <a:off x="2284413" y="6062663"/>
            <a:ext cx="1144587" cy="15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28" name="TextBox 104"/>
          <p:cNvSpPr txBox="1">
            <a:spLocks noChangeArrowheads="1"/>
          </p:cNvSpPr>
          <p:nvPr/>
        </p:nvSpPr>
        <p:spPr bwMode="auto">
          <a:xfrm>
            <a:off x="1371600" y="1600200"/>
            <a:ext cx="360363" cy="338138"/>
          </a:xfrm>
          <a:prstGeom prst="rect">
            <a:avLst/>
          </a:prstGeom>
          <a:noFill/>
          <a:ln w="9525">
            <a:noFill/>
            <a:miter lim="800000"/>
            <a:headEnd/>
            <a:tailEnd/>
          </a:ln>
        </p:spPr>
        <p:txBody>
          <a:bodyPr wrap="none">
            <a:spAutoFit/>
          </a:bodyPr>
          <a:lstStyle/>
          <a:p>
            <a:r>
              <a:rPr lang="en-US" sz="1600">
                <a:latin typeface="Times New Roman" pitchFamily="18" charset="0"/>
                <a:cs typeface="Times New Roman" pitchFamily="18" charset="0"/>
              </a:rPr>
              <a:t>Ti</a:t>
            </a:r>
          </a:p>
        </p:txBody>
      </p:sp>
      <p:sp>
        <p:nvSpPr>
          <p:cNvPr id="4129" name="TextBox 107"/>
          <p:cNvSpPr txBox="1">
            <a:spLocks noChangeArrowheads="1"/>
          </p:cNvSpPr>
          <p:nvPr/>
        </p:nvSpPr>
        <p:spPr bwMode="auto">
          <a:xfrm>
            <a:off x="1219200" y="5300663"/>
            <a:ext cx="360363" cy="338137"/>
          </a:xfrm>
          <a:prstGeom prst="rect">
            <a:avLst/>
          </a:prstGeom>
          <a:noFill/>
          <a:ln w="9525">
            <a:noFill/>
            <a:miter lim="800000"/>
            <a:headEnd/>
            <a:tailEnd/>
          </a:ln>
        </p:spPr>
        <p:txBody>
          <a:bodyPr wrap="none">
            <a:spAutoFit/>
          </a:bodyPr>
          <a:lstStyle/>
          <a:p>
            <a:r>
              <a:rPr lang="en-US" sz="1600">
                <a:latin typeface="Times New Roman" pitchFamily="18" charset="0"/>
                <a:cs typeface="Times New Roman" pitchFamily="18" charset="0"/>
              </a:rPr>
              <a:t>Ti</a:t>
            </a:r>
          </a:p>
        </p:txBody>
      </p:sp>
      <p:sp>
        <p:nvSpPr>
          <p:cNvPr id="4130" name="TextBox 140"/>
          <p:cNvSpPr txBox="1">
            <a:spLocks noChangeArrowheads="1"/>
          </p:cNvSpPr>
          <p:nvPr/>
        </p:nvSpPr>
        <p:spPr bwMode="auto">
          <a:xfrm>
            <a:off x="3581400" y="5300663"/>
            <a:ext cx="576263" cy="338137"/>
          </a:xfrm>
          <a:prstGeom prst="rect">
            <a:avLst/>
          </a:prstGeom>
          <a:noFill/>
          <a:ln w="9525">
            <a:noFill/>
            <a:miter lim="800000"/>
            <a:headEnd/>
            <a:tailEnd/>
          </a:ln>
        </p:spPr>
        <p:txBody>
          <a:bodyPr wrap="none">
            <a:spAutoFit/>
          </a:bodyPr>
          <a:lstStyle/>
          <a:p>
            <a:r>
              <a:rPr lang="en-US" sz="1600">
                <a:latin typeface="Times New Roman" pitchFamily="18" charset="0"/>
                <a:cs typeface="Times New Roman" pitchFamily="18" charset="0"/>
              </a:rPr>
              <a:t>TiO</a:t>
            </a:r>
            <a:r>
              <a:rPr lang="en-US" sz="1600" baseline="-25000">
                <a:latin typeface="Times New Roman" pitchFamily="18" charset="0"/>
                <a:cs typeface="Times New Roman" pitchFamily="18" charset="0"/>
              </a:rPr>
              <a:t>2</a:t>
            </a:r>
          </a:p>
        </p:txBody>
      </p:sp>
      <p:sp>
        <p:nvSpPr>
          <p:cNvPr id="4131" name="TextBox 141"/>
          <p:cNvSpPr txBox="1">
            <a:spLocks noChangeArrowheads="1"/>
          </p:cNvSpPr>
          <p:nvPr/>
        </p:nvSpPr>
        <p:spPr bwMode="auto">
          <a:xfrm>
            <a:off x="4267200" y="6443663"/>
            <a:ext cx="360363" cy="338137"/>
          </a:xfrm>
          <a:prstGeom prst="rect">
            <a:avLst/>
          </a:prstGeom>
          <a:noFill/>
          <a:ln w="9525">
            <a:noFill/>
            <a:miter lim="800000"/>
            <a:headEnd/>
            <a:tailEnd/>
          </a:ln>
        </p:spPr>
        <p:txBody>
          <a:bodyPr wrap="none">
            <a:spAutoFit/>
          </a:bodyPr>
          <a:lstStyle/>
          <a:p>
            <a:r>
              <a:rPr lang="en-US" sz="1600">
                <a:latin typeface="Times New Roman" pitchFamily="18" charset="0"/>
                <a:cs typeface="Times New Roman" pitchFamily="18" charset="0"/>
              </a:rPr>
              <a:t>Ti</a:t>
            </a:r>
          </a:p>
        </p:txBody>
      </p:sp>
      <p:sp>
        <p:nvSpPr>
          <p:cNvPr id="4132" name="TextBox 152"/>
          <p:cNvSpPr txBox="1">
            <a:spLocks noChangeArrowheads="1"/>
          </p:cNvSpPr>
          <p:nvPr/>
        </p:nvSpPr>
        <p:spPr bwMode="auto">
          <a:xfrm>
            <a:off x="5867400" y="5605463"/>
            <a:ext cx="2093913" cy="369887"/>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Tubular morphology</a:t>
            </a:r>
          </a:p>
        </p:txBody>
      </p:sp>
      <p:cxnSp>
        <p:nvCxnSpPr>
          <p:cNvPr id="155" name="Straight Connector 154"/>
          <p:cNvCxnSpPr/>
          <p:nvPr/>
        </p:nvCxnSpPr>
        <p:spPr>
          <a:xfrm>
            <a:off x="3733800" y="6291263"/>
            <a:ext cx="1143000" cy="1587"/>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4876800" y="5986463"/>
            <a:ext cx="381000" cy="30480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135" name="TextBox 157"/>
          <p:cNvSpPr txBox="1">
            <a:spLocks noChangeArrowheads="1"/>
          </p:cNvSpPr>
          <p:nvPr/>
        </p:nvSpPr>
        <p:spPr bwMode="auto">
          <a:xfrm>
            <a:off x="5257800" y="6367463"/>
            <a:ext cx="1668463" cy="338137"/>
          </a:xfrm>
          <a:prstGeom prst="rect">
            <a:avLst/>
          </a:prstGeom>
          <a:noFill/>
          <a:ln w="9525">
            <a:noFill/>
            <a:miter lim="800000"/>
            <a:headEnd/>
            <a:tailEnd/>
          </a:ln>
        </p:spPr>
        <p:txBody>
          <a:bodyPr wrap="none">
            <a:spAutoFit/>
          </a:bodyPr>
          <a:lstStyle/>
          <a:p>
            <a:r>
              <a:rPr lang="en-US" sz="1600">
                <a:latin typeface="Times New Roman" pitchFamily="18" charset="0"/>
                <a:cs typeface="Times New Roman" pitchFamily="18" charset="0"/>
              </a:rPr>
              <a:t>TiO</a:t>
            </a:r>
            <a:r>
              <a:rPr lang="en-US" sz="1600" baseline="-25000">
                <a:latin typeface="Times New Roman" pitchFamily="18" charset="0"/>
                <a:cs typeface="Times New Roman" pitchFamily="18" charset="0"/>
              </a:rPr>
              <a:t>2 </a:t>
            </a:r>
            <a:r>
              <a:rPr lang="en-US" sz="1600">
                <a:latin typeface="Times New Roman" pitchFamily="18" charset="0"/>
                <a:cs typeface="Times New Roman" pitchFamily="18" charset="0"/>
              </a:rPr>
              <a:t>barrier oxide</a:t>
            </a:r>
          </a:p>
        </p:txBody>
      </p:sp>
      <p:cxnSp>
        <p:nvCxnSpPr>
          <p:cNvPr id="170" name="Straight Arrow Connector 169"/>
          <p:cNvCxnSpPr/>
          <p:nvPr/>
        </p:nvCxnSpPr>
        <p:spPr>
          <a:xfrm>
            <a:off x="5029200" y="6215063"/>
            <a:ext cx="3048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7" name="Group 108"/>
          <p:cNvGrpSpPr>
            <a:grpSpLocks/>
          </p:cNvGrpSpPr>
          <p:nvPr/>
        </p:nvGrpSpPr>
        <p:grpSpPr bwMode="auto">
          <a:xfrm>
            <a:off x="533400" y="76200"/>
            <a:ext cx="7696200" cy="609600"/>
            <a:chOff x="533400" y="152400"/>
            <a:chExt cx="7772400" cy="914400"/>
          </a:xfrm>
        </p:grpSpPr>
        <p:sp>
          <p:nvSpPr>
            <p:cNvPr id="111" name="Rounded Rectangle 110"/>
            <p:cNvSpPr/>
            <p:nvPr/>
          </p:nvSpPr>
          <p:spPr>
            <a:xfrm>
              <a:off x="533400" y="152400"/>
              <a:ext cx="7772400" cy="914400"/>
            </a:xfrm>
            <a:prstGeom prst="roundRect">
              <a:avLst/>
            </a:prstGeom>
            <a:solidFill>
              <a:schemeClr val="accent1">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41" name="TextBox 10"/>
            <p:cNvSpPr txBox="1">
              <a:spLocks noChangeArrowheads="1"/>
            </p:cNvSpPr>
            <p:nvPr/>
          </p:nvSpPr>
          <p:spPr bwMode="auto">
            <a:xfrm>
              <a:off x="1447800" y="381000"/>
              <a:ext cx="5456238" cy="369888"/>
            </a:xfrm>
            <a:prstGeom prst="rect">
              <a:avLst/>
            </a:prstGeom>
            <a:noFill/>
            <a:ln w="9525">
              <a:noFill/>
              <a:miter lim="800000"/>
              <a:headEnd/>
              <a:tailEnd/>
            </a:ln>
          </p:spPr>
          <p:txBody>
            <a:bodyPr wrap="none">
              <a:spAutoFit/>
            </a:bodyPr>
            <a:lstStyle/>
            <a:p>
              <a:r>
                <a:rPr lang="en-US" i="1">
                  <a:solidFill>
                    <a:schemeClr val="bg1"/>
                  </a:solidFill>
                  <a:latin typeface="Times New Roman" pitchFamily="18" charset="0"/>
                  <a:cs typeface="Times New Roman" pitchFamily="18" charset="0"/>
                </a:rPr>
                <a:t> TiO</a:t>
              </a:r>
              <a:r>
                <a:rPr lang="en-US" i="1" baseline="-25000">
                  <a:solidFill>
                    <a:schemeClr val="bg1"/>
                  </a:solidFill>
                  <a:latin typeface="Times New Roman" pitchFamily="18" charset="0"/>
                  <a:cs typeface="Times New Roman" pitchFamily="18" charset="0"/>
                </a:rPr>
                <a:t>2</a:t>
              </a:r>
              <a:r>
                <a:rPr lang="en-US" i="1">
                  <a:solidFill>
                    <a:schemeClr val="bg1"/>
                  </a:solidFill>
                  <a:latin typeface="Times New Roman" pitchFamily="18" charset="0"/>
                  <a:cs typeface="Times New Roman" pitchFamily="18" charset="0"/>
                </a:rPr>
                <a:t>  Nanotubes Arrays fabricated by anodizing process</a:t>
              </a:r>
            </a:p>
          </p:txBody>
        </p:sp>
      </p:gr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3"/>
          <p:cNvPicPr preferRelativeResize="0">
            <a:picLocks noChangeArrowheads="1"/>
          </p:cNvPicPr>
          <p:nvPr/>
        </p:nvPicPr>
        <p:blipFill>
          <a:blip r:embed="rId2" cstate="print">
            <a:lum bright="8000" contrast="14000"/>
          </a:blip>
          <a:srcRect/>
          <a:stretch>
            <a:fillRect/>
          </a:stretch>
        </p:blipFill>
        <p:spPr bwMode="auto">
          <a:xfrm>
            <a:off x="5791200" y="3810000"/>
            <a:ext cx="2514600" cy="1981200"/>
          </a:xfrm>
          <a:prstGeom prst="rect">
            <a:avLst/>
          </a:prstGeom>
          <a:noFill/>
          <a:ln w="28575">
            <a:noFill/>
            <a:miter lim="800000"/>
            <a:headEnd/>
            <a:tailEnd/>
          </a:ln>
        </p:spPr>
      </p:pic>
      <p:pic>
        <p:nvPicPr>
          <p:cNvPr id="5123" name="Picture 2" descr="fig1a"/>
          <p:cNvPicPr>
            <a:picLocks noChangeAspect="1" noChangeArrowheads="1"/>
          </p:cNvPicPr>
          <p:nvPr/>
        </p:nvPicPr>
        <p:blipFill>
          <a:blip r:embed="rId3" cstate="print">
            <a:lum bright="10000" contrast="18000"/>
          </a:blip>
          <a:srcRect l="3920"/>
          <a:stretch>
            <a:fillRect/>
          </a:stretch>
        </p:blipFill>
        <p:spPr bwMode="auto">
          <a:xfrm>
            <a:off x="457200" y="758825"/>
            <a:ext cx="3581400" cy="2898775"/>
          </a:xfrm>
          <a:prstGeom prst="rect">
            <a:avLst/>
          </a:prstGeom>
          <a:noFill/>
          <a:ln w="9525">
            <a:noFill/>
            <a:miter lim="800000"/>
            <a:headEnd/>
            <a:tailEnd/>
          </a:ln>
        </p:spPr>
      </p:pic>
      <p:pic>
        <p:nvPicPr>
          <p:cNvPr id="5124" name="Picture 6" descr="fig1b"/>
          <p:cNvPicPr>
            <a:picLocks noChangeAspect="1" noChangeArrowheads="1"/>
          </p:cNvPicPr>
          <p:nvPr/>
        </p:nvPicPr>
        <p:blipFill>
          <a:blip r:embed="rId4" cstate="print">
            <a:lum bright="14000" contrast="6000"/>
          </a:blip>
          <a:srcRect/>
          <a:stretch>
            <a:fillRect/>
          </a:stretch>
        </p:blipFill>
        <p:spPr bwMode="auto">
          <a:xfrm>
            <a:off x="4343400" y="838200"/>
            <a:ext cx="3630613" cy="2743200"/>
          </a:xfrm>
          <a:prstGeom prst="rect">
            <a:avLst/>
          </a:prstGeom>
          <a:noFill/>
          <a:ln w="9525">
            <a:noFill/>
            <a:miter lim="800000"/>
            <a:headEnd/>
            <a:tailEnd/>
          </a:ln>
        </p:spPr>
      </p:pic>
      <p:sp>
        <p:nvSpPr>
          <p:cNvPr id="5125" name="TextBox 11"/>
          <p:cNvSpPr txBox="1">
            <a:spLocks noChangeArrowheads="1"/>
          </p:cNvSpPr>
          <p:nvPr/>
        </p:nvSpPr>
        <p:spPr bwMode="auto">
          <a:xfrm>
            <a:off x="1447800" y="500063"/>
            <a:ext cx="950913" cy="338137"/>
          </a:xfrm>
          <a:prstGeom prst="rect">
            <a:avLst/>
          </a:prstGeom>
          <a:noFill/>
          <a:ln w="9525">
            <a:noFill/>
            <a:miter lim="800000"/>
            <a:headEnd/>
            <a:tailEnd/>
          </a:ln>
        </p:spPr>
        <p:txBody>
          <a:bodyPr wrap="none">
            <a:spAutoFit/>
          </a:bodyPr>
          <a:lstStyle/>
          <a:p>
            <a:r>
              <a:rPr lang="en-US" sz="1600">
                <a:latin typeface="Times New Roman" pitchFamily="18" charset="0"/>
                <a:cs typeface="Times New Roman" pitchFamily="18" charset="0"/>
              </a:rPr>
              <a:t>Top view</a:t>
            </a:r>
          </a:p>
        </p:txBody>
      </p:sp>
      <p:sp>
        <p:nvSpPr>
          <p:cNvPr id="5126" name="TextBox 13"/>
          <p:cNvSpPr txBox="1">
            <a:spLocks noChangeArrowheads="1"/>
          </p:cNvSpPr>
          <p:nvPr/>
        </p:nvSpPr>
        <p:spPr bwMode="auto">
          <a:xfrm>
            <a:off x="5638800" y="533400"/>
            <a:ext cx="1000125" cy="338138"/>
          </a:xfrm>
          <a:prstGeom prst="rect">
            <a:avLst/>
          </a:prstGeom>
          <a:noFill/>
          <a:ln w="9525">
            <a:noFill/>
            <a:miter lim="800000"/>
            <a:headEnd/>
            <a:tailEnd/>
          </a:ln>
        </p:spPr>
        <p:txBody>
          <a:bodyPr wrap="none">
            <a:spAutoFit/>
          </a:bodyPr>
          <a:lstStyle/>
          <a:p>
            <a:r>
              <a:rPr lang="en-US" sz="1600">
                <a:latin typeface="Times New Roman" pitchFamily="18" charset="0"/>
                <a:cs typeface="Times New Roman" pitchFamily="18" charset="0"/>
              </a:rPr>
              <a:t>Side view</a:t>
            </a:r>
          </a:p>
        </p:txBody>
      </p:sp>
      <p:cxnSp>
        <p:nvCxnSpPr>
          <p:cNvPr id="21" name="Straight Arrow Connector 20"/>
          <p:cNvCxnSpPr/>
          <p:nvPr/>
        </p:nvCxnSpPr>
        <p:spPr>
          <a:xfrm>
            <a:off x="3048000" y="3429000"/>
            <a:ext cx="2590800" cy="685800"/>
          </a:xfrm>
          <a:prstGeom prst="straightConnector1">
            <a:avLst/>
          </a:prstGeom>
          <a:ln>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5128" name="Text Box 2"/>
          <p:cNvSpPr txBox="1">
            <a:spLocks noChangeArrowheads="1"/>
          </p:cNvSpPr>
          <p:nvPr/>
        </p:nvSpPr>
        <p:spPr bwMode="auto">
          <a:xfrm>
            <a:off x="152400" y="5791200"/>
            <a:ext cx="2674938" cy="831850"/>
          </a:xfrm>
          <a:prstGeom prst="rect">
            <a:avLst/>
          </a:prstGeom>
          <a:noFill/>
          <a:ln w="9525">
            <a:noFill/>
            <a:miter lim="800000"/>
            <a:headEnd/>
            <a:tailEnd/>
          </a:ln>
        </p:spPr>
        <p:txBody>
          <a:bodyPr/>
          <a:lstStyle/>
          <a:p>
            <a:pPr>
              <a:spcAft>
                <a:spcPts val="1000"/>
              </a:spcAft>
            </a:pPr>
            <a:r>
              <a:rPr lang="en-US" sz="1600" b="1" i="1">
                <a:solidFill>
                  <a:srgbClr val="000000"/>
                </a:solidFill>
                <a:latin typeface="Calibri" pitchFamily="34" charset="0"/>
                <a:ea typeface="굴림" pitchFamily="34" charset="-127"/>
              </a:rPr>
              <a:t>Tube wall: ~10 nm</a:t>
            </a:r>
          </a:p>
          <a:p>
            <a:pPr>
              <a:spcAft>
                <a:spcPts val="1000"/>
              </a:spcAft>
            </a:pPr>
            <a:r>
              <a:rPr lang="en-US" sz="1600" b="1" i="1">
                <a:solidFill>
                  <a:srgbClr val="000000"/>
                </a:solidFill>
                <a:latin typeface="Calibri" pitchFamily="34" charset="0"/>
                <a:ea typeface="굴림" pitchFamily="34" charset="-127"/>
              </a:rPr>
              <a:t>Tube hole diameter: ~100 nm</a:t>
            </a:r>
          </a:p>
          <a:p>
            <a:pPr>
              <a:spcAft>
                <a:spcPts val="1000"/>
              </a:spcAft>
            </a:pPr>
            <a:r>
              <a:rPr lang="en-US" sz="1600" b="1" i="1">
                <a:solidFill>
                  <a:srgbClr val="000000"/>
                </a:solidFill>
                <a:latin typeface="Calibri" pitchFamily="34" charset="0"/>
                <a:ea typeface="굴림" pitchFamily="34" charset="-127"/>
              </a:rPr>
              <a:t>Tube height : ~ 300 nm</a:t>
            </a:r>
            <a:endParaRPr lang="en-US"/>
          </a:p>
        </p:txBody>
      </p:sp>
      <p:sp>
        <p:nvSpPr>
          <p:cNvPr id="5129" name="Text Box 3"/>
          <p:cNvSpPr txBox="1">
            <a:spLocks noChangeArrowheads="1"/>
          </p:cNvSpPr>
          <p:nvPr/>
        </p:nvSpPr>
        <p:spPr bwMode="auto">
          <a:xfrm>
            <a:off x="457200" y="4291013"/>
            <a:ext cx="2225675" cy="585787"/>
          </a:xfrm>
          <a:prstGeom prst="rect">
            <a:avLst/>
          </a:prstGeom>
          <a:noFill/>
          <a:ln w="9525">
            <a:noFill/>
            <a:miter lim="800000"/>
            <a:headEnd/>
            <a:tailEnd/>
          </a:ln>
        </p:spPr>
        <p:txBody>
          <a:bodyPr/>
          <a:lstStyle/>
          <a:p>
            <a:pPr>
              <a:spcAft>
                <a:spcPts val="1000"/>
              </a:spcAft>
            </a:pPr>
            <a:r>
              <a:rPr lang="en-US" sz="1600" b="1" i="1">
                <a:solidFill>
                  <a:srgbClr val="000000"/>
                </a:solidFill>
                <a:latin typeface="Calibri" pitchFamily="34" charset="0"/>
                <a:ea typeface="굴림" pitchFamily="34" charset="-127"/>
              </a:rPr>
              <a:t>Anodizing Voltage: 20V</a:t>
            </a:r>
          </a:p>
          <a:p>
            <a:pPr>
              <a:spcAft>
                <a:spcPts val="1000"/>
              </a:spcAft>
            </a:pPr>
            <a:r>
              <a:rPr lang="en-US" sz="1600" b="1" i="1">
                <a:solidFill>
                  <a:srgbClr val="000000"/>
                </a:solidFill>
                <a:latin typeface="Calibri" pitchFamily="34" charset="0"/>
                <a:ea typeface="굴림" pitchFamily="34" charset="-127"/>
              </a:rPr>
              <a:t>Anodizing Time: 20 min</a:t>
            </a:r>
          </a:p>
          <a:p>
            <a:pPr>
              <a:spcAft>
                <a:spcPts val="1000"/>
              </a:spcAft>
            </a:pPr>
            <a:endParaRPr lang="en-US" sz="1600" b="1" i="1">
              <a:solidFill>
                <a:srgbClr val="000000"/>
              </a:solidFill>
              <a:latin typeface="Calibri" pitchFamily="34" charset="0"/>
              <a:ea typeface="굴림" pitchFamily="34" charset="-127"/>
            </a:endParaRPr>
          </a:p>
          <a:p>
            <a:pPr>
              <a:spcAft>
                <a:spcPts val="1000"/>
              </a:spcAft>
            </a:pPr>
            <a:endParaRPr lang="en-US"/>
          </a:p>
        </p:txBody>
      </p:sp>
      <p:sp>
        <p:nvSpPr>
          <p:cNvPr id="5130" name="Oval 5"/>
          <p:cNvSpPr>
            <a:spLocks noChangeArrowheads="1"/>
          </p:cNvSpPr>
          <p:nvPr/>
        </p:nvSpPr>
        <p:spPr bwMode="auto">
          <a:xfrm>
            <a:off x="3429000" y="4648200"/>
            <a:ext cx="647700" cy="290513"/>
          </a:xfrm>
          <a:prstGeom prst="ellipse">
            <a:avLst/>
          </a:prstGeom>
          <a:noFill/>
          <a:ln w="12700" algn="ctr">
            <a:solidFill>
              <a:srgbClr val="000000"/>
            </a:solidFill>
            <a:round/>
            <a:headEnd/>
            <a:tailEnd/>
          </a:ln>
        </p:spPr>
        <p:txBody>
          <a:bodyPr lIns="90000" tIns="46800" rIns="90000" bIns="46800" anchor="ctr"/>
          <a:lstStyle/>
          <a:p>
            <a:endParaRPr lang="en-US"/>
          </a:p>
        </p:txBody>
      </p:sp>
      <p:sp>
        <p:nvSpPr>
          <p:cNvPr id="5131" name="Oval 6"/>
          <p:cNvSpPr>
            <a:spLocks noChangeArrowheads="1"/>
          </p:cNvSpPr>
          <p:nvPr/>
        </p:nvSpPr>
        <p:spPr bwMode="auto">
          <a:xfrm>
            <a:off x="3282950" y="4575175"/>
            <a:ext cx="938213" cy="434975"/>
          </a:xfrm>
          <a:prstGeom prst="ellipse">
            <a:avLst/>
          </a:prstGeom>
          <a:noFill/>
          <a:ln w="12700" algn="ctr">
            <a:solidFill>
              <a:srgbClr val="000000"/>
            </a:solidFill>
            <a:round/>
            <a:headEnd/>
            <a:tailEnd/>
          </a:ln>
        </p:spPr>
        <p:txBody>
          <a:bodyPr lIns="90000" tIns="46800" rIns="90000" bIns="46800" anchor="ctr"/>
          <a:lstStyle/>
          <a:p>
            <a:endParaRPr lang="en-US"/>
          </a:p>
        </p:txBody>
      </p:sp>
      <p:sp>
        <p:nvSpPr>
          <p:cNvPr id="5132" name="Line 7"/>
          <p:cNvSpPr>
            <a:spLocks noChangeShapeType="1"/>
          </p:cNvSpPr>
          <p:nvPr/>
        </p:nvSpPr>
        <p:spPr bwMode="auto">
          <a:xfrm>
            <a:off x="3286125" y="4794250"/>
            <a:ext cx="0" cy="1306513"/>
          </a:xfrm>
          <a:prstGeom prst="line">
            <a:avLst/>
          </a:prstGeom>
          <a:noFill/>
          <a:ln w="12700">
            <a:solidFill>
              <a:srgbClr val="000000"/>
            </a:solidFill>
            <a:round/>
            <a:headEnd/>
            <a:tailEnd/>
          </a:ln>
        </p:spPr>
        <p:txBody>
          <a:bodyPr lIns="90000" tIns="46800" rIns="90000" bIns="46800"/>
          <a:lstStyle/>
          <a:p>
            <a:endParaRPr lang="en-US"/>
          </a:p>
        </p:txBody>
      </p:sp>
      <p:sp>
        <p:nvSpPr>
          <p:cNvPr id="5133" name="Line 8"/>
          <p:cNvSpPr>
            <a:spLocks noChangeShapeType="1"/>
          </p:cNvSpPr>
          <p:nvPr/>
        </p:nvSpPr>
        <p:spPr bwMode="auto">
          <a:xfrm>
            <a:off x="4221163" y="4794250"/>
            <a:ext cx="0" cy="1306513"/>
          </a:xfrm>
          <a:prstGeom prst="line">
            <a:avLst/>
          </a:prstGeom>
          <a:noFill/>
          <a:ln w="12700">
            <a:solidFill>
              <a:srgbClr val="000000"/>
            </a:solidFill>
            <a:round/>
            <a:headEnd/>
            <a:tailEnd/>
          </a:ln>
        </p:spPr>
        <p:txBody>
          <a:bodyPr lIns="90000" tIns="46800" rIns="90000" bIns="46800"/>
          <a:lstStyle/>
          <a:p>
            <a:endParaRPr lang="en-US"/>
          </a:p>
        </p:txBody>
      </p:sp>
      <p:sp>
        <p:nvSpPr>
          <p:cNvPr id="5134" name="Line 9"/>
          <p:cNvSpPr>
            <a:spLocks noChangeShapeType="1"/>
          </p:cNvSpPr>
          <p:nvPr/>
        </p:nvSpPr>
        <p:spPr bwMode="auto">
          <a:xfrm>
            <a:off x="3429000" y="4794250"/>
            <a:ext cx="647700" cy="0"/>
          </a:xfrm>
          <a:prstGeom prst="line">
            <a:avLst/>
          </a:prstGeom>
          <a:noFill/>
          <a:ln w="12700">
            <a:solidFill>
              <a:srgbClr val="000000"/>
            </a:solidFill>
            <a:round/>
            <a:headEnd type="arrow" w="med" len="med"/>
            <a:tailEnd type="arrow" w="med" len="med"/>
          </a:ln>
        </p:spPr>
        <p:txBody>
          <a:bodyPr lIns="90000" tIns="46800" rIns="90000" bIns="46800"/>
          <a:lstStyle/>
          <a:p>
            <a:endParaRPr lang="en-US"/>
          </a:p>
        </p:txBody>
      </p:sp>
      <p:sp>
        <p:nvSpPr>
          <p:cNvPr id="5135" name="Text Box 10"/>
          <p:cNvSpPr txBox="1">
            <a:spLocks noChangeArrowheads="1"/>
          </p:cNvSpPr>
          <p:nvPr/>
        </p:nvSpPr>
        <p:spPr bwMode="auto">
          <a:xfrm>
            <a:off x="3478213" y="4616450"/>
            <a:ext cx="527050" cy="230188"/>
          </a:xfrm>
          <a:prstGeom prst="rect">
            <a:avLst/>
          </a:prstGeom>
          <a:noFill/>
          <a:ln w="25400" algn="ctr">
            <a:noFill/>
            <a:prstDash val="sysDot"/>
            <a:miter lim="800000"/>
            <a:headEnd/>
            <a:tailEnd/>
          </a:ln>
        </p:spPr>
        <p:txBody>
          <a:bodyPr lIns="90000" tIns="46800" rIns="90000" bIns="46800"/>
          <a:lstStyle/>
          <a:p>
            <a:pPr>
              <a:spcAft>
                <a:spcPts val="1000"/>
              </a:spcAft>
            </a:pPr>
            <a:r>
              <a:rPr lang="en-US" sz="900">
                <a:solidFill>
                  <a:srgbClr val="000000"/>
                </a:solidFill>
                <a:latin typeface="Calibri" pitchFamily="34" charset="0"/>
                <a:ea typeface="굴림" pitchFamily="34" charset="-127"/>
              </a:rPr>
              <a:t>100 nm</a:t>
            </a:r>
            <a:endParaRPr lang="en-US"/>
          </a:p>
        </p:txBody>
      </p:sp>
      <p:sp>
        <p:nvSpPr>
          <p:cNvPr id="5136" name="Line 11"/>
          <p:cNvSpPr>
            <a:spLocks noChangeShapeType="1"/>
          </p:cNvSpPr>
          <p:nvPr/>
        </p:nvSpPr>
        <p:spPr bwMode="auto">
          <a:xfrm flipV="1">
            <a:off x="4057650" y="4673600"/>
            <a:ext cx="144463" cy="146050"/>
          </a:xfrm>
          <a:prstGeom prst="line">
            <a:avLst/>
          </a:prstGeom>
          <a:noFill/>
          <a:ln w="12700">
            <a:solidFill>
              <a:srgbClr val="000000"/>
            </a:solidFill>
            <a:round/>
            <a:headEnd type="arrow" w="sm" len="sm"/>
            <a:tailEnd type="arrow" w="sm" len="sm"/>
          </a:ln>
        </p:spPr>
        <p:txBody>
          <a:bodyPr lIns="90000" tIns="46800" rIns="90000" bIns="46800"/>
          <a:lstStyle/>
          <a:p>
            <a:endParaRPr lang="en-US"/>
          </a:p>
        </p:txBody>
      </p:sp>
      <p:sp>
        <p:nvSpPr>
          <p:cNvPr id="5137" name="Text Box 12"/>
          <p:cNvSpPr txBox="1">
            <a:spLocks noChangeArrowheads="1"/>
          </p:cNvSpPr>
          <p:nvPr/>
        </p:nvSpPr>
        <p:spPr bwMode="auto">
          <a:xfrm>
            <a:off x="3933825" y="4430713"/>
            <a:ext cx="469900" cy="230187"/>
          </a:xfrm>
          <a:prstGeom prst="rect">
            <a:avLst/>
          </a:prstGeom>
          <a:noFill/>
          <a:ln w="25400" algn="ctr">
            <a:noFill/>
            <a:prstDash val="sysDot"/>
            <a:miter lim="800000"/>
            <a:headEnd/>
            <a:tailEnd/>
          </a:ln>
        </p:spPr>
        <p:txBody>
          <a:bodyPr lIns="90000" tIns="46800" rIns="90000" bIns="46800"/>
          <a:lstStyle/>
          <a:p>
            <a:pPr>
              <a:spcAft>
                <a:spcPts val="1000"/>
              </a:spcAft>
            </a:pPr>
            <a:r>
              <a:rPr lang="en-US" sz="900">
                <a:solidFill>
                  <a:srgbClr val="000000"/>
                </a:solidFill>
                <a:latin typeface="Calibri" pitchFamily="34" charset="0"/>
                <a:ea typeface="굴림" pitchFamily="34" charset="-127"/>
              </a:rPr>
              <a:t>10 nm</a:t>
            </a:r>
            <a:endParaRPr lang="en-US"/>
          </a:p>
        </p:txBody>
      </p:sp>
      <p:sp>
        <p:nvSpPr>
          <p:cNvPr id="5138" name="Line 13"/>
          <p:cNvSpPr>
            <a:spLocks noChangeShapeType="1"/>
          </p:cNvSpPr>
          <p:nvPr/>
        </p:nvSpPr>
        <p:spPr bwMode="auto">
          <a:xfrm>
            <a:off x="3860800" y="5011738"/>
            <a:ext cx="0" cy="1163637"/>
          </a:xfrm>
          <a:prstGeom prst="line">
            <a:avLst/>
          </a:prstGeom>
          <a:noFill/>
          <a:ln w="12700">
            <a:solidFill>
              <a:srgbClr val="000000"/>
            </a:solidFill>
            <a:round/>
            <a:headEnd type="arrow" w="med" len="med"/>
            <a:tailEnd type="arrow" w="med" len="med"/>
          </a:ln>
        </p:spPr>
        <p:txBody>
          <a:bodyPr lIns="90000" tIns="46800" rIns="90000" bIns="46800"/>
          <a:lstStyle/>
          <a:p>
            <a:endParaRPr lang="en-US"/>
          </a:p>
        </p:txBody>
      </p:sp>
      <p:sp>
        <p:nvSpPr>
          <p:cNvPr id="5139" name="Text Box 14"/>
          <p:cNvSpPr txBox="1">
            <a:spLocks noChangeArrowheads="1"/>
          </p:cNvSpPr>
          <p:nvPr/>
        </p:nvSpPr>
        <p:spPr bwMode="auto">
          <a:xfrm>
            <a:off x="3286125" y="5519738"/>
            <a:ext cx="588963" cy="230187"/>
          </a:xfrm>
          <a:prstGeom prst="rect">
            <a:avLst/>
          </a:prstGeom>
          <a:noFill/>
          <a:ln w="25400" algn="ctr">
            <a:noFill/>
            <a:prstDash val="sysDot"/>
            <a:miter lim="800000"/>
            <a:headEnd/>
            <a:tailEnd/>
          </a:ln>
        </p:spPr>
        <p:txBody>
          <a:bodyPr lIns="90000" tIns="46800" rIns="90000" bIns="46800"/>
          <a:lstStyle/>
          <a:p>
            <a:pPr>
              <a:spcAft>
                <a:spcPts val="1000"/>
              </a:spcAft>
            </a:pPr>
            <a:r>
              <a:rPr lang="en-US" sz="900">
                <a:latin typeface="Calibri" pitchFamily="34" charset="0"/>
                <a:ea typeface="굴림" pitchFamily="34" charset="-127"/>
              </a:rPr>
              <a:t>~300 nm</a:t>
            </a:r>
            <a:endParaRPr lang="en-US"/>
          </a:p>
        </p:txBody>
      </p:sp>
      <p:sp>
        <p:nvSpPr>
          <p:cNvPr id="5140" name="Text Box 17"/>
          <p:cNvSpPr txBox="1">
            <a:spLocks noChangeArrowheads="1"/>
          </p:cNvSpPr>
          <p:nvPr/>
        </p:nvSpPr>
        <p:spPr bwMode="auto">
          <a:xfrm>
            <a:off x="457200" y="5178425"/>
            <a:ext cx="2362200" cy="612775"/>
          </a:xfrm>
          <a:prstGeom prst="rect">
            <a:avLst/>
          </a:prstGeom>
          <a:noFill/>
          <a:ln w="25400" algn="ctr">
            <a:noFill/>
            <a:prstDash val="sysDot"/>
            <a:miter lim="800000"/>
            <a:headEnd/>
            <a:tailEnd/>
          </a:ln>
        </p:spPr>
        <p:txBody>
          <a:bodyPr lIns="90000" tIns="46800" rIns="90000" bIns="46800"/>
          <a:lstStyle/>
          <a:p>
            <a:pPr>
              <a:spcAft>
                <a:spcPts val="1000"/>
              </a:spcAft>
            </a:pPr>
            <a:r>
              <a:rPr lang="en-US" sz="1400" b="1">
                <a:solidFill>
                  <a:srgbClr val="000000"/>
                </a:solidFill>
                <a:latin typeface="Times New Roman" pitchFamily="18" charset="0"/>
                <a:ea typeface="굴림" pitchFamily="34" charset="-127"/>
                <a:cs typeface="Times New Roman" pitchFamily="18" charset="0"/>
              </a:rPr>
              <a:t>Morphology</a:t>
            </a:r>
          </a:p>
          <a:p>
            <a:pPr>
              <a:spcAft>
                <a:spcPts val="1000"/>
              </a:spcAft>
            </a:pPr>
            <a:r>
              <a:rPr lang="en-US" sz="1400" b="1">
                <a:solidFill>
                  <a:srgbClr val="000000"/>
                </a:solidFill>
                <a:latin typeface="Times New Roman" pitchFamily="18" charset="0"/>
                <a:ea typeface="굴림" pitchFamily="34" charset="-127"/>
                <a:cs typeface="Times New Roman" pitchFamily="18" charset="0"/>
              </a:rPr>
              <a:t>Description</a:t>
            </a:r>
            <a:endParaRPr lang="en-US" sz="1400">
              <a:latin typeface="Times New Roman" pitchFamily="18" charset="0"/>
              <a:ea typeface="굴림" pitchFamily="34" charset="-127"/>
              <a:cs typeface="Times New Roman" pitchFamily="18" charset="0"/>
            </a:endParaRPr>
          </a:p>
        </p:txBody>
      </p:sp>
      <p:sp>
        <p:nvSpPr>
          <p:cNvPr id="43" name="Rounded Rectangle 42"/>
          <p:cNvSpPr/>
          <p:nvPr/>
        </p:nvSpPr>
        <p:spPr>
          <a:xfrm>
            <a:off x="228600" y="5181600"/>
            <a:ext cx="1752600" cy="609600"/>
          </a:xfrm>
          <a:prstGeom prst="roundRect">
            <a:avLst/>
          </a:prstGeom>
          <a:no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 name="Group 32"/>
          <p:cNvGrpSpPr>
            <a:grpSpLocks/>
          </p:cNvGrpSpPr>
          <p:nvPr/>
        </p:nvGrpSpPr>
        <p:grpSpPr bwMode="auto">
          <a:xfrm>
            <a:off x="304800" y="3733800"/>
            <a:ext cx="1600200" cy="609600"/>
            <a:chOff x="304800" y="3429000"/>
            <a:chExt cx="1600200" cy="609600"/>
          </a:xfrm>
        </p:grpSpPr>
        <p:sp>
          <p:nvSpPr>
            <p:cNvPr id="5150" name="Text Box 16"/>
            <p:cNvSpPr txBox="1">
              <a:spLocks noChangeArrowheads="1"/>
            </p:cNvSpPr>
            <p:nvPr/>
          </p:nvSpPr>
          <p:spPr bwMode="auto">
            <a:xfrm>
              <a:off x="457200" y="3429000"/>
              <a:ext cx="1447800" cy="609600"/>
            </a:xfrm>
            <a:prstGeom prst="rect">
              <a:avLst/>
            </a:prstGeom>
            <a:noFill/>
            <a:ln w="25400" algn="ctr">
              <a:noFill/>
              <a:prstDash val="sysDot"/>
              <a:miter lim="800000"/>
              <a:headEnd/>
              <a:tailEnd/>
            </a:ln>
          </p:spPr>
          <p:txBody>
            <a:bodyPr lIns="90000" tIns="46800" rIns="90000" bIns="46800"/>
            <a:lstStyle/>
            <a:p>
              <a:pPr>
                <a:spcAft>
                  <a:spcPts val="1000"/>
                </a:spcAft>
              </a:pPr>
              <a:r>
                <a:rPr lang="en-US" sz="1400" b="1">
                  <a:solidFill>
                    <a:srgbClr val="000000"/>
                  </a:solidFill>
                  <a:latin typeface="Times New Roman" pitchFamily="18" charset="0"/>
                  <a:ea typeface="굴림" pitchFamily="34" charset="-127"/>
                  <a:cs typeface="Times New Roman" pitchFamily="18" charset="0"/>
                </a:rPr>
                <a:t>Forming </a:t>
              </a:r>
            </a:p>
            <a:p>
              <a:pPr>
                <a:spcAft>
                  <a:spcPts val="1000"/>
                </a:spcAft>
              </a:pPr>
              <a:r>
                <a:rPr lang="en-US" sz="1400" b="1">
                  <a:solidFill>
                    <a:srgbClr val="000000"/>
                  </a:solidFill>
                  <a:latin typeface="Times New Roman" pitchFamily="18" charset="0"/>
                  <a:ea typeface="굴림" pitchFamily="34" charset="-127"/>
                  <a:cs typeface="Times New Roman" pitchFamily="18" charset="0"/>
                </a:rPr>
                <a:t>Conditions</a:t>
              </a:r>
              <a:endParaRPr lang="en-US" sz="1400">
                <a:latin typeface="Times New Roman" pitchFamily="18" charset="0"/>
                <a:ea typeface="굴림" pitchFamily="34" charset="-127"/>
                <a:cs typeface="Times New Roman" pitchFamily="18" charset="0"/>
              </a:endParaRPr>
            </a:p>
          </p:txBody>
        </p:sp>
        <p:sp>
          <p:nvSpPr>
            <p:cNvPr id="44" name="Rounded Rectangle 43"/>
            <p:cNvSpPr/>
            <p:nvPr/>
          </p:nvSpPr>
          <p:spPr>
            <a:xfrm>
              <a:off x="304800" y="3429000"/>
              <a:ext cx="1371600" cy="609600"/>
            </a:xfrm>
            <a:prstGeom prst="roundRect">
              <a:avLst/>
            </a:prstGeom>
            <a:no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5143" name="TextBox 44"/>
          <p:cNvSpPr txBox="1">
            <a:spLocks noChangeArrowheads="1"/>
          </p:cNvSpPr>
          <p:nvPr/>
        </p:nvSpPr>
        <p:spPr bwMode="auto">
          <a:xfrm>
            <a:off x="3124200" y="6324600"/>
            <a:ext cx="2719388" cy="338138"/>
          </a:xfrm>
          <a:prstGeom prst="rect">
            <a:avLst/>
          </a:prstGeom>
          <a:noFill/>
          <a:ln w="9525">
            <a:noFill/>
            <a:miter lim="800000"/>
            <a:headEnd/>
            <a:tailEnd/>
          </a:ln>
        </p:spPr>
        <p:txBody>
          <a:bodyPr wrap="none">
            <a:spAutoFit/>
          </a:bodyPr>
          <a:lstStyle/>
          <a:p>
            <a:r>
              <a:rPr lang="en-US" sz="1600">
                <a:latin typeface="Times New Roman" pitchFamily="18" charset="0"/>
                <a:cs typeface="Times New Roman" pitchFamily="18" charset="0"/>
              </a:rPr>
              <a:t>Void volume estimated ~ 77 %</a:t>
            </a:r>
          </a:p>
        </p:txBody>
      </p:sp>
      <p:sp>
        <p:nvSpPr>
          <p:cNvPr id="28" name="TextBox 27"/>
          <p:cNvSpPr txBox="1"/>
          <p:nvPr/>
        </p:nvSpPr>
        <p:spPr>
          <a:xfrm>
            <a:off x="381000" y="4843463"/>
            <a:ext cx="1250950" cy="338137"/>
          </a:xfrm>
          <a:prstGeom prst="rect">
            <a:avLst/>
          </a:prstGeom>
          <a:noFill/>
        </p:spPr>
        <p:txBody>
          <a:bodyPr wrap="none">
            <a:spAutoFit/>
          </a:bodyPr>
          <a:lstStyle/>
          <a:p>
            <a:pPr>
              <a:defRPr/>
            </a:pPr>
            <a:r>
              <a:rPr lang="en-US" sz="1600" b="1" i="1" dirty="0">
                <a:latin typeface="+mj-lt"/>
              </a:rPr>
              <a:t>  HF Solution</a:t>
            </a:r>
          </a:p>
        </p:txBody>
      </p:sp>
      <p:grpSp>
        <p:nvGrpSpPr>
          <p:cNvPr id="3" name="Group 36"/>
          <p:cNvGrpSpPr>
            <a:grpSpLocks/>
          </p:cNvGrpSpPr>
          <p:nvPr/>
        </p:nvGrpSpPr>
        <p:grpSpPr bwMode="auto">
          <a:xfrm>
            <a:off x="533400" y="0"/>
            <a:ext cx="7696200" cy="533400"/>
            <a:chOff x="533400" y="38100"/>
            <a:chExt cx="7772400" cy="914400"/>
          </a:xfrm>
        </p:grpSpPr>
        <p:sp>
          <p:nvSpPr>
            <p:cNvPr id="38" name="Rounded Rectangle 37"/>
            <p:cNvSpPr/>
            <p:nvPr/>
          </p:nvSpPr>
          <p:spPr>
            <a:xfrm>
              <a:off x="533400" y="38100"/>
              <a:ext cx="7772400" cy="914400"/>
            </a:xfrm>
            <a:prstGeom prst="roundRect">
              <a:avLst/>
            </a:prstGeom>
            <a:solidFill>
              <a:schemeClr val="accent1">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49" name="TextBox 10"/>
            <p:cNvSpPr txBox="1">
              <a:spLocks noChangeArrowheads="1"/>
            </p:cNvSpPr>
            <p:nvPr/>
          </p:nvSpPr>
          <p:spPr bwMode="auto">
            <a:xfrm>
              <a:off x="1379899" y="266700"/>
              <a:ext cx="5456238" cy="369888"/>
            </a:xfrm>
            <a:prstGeom prst="rect">
              <a:avLst/>
            </a:prstGeom>
            <a:noFill/>
            <a:ln w="9525">
              <a:noFill/>
              <a:miter lim="800000"/>
              <a:headEnd/>
              <a:tailEnd/>
            </a:ln>
          </p:spPr>
          <p:txBody>
            <a:bodyPr wrap="none">
              <a:spAutoFit/>
            </a:bodyPr>
            <a:lstStyle/>
            <a:p>
              <a:r>
                <a:rPr lang="en-US" i="1">
                  <a:solidFill>
                    <a:schemeClr val="bg1"/>
                  </a:solidFill>
                  <a:latin typeface="Times New Roman" pitchFamily="18" charset="0"/>
                  <a:cs typeface="Times New Roman" pitchFamily="18" charset="0"/>
                </a:rPr>
                <a:t> TiO</a:t>
              </a:r>
              <a:r>
                <a:rPr lang="en-US" i="1" baseline="-25000">
                  <a:solidFill>
                    <a:schemeClr val="bg1"/>
                  </a:solidFill>
                  <a:latin typeface="Times New Roman" pitchFamily="18" charset="0"/>
                  <a:cs typeface="Times New Roman" pitchFamily="18" charset="0"/>
                </a:rPr>
                <a:t>2</a:t>
              </a:r>
              <a:r>
                <a:rPr lang="en-US" i="1">
                  <a:solidFill>
                    <a:schemeClr val="bg1"/>
                  </a:solidFill>
                  <a:latin typeface="Times New Roman" pitchFamily="18" charset="0"/>
                  <a:cs typeface="Times New Roman" pitchFamily="18" charset="0"/>
                </a:rPr>
                <a:t>  Nanotubes Arrays fabricated by anodizing process</a:t>
              </a:r>
            </a:p>
          </p:txBody>
        </p:sp>
      </p:gr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7" descr="Thick Ti foil 20V 20min lateral HFP"/>
          <p:cNvPicPr>
            <a:picLocks noChangeAspect="1" noChangeArrowheads="1"/>
          </p:cNvPicPr>
          <p:nvPr/>
        </p:nvPicPr>
        <p:blipFill>
          <a:blip r:embed="rId3" cstate="print"/>
          <a:srcRect/>
          <a:stretch>
            <a:fillRect/>
          </a:stretch>
        </p:blipFill>
        <p:spPr bwMode="auto">
          <a:xfrm>
            <a:off x="304800" y="838200"/>
            <a:ext cx="3527425" cy="3048000"/>
          </a:xfrm>
          <a:prstGeom prst="rect">
            <a:avLst/>
          </a:prstGeom>
          <a:noFill/>
          <a:ln w="9525">
            <a:noFill/>
            <a:miter lim="800000"/>
            <a:headEnd/>
            <a:tailEnd/>
          </a:ln>
        </p:spPr>
      </p:pic>
      <p:pic>
        <p:nvPicPr>
          <p:cNvPr id="6147" name="Picture 3" descr="H:\Mansour temp new\TiO2 (2)\Tio2 20 v 20 min.tif"/>
          <p:cNvPicPr>
            <a:picLocks noChangeAspect="1" noChangeArrowheads="1"/>
          </p:cNvPicPr>
          <p:nvPr/>
        </p:nvPicPr>
        <p:blipFill>
          <a:blip r:embed="rId4" cstate="print"/>
          <a:srcRect/>
          <a:stretch>
            <a:fillRect/>
          </a:stretch>
        </p:blipFill>
        <p:spPr bwMode="auto">
          <a:xfrm>
            <a:off x="4343400" y="914400"/>
            <a:ext cx="3581400" cy="2895600"/>
          </a:xfrm>
          <a:prstGeom prst="rect">
            <a:avLst/>
          </a:prstGeom>
          <a:noFill/>
          <a:ln w="9525">
            <a:noFill/>
            <a:miter lim="800000"/>
            <a:headEnd/>
            <a:tailEnd/>
          </a:ln>
        </p:spPr>
      </p:pic>
      <p:grpSp>
        <p:nvGrpSpPr>
          <p:cNvPr id="2" name="Group 53"/>
          <p:cNvGrpSpPr>
            <a:grpSpLocks/>
          </p:cNvGrpSpPr>
          <p:nvPr/>
        </p:nvGrpSpPr>
        <p:grpSpPr bwMode="auto">
          <a:xfrm>
            <a:off x="2057400" y="4572000"/>
            <a:ext cx="3276600" cy="1219200"/>
            <a:chOff x="533400" y="1752600"/>
            <a:chExt cx="3276600" cy="1219200"/>
          </a:xfrm>
        </p:grpSpPr>
        <p:grpSp>
          <p:nvGrpSpPr>
            <p:cNvPr id="3" name="Group 49"/>
            <p:cNvGrpSpPr>
              <a:grpSpLocks/>
            </p:cNvGrpSpPr>
            <p:nvPr/>
          </p:nvGrpSpPr>
          <p:grpSpPr bwMode="auto">
            <a:xfrm>
              <a:off x="2928938" y="1774825"/>
              <a:ext cx="881062" cy="1196975"/>
              <a:chOff x="2895916" y="2000900"/>
              <a:chExt cx="881062" cy="1196975"/>
            </a:xfrm>
          </p:grpSpPr>
          <p:cxnSp>
            <p:nvCxnSpPr>
              <p:cNvPr id="30" name="Straight Connector 29"/>
              <p:cNvCxnSpPr/>
              <p:nvPr/>
            </p:nvCxnSpPr>
            <p:spPr>
              <a:xfrm flipH="1" flipV="1">
                <a:off x="3488053" y="2000900"/>
                <a:ext cx="17463" cy="112395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2954653" y="2000900"/>
                <a:ext cx="17463" cy="112395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2" name="Arc 5"/>
              <p:cNvSpPr/>
              <p:nvPr/>
            </p:nvSpPr>
            <p:spPr>
              <a:xfrm rot="8742560">
                <a:off x="2895916" y="2596213"/>
                <a:ext cx="881062" cy="601662"/>
              </a:xfrm>
              <a:prstGeom prst="arc">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4" name="Group 50"/>
            <p:cNvGrpSpPr>
              <a:grpSpLocks/>
            </p:cNvGrpSpPr>
            <p:nvPr/>
          </p:nvGrpSpPr>
          <p:grpSpPr bwMode="auto">
            <a:xfrm>
              <a:off x="2133600" y="1812925"/>
              <a:ext cx="881063" cy="1158875"/>
              <a:chOff x="2057399" y="2041524"/>
              <a:chExt cx="881063" cy="1158875"/>
            </a:xfrm>
          </p:grpSpPr>
          <p:grpSp>
            <p:nvGrpSpPr>
              <p:cNvPr id="5" name="Group 46"/>
              <p:cNvGrpSpPr>
                <a:grpSpLocks/>
              </p:cNvGrpSpPr>
              <p:nvPr/>
            </p:nvGrpSpPr>
            <p:grpSpPr bwMode="auto">
              <a:xfrm>
                <a:off x="2117724" y="2041524"/>
                <a:ext cx="549275" cy="1123950"/>
                <a:chOff x="2117724" y="2041524"/>
                <a:chExt cx="549275" cy="1123950"/>
              </a:xfrm>
            </p:grpSpPr>
            <p:cxnSp>
              <p:nvCxnSpPr>
                <p:cNvPr id="28" name="Straight Connector 27"/>
                <p:cNvCxnSpPr/>
                <p:nvPr/>
              </p:nvCxnSpPr>
              <p:spPr>
                <a:xfrm flipH="1" flipV="1">
                  <a:off x="2649537" y="2041524"/>
                  <a:ext cx="17462" cy="112395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14"/>
                <p:cNvCxnSpPr/>
                <p:nvPr/>
              </p:nvCxnSpPr>
              <p:spPr>
                <a:xfrm flipH="1" flipV="1">
                  <a:off x="2117724" y="2041524"/>
                  <a:ext cx="17463" cy="112395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7" name="Arc 6"/>
              <p:cNvSpPr/>
              <p:nvPr/>
            </p:nvSpPr>
            <p:spPr>
              <a:xfrm rot="8742560">
                <a:off x="2057399" y="2598737"/>
                <a:ext cx="881063" cy="601662"/>
              </a:xfrm>
              <a:prstGeom prst="arc">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6" name="Group 52"/>
            <p:cNvGrpSpPr>
              <a:grpSpLocks/>
            </p:cNvGrpSpPr>
            <p:nvPr/>
          </p:nvGrpSpPr>
          <p:grpSpPr bwMode="auto">
            <a:xfrm>
              <a:off x="533400" y="1771650"/>
              <a:ext cx="881063" cy="1200150"/>
              <a:chOff x="533400" y="2000250"/>
              <a:chExt cx="881063" cy="1200150"/>
            </a:xfrm>
          </p:grpSpPr>
          <p:grpSp>
            <p:nvGrpSpPr>
              <p:cNvPr id="7" name="Group 48"/>
              <p:cNvGrpSpPr>
                <a:grpSpLocks/>
              </p:cNvGrpSpPr>
              <p:nvPr/>
            </p:nvGrpSpPr>
            <p:grpSpPr bwMode="auto">
              <a:xfrm>
                <a:off x="592138" y="2000250"/>
                <a:ext cx="550862" cy="1123950"/>
                <a:chOff x="592533" y="2021693"/>
                <a:chExt cx="550862" cy="1123950"/>
              </a:xfrm>
            </p:grpSpPr>
            <p:cxnSp>
              <p:nvCxnSpPr>
                <p:cNvPr id="24" name="Straight Connector 23"/>
                <p:cNvCxnSpPr/>
                <p:nvPr/>
              </p:nvCxnSpPr>
              <p:spPr>
                <a:xfrm flipH="1" flipV="1">
                  <a:off x="1125933" y="2021693"/>
                  <a:ext cx="17462" cy="112395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592533" y="2021693"/>
                  <a:ext cx="17462" cy="112395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3" name="Arc 22"/>
              <p:cNvSpPr/>
              <p:nvPr/>
            </p:nvSpPr>
            <p:spPr>
              <a:xfrm rot="8742560">
                <a:off x="533400" y="2598738"/>
                <a:ext cx="881063" cy="601662"/>
              </a:xfrm>
              <a:prstGeom prst="arc">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8" name="Group 51"/>
            <p:cNvGrpSpPr>
              <a:grpSpLocks/>
            </p:cNvGrpSpPr>
            <p:nvPr/>
          </p:nvGrpSpPr>
          <p:grpSpPr bwMode="auto">
            <a:xfrm>
              <a:off x="1328738" y="1752600"/>
              <a:ext cx="881062" cy="1200150"/>
              <a:chOff x="1219517" y="2000881"/>
              <a:chExt cx="881062" cy="1200150"/>
            </a:xfrm>
          </p:grpSpPr>
          <p:grpSp>
            <p:nvGrpSpPr>
              <p:cNvPr id="9" name="Group 47"/>
              <p:cNvGrpSpPr>
                <a:grpSpLocks/>
              </p:cNvGrpSpPr>
              <p:nvPr/>
            </p:nvGrpSpPr>
            <p:grpSpPr bwMode="auto">
              <a:xfrm>
                <a:off x="1278254" y="2000881"/>
                <a:ext cx="550863" cy="1123950"/>
                <a:chOff x="1278649" y="2042005"/>
                <a:chExt cx="550863" cy="1123950"/>
              </a:xfrm>
            </p:grpSpPr>
            <p:cxnSp>
              <p:nvCxnSpPr>
                <p:cNvPr id="20" name="Straight Connector 19"/>
                <p:cNvCxnSpPr/>
                <p:nvPr/>
              </p:nvCxnSpPr>
              <p:spPr>
                <a:xfrm flipH="1" flipV="1">
                  <a:off x="1812049" y="2042005"/>
                  <a:ext cx="17463" cy="112395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1278649" y="2042005"/>
                  <a:ext cx="17463" cy="112395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9" name="Arc 18"/>
              <p:cNvSpPr/>
              <p:nvPr/>
            </p:nvSpPr>
            <p:spPr>
              <a:xfrm rot="8742560">
                <a:off x="1219517" y="2599369"/>
                <a:ext cx="881062" cy="601662"/>
              </a:xfrm>
              <a:prstGeom prst="arc">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10" name="Group 59"/>
          <p:cNvGrpSpPr>
            <a:grpSpLocks/>
          </p:cNvGrpSpPr>
          <p:nvPr/>
        </p:nvGrpSpPr>
        <p:grpSpPr bwMode="auto">
          <a:xfrm>
            <a:off x="1860550" y="4973638"/>
            <a:ext cx="3397250" cy="1579562"/>
            <a:chOff x="304800" y="2209800"/>
            <a:chExt cx="3397387" cy="1579093"/>
          </a:xfrm>
        </p:grpSpPr>
        <p:grpSp>
          <p:nvGrpSpPr>
            <p:cNvPr id="11" name="Group 30"/>
            <p:cNvGrpSpPr>
              <a:grpSpLocks/>
            </p:cNvGrpSpPr>
            <p:nvPr/>
          </p:nvGrpSpPr>
          <p:grpSpPr bwMode="auto">
            <a:xfrm>
              <a:off x="304800" y="2209800"/>
              <a:ext cx="3397387" cy="1093462"/>
              <a:chOff x="320647" y="2379430"/>
              <a:chExt cx="3397387" cy="1093462"/>
            </a:xfrm>
          </p:grpSpPr>
          <p:sp>
            <p:nvSpPr>
              <p:cNvPr id="37" name="Arc 22"/>
              <p:cNvSpPr/>
              <p:nvPr/>
            </p:nvSpPr>
            <p:spPr>
              <a:xfrm rot="8244161">
                <a:off x="2746445" y="2417519"/>
                <a:ext cx="971589" cy="1014111"/>
              </a:xfrm>
              <a:prstGeom prst="arc">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8" name="Arc 37"/>
              <p:cNvSpPr/>
              <p:nvPr/>
            </p:nvSpPr>
            <p:spPr>
              <a:xfrm rot="8244161">
                <a:off x="1938375" y="2392126"/>
                <a:ext cx="1141458" cy="1025220"/>
              </a:xfrm>
              <a:prstGeom prst="arc">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9" name="Arc 38"/>
              <p:cNvSpPr/>
              <p:nvPr/>
            </p:nvSpPr>
            <p:spPr>
              <a:xfrm rot="8244161">
                <a:off x="1143005" y="2379430"/>
                <a:ext cx="1154160" cy="1093462"/>
              </a:xfrm>
              <a:prstGeom prst="arc">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0" name="Arc 39"/>
              <p:cNvSpPr/>
              <p:nvPr/>
            </p:nvSpPr>
            <p:spPr>
              <a:xfrm rot="8244161">
                <a:off x="320647" y="2422279"/>
                <a:ext cx="1247825" cy="1031568"/>
              </a:xfrm>
              <a:prstGeom prst="arc">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cxnSp>
          <p:nvCxnSpPr>
            <p:cNvPr id="35" name="Straight Connector 34"/>
            <p:cNvCxnSpPr/>
            <p:nvPr/>
          </p:nvCxnSpPr>
          <p:spPr>
            <a:xfrm>
              <a:off x="3581532" y="3123928"/>
              <a:ext cx="4763" cy="588787"/>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57206" y="3200106"/>
              <a:ext cx="6350" cy="588787"/>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cxnSp>
        <p:nvCxnSpPr>
          <p:cNvPr id="50" name="Straight Arrow Connector 49"/>
          <p:cNvCxnSpPr/>
          <p:nvPr/>
        </p:nvCxnSpPr>
        <p:spPr>
          <a:xfrm rot="5400000" flipH="1" flipV="1">
            <a:off x="4675981" y="4620419"/>
            <a:ext cx="2995613" cy="3175"/>
          </a:xfrm>
          <a:prstGeom prst="straightConnector1">
            <a:avLst/>
          </a:prstGeom>
          <a:ln w="31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2" name="Group 40"/>
          <p:cNvGrpSpPr>
            <a:grpSpLocks/>
          </p:cNvGrpSpPr>
          <p:nvPr/>
        </p:nvGrpSpPr>
        <p:grpSpPr bwMode="auto">
          <a:xfrm>
            <a:off x="1219200" y="3276600"/>
            <a:ext cx="685800" cy="2438400"/>
            <a:chOff x="1447800" y="3352800"/>
            <a:chExt cx="685800" cy="2438400"/>
          </a:xfrm>
        </p:grpSpPr>
        <p:cxnSp>
          <p:nvCxnSpPr>
            <p:cNvPr id="42" name="Straight Arrow Connector 41"/>
            <p:cNvCxnSpPr/>
            <p:nvPr/>
          </p:nvCxnSpPr>
          <p:spPr>
            <a:xfrm rot="5400000" flipH="1" flipV="1">
              <a:off x="228600" y="4572000"/>
              <a:ext cx="2438400" cy="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1447800" y="5791200"/>
              <a:ext cx="68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5" name="Straight Connector 64"/>
          <p:cNvCxnSpPr/>
          <p:nvPr/>
        </p:nvCxnSpPr>
        <p:spPr>
          <a:xfrm>
            <a:off x="5259388" y="6094413"/>
            <a:ext cx="912812" cy="1587"/>
          </a:xfrm>
          <a:prstGeom prst="line">
            <a:avLst/>
          </a:prstGeom>
          <a:ln w="31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13" name="Group 40"/>
          <p:cNvGrpSpPr>
            <a:grpSpLocks/>
          </p:cNvGrpSpPr>
          <p:nvPr/>
        </p:nvGrpSpPr>
        <p:grpSpPr bwMode="auto">
          <a:xfrm>
            <a:off x="533400" y="76200"/>
            <a:ext cx="7696200" cy="533400"/>
            <a:chOff x="533400" y="38100"/>
            <a:chExt cx="7772400" cy="914400"/>
          </a:xfrm>
        </p:grpSpPr>
        <p:sp>
          <p:nvSpPr>
            <p:cNvPr id="43" name="Rounded Rectangle 42"/>
            <p:cNvSpPr/>
            <p:nvPr/>
          </p:nvSpPr>
          <p:spPr>
            <a:xfrm>
              <a:off x="533400" y="38100"/>
              <a:ext cx="7772400" cy="914400"/>
            </a:xfrm>
            <a:prstGeom prst="roundRect">
              <a:avLst/>
            </a:prstGeom>
            <a:solidFill>
              <a:schemeClr val="accent1">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57" name="TextBox 10"/>
            <p:cNvSpPr txBox="1">
              <a:spLocks noChangeArrowheads="1"/>
            </p:cNvSpPr>
            <p:nvPr/>
          </p:nvSpPr>
          <p:spPr bwMode="auto">
            <a:xfrm>
              <a:off x="1379899" y="266700"/>
              <a:ext cx="5456238" cy="369888"/>
            </a:xfrm>
            <a:prstGeom prst="rect">
              <a:avLst/>
            </a:prstGeom>
            <a:noFill/>
            <a:ln w="9525">
              <a:noFill/>
              <a:miter lim="800000"/>
              <a:headEnd/>
              <a:tailEnd/>
            </a:ln>
          </p:spPr>
          <p:txBody>
            <a:bodyPr wrap="none">
              <a:spAutoFit/>
            </a:bodyPr>
            <a:lstStyle/>
            <a:p>
              <a:r>
                <a:rPr lang="en-US" i="1">
                  <a:solidFill>
                    <a:schemeClr val="bg1"/>
                  </a:solidFill>
                  <a:latin typeface="Times New Roman" pitchFamily="18" charset="0"/>
                  <a:cs typeface="Times New Roman" pitchFamily="18" charset="0"/>
                </a:rPr>
                <a:t> TiO</a:t>
              </a:r>
              <a:r>
                <a:rPr lang="en-US" i="1" baseline="-25000">
                  <a:solidFill>
                    <a:schemeClr val="bg1"/>
                  </a:solidFill>
                  <a:latin typeface="Times New Roman" pitchFamily="18" charset="0"/>
                  <a:cs typeface="Times New Roman" pitchFamily="18" charset="0"/>
                </a:rPr>
                <a:t>2</a:t>
              </a:r>
              <a:r>
                <a:rPr lang="en-US" i="1">
                  <a:solidFill>
                    <a:schemeClr val="bg1"/>
                  </a:solidFill>
                  <a:latin typeface="Times New Roman" pitchFamily="18" charset="0"/>
                  <a:cs typeface="Times New Roman" pitchFamily="18" charset="0"/>
                </a:rPr>
                <a:t>  Nanotubes Arrays fabricated by anodizing process</a:t>
              </a:r>
            </a:p>
          </p:txBody>
        </p:sp>
      </p:gr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preferRelativeResize="0">
            <a:picLocks noChangeArrowheads="1"/>
          </p:cNvPicPr>
          <p:nvPr/>
        </p:nvPicPr>
        <p:blipFill>
          <a:blip r:embed="rId2" cstate="print">
            <a:lum bright="10000" contrast="30000"/>
          </a:blip>
          <a:srcRect/>
          <a:stretch>
            <a:fillRect/>
          </a:stretch>
        </p:blipFill>
        <p:spPr bwMode="auto">
          <a:xfrm>
            <a:off x="1447800" y="3657600"/>
            <a:ext cx="5119688" cy="1985963"/>
          </a:xfrm>
          <a:prstGeom prst="rect">
            <a:avLst/>
          </a:prstGeom>
          <a:noFill/>
          <a:ln w="9525">
            <a:noFill/>
            <a:miter lim="800000"/>
            <a:headEnd/>
            <a:tailEnd/>
          </a:ln>
        </p:spPr>
      </p:pic>
      <p:sp>
        <p:nvSpPr>
          <p:cNvPr id="7171" name="TextBox 4"/>
          <p:cNvSpPr txBox="1">
            <a:spLocks noChangeArrowheads="1"/>
          </p:cNvSpPr>
          <p:nvPr/>
        </p:nvSpPr>
        <p:spPr bwMode="auto">
          <a:xfrm>
            <a:off x="2133600" y="1143000"/>
            <a:ext cx="658813" cy="338138"/>
          </a:xfrm>
          <a:prstGeom prst="rect">
            <a:avLst/>
          </a:prstGeom>
          <a:noFill/>
          <a:ln w="9525">
            <a:noFill/>
            <a:miter lim="800000"/>
            <a:headEnd/>
            <a:tailEnd/>
          </a:ln>
        </p:spPr>
        <p:txBody>
          <a:bodyPr wrap="none">
            <a:spAutoFit/>
          </a:bodyPr>
          <a:lstStyle/>
          <a:p>
            <a:r>
              <a:rPr lang="en-US" sz="1600">
                <a:latin typeface="Times New Roman" pitchFamily="18" charset="0"/>
                <a:cs typeface="Times New Roman" pitchFamily="18" charset="0"/>
              </a:rPr>
              <a:t>2 min</a:t>
            </a:r>
          </a:p>
        </p:txBody>
      </p:sp>
      <p:sp>
        <p:nvSpPr>
          <p:cNvPr id="7172" name="TextBox 5"/>
          <p:cNvSpPr txBox="1">
            <a:spLocks noChangeArrowheads="1"/>
          </p:cNvSpPr>
          <p:nvPr/>
        </p:nvSpPr>
        <p:spPr bwMode="auto">
          <a:xfrm>
            <a:off x="4495800" y="1143000"/>
            <a:ext cx="658813" cy="338138"/>
          </a:xfrm>
          <a:prstGeom prst="rect">
            <a:avLst/>
          </a:prstGeom>
          <a:noFill/>
          <a:ln w="9525">
            <a:noFill/>
            <a:miter lim="800000"/>
            <a:headEnd/>
            <a:tailEnd/>
          </a:ln>
        </p:spPr>
        <p:txBody>
          <a:bodyPr wrap="none">
            <a:spAutoFit/>
          </a:bodyPr>
          <a:lstStyle/>
          <a:p>
            <a:r>
              <a:rPr lang="en-US" sz="1600">
                <a:latin typeface="Times New Roman" pitchFamily="18" charset="0"/>
                <a:cs typeface="Times New Roman" pitchFamily="18" charset="0"/>
              </a:rPr>
              <a:t>5 min</a:t>
            </a:r>
          </a:p>
        </p:txBody>
      </p:sp>
      <p:sp>
        <p:nvSpPr>
          <p:cNvPr id="7173" name="TextBox 6"/>
          <p:cNvSpPr txBox="1">
            <a:spLocks noChangeArrowheads="1"/>
          </p:cNvSpPr>
          <p:nvPr/>
        </p:nvSpPr>
        <p:spPr bwMode="auto">
          <a:xfrm>
            <a:off x="2057400" y="3395663"/>
            <a:ext cx="762000" cy="338137"/>
          </a:xfrm>
          <a:prstGeom prst="rect">
            <a:avLst/>
          </a:prstGeom>
          <a:noFill/>
          <a:ln w="9525">
            <a:noFill/>
            <a:miter lim="800000"/>
            <a:headEnd/>
            <a:tailEnd/>
          </a:ln>
        </p:spPr>
        <p:txBody>
          <a:bodyPr wrap="none">
            <a:spAutoFit/>
          </a:bodyPr>
          <a:lstStyle/>
          <a:p>
            <a:r>
              <a:rPr lang="en-US" sz="1600">
                <a:latin typeface="Times New Roman" pitchFamily="18" charset="0"/>
                <a:cs typeface="Times New Roman" pitchFamily="18" charset="0"/>
              </a:rPr>
              <a:t>10 min</a:t>
            </a:r>
          </a:p>
        </p:txBody>
      </p:sp>
      <p:sp>
        <p:nvSpPr>
          <p:cNvPr id="7174" name="TextBox 7"/>
          <p:cNvSpPr txBox="1">
            <a:spLocks noChangeArrowheads="1"/>
          </p:cNvSpPr>
          <p:nvPr/>
        </p:nvSpPr>
        <p:spPr bwMode="auto">
          <a:xfrm>
            <a:off x="4648200" y="3395663"/>
            <a:ext cx="762000" cy="338137"/>
          </a:xfrm>
          <a:prstGeom prst="rect">
            <a:avLst/>
          </a:prstGeom>
          <a:noFill/>
          <a:ln w="9525">
            <a:noFill/>
            <a:miter lim="800000"/>
            <a:headEnd/>
            <a:tailEnd/>
          </a:ln>
        </p:spPr>
        <p:txBody>
          <a:bodyPr wrap="none">
            <a:spAutoFit/>
          </a:bodyPr>
          <a:lstStyle/>
          <a:p>
            <a:r>
              <a:rPr lang="en-US" sz="1600">
                <a:latin typeface="Times New Roman" pitchFamily="18" charset="0"/>
                <a:cs typeface="Times New Roman" pitchFamily="18" charset="0"/>
              </a:rPr>
              <a:t>20 min</a:t>
            </a:r>
          </a:p>
        </p:txBody>
      </p:sp>
      <p:sp>
        <p:nvSpPr>
          <p:cNvPr id="7175" name="TextBox 8"/>
          <p:cNvSpPr txBox="1">
            <a:spLocks noChangeArrowheads="1"/>
          </p:cNvSpPr>
          <p:nvPr/>
        </p:nvSpPr>
        <p:spPr bwMode="auto">
          <a:xfrm>
            <a:off x="1447800" y="609600"/>
            <a:ext cx="4719638" cy="400050"/>
          </a:xfrm>
          <a:prstGeom prst="rect">
            <a:avLst/>
          </a:prstGeom>
          <a:noFill/>
          <a:ln w="9525">
            <a:noFill/>
            <a:miter lim="800000"/>
            <a:headEnd/>
            <a:tailEnd/>
          </a:ln>
        </p:spPr>
        <p:txBody>
          <a:bodyPr wrap="none">
            <a:spAutoFit/>
          </a:bodyPr>
          <a:lstStyle/>
          <a:p>
            <a:r>
              <a:rPr lang="en-US" sz="2000">
                <a:latin typeface="Times New Roman" pitchFamily="18" charset="0"/>
                <a:cs typeface="Times New Roman" pitchFamily="18" charset="0"/>
              </a:rPr>
              <a:t>Tube size with varied anodizing time  (10V)</a:t>
            </a:r>
          </a:p>
        </p:txBody>
      </p:sp>
      <p:pic>
        <p:nvPicPr>
          <p:cNvPr id="7176" name="Picture 5"/>
          <p:cNvPicPr preferRelativeResize="0">
            <a:picLocks noChangeArrowheads="1"/>
          </p:cNvPicPr>
          <p:nvPr/>
        </p:nvPicPr>
        <p:blipFill>
          <a:blip r:embed="rId3" cstate="print">
            <a:lum bright="8000" contrast="24000"/>
          </a:blip>
          <a:srcRect/>
          <a:stretch>
            <a:fillRect/>
          </a:stretch>
        </p:blipFill>
        <p:spPr bwMode="auto">
          <a:xfrm>
            <a:off x="1447800" y="1428750"/>
            <a:ext cx="5110163" cy="2000250"/>
          </a:xfrm>
          <a:prstGeom prst="rect">
            <a:avLst/>
          </a:prstGeom>
          <a:noFill/>
          <a:ln w="9525">
            <a:noFill/>
            <a:miter lim="800000"/>
            <a:headEnd/>
            <a:tailEnd/>
          </a:ln>
        </p:spPr>
      </p:pic>
      <p:grpSp>
        <p:nvGrpSpPr>
          <p:cNvPr id="2" name="Group 10"/>
          <p:cNvGrpSpPr>
            <a:grpSpLocks/>
          </p:cNvGrpSpPr>
          <p:nvPr/>
        </p:nvGrpSpPr>
        <p:grpSpPr bwMode="auto">
          <a:xfrm>
            <a:off x="533400" y="76200"/>
            <a:ext cx="7696200" cy="533400"/>
            <a:chOff x="533400" y="38100"/>
            <a:chExt cx="7772400" cy="914400"/>
          </a:xfrm>
        </p:grpSpPr>
        <p:sp>
          <p:nvSpPr>
            <p:cNvPr id="12" name="Rounded Rectangle 11"/>
            <p:cNvSpPr/>
            <p:nvPr/>
          </p:nvSpPr>
          <p:spPr>
            <a:xfrm>
              <a:off x="533400" y="38100"/>
              <a:ext cx="7772400" cy="914400"/>
            </a:xfrm>
            <a:prstGeom prst="roundRect">
              <a:avLst/>
            </a:prstGeom>
            <a:solidFill>
              <a:schemeClr val="accent1">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181" name="TextBox 10"/>
            <p:cNvSpPr txBox="1">
              <a:spLocks noChangeArrowheads="1"/>
            </p:cNvSpPr>
            <p:nvPr/>
          </p:nvSpPr>
          <p:spPr bwMode="auto">
            <a:xfrm>
              <a:off x="1379899" y="266700"/>
              <a:ext cx="5456238" cy="369888"/>
            </a:xfrm>
            <a:prstGeom prst="rect">
              <a:avLst/>
            </a:prstGeom>
            <a:noFill/>
            <a:ln w="9525">
              <a:noFill/>
              <a:miter lim="800000"/>
              <a:headEnd/>
              <a:tailEnd/>
            </a:ln>
          </p:spPr>
          <p:txBody>
            <a:bodyPr wrap="none">
              <a:spAutoFit/>
            </a:bodyPr>
            <a:lstStyle/>
            <a:p>
              <a:r>
                <a:rPr lang="en-US" i="1">
                  <a:solidFill>
                    <a:schemeClr val="bg1"/>
                  </a:solidFill>
                  <a:latin typeface="Times New Roman" pitchFamily="18" charset="0"/>
                  <a:cs typeface="Times New Roman" pitchFamily="18" charset="0"/>
                </a:rPr>
                <a:t> TiO</a:t>
              </a:r>
              <a:r>
                <a:rPr lang="en-US" i="1" baseline="-25000">
                  <a:solidFill>
                    <a:schemeClr val="bg1"/>
                  </a:solidFill>
                  <a:latin typeface="Times New Roman" pitchFamily="18" charset="0"/>
                  <a:cs typeface="Times New Roman" pitchFamily="18" charset="0"/>
                </a:rPr>
                <a:t>2</a:t>
              </a:r>
              <a:r>
                <a:rPr lang="en-US" i="1">
                  <a:solidFill>
                    <a:schemeClr val="bg1"/>
                  </a:solidFill>
                  <a:latin typeface="Times New Roman" pitchFamily="18" charset="0"/>
                  <a:cs typeface="Times New Roman" pitchFamily="18" charset="0"/>
                </a:rPr>
                <a:t>  Nanotubes Arrays fabricated by anodizing process</a:t>
              </a: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normAutofit fontScale="90000"/>
          </a:bodyPr>
          <a:lstStyle/>
          <a:p>
            <a:r>
              <a:rPr lang="en-US" dirty="0" smtClean="0"/>
              <a:t>Special Additives in Phosphate Coating</a:t>
            </a:r>
            <a:endParaRPr lang="en-US" dirty="0"/>
          </a:p>
        </p:txBody>
      </p:sp>
      <p:graphicFrame>
        <p:nvGraphicFramePr>
          <p:cNvPr id="4" name="Table 3"/>
          <p:cNvGraphicFramePr>
            <a:graphicFrameLocks noGrp="1"/>
          </p:cNvGraphicFramePr>
          <p:nvPr/>
        </p:nvGraphicFramePr>
        <p:xfrm>
          <a:off x="304800" y="914400"/>
          <a:ext cx="8686800" cy="5367020"/>
        </p:xfrm>
        <a:graphic>
          <a:graphicData uri="http://schemas.openxmlformats.org/drawingml/2006/table">
            <a:tbl>
              <a:tblPr firstRow="1" bandRow="1">
                <a:tableStyleId>{5C22544A-7EE6-4342-B048-85BDC9FD1C3A}</a:tableStyleId>
              </a:tblPr>
              <a:tblGrid>
                <a:gridCol w="685800"/>
                <a:gridCol w="3048000"/>
                <a:gridCol w="2057400"/>
                <a:gridCol w="2895600"/>
              </a:tblGrid>
              <a:tr h="152400">
                <a:tc>
                  <a:txBody>
                    <a:bodyPr/>
                    <a:lstStyle/>
                    <a:p>
                      <a:pPr algn="ctr"/>
                      <a:r>
                        <a:rPr lang="en-US" sz="1200" dirty="0" smtClean="0"/>
                        <a:t>S/N</a:t>
                      </a:r>
                      <a:endParaRPr lang="en-US" sz="1200" dirty="0"/>
                    </a:p>
                  </a:txBody>
                  <a:tcPr/>
                </a:tc>
                <a:tc>
                  <a:txBody>
                    <a:bodyPr/>
                    <a:lstStyle/>
                    <a:p>
                      <a:pPr algn="ctr"/>
                      <a:r>
                        <a:rPr lang="en-US" sz="1200" dirty="0" smtClean="0"/>
                        <a:t>Additives used</a:t>
                      </a:r>
                      <a:endParaRPr lang="en-US" sz="1200" dirty="0"/>
                    </a:p>
                  </a:txBody>
                  <a:tcPr/>
                </a:tc>
                <a:tc>
                  <a:txBody>
                    <a:bodyPr/>
                    <a:lstStyle/>
                    <a:p>
                      <a:pPr algn="ctr"/>
                      <a:r>
                        <a:rPr lang="en-US" sz="1200" dirty="0" smtClean="0"/>
                        <a:t>Purpose</a:t>
                      </a:r>
                      <a:endParaRPr lang="en-US" sz="1200" dirty="0"/>
                    </a:p>
                  </a:txBody>
                  <a:tcPr/>
                </a:tc>
                <a:tc>
                  <a:txBody>
                    <a:bodyPr/>
                    <a:lstStyle/>
                    <a:p>
                      <a:pPr algn="ctr"/>
                      <a:r>
                        <a:rPr lang="en-US" sz="1200" dirty="0" smtClean="0"/>
                        <a:t>Impact</a:t>
                      </a:r>
                      <a:endParaRPr lang="en-US" sz="1200" dirty="0"/>
                    </a:p>
                  </a:txBody>
                  <a:tcPr/>
                </a:tc>
              </a:tr>
              <a:tr h="335280">
                <a:tc>
                  <a:txBody>
                    <a:bodyPr/>
                    <a:lstStyle/>
                    <a:p>
                      <a:r>
                        <a:rPr lang="en-US" sz="1200" dirty="0" smtClean="0"/>
                        <a:t>8</a:t>
                      </a:r>
                      <a:endParaRPr lang="en-US" sz="1200" dirty="0"/>
                    </a:p>
                  </a:txBody>
                  <a:tcPr/>
                </a:tc>
                <a:tc>
                  <a:txBody>
                    <a:bodyPr/>
                    <a:lstStyle/>
                    <a:p>
                      <a:pPr algn="l"/>
                      <a:r>
                        <a:rPr lang="en-US" sz="1200" dirty="0" err="1" smtClean="0"/>
                        <a:t>Lauric</a:t>
                      </a:r>
                      <a:r>
                        <a:rPr lang="en-US" sz="1200" dirty="0" smtClean="0"/>
                        <a:t>, </a:t>
                      </a:r>
                      <a:r>
                        <a:rPr lang="en-US" sz="1200" dirty="0" err="1" smtClean="0"/>
                        <a:t>Palmitic</a:t>
                      </a:r>
                      <a:r>
                        <a:rPr lang="en-US" sz="1200" dirty="0" smtClean="0"/>
                        <a:t>, and</a:t>
                      </a:r>
                      <a:r>
                        <a:rPr lang="en-US" sz="1200" baseline="0" dirty="0" smtClean="0"/>
                        <a:t> </a:t>
                      </a:r>
                      <a:r>
                        <a:rPr lang="en-US" sz="1200" baseline="0" dirty="0" err="1" smtClean="0"/>
                        <a:t>Stearic</a:t>
                      </a:r>
                      <a:r>
                        <a:rPr lang="en-US" sz="1200" baseline="0" dirty="0" smtClean="0"/>
                        <a:t> acids with fatty amines and </a:t>
                      </a:r>
                      <a:r>
                        <a:rPr lang="en-US" sz="1200" baseline="0" dirty="0" err="1" smtClean="0"/>
                        <a:t>ethoxylated</a:t>
                      </a:r>
                      <a:r>
                        <a:rPr lang="en-US" sz="1200" baseline="0" dirty="0" smtClean="0"/>
                        <a:t> amines</a:t>
                      </a:r>
                      <a:endParaRPr lang="en-US" sz="1200" dirty="0"/>
                    </a:p>
                  </a:txBody>
                  <a:tcPr/>
                </a:tc>
                <a:tc>
                  <a:txBody>
                    <a:bodyPr/>
                    <a:lstStyle/>
                    <a:p>
                      <a:r>
                        <a:rPr lang="en-US" sz="1200" dirty="0" smtClean="0"/>
                        <a:t>To improve lubricant properties</a:t>
                      </a:r>
                      <a:endParaRPr lang="en-US" sz="1200" dirty="0"/>
                    </a:p>
                  </a:txBody>
                  <a:tcPr/>
                </a:tc>
                <a:tc>
                  <a:txBody>
                    <a:bodyPr/>
                    <a:lstStyle/>
                    <a:p>
                      <a:r>
                        <a:rPr lang="en-US" sz="1200" dirty="0" smtClean="0"/>
                        <a:t>Improved workability of</a:t>
                      </a:r>
                      <a:r>
                        <a:rPr lang="en-US" sz="1200" baseline="0" dirty="0" smtClean="0"/>
                        <a:t> the metal</a:t>
                      </a:r>
                      <a:endParaRPr lang="en-US" sz="1200" dirty="0"/>
                    </a:p>
                  </a:txBody>
                  <a:tcPr/>
                </a:tc>
              </a:tr>
              <a:tr h="152400">
                <a:tc>
                  <a:txBody>
                    <a:bodyPr/>
                    <a:lstStyle/>
                    <a:p>
                      <a:r>
                        <a:rPr lang="en-US" sz="1200" dirty="0" smtClean="0"/>
                        <a:t>9</a:t>
                      </a:r>
                      <a:endParaRPr lang="en-US" sz="1200" dirty="0"/>
                    </a:p>
                  </a:txBody>
                  <a:tcPr/>
                </a:tc>
                <a:tc>
                  <a:txBody>
                    <a:bodyPr/>
                    <a:lstStyle/>
                    <a:p>
                      <a:r>
                        <a:rPr lang="en-US" sz="1200" dirty="0" smtClean="0"/>
                        <a:t>Carbohydrates, </a:t>
                      </a:r>
                      <a:r>
                        <a:rPr lang="en-US" sz="1200" dirty="0" err="1" smtClean="0"/>
                        <a:t>dialkyl-triaminepentakis</a:t>
                      </a:r>
                      <a:r>
                        <a:rPr lang="en-US" sz="1200" dirty="0" smtClean="0"/>
                        <a:t> </a:t>
                      </a:r>
                      <a:r>
                        <a:rPr lang="en-US" sz="1200" dirty="0" err="1" smtClean="0"/>
                        <a:t>methylene</a:t>
                      </a:r>
                      <a:r>
                        <a:rPr lang="en-US" sz="1200" dirty="0" smtClean="0"/>
                        <a:t> </a:t>
                      </a:r>
                      <a:r>
                        <a:rPr lang="en-US" sz="1200" dirty="0" err="1" smtClean="0"/>
                        <a:t>phosphonic</a:t>
                      </a:r>
                      <a:r>
                        <a:rPr lang="en-US" sz="1200" dirty="0" smtClean="0"/>
                        <a:t> acid and its </a:t>
                      </a:r>
                      <a:r>
                        <a:rPr lang="en-US" sz="1200" dirty="0" err="1" smtClean="0"/>
                        <a:t>slt</a:t>
                      </a:r>
                      <a:r>
                        <a:rPr lang="en-US" sz="1200" dirty="0" smtClean="0"/>
                        <a:t>, </a:t>
                      </a:r>
                      <a:r>
                        <a:rPr lang="en-US" sz="1200" dirty="0" err="1" smtClean="0"/>
                        <a:t>fluoborate</a:t>
                      </a:r>
                      <a:r>
                        <a:rPr lang="en-US" sz="1200" baseline="0" dirty="0" smtClean="0"/>
                        <a:t> or </a:t>
                      </a:r>
                      <a:r>
                        <a:rPr lang="en-US" sz="1200" baseline="0" dirty="0" err="1" smtClean="0"/>
                        <a:t>sluosilicate</a:t>
                      </a:r>
                      <a:endParaRPr lang="en-US" sz="1200" dirty="0"/>
                    </a:p>
                  </a:txBody>
                  <a:tcPr/>
                </a:tc>
                <a:tc>
                  <a:txBody>
                    <a:bodyPr/>
                    <a:lstStyle/>
                    <a:p>
                      <a:pPr algn="l"/>
                      <a:r>
                        <a:rPr lang="en-US" sz="1200" dirty="0" smtClean="0"/>
                        <a:t>To decrease </a:t>
                      </a:r>
                      <a:r>
                        <a:rPr lang="en-US" sz="1200" dirty="0" err="1" smtClean="0"/>
                        <a:t>scalling</a:t>
                      </a:r>
                      <a:endParaRPr lang="en-US" sz="1200" dirty="0"/>
                    </a:p>
                  </a:txBody>
                  <a:tcPr/>
                </a:tc>
                <a:tc>
                  <a:txBody>
                    <a:bodyPr/>
                    <a:lstStyle/>
                    <a:p>
                      <a:pPr algn="l"/>
                      <a:r>
                        <a:rPr lang="en-US" sz="1200" dirty="0" smtClean="0"/>
                        <a:t>Improve the </a:t>
                      </a:r>
                      <a:r>
                        <a:rPr lang="en-US" sz="1200" dirty="0" err="1" smtClean="0"/>
                        <a:t>servie</a:t>
                      </a:r>
                      <a:r>
                        <a:rPr lang="en-US" sz="1200" dirty="0" smtClean="0"/>
                        <a:t> life of heating coils and provide uniform heating of the bath</a:t>
                      </a:r>
                      <a:endParaRPr lang="en-US" sz="1200" dirty="0"/>
                    </a:p>
                  </a:txBody>
                  <a:tcPr/>
                </a:tc>
              </a:tr>
              <a:tr h="0">
                <a:tc>
                  <a:txBody>
                    <a:bodyPr/>
                    <a:lstStyle/>
                    <a:p>
                      <a:r>
                        <a:rPr lang="en-US" sz="1200" dirty="0" smtClean="0"/>
                        <a:t>10</a:t>
                      </a:r>
                      <a:endParaRPr lang="en-US" sz="1200" dirty="0"/>
                    </a:p>
                  </a:txBody>
                  <a:tcPr/>
                </a:tc>
                <a:tc>
                  <a:txBody>
                    <a:bodyPr/>
                    <a:lstStyle/>
                    <a:p>
                      <a:r>
                        <a:rPr lang="en-US" sz="1200" dirty="0" err="1" smtClean="0"/>
                        <a:t>Phosphonic</a:t>
                      </a:r>
                      <a:r>
                        <a:rPr lang="en-US" sz="1200" dirty="0" smtClean="0"/>
                        <a:t> acid</a:t>
                      </a:r>
                      <a:r>
                        <a:rPr lang="en-US" sz="1200" baseline="0" dirty="0" smtClean="0"/>
                        <a:t> ester, Mg or Zn </a:t>
                      </a:r>
                      <a:r>
                        <a:rPr lang="en-US" sz="1200" baseline="0" dirty="0" err="1" smtClean="0"/>
                        <a:t>nitrat</a:t>
                      </a:r>
                      <a:endParaRPr lang="en-US" sz="1200" dirty="0"/>
                    </a:p>
                  </a:txBody>
                  <a:tcPr/>
                </a:tc>
                <a:tc>
                  <a:txBody>
                    <a:bodyPr/>
                    <a:lstStyle/>
                    <a:p>
                      <a:r>
                        <a:rPr lang="en-US" sz="1200" dirty="0" smtClean="0"/>
                        <a:t>To prevent the build up of </a:t>
                      </a:r>
                      <a:r>
                        <a:rPr lang="en-US" sz="1200" dirty="0" err="1" smtClean="0"/>
                        <a:t>sudge</a:t>
                      </a:r>
                      <a:r>
                        <a:rPr lang="en-US" sz="1200" dirty="0" smtClean="0"/>
                        <a:t> on tank walls</a:t>
                      </a:r>
                      <a:endParaRPr lang="en-US" sz="1200" dirty="0"/>
                    </a:p>
                  </a:txBody>
                  <a:tcPr/>
                </a:tc>
                <a:tc>
                  <a:txBody>
                    <a:bodyPr/>
                    <a:lstStyle/>
                    <a:p>
                      <a:r>
                        <a:rPr lang="en-US" sz="1200" dirty="0" smtClean="0"/>
                        <a:t>Improved service life of the equipment</a:t>
                      </a:r>
                      <a:endParaRPr lang="en-US" sz="1200" dirty="0"/>
                    </a:p>
                  </a:txBody>
                  <a:tcPr/>
                </a:tc>
              </a:tr>
              <a:tr h="137160">
                <a:tc>
                  <a:txBody>
                    <a:bodyPr/>
                    <a:lstStyle/>
                    <a:p>
                      <a:r>
                        <a:rPr lang="en-US" sz="1200" dirty="0" smtClean="0"/>
                        <a:t>11</a:t>
                      </a:r>
                      <a:endParaRPr lang="en-US" sz="1200" dirty="0"/>
                    </a:p>
                  </a:txBody>
                  <a:tcPr/>
                </a:tc>
                <a:tc>
                  <a:txBody>
                    <a:bodyPr/>
                    <a:lstStyle/>
                    <a:p>
                      <a:r>
                        <a:rPr lang="en-US" sz="1200" dirty="0" smtClean="0"/>
                        <a:t>Amines, </a:t>
                      </a:r>
                      <a:r>
                        <a:rPr lang="en-US" sz="1200" dirty="0" err="1" smtClean="0"/>
                        <a:t>Sn</a:t>
                      </a:r>
                      <a:r>
                        <a:rPr lang="en-US" sz="1200" dirty="0" smtClean="0"/>
                        <a:t> (IV), Arsenic compounds, Zn salt of an organic N-compound</a:t>
                      </a:r>
                      <a:endParaRPr lang="en-US" sz="1200" dirty="0"/>
                    </a:p>
                  </a:txBody>
                  <a:tcPr/>
                </a:tc>
                <a:tc>
                  <a:txBody>
                    <a:bodyPr/>
                    <a:lstStyle/>
                    <a:p>
                      <a:r>
                        <a:rPr lang="en-US" sz="1200" dirty="0" smtClean="0"/>
                        <a:t>As </a:t>
                      </a:r>
                      <a:r>
                        <a:rPr lang="en-US" sz="1200" dirty="0" err="1" smtClean="0"/>
                        <a:t>inhibtors</a:t>
                      </a:r>
                      <a:endParaRPr lang="en-US" sz="1200" dirty="0"/>
                    </a:p>
                  </a:txBody>
                  <a:tcPr/>
                </a:tc>
                <a:tc>
                  <a:txBody>
                    <a:bodyPr/>
                    <a:lstStyle/>
                    <a:p>
                      <a:r>
                        <a:rPr lang="en-US" sz="1200" dirty="0" smtClean="0"/>
                        <a:t>Improves</a:t>
                      </a:r>
                      <a:r>
                        <a:rPr lang="en-US" sz="1200" baseline="0" dirty="0" smtClean="0"/>
                        <a:t> corrosion resistance</a:t>
                      </a:r>
                      <a:endParaRPr lang="en-US" sz="1200" dirty="0"/>
                    </a:p>
                  </a:txBody>
                  <a:tcPr/>
                </a:tc>
              </a:tr>
              <a:tr h="520700">
                <a:tc>
                  <a:txBody>
                    <a:bodyPr/>
                    <a:lstStyle/>
                    <a:p>
                      <a:r>
                        <a:rPr lang="en-US" sz="1200" dirty="0" smtClean="0"/>
                        <a:t>12</a:t>
                      </a:r>
                      <a:endParaRPr lang="en-US" sz="1200" dirty="0"/>
                    </a:p>
                  </a:txBody>
                  <a:tcPr/>
                </a:tc>
                <a:tc>
                  <a:txBody>
                    <a:bodyPr/>
                    <a:lstStyle/>
                    <a:p>
                      <a:r>
                        <a:rPr lang="en-US" sz="1200" dirty="0" smtClean="0"/>
                        <a:t>ZnCO</a:t>
                      </a:r>
                      <a:r>
                        <a:rPr lang="en-US" sz="1200" baseline="-25000" dirty="0" smtClean="0"/>
                        <a:t>3</a:t>
                      </a:r>
                      <a:endParaRPr lang="en-US" sz="1200" baseline="-25000" dirty="0"/>
                    </a:p>
                  </a:txBody>
                  <a:tcPr/>
                </a:tc>
                <a:tc>
                  <a:txBody>
                    <a:bodyPr/>
                    <a:lstStyle/>
                    <a:p>
                      <a:r>
                        <a:rPr lang="en-US" sz="1200" dirty="0" smtClean="0"/>
                        <a:t>To reduce acidity of the bath and to maintain the equilibrium</a:t>
                      </a:r>
                      <a:endParaRPr lang="en-US" sz="1200" dirty="0"/>
                    </a:p>
                  </a:txBody>
                  <a:tcPr/>
                </a:tc>
                <a:tc>
                  <a:txBody>
                    <a:bodyPr/>
                    <a:lstStyle/>
                    <a:p>
                      <a:r>
                        <a:rPr lang="en-US" sz="1200" dirty="0" smtClean="0"/>
                        <a:t>Consistent performance</a:t>
                      </a:r>
                      <a:r>
                        <a:rPr lang="en-US" sz="1200" baseline="0" dirty="0" smtClean="0"/>
                        <a:t> of the bath</a:t>
                      </a:r>
                      <a:endParaRPr lang="en-US" sz="1200" dirty="0"/>
                    </a:p>
                  </a:txBody>
                  <a:tcPr/>
                </a:tc>
              </a:tr>
              <a:tr h="520700">
                <a:tc>
                  <a:txBody>
                    <a:bodyPr/>
                    <a:lstStyle/>
                    <a:p>
                      <a:r>
                        <a:rPr lang="en-US" sz="1200" dirty="0" smtClean="0"/>
                        <a:t>13</a:t>
                      </a:r>
                      <a:endParaRPr lang="en-US" sz="1200" dirty="0"/>
                    </a:p>
                  </a:txBody>
                  <a:tcPr/>
                </a:tc>
                <a:tc>
                  <a:txBody>
                    <a:bodyPr/>
                    <a:lstStyle/>
                    <a:p>
                      <a:r>
                        <a:rPr lang="en-US" sz="1200" dirty="0" err="1" smtClean="0"/>
                        <a:t>Thiourea</a:t>
                      </a:r>
                      <a:endParaRPr lang="en-US" sz="1200" dirty="0"/>
                    </a:p>
                  </a:txBody>
                  <a:tcPr/>
                </a:tc>
                <a:tc>
                  <a:txBody>
                    <a:bodyPr/>
                    <a:lstStyle/>
                    <a:p>
                      <a:r>
                        <a:rPr lang="en-US" sz="1200" dirty="0" smtClean="0"/>
                        <a:t>Stabilizer in non-aqueous </a:t>
                      </a:r>
                      <a:r>
                        <a:rPr lang="en-US" sz="1200" dirty="0" err="1" smtClean="0"/>
                        <a:t>phosphating</a:t>
                      </a:r>
                      <a:r>
                        <a:rPr lang="en-US" sz="1200" dirty="0" smtClean="0"/>
                        <a:t> solutions</a:t>
                      </a:r>
                      <a:r>
                        <a:rPr lang="en-US" sz="1200" baseline="0" dirty="0" smtClean="0"/>
                        <a:t>, as inhibitors</a:t>
                      </a:r>
                      <a:endParaRPr lang="en-US" sz="1200" dirty="0"/>
                    </a:p>
                  </a:txBody>
                  <a:tcPr/>
                </a:tc>
                <a:tc>
                  <a:txBody>
                    <a:bodyPr/>
                    <a:lstStyle/>
                    <a:p>
                      <a:r>
                        <a:rPr lang="en-US" sz="1200" dirty="0" smtClean="0"/>
                        <a:t>Improved stability of the bath</a:t>
                      </a:r>
                      <a:endParaRPr lang="en-US" sz="1200" dirty="0"/>
                    </a:p>
                  </a:txBody>
                  <a:tcPr/>
                </a:tc>
              </a:tr>
              <a:tr h="520700">
                <a:tc>
                  <a:txBody>
                    <a:bodyPr/>
                    <a:lstStyle/>
                    <a:p>
                      <a:r>
                        <a:rPr lang="en-US" sz="1200" dirty="0" smtClean="0"/>
                        <a:t>14</a:t>
                      </a:r>
                      <a:endParaRPr lang="en-US" sz="1200" dirty="0"/>
                    </a:p>
                  </a:txBody>
                  <a:tcPr/>
                </a:tc>
                <a:tc>
                  <a:txBody>
                    <a:bodyPr/>
                    <a:lstStyle/>
                    <a:p>
                      <a:r>
                        <a:rPr lang="en-US" sz="1200" dirty="0" smtClean="0"/>
                        <a:t>Sodium </a:t>
                      </a:r>
                      <a:r>
                        <a:rPr lang="en-US" sz="1200" dirty="0" err="1" smtClean="0"/>
                        <a:t>lignosulphonate</a:t>
                      </a:r>
                      <a:endParaRPr lang="en-US" sz="1200" dirty="0"/>
                    </a:p>
                  </a:txBody>
                  <a:tcPr/>
                </a:tc>
                <a:tc>
                  <a:txBody>
                    <a:bodyPr/>
                    <a:lstStyle/>
                    <a:p>
                      <a:r>
                        <a:rPr lang="en-US" sz="1200" dirty="0" smtClean="0"/>
                        <a:t>To modify the physical form of sludge</a:t>
                      </a:r>
                      <a:endParaRPr lang="en-US" sz="1200" dirty="0"/>
                    </a:p>
                  </a:txBody>
                  <a:tcPr/>
                </a:tc>
                <a:tc>
                  <a:txBody>
                    <a:bodyPr/>
                    <a:lstStyle/>
                    <a:p>
                      <a:r>
                        <a:rPr lang="en-US" sz="1200" dirty="0" smtClean="0"/>
                        <a:t>Reduce the tendency to form a crust on heat transfer surfaces</a:t>
                      </a:r>
                      <a:r>
                        <a:rPr lang="en-US" sz="1200" baseline="0" dirty="0" smtClean="0"/>
                        <a:t>, improve process efficiency</a:t>
                      </a:r>
                      <a:endParaRPr lang="en-US" sz="1200" dirty="0"/>
                    </a:p>
                  </a:txBody>
                  <a:tcPr/>
                </a:tc>
              </a:tr>
              <a:tr h="520700">
                <a:tc>
                  <a:txBody>
                    <a:bodyPr/>
                    <a:lstStyle/>
                    <a:p>
                      <a:r>
                        <a:rPr lang="en-US" sz="1200" dirty="0" smtClean="0"/>
                        <a:t>15</a:t>
                      </a:r>
                      <a:endParaRPr lang="en-US" sz="1200" dirty="0"/>
                    </a:p>
                  </a:txBody>
                  <a:tcPr/>
                </a:tc>
                <a:tc>
                  <a:txBody>
                    <a:bodyPr/>
                    <a:lstStyle/>
                    <a:p>
                      <a:r>
                        <a:rPr lang="en-US" sz="1200" dirty="0" err="1" smtClean="0"/>
                        <a:t>Methyaminoethoxysilane</a:t>
                      </a:r>
                      <a:endParaRPr lang="en-US" sz="1200" dirty="0"/>
                    </a:p>
                  </a:txBody>
                  <a:tcPr/>
                </a:tc>
                <a:tc>
                  <a:txBody>
                    <a:bodyPr/>
                    <a:lstStyle/>
                    <a:p>
                      <a:r>
                        <a:rPr lang="en-US" sz="1200" dirty="0" smtClean="0"/>
                        <a:t>To prevent rehydration of phosphate </a:t>
                      </a:r>
                      <a:r>
                        <a:rPr lang="en-US" sz="1200" dirty="0" err="1" smtClean="0"/>
                        <a:t>dihrydrate</a:t>
                      </a:r>
                      <a:endParaRPr lang="en-US" sz="1200" dirty="0"/>
                    </a:p>
                  </a:txBody>
                  <a:tcPr/>
                </a:tc>
                <a:tc>
                  <a:txBody>
                    <a:bodyPr/>
                    <a:lstStyle/>
                    <a:p>
                      <a:r>
                        <a:rPr lang="en-US" sz="1200" dirty="0" smtClean="0"/>
                        <a:t>Impart hydrophobic and anti-corrosion properties</a:t>
                      </a:r>
                      <a:endParaRPr lang="en-US" sz="1200" dirty="0"/>
                    </a:p>
                  </a:txBody>
                  <a:tcPr/>
                </a:tc>
              </a:tr>
              <a:tr h="520700">
                <a:tc>
                  <a:txBody>
                    <a:bodyPr/>
                    <a:lstStyle/>
                    <a:p>
                      <a:r>
                        <a:rPr lang="en-US" sz="1200" dirty="0" smtClean="0"/>
                        <a:t>16</a:t>
                      </a:r>
                      <a:endParaRPr lang="en-US" sz="1200" dirty="0"/>
                    </a:p>
                  </a:txBody>
                  <a:tcPr/>
                </a:tc>
                <a:tc>
                  <a:txBody>
                    <a:bodyPr/>
                    <a:lstStyle/>
                    <a:p>
                      <a:r>
                        <a:rPr lang="en-US" sz="1200" dirty="0" err="1" smtClean="0"/>
                        <a:t>Hexametaphosphate</a:t>
                      </a:r>
                      <a:endParaRPr lang="en-US" sz="1200" dirty="0"/>
                    </a:p>
                  </a:txBody>
                  <a:tcPr/>
                </a:tc>
                <a:tc>
                  <a:txBody>
                    <a:bodyPr/>
                    <a:lstStyle/>
                    <a:p>
                      <a:r>
                        <a:rPr lang="en-US" sz="1200" dirty="0" smtClean="0"/>
                        <a:t>To decrease surface roughness, increase absorption of sodium </a:t>
                      </a:r>
                      <a:r>
                        <a:rPr lang="en-US" sz="1200" dirty="0" err="1" smtClean="0"/>
                        <a:t>sterate</a:t>
                      </a:r>
                      <a:endParaRPr lang="en-US" sz="1200" dirty="0"/>
                    </a:p>
                  </a:txBody>
                  <a:tcPr/>
                </a:tc>
                <a:tc>
                  <a:txBody>
                    <a:bodyPr/>
                    <a:lstStyle/>
                    <a:p>
                      <a:r>
                        <a:rPr lang="en-US" sz="1200" dirty="0" smtClean="0"/>
                        <a:t>Enables</a:t>
                      </a:r>
                      <a:r>
                        <a:rPr lang="en-US" sz="1200" baseline="0" dirty="0" smtClean="0"/>
                        <a:t> deep drawing of tubes with reduction in wall thickness</a:t>
                      </a:r>
                      <a:endParaRPr lang="en-US" sz="1200" dirty="0"/>
                    </a:p>
                  </a:txBody>
                  <a:tcPr/>
                </a:tc>
              </a:tr>
            </a:tbl>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pSp>
        <p:nvGrpSpPr>
          <p:cNvPr id="2" name="Group 1"/>
          <p:cNvGrpSpPr>
            <a:grpSpLocks noChangeAspect="1"/>
          </p:cNvGrpSpPr>
          <p:nvPr/>
        </p:nvGrpSpPr>
        <p:grpSpPr bwMode="auto">
          <a:xfrm>
            <a:off x="609600" y="838200"/>
            <a:ext cx="7070725" cy="2209800"/>
            <a:chOff x="1980" y="1629"/>
            <a:chExt cx="8640" cy="2700"/>
          </a:xfrm>
        </p:grpSpPr>
        <p:sp>
          <p:nvSpPr>
            <p:cNvPr id="8204" name="AutoShape 3"/>
            <p:cNvSpPr>
              <a:spLocks noChangeAspect="1" noChangeArrowheads="1" noTextEdit="1"/>
            </p:cNvSpPr>
            <p:nvPr/>
          </p:nvSpPr>
          <p:spPr bwMode="auto">
            <a:xfrm>
              <a:off x="1980" y="1629"/>
              <a:ext cx="8640" cy="2700"/>
            </a:xfrm>
            <a:prstGeom prst="rect">
              <a:avLst/>
            </a:prstGeom>
            <a:noFill/>
            <a:ln w="9525">
              <a:noFill/>
              <a:miter lim="800000"/>
              <a:headEnd/>
              <a:tailEnd/>
            </a:ln>
          </p:spPr>
          <p:txBody>
            <a:bodyPr/>
            <a:lstStyle/>
            <a:p>
              <a:endParaRPr lang="en-US"/>
            </a:p>
          </p:txBody>
        </p:sp>
        <p:pic>
          <p:nvPicPr>
            <p:cNvPr id="8205" name="Picture 2" descr="Fig3_jpg"/>
            <p:cNvPicPr>
              <a:picLocks noChangeAspect="1" noChangeArrowheads="1"/>
            </p:cNvPicPr>
            <p:nvPr/>
          </p:nvPicPr>
          <p:blipFill>
            <a:blip r:embed="rId2" cstate="print">
              <a:lum bright="8000" contrast="14000"/>
            </a:blip>
            <a:srcRect b="35953"/>
            <a:stretch>
              <a:fillRect/>
            </a:stretch>
          </p:blipFill>
          <p:spPr bwMode="auto">
            <a:xfrm>
              <a:off x="1980" y="1629"/>
              <a:ext cx="8640" cy="2700"/>
            </a:xfrm>
            <a:prstGeom prst="rect">
              <a:avLst/>
            </a:prstGeom>
            <a:noFill/>
            <a:ln w="9525">
              <a:noFill/>
              <a:miter lim="800000"/>
              <a:headEnd/>
              <a:tailEnd/>
            </a:ln>
          </p:spPr>
        </p:pic>
      </p:grpSp>
      <p:pic>
        <p:nvPicPr>
          <p:cNvPr id="8196" name="Picture 2" descr="fig4"/>
          <p:cNvPicPr>
            <a:picLocks noChangeAspect="1" noChangeArrowheads="1"/>
          </p:cNvPicPr>
          <p:nvPr/>
        </p:nvPicPr>
        <p:blipFill>
          <a:blip r:embed="rId3" cstate="print"/>
          <a:srcRect t="9482" b="4297"/>
          <a:stretch>
            <a:fillRect/>
          </a:stretch>
        </p:blipFill>
        <p:spPr bwMode="auto">
          <a:xfrm>
            <a:off x="762000" y="3505200"/>
            <a:ext cx="6865938" cy="3276600"/>
          </a:xfrm>
          <a:prstGeom prst="rect">
            <a:avLst/>
          </a:prstGeom>
          <a:noFill/>
          <a:ln w="9525">
            <a:noFill/>
            <a:miter lim="800000"/>
            <a:headEnd/>
            <a:tailEnd/>
          </a:ln>
        </p:spPr>
      </p:pic>
      <p:sp>
        <p:nvSpPr>
          <p:cNvPr id="8197" name="Rectangle 3"/>
          <p:cNvSpPr>
            <a:spLocks noChangeArrowheads="1"/>
          </p:cNvSpPr>
          <p:nvPr/>
        </p:nvSpPr>
        <p:spPr bwMode="auto">
          <a:xfrm>
            <a:off x="1600200" y="533400"/>
            <a:ext cx="4359275" cy="307975"/>
          </a:xfrm>
          <a:prstGeom prst="rect">
            <a:avLst/>
          </a:prstGeom>
          <a:noFill/>
          <a:ln w="9525">
            <a:noFill/>
            <a:miter lim="800000"/>
            <a:headEnd/>
            <a:tailEnd/>
          </a:ln>
        </p:spPr>
        <p:txBody>
          <a:bodyPr wrap="none" anchor="ctr">
            <a:spAutoFit/>
          </a:bodyPr>
          <a:lstStyle/>
          <a:p>
            <a:pPr algn="justLow" eaLnBrk="0" hangingPunct="0"/>
            <a:r>
              <a:rPr lang="en-US" altLang="ko-KR" sz="1400">
                <a:latin typeface="Times New Roman" pitchFamily="18" charset="0"/>
                <a:ea typeface="Batang" pitchFamily="18" charset="-127"/>
              </a:rPr>
              <a:t>TiO</a:t>
            </a:r>
            <a:r>
              <a:rPr lang="en-US" altLang="ko-KR" sz="1400" baseline="-30000">
                <a:latin typeface="Times New Roman" pitchFamily="18" charset="0"/>
                <a:ea typeface="Batang" pitchFamily="18" charset="-127"/>
              </a:rPr>
              <a:t>2</a:t>
            </a:r>
            <a:r>
              <a:rPr lang="en-US" altLang="ko-KR" sz="1400">
                <a:latin typeface="Times New Roman" pitchFamily="18" charset="0"/>
                <a:ea typeface="Batang" pitchFamily="18" charset="-127"/>
              </a:rPr>
              <a:t> nanotubes formed at 20 V for 20 min in HF solution.</a:t>
            </a:r>
            <a:endParaRPr lang="en-US" altLang="ko-KR" sz="1400"/>
          </a:p>
        </p:txBody>
      </p:sp>
      <p:sp>
        <p:nvSpPr>
          <p:cNvPr id="8198" name="TextBox 14"/>
          <p:cNvSpPr txBox="1">
            <a:spLocks noChangeArrowheads="1"/>
          </p:cNvSpPr>
          <p:nvPr/>
        </p:nvSpPr>
        <p:spPr bwMode="auto">
          <a:xfrm>
            <a:off x="609600" y="3276600"/>
            <a:ext cx="7413625" cy="307975"/>
          </a:xfrm>
          <a:prstGeom prst="rect">
            <a:avLst/>
          </a:prstGeom>
          <a:noFill/>
          <a:ln w="9525">
            <a:noFill/>
            <a:miter lim="800000"/>
            <a:headEnd/>
            <a:tailEnd/>
          </a:ln>
        </p:spPr>
        <p:txBody>
          <a:bodyPr wrap="none">
            <a:spAutoFit/>
          </a:bodyPr>
          <a:lstStyle/>
          <a:p>
            <a:r>
              <a:rPr lang="en-US" altLang="ko-KR" sz="1400">
                <a:latin typeface="Times New Roman" pitchFamily="18" charset="0"/>
                <a:ea typeface="Batang" pitchFamily="18" charset="-127"/>
              </a:rPr>
              <a:t> no heat treatment                       300 </a:t>
            </a:r>
            <a:r>
              <a:rPr lang="en-US" altLang="ko-KR" sz="1400" baseline="30000">
                <a:latin typeface="Times New Roman" pitchFamily="18" charset="0"/>
                <a:ea typeface="Batang" pitchFamily="18" charset="-127"/>
              </a:rPr>
              <a:t>o</a:t>
            </a:r>
            <a:r>
              <a:rPr lang="en-US" altLang="ko-KR" sz="1400">
                <a:latin typeface="Times New Roman" pitchFamily="18" charset="0"/>
                <a:ea typeface="Batang" pitchFamily="18" charset="-127"/>
              </a:rPr>
              <a:t>C, 3h heat treatment                      700 </a:t>
            </a:r>
            <a:r>
              <a:rPr lang="en-US" altLang="ko-KR" sz="1400" baseline="30000">
                <a:latin typeface="Times New Roman" pitchFamily="18" charset="0"/>
                <a:ea typeface="Batang" pitchFamily="18" charset="-127"/>
              </a:rPr>
              <a:t>o</a:t>
            </a:r>
            <a:r>
              <a:rPr lang="en-US" altLang="ko-KR" sz="1400">
                <a:latin typeface="Times New Roman" pitchFamily="18" charset="0"/>
                <a:ea typeface="Batang" pitchFamily="18" charset="-127"/>
              </a:rPr>
              <a:t>C, 3h heat treatment</a:t>
            </a:r>
            <a:endParaRPr lang="en-US" sz="1400"/>
          </a:p>
        </p:txBody>
      </p:sp>
      <p:grpSp>
        <p:nvGrpSpPr>
          <p:cNvPr id="3" name="Group 10"/>
          <p:cNvGrpSpPr>
            <a:grpSpLocks/>
          </p:cNvGrpSpPr>
          <p:nvPr/>
        </p:nvGrpSpPr>
        <p:grpSpPr bwMode="auto">
          <a:xfrm>
            <a:off x="533400" y="0"/>
            <a:ext cx="7696200" cy="533400"/>
            <a:chOff x="533400" y="38100"/>
            <a:chExt cx="7772400" cy="914400"/>
          </a:xfrm>
        </p:grpSpPr>
        <p:sp>
          <p:nvSpPr>
            <p:cNvPr id="12" name="Rounded Rectangle 11"/>
            <p:cNvSpPr/>
            <p:nvPr/>
          </p:nvSpPr>
          <p:spPr>
            <a:xfrm>
              <a:off x="533400" y="38100"/>
              <a:ext cx="7772400" cy="914400"/>
            </a:xfrm>
            <a:prstGeom prst="roundRect">
              <a:avLst/>
            </a:prstGeom>
            <a:solidFill>
              <a:schemeClr val="accent1">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203" name="TextBox 10"/>
            <p:cNvSpPr txBox="1">
              <a:spLocks noChangeArrowheads="1"/>
            </p:cNvSpPr>
            <p:nvPr/>
          </p:nvSpPr>
          <p:spPr bwMode="auto">
            <a:xfrm>
              <a:off x="1379899" y="266700"/>
              <a:ext cx="5456238" cy="369888"/>
            </a:xfrm>
            <a:prstGeom prst="rect">
              <a:avLst/>
            </a:prstGeom>
            <a:noFill/>
            <a:ln w="9525">
              <a:noFill/>
              <a:miter lim="800000"/>
              <a:headEnd/>
              <a:tailEnd/>
            </a:ln>
          </p:spPr>
          <p:txBody>
            <a:bodyPr wrap="none">
              <a:spAutoFit/>
            </a:bodyPr>
            <a:lstStyle/>
            <a:p>
              <a:r>
                <a:rPr lang="en-US" i="1">
                  <a:solidFill>
                    <a:schemeClr val="bg1"/>
                  </a:solidFill>
                  <a:latin typeface="Times New Roman" pitchFamily="18" charset="0"/>
                  <a:cs typeface="Times New Roman" pitchFamily="18" charset="0"/>
                </a:rPr>
                <a:t> TiO</a:t>
              </a:r>
              <a:r>
                <a:rPr lang="en-US" i="1" baseline="-25000">
                  <a:solidFill>
                    <a:schemeClr val="bg1"/>
                  </a:solidFill>
                  <a:latin typeface="Times New Roman" pitchFamily="18" charset="0"/>
                  <a:cs typeface="Times New Roman" pitchFamily="18" charset="0"/>
                </a:rPr>
                <a:t>2</a:t>
              </a:r>
              <a:r>
                <a:rPr lang="en-US" i="1">
                  <a:solidFill>
                    <a:schemeClr val="bg1"/>
                  </a:solidFill>
                  <a:latin typeface="Times New Roman" pitchFamily="18" charset="0"/>
                  <a:cs typeface="Times New Roman" pitchFamily="18" charset="0"/>
                </a:rPr>
                <a:t>  Nanotubes Arrays fabricated by anodizing process</a:t>
              </a:r>
            </a:p>
          </p:txBody>
        </p:sp>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0" descr="H:\Mansour temp\tio2, 300 3hr +10 nm pd\tio2 2 2.tif"/>
          <p:cNvPicPr>
            <a:picLocks noChangeAspect="1" noChangeArrowheads="1"/>
          </p:cNvPicPr>
          <p:nvPr/>
        </p:nvPicPr>
        <p:blipFill>
          <a:blip r:embed="rId2" cstate="print"/>
          <a:srcRect/>
          <a:stretch>
            <a:fillRect/>
          </a:stretch>
        </p:blipFill>
        <p:spPr bwMode="auto">
          <a:xfrm>
            <a:off x="5105400" y="1447800"/>
            <a:ext cx="3238500" cy="2590800"/>
          </a:xfrm>
          <a:prstGeom prst="rect">
            <a:avLst/>
          </a:prstGeom>
          <a:noFill/>
          <a:ln w="9525">
            <a:noFill/>
            <a:miter lim="800000"/>
            <a:headEnd/>
            <a:tailEnd/>
          </a:ln>
        </p:spPr>
      </p:pic>
      <p:pic>
        <p:nvPicPr>
          <p:cNvPr id="9219" name="Picture 5" descr="fig1a"/>
          <p:cNvPicPr>
            <a:picLocks noChangeAspect="1" noChangeArrowheads="1"/>
          </p:cNvPicPr>
          <p:nvPr/>
        </p:nvPicPr>
        <p:blipFill>
          <a:blip r:embed="rId3" cstate="print"/>
          <a:srcRect l="3920"/>
          <a:stretch>
            <a:fillRect/>
          </a:stretch>
        </p:blipFill>
        <p:spPr bwMode="auto">
          <a:xfrm>
            <a:off x="381000" y="1371600"/>
            <a:ext cx="3846513" cy="2895600"/>
          </a:xfrm>
          <a:prstGeom prst="rect">
            <a:avLst/>
          </a:prstGeom>
          <a:noFill/>
          <a:ln w="9525">
            <a:noFill/>
            <a:miter lim="800000"/>
            <a:headEnd/>
            <a:tailEnd/>
          </a:ln>
        </p:spPr>
      </p:pic>
      <p:sp>
        <p:nvSpPr>
          <p:cNvPr id="9220" name="TextBox 11"/>
          <p:cNvSpPr txBox="1">
            <a:spLocks noChangeArrowheads="1"/>
          </p:cNvSpPr>
          <p:nvPr/>
        </p:nvSpPr>
        <p:spPr bwMode="auto">
          <a:xfrm>
            <a:off x="1219200" y="4419600"/>
            <a:ext cx="1941513" cy="369888"/>
          </a:xfrm>
          <a:prstGeom prst="rect">
            <a:avLst/>
          </a:prstGeom>
          <a:noFill/>
          <a:ln w="9525">
            <a:noFill/>
            <a:miter lim="800000"/>
            <a:headEnd/>
            <a:tailEnd/>
          </a:ln>
        </p:spPr>
        <p:txBody>
          <a:bodyPr wrap="none">
            <a:spAutoFit/>
          </a:bodyPr>
          <a:lstStyle/>
          <a:p>
            <a:r>
              <a:rPr lang="en-US"/>
              <a:t>TiO</a:t>
            </a:r>
            <a:r>
              <a:rPr lang="en-US" baseline="-25000"/>
              <a:t>2</a:t>
            </a:r>
            <a:r>
              <a:rPr lang="en-US"/>
              <a:t> Nanotubes </a:t>
            </a:r>
            <a:endParaRPr lang="en-US" baseline="-25000"/>
          </a:p>
        </p:txBody>
      </p:sp>
      <p:sp>
        <p:nvSpPr>
          <p:cNvPr id="9221" name="TextBox 12"/>
          <p:cNvSpPr txBox="1">
            <a:spLocks noChangeArrowheads="1"/>
          </p:cNvSpPr>
          <p:nvPr/>
        </p:nvSpPr>
        <p:spPr bwMode="auto">
          <a:xfrm>
            <a:off x="4953000" y="4343400"/>
            <a:ext cx="4070350" cy="369888"/>
          </a:xfrm>
          <a:prstGeom prst="rect">
            <a:avLst/>
          </a:prstGeom>
          <a:noFill/>
          <a:ln w="9525">
            <a:noFill/>
            <a:miter lim="800000"/>
            <a:headEnd/>
            <a:tailEnd/>
          </a:ln>
        </p:spPr>
        <p:txBody>
          <a:bodyPr wrap="none">
            <a:spAutoFit/>
          </a:bodyPr>
          <a:lstStyle/>
          <a:p>
            <a:r>
              <a:rPr lang="en-US"/>
              <a:t>TiO</a:t>
            </a:r>
            <a:r>
              <a:rPr lang="en-US" baseline="-25000"/>
              <a:t>2</a:t>
            </a:r>
            <a:r>
              <a:rPr lang="en-US"/>
              <a:t> Nanotubes coated with Pt or Pd  </a:t>
            </a:r>
            <a:endParaRPr lang="en-US" baseline="-25000"/>
          </a:p>
        </p:txBody>
      </p:sp>
      <p:grpSp>
        <p:nvGrpSpPr>
          <p:cNvPr id="2" name="Group 7"/>
          <p:cNvGrpSpPr>
            <a:grpSpLocks/>
          </p:cNvGrpSpPr>
          <p:nvPr/>
        </p:nvGrpSpPr>
        <p:grpSpPr bwMode="auto">
          <a:xfrm>
            <a:off x="533400" y="0"/>
            <a:ext cx="7696200" cy="533400"/>
            <a:chOff x="533400" y="38100"/>
            <a:chExt cx="7772400" cy="914400"/>
          </a:xfrm>
        </p:grpSpPr>
        <p:sp>
          <p:nvSpPr>
            <p:cNvPr id="9" name="Rounded Rectangle 8"/>
            <p:cNvSpPr/>
            <p:nvPr/>
          </p:nvSpPr>
          <p:spPr>
            <a:xfrm>
              <a:off x="533400" y="38100"/>
              <a:ext cx="7772400" cy="914400"/>
            </a:xfrm>
            <a:prstGeom prst="roundRect">
              <a:avLst/>
            </a:prstGeom>
            <a:solidFill>
              <a:schemeClr val="accent1">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228" name="TextBox 10"/>
            <p:cNvSpPr txBox="1">
              <a:spLocks noChangeArrowheads="1"/>
            </p:cNvSpPr>
            <p:nvPr/>
          </p:nvSpPr>
          <p:spPr bwMode="auto">
            <a:xfrm>
              <a:off x="1379899" y="266700"/>
              <a:ext cx="5456238" cy="369888"/>
            </a:xfrm>
            <a:prstGeom prst="rect">
              <a:avLst/>
            </a:prstGeom>
            <a:noFill/>
            <a:ln w="9525">
              <a:noFill/>
              <a:miter lim="800000"/>
              <a:headEnd/>
              <a:tailEnd/>
            </a:ln>
          </p:spPr>
          <p:txBody>
            <a:bodyPr wrap="none">
              <a:spAutoFit/>
            </a:bodyPr>
            <a:lstStyle/>
            <a:p>
              <a:r>
                <a:rPr lang="en-US" i="1">
                  <a:solidFill>
                    <a:schemeClr val="bg1"/>
                  </a:solidFill>
                  <a:latin typeface="Times New Roman" pitchFamily="18" charset="0"/>
                  <a:cs typeface="Times New Roman" pitchFamily="18" charset="0"/>
                </a:rPr>
                <a:t> TiO</a:t>
              </a:r>
              <a:r>
                <a:rPr lang="en-US" i="1" baseline="-25000">
                  <a:solidFill>
                    <a:schemeClr val="bg1"/>
                  </a:solidFill>
                  <a:latin typeface="Times New Roman" pitchFamily="18" charset="0"/>
                  <a:cs typeface="Times New Roman" pitchFamily="18" charset="0"/>
                </a:rPr>
                <a:t>2</a:t>
              </a:r>
              <a:r>
                <a:rPr lang="en-US" i="1">
                  <a:solidFill>
                    <a:schemeClr val="bg1"/>
                  </a:solidFill>
                  <a:latin typeface="Times New Roman" pitchFamily="18" charset="0"/>
                  <a:cs typeface="Times New Roman" pitchFamily="18" charset="0"/>
                </a:rPr>
                <a:t>  Nanotubes Arrays fabricated by anodizing process</a:t>
              </a:r>
            </a:p>
          </p:txBody>
        </p:sp>
      </p:grpSp>
      <p:cxnSp>
        <p:nvCxnSpPr>
          <p:cNvPr id="12" name="Straight Connector 11"/>
          <p:cNvCxnSpPr/>
          <p:nvPr/>
        </p:nvCxnSpPr>
        <p:spPr>
          <a:xfrm>
            <a:off x="7635875" y="3581400"/>
            <a:ext cx="136525" cy="15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224" name="TextBox 18"/>
          <p:cNvSpPr txBox="1">
            <a:spLocks noChangeArrowheads="1"/>
          </p:cNvSpPr>
          <p:nvPr/>
        </p:nvSpPr>
        <p:spPr bwMode="auto">
          <a:xfrm>
            <a:off x="7391400" y="3581400"/>
            <a:ext cx="728663" cy="307975"/>
          </a:xfrm>
          <a:prstGeom prst="rect">
            <a:avLst/>
          </a:prstGeom>
          <a:noFill/>
          <a:ln w="9525">
            <a:noFill/>
            <a:miter lim="800000"/>
            <a:headEnd/>
            <a:tailEnd/>
          </a:ln>
        </p:spPr>
        <p:txBody>
          <a:bodyPr wrap="none">
            <a:spAutoFit/>
          </a:bodyPr>
          <a:lstStyle/>
          <a:p>
            <a:r>
              <a:rPr lang="en-US" sz="1400">
                <a:solidFill>
                  <a:schemeClr val="bg1"/>
                </a:solidFill>
                <a:latin typeface="Times New Roman" pitchFamily="18" charset="0"/>
                <a:cs typeface="Times New Roman" pitchFamily="18" charset="0"/>
              </a:rPr>
              <a:t>100 nm</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8"/>
          <p:cNvSpPr txBox="1">
            <a:spLocks noChangeArrowheads="1"/>
          </p:cNvSpPr>
          <p:nvPr/>
        </p:nvSpPr>
        <p:spPr bwMode="auto">
          <a:xfrm>
            <a:off x="1676400" y="1295400"/>
            <a:ext cx="4930775" cy="584200"/>
          </a:xfrm>
          <a:prstGeom prst="rect">
            <a:avLst/>
          </a:prstGeom>
          <a:noFill/>
          <a:ln w="9525">
            <a:noFill/>
            <a:miter lim="800000"/>
            <a:headEnd/>
            <a:tailEnd/>
          </a:ln>
        </p:spPr>
        <p:txBody>
          <a:bodyPr wrap="none">
            <a:spAutoFit/>
          </a:bodyPr>
          <a:lstStyle/>
          <a:p>
            <a:r>
              <a:rPr lang="en-US" sz="1600" b="1">
                <a:latin typeface="Times New Roman" pitchFamily="18" charset="0"/>
                <a:cs typeface="Times New Roman" pitchFamily="18" charset="0"/>
              </a:rPr>
              <a:t>Arrays of Aligned TiO</a:t>
            </a:r>
            <a:r>
              <a:rPr lang="en-US" sz="1600" b="1" baseline="-25000">
                <a:latin typeface="Times New Roman" pitchFamily="18" charset="0"/>
                <a:cs typeface="Times New Roman" pitchFamily="18" charset="0"/>
              </a:rPr>
              <a:t>2</a:t>
            </a:r>
            <a:r>
              <a:rPr lang="en-US" sz="1600" b="1">
                <a:latin typeface="Times New Roman" pitchFamily="18" charset="0"/>
                <a:cs typeface="Times New Roman" pitchFamily="18" charset="0"/>
              </a:rPr>
              <a:t> Nanotubes were formed using </a:t>
            </a:r>
          </a:p>
          <a:p>
            <a:r>
              <a:rPr lang="en-US" sz="1600" b="1">
                <a:latin typeface="Times New Roman" pitchFamily="18" charset="0"/>
                <a:cs typeface="Times New Roman" pitchFamily="18" charset="0"/>
              </a:rPr>
              <a:t>anodizing process</a:t>
            </a:r>
          </a:p>
        </p:txBody>
      </p:sp>
      <p:sp>
        <p:nvSpPr>
          <p:cNvPr id="10243" name="TextBox 10"/>
          <p:cNvSpPr txBox="1">
            <a:spLocks noChangeArrowheads="1"/>
          </p:cNvSpPr>
          <p:nvPr/>
        </p:nvSpPr>
        <p:spPr bwMode="auto">
          <a:xfrm>
            <a:off x="1752600" y="2133600"/>
            <a:ext cx="4367213" cy="3478213"/>
          </a:xfrm>
          <a:prstGeom prst="rect">
            <a:avLst/>
          </a:prstGeom>
          <a:noFill/>
          <a:ln w="9525">
            <a:noFill/>
            <a:miter lim="800000"/>
            <a:headEnd/>
            <a:tailEnd/>
          </a:ln>
        </p:spPr>
        <p:txBody>
          <a:bodyPr wrap="none">
            <a:spAutoFit/>
          </a:bodyPr>
          <a:lstStyle/>
          <a:p>
            <a:r>
              <a:rPr lang="en-US" sz="2000" b="1">
                <a:latin typeface="Times New Roman" pitchFamily="18" charset="0"/>
                <a:cs typeface="Times New Roman" pitchFamily="18" charset="0"/>
              </a:rPr>
              <a:t>Significance :</a:t>
            </a:r>
          </a:p>
          <a:p>
            <a:r>
              <a:rPr lang="en-US" sz="2000">
                <a:latin typeface="Times New Roman" pitchFamily="18" charset="0"/>
                <a:cs typeface="Times New Roman" pitchFamily="18" charset="0"/>
              </a:rPr>
              <a:t> - Very thin walls of nanotubes  ~ 10 nm </a:t>
            </a:r>
          </a:p>
          <a:p>
            <a:r>
              <a:rPr lang="en-US" sz="2000">
                <a:latin typeface="Times New Roman" pitchFamily="18" charset="0"/>
                <a:cs typeface="Times New Roman" pitchFamily="18" charset="0"/>
              </a:rPr>
              <a:t> - Small tube diameter ~ 80 nm </a:t>
            </a:r>
          </a:p>
          <a:p>
            <a:r>
              <a:rPr lang="en-US" sz="2000">
                <a:latin typeface="Times New Roman" pitchFamily="18" charset="0"/>
                <a:cs typeface="Times New Roman" pitchFamily="18" charset="0"/>
              </a:rPr>
              <a:t>  - High surface area to volume ratio </a:t>
            </a:r>
          </a:p>
          <a:p>
            <a:endParaRPr lang="en-US" sz="2000">
              <a:latin typeface="Times New Roman" pitchFamily="18" charset="0"/>
              <a:cs typeface="Times New Roman" pitchFamily="18" charset="0"/>
            </a:endParaRPr>
          </a:p>
          <a:p>
            <a:endParaRPr lang="en-US" sz="2000" b="1">
              <a:latin typeface="Times New Roman" pitchFamily="18" charset="0"/>
              <a:cs typeface="Times New Roman" pitchFamily="18" charset="0"/>
            </a:endParaRPr>
          </a:p>
          <a:p>
            <a:r>
              <a:rPr lang="en-US" sz="2000" b="1">
                <a:latin typeface="Times New Roman" pitchFamily="18" charset="0"/>
                <a:cs typeface="Times New Roman" pitchFamily="18" charset="0"/>
              </a:rPr>
              <a:t>Potential Application:</a:t>
            </a:r>
          </a:p>
          <a:p>
            <a:r>
              <a:rPr lang="en-US" sz="2000">
                <a:latin typeface="Times New Roman" pitchFamily="18" charset="0"/>
                <a:cs typeface="Times New Roman" pitchFamily="18" charset="0"/>
              </a:rPr>
              <a:t> - Gas sensor</a:t>
            </a:r>
          </a:p>
          <a:p>
            <a:r>
              <a:rPr lang="en-US" sz="2000">
                <a:latin typeface="Times New Roman" pitchFamily="18" charset="0"/>
                <a:cs typeface="Times New Roman" pitchFamily="18" charset="0"/>
              </a:rPr>
              <a:t> - Catalysts Support </a:t>
            </a:r>
          </a:p>
          <a:p>
            <a:r>
              <a:rPr lang="en-US" sz="2000">
                <a:latin typeface="Times New Roman" pitchFamily="18" charset="0"/>
                <a:cs typeface="Times New Roman" pitchFamily="18" charset="0"/>
              </a:rPr>
              <a:t> - Solar energy conversion </a:t>
            </a:r>
          </a:p>
          <a:p>
            <a:r>
              <a:rPr lang="en-US" sz="2000">
                <a:latin typeface="Times New Roman" pitchFamily="18" charset="0"/>
                <a:cs typeface="Times New Roman" pitchFamily="18" charset="0"/>
              </a:rPr>
              <a:t> - Photocatalyst </a:t>
            </a:r>
          </a:p>
        </p:txBody>
      </p:sp>
      <p:sp>
        <p:nvSpPr>
          <p:cNvPr id="10244"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245" name="TextBox 15"/>
          <p:cNvSpPr txBox="1">
            <a:spLocks noChangeArrowheads="1"/>
          </p:cNvSpPr>
          <p:nvPr/>
        </p:nvSpPr>
        <p:spPr bwMode="auto">
          <a:xfrm>
            <a:off x="3429000" y="609600"/>
            <a:ext cx="1266825" cy="400050"/>
          </a:xfrm>
          <a:prstGeom prst="rect">
            <a:avLst/>
          </a:prstGeom>
          <a:noFill/>
          <a:ln w="9525">
            <a:noFill/>
            <a:miter lim="800000"/>
            <a:headEnd/>
            <a:tailEnd/>
          </a:ln>
        </p:spPr>
        <p:txBody>
          <a:bodyPr wrap="none">
            <a:spAutoFit/>
          </a:bodyPr>
          <a:lstStyle/>
          <a:p>
            <a:r>
              <a:rPr lang="en-US" sz="2000" b="1">
                <a:latin typeface="Times New Roman" pitchFamily="18" charset="0"/>
                <a:cs typeface="Times New Roman" pitchFamily="18" charset="0"/>
              </a:rPr>
              <a:t>Summary</a:t>
            </a:r>
          </a:p>
        </p:txBody>
      </p:sp>
      <p:sp>
        <p:nvSpPr>
          <p:cNvPr id="10246" name="TextBox 10"/>
          <p:cNvSpPr txBox="1">
            <a:spLocks noChangeArrowheads="1"/>
          </p:cNvSpPr>
          <p:nvPr/>
        </p:nvSpPr>
        <p:spPr bwMode="auto">
          <a:xfrm>
            <a:off x="1676400" y="0"/>
            <a:ext cx="5456238" cy="369888"/>
          </a:xfrm>
          <a:prstGeom prst="rect">
            <a:avLst/>
          </a:prstGeom>
          <a:noFill/>
          <a:ln w="9525">
            <a:noFill/>
            <a:miter lim="800000"/>
            <a:headEnd/>
            <a:tailEnd/>
          </a:ln>
        </p:spPr>
        <p:txBody>
          <a:bodyPr wrap="none">
            <a:spAutoFit/>
          </a:bodyPr>
          <a:lstStyle/>
          <a:p>
            <a:r>
              <a:rPr lang="en-US" i="1">
                <a:solidFill>
                  <a:schemeClr val="bg1"/>
                </a:solidFill>
                <a:latin typeface="Times New Roman" pitchFamily="18" charset="0"/>
                <a:cs typeface="Times New Roman" pitchFamily="18" charset="0"/>
              </a:rPr>
              <a:t> TiO</a:t>
            </a:r>
            <a:r>
              <a:rPr lang="en-US" i="1" baseline="-25000">
                <a:solidFill>
                  <a:schemeClr val="bg1"/>
                </a:solidFill>
                <a:latin typeface="Times New Roman" pitchFamily="18" charset="0"/>
                <a:cs typeface="Times New Roman" pitchFamily="18" charset="0"/>
              </a:rPr>
              <a:t>2</a:t>
            </a:r>
            <a:r>
              <a:rPr lang="en-US" i="1">
                <a:solidFill>
                  <a:schemeClr val="bg1"/>
                </a:solidFill>
                <a:latin typeface="Times New Roman" pitchFamily="18" charset="0"/>
                <a:cs typeface="Times New Roman" pitchFamily="18" charset="0"/>
              </a:rPr>
              <a:t>  Nanotubes Arrays fabricated by anodizing process</a:t>
            </a:r>
          </a:p>
        </p:txBody>
      </p:sp>
      <p:grpSp>
        <p:nvGrpSpPr>
          <p:cNvPr id="2" name="Group 8"/>
          <p:cNvGrpSpPr>
            <a:grpSpLocks/>
          </p:cNvGrpSpPr>
          <p:nvPr/>
        </p:nvGrpSpPr>
        <p:grpSpPr bwMode="auto">
          <a:xfrm>
            <a:off x="533400" y="0"/>
            <a:ext cx="7696200" cy="533400"/>
            <a:chOff x="533400" y="38100"/>
            <a:chExt cx="7772400" cy="914400"/>
          </a:xfrm>
        </p:grpSpPr>
        <p:sp>
          <p:nvSpPr>
            <p:cNvPr id="10" name="Rounded Rectangle 9"/>
            <p:cNvSpPr/>
            <p:nvPr/>
          </p:nvSpPr>
          <p:spPr>
            <a:xfrm>
              <a:off x="533400" y="38100"/>
              <a:ext cx="7772400" cy="914400"/>
            </a:xfrm>
            <a:prstGeom prst="roundRect">
              <a:avLst/>
            </a:prstGeom>
            <a:solidFill>
              <a:schemeClr val="accent1">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51" name="TextBox 10"/>
            <p:cNvSpPr txBox="1">
              <a:spLocks noChangeArrowheads="1"/>
            </p:cNvSpPr>
            <p:nvPr/>
          </p:nvSpPr>
          <p:spPr bwMode="auto">
            <a:xfrm>
              <a:off x="1379899" y="266700"/>
              <a:ext cx="5456238" cy="369888"/>
            </a:xfrm>
            <a:prstGeom prst="rect">
              <a:avLst/>
            </a:prstGeom>
            <a:noFill/>
            <a:ln w="9525">
              <a:noFill/>
              <a:miter lim="800000"/>
              <a:headEnd/>
              <a:tailEnd/>
            </a:ln>
          </p:spPr>
          <p:txBody>
            <a:bodyPr wrap="none">
              <a:spAutoFit/>
            </a:bodyPr>
            <a:lstStyle/>
            <a:p>
              <a:r>
                <a:rPr lang="en-US" i="1">
                  <a:solidFill>
                    <a:schemeClr val="bg1"/>
                  </a:solidFill>
                  <a:latin typeface="Times New Roman" pitchFamily="18" charset="0"/>
                  <a:cs typeface="Times New Roman" pitchFamily="18" charset="0"/>
                </a:rPr>
                <a:t> TiO</a:t>
              </a:r>
              <a:r>
                <a:rPr lang="en-US" i="1" baseline="-25000">
                  <a:solidFill>
                    <a:schemeClr val="bg1"/>
                  </a:solidFill>
                  <a:latin typeface="Times New Roman" pitchFamily="18" charset="0"/>
                  <a:cs typeface="Times New Roman" pitchFamily="18" charset="0"/>
                </a:rPr>
                <a:t>2</a:t>
              </a:r>
              <a:r>
                <a:rPr lang="en-US" i="1">
                  <a:solidFill>
                    <a:schemeClr val="bg1"/>
                  </a:solidFill>
                  <a:latin typeface="Times New Roman" pitchFamily="18" charset="0"/>
                  <a:cs typeface="Times New Roman" pitchFamily="18" charset="0"/>
                </a:rPr>
                <a:t>  Nanotubes Arrays fabricated by anodizing process</a:t>
              </a:r>
            </a:p>
          </p:txBody>
        </p:sp>
      </p:gr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762000"/>
            <a:ext cx="4860241" cy="584775"/>
          </a:xfrm>
          <a:prstGeom prst="rect">
            <a:avLst/>
          </a:prstGeom>
          <a:noFill/>
        </p:spPr>
        <p:txBody>
          <a:bodyPr wrap="none" rtlCol="0">
            <a:spAutoFit/>
          </a:bodyPr>
          <a:lstStyle/>
          <a:p>
            <a:r>
              <a:rPr lang="en-US" sz="3200" dirty="0" smtClean="0"/>
              <a:t>Thermo-Chemical Processes</a:t>
            </a:r>
            <a:endParaRPr lang="en-US" sz="3200" dirty="0"/>
          </a:p>
        </p:txBody>
      </p:sp>
      <p:sp>
        <p:nvSpPr>
          <p:cNvPr id="5" name="TextBox 4"/>
          <p:cNvSpPr txBox="1"/>
          <p:nvPr/>
        </p:nvSpPr>
        <p:spPr>
          <a:xfrm>
            <a:off x="457200" y="4724400"/>
            <a:ext cx="8305800" cy="923330"/>
          </a:xfrm>
          <a:prstGeom prst="rect">
            <a:avLst/>
          </a:prstGeom>
          <a:noFill/>
        </p:spPr>
        <p:txBody>
          <a:bodyPr wrap="square" rtlCol="0">
            <a:spAutoFit/>
          </a:bodyPr>
          <a:lstStyle/>
          <a:p>
            <a:r>
              <a:rPr lang="en-US" dirty="0" smtClean="0"/>
              <a:t>(Other </a:t>
            </a:r>
            <a:r>
              <a:rPr lang="en-US" dirty="0" err="1" smtClean="0"/>
              <a:t>thermochemical</a:t>
            </a:r>
            <a:r>
              <a:rPr lang="en-US" dirty="0" smtClean="0"/>
              <a:t> processes such as Carburizing, </a:t>
            </a:r>
            <a:r>
              <a:rPr lang="en-US" dirty="0" err="1" smtClean="0"/>
              <a:t>Carbonitriding</a:t>
            </a:r>
            <a:r>
              <a:rPr lang="en-US" dirty="0" smtClean="0"/>
              <a:t>, </a:t>
            </a:r>
            <a:r>
              <a:rPr lang="en-US" dirty="0" err="1" smtClean="0"/>
              <a:t>Siliconizing</a:t>
            </a:r>
            <a:r>
              <a:rPr lang="en-US" dirty="0" smtClean="0"/>
              <a:t>, </a:t>
            </a:r>
            <a:r>
              <a:rPr lang="en-US" dirty="0" err="1" smtClean="0"/>
              <a:t>Chromizing</a:t>
            </a:r>
            <a:r>
              <a:rPr lang="en-US" dirty="0" smtClean="0"/>
              <a:t>, Aluminizing, </a:t>
            </a:r>
            <a:r>
              <a:rPr lang="en-US" dirty="0" err="1" smtClean="0"/>
              <a:t>Boronizing</a:t>
            </a:r>
            <a:r>
              <a:rPr lang="en-US" dirty="0" smtClean="0"/>
              <a:t>, </a:t>
            </a:r>
            <a:r>
              <a:rPr lang="en-US" dirty="0" err="1" smtClean="0"/>
              <a:t>Boronitriding</a:t>
            </a:r>
            <a:r>
              <a:rPr lang="en-US" dirty="0" smtClean="0"/>
              <a:t> will be covered in Unit 6)</a:t>
            </a:r>
            <a:br>
              <a:rPr lang="en-US" dirty="0" smtClean="0"/>
            </a:br>
            <a:endParaRPr lang="en-US" dirty="0"/>
          </a:p>
        </p:txBody>
      </p:sp>
      <p:sp>
        <p:nvSpPr>
          <p:cNvPr id="6" name="TextBox 5"/>
          <p:cNvSpPr txBox="1"/>
          <p:nvPr/>
        </p:nvSpPr>
        <p:spPr>
          <a:xfrm>
            <a:off x="1828800" y="1752600"/>
            <a:ext cx="4675191" cy="369332"/>
          </a:xfrm>
          <a:prstGeom prst="rect">
            <a:avLst/>
          </a:prstGeom>
          <a:noFill/>
          <a:ln>
            <a:solidFill>
              <a:schemeClr val="tx1"/>
            </a:solidFill>
          </a:ln>
          <a:effectLst>
            <a:outerShdw blurRad="50800" dist="50800" dir="5400000" algn="ctr" rotWithShape="0">
              <a:schemeClr val="bg1">
                <a:lumMod val="65000"/>
              </a:schemeClr>
            </a:outerShdw>
          </a:effectLst>
        </p:spPr>
        <p:txBody>
          <a:bodyPr wrap="none" rtlCol="0">
            <a:spAutoFit/>
          </a:bodyPr>
          <a:lstStyle/>
          <a:p>
            <a:r>
              <a:rPr lang="en-US" dirty="0" smtClean="0"/>
              <a:t>Thermo-Chemical Processes for Low Alloy Steel </a:t>
            </a:r>
            <a:endParaRPr lang="en-US" dirty="0"/>
          </a:p>
        </p:txBody>
      </p:sp>
      <p:sp>
        <p:nvSpPr>
          <p:cNvPr id="7" name="TextBox 6"/>
          <p:cNvSpPr txBox="1"/>
          <p:nvPr/>
        </p:nvSpPr>
        <p:spPr>
          <a:xfrm>
            <a:off x="2560320" y="2667000"/>
            <a:ext cx="843308" cy="369332"/>
          </a:xfrm>
          <a:prstGeom prst="rect">
            <a:avLst/>
          </a:prstGeom>
          <a:noFill/>
          <a:ln>
            <a:solidFill>
              <a:schemeClr val="tx1"/>
            </a:solidFill>
          </a:ln>
          <a:effectLst>
            <a:outerShdw blurRad="50800" dist="50800" dir="5400000" algn="ctr" rotWithShape="0">
              <a:schemeClr val="bg1">
                <a:lumMod val="65000"/>
              </a:schemeClr>
            </a:outerShdw>
          </a:effectLst>
        </p:spPr>
        <p:txBody>
          <a:bodyPr wrap="none" rtlCol="0">
            <a:spAutoFit/>
          </a:bodyPr>
          <a:lstStyle/>
          <a:p>
            <a:r>
              <a:rPr lang="en-US" dirty="0" err="1" smtClean="0"/>
              <a:t>Ferritic</a:t>
            </a:r>
            <a:endParaRPr lang="en-US" dirty="0"/>
          </a:p>
        </p:txBody>
      </p:sp>
      <p:cxnSp>
        <p:nvCxnSpPr>
          <p:cNvPr id="9" name="Straight Arrow Connector 8"/>
          <p:cNvCxnSpPr/>
          <p:nvPr/>
        </p:nvCxnSpPr>
        <p:spPr>
          <a:xfrm>
            <a:off x="2971800" y="2133600"/>
            <a:ext cx="0" cy="533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566892" y="2678668"/>
            <a:ext cx="1118961" cy="369332"/>
          </a:xfrm>
          <a:prstGeom prst="rect">
            <a:avLst/>
          </a:prstGeom>
          <a:noFill/>
          <a:ln>
            <a:solidFill>
              <a:schemeClr val="tx1"/>
            </a:solidFill>
          </a:ln>
          <a:effectLst>
            <a:outerShdw blurRad="50800" dist="50800" dir="5400000" algn="ctr" rotWithShape="0">
              <a:schemeClr val="bg1">
                <a:lumMod val="65000"/>
              </a:schemeClr>
            </a:outerShdw>
          </a:effectLst>
        </p:spPr>
        <p:txBody>
          <a:bodyPr wrap="none" rtlCol="0">
            <a:spAutoFit/>
          </a:bodyPr>
          <a:lstStyle/>
          <a:p>
            <a:r>
              <a:rPr lang="en-US" dirty="0" smtClean="0"/>
              <a:t>Austenitic</a:t>
            </a:r>
            <a:endParaRPr lang="en-US" dirty="0"/>
          </a:p>
        </p:txBody>
      </p:sp>
      <p:cxnSp>
        <p:nvCxnSpPr>
          <p:cNvPr id="12" name="Straight Arrow Connector 11"/>
          <p:cNvCxnSpPr/>
          <p:nvPr/>
        </p:nvCxnSpPr>
        <p:spPr>
          <a:xfrm>
            <a:off x="4978372" y="2145268"/>
            <a:ext cx="0" cy="533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971800" y="3048000"/>
            <a:ext cx="0" cy="533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33600" y="3581400"/>
            <a:ext cx="1700274" cy="646331"/>
          </a:xfrm>
          <a:prstGeom prst="rect">
            <a:avLst/>
          </a:prstGeom>
          <a:solidFill>
            <a:schemeClr val="tx2">
              <a:lumMod val="40000"/>
              <a:lumOff val="60000"/>
            </a:schemeClr>
          </a:solidFill>
          <a:ln>
            <a:solidFill>
              <a:schemeClr val="tx1"/>
            </a:solidFill>
          </a:ln>
        </p:spPr>
        <p:txBody>
          <a:bodyPr wrap="none" rtlCol="0">
            <a:spAutoFit/>
          </a:bodyPr>
          <a:lstStyle/>
          <a:p>
            <a:r>
              <a:rPr lang="en-US" dirty="0" err="1" smtClean="0"/>
              <a:t>Nitriding</a:t>
            </a:r>
            <a:r>
              <a:rPr lang="en-US" dirty="0" smtClean="0"/>
              <a:t> </a:t>
            </a:r>
          </a:p>
          <a:p>
            <a:r>
              <a:rPr lang="en-US" dirty="0" err="1" smtClean="0"/>
              <a:t>Nitrocarburizing</a:t>
            </a:r>
            <a:endParaRPr lang="en-US" dirty="0"/>
          </a:p>
        </p:txBody>
      </p:sp>
      <p:sp>
        <p:nvSpPr>
          <p:cNvPr id="15" name="TextBox 14"/>
          <p:cNvSpPr txBox="1"/>
          <p:nvPr/>
        </p:nvSpPr>
        <p:spPr>
          <a:xfrm>
            <a:off x="4267200" y="3581400"/>
            <a:ext cx="1532792" cy="646331"/>
          </a:xfrm>
          <a:prstGeom prst="rect">
            <a:avLst/>
          </a:prstGeom>
          <a:noFill/>
          <a:ln>
            <a:solidFill>
              <a:schemeClr val="tx1"/>
            </a:solidFill>
          </a:ln>
          <a:effectLst>
            <a:outerShdw blurRad="50800" dist="50800" dir="5400000" algn="ctr" rotWithShape="0">
              <a:schemeClr val="bg1">
                <a:lumMod val="65000"/>
              </a:schemeClr>
            </a:outerShdw>
          </a:effectLst>
        </p:spPr>
        <p:txBody>
          <a:bodyPr wrap="none" rtlCol="0">
            <a:spAutoFit/>
          </a:bodyPr>
          <a:lstStyle/>
          <a:p>
            <a:r>
              <a:rPr lang="en-US" dirty="0" smtClean="0"/>
              <a:t>Carburizing</a:t>
            </a:r>
          </a:p>
          <a:p>
            <a:r>
              <a:rPr lang="en-US" dirty="0" err="1" smtClean="0"/>
              <a:t>Carbonitriding</a:t>
            </a:r>
            <a:endParaRPr lang="en-US" dirty="0"/>
          </a:p>
        </p:txBody>
      </p:sp>
      <p:cxnSp>
        <p:nvCxnSpPr>
          <p:cNvPr id="16" name="Straight Arrow Connector 15"/>
          <p:cNvCxnSpPr/>
          <p:nvPr/>
        </p:nvCxnSpPr>
        <p:spPr>
          <a:xfrm>
            <a:off x="5029200" y="3048000"/>
            <a:ext cx="0" cy="533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639762"/>
          </a:xfrm>
        </p:spPr>
        <p:txBody>
          <a:bodyPr>
            <a:normAutofit fontScale="90000"/>
          </a:bodyPr>
          <a:lstStyle/>
          <a:p>
            <a:r>
              <a:rPr lang="en-US" dirty="0" smtClean="0"/>
              <a:t>Temperature Range</a:t>
            </a:r>
            <a:endParaRPr lang="en-US" dirty="0"/>
          </a:p>
        </p:txBody>
      </p:sp>
      <p:sp>
        <p:nvSpPr>
          <p:cNvPr id="7" name="Rectangle 6"/>
          <p:cNvSpPr/>
          <p:nvPr/>
        </p:nvSpPr>
        <p:spPr>
          <a:xfrm>
            <a:off x="1447800" y="2819400"/>
            <a:ext cx="1524000" cy="914400"/>
          </a:xfrm>
          <a:prstGeom prst="rect">
            <a:avLst/>
          </a:prstGeom>
          <a:solidFill>
            <a:schemeClr val="accent6">
              <a:lumMod val="75000"/>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Carburizing</a:t>
            </a:r>
            <a:endParaRPr lang="en-US" b="1" dirty="0">
              <a:solidFill>
                <a:schemeClr val="tx1"/>
              </a:solidFill>
            </a:endParaRPr>
          </a:p>
        </p:txBody>
      </p:sp>
      <p:sp>
        <p:nvSpPr>
          <p:cNvPr id="9" name="Rectangle 8"/>
          <p:cNvSpPr/>
          <p:nvPr/>
        </p:nvSpPr>
        <p:spPr>
          <a:xfrm>
            <a:off x="1493520" y="3581400"/>
            <a:ext cx="1463040" cy="304800"/>
          </a:xfrm>
          <a:prstGeom prst="rect">
            <a:avLst/>
          </a:prstGeom>
          <a:solidFill>
            <a:schemeClr val="tx1">
              <a:lumMod val="50000"/>
              <a:lumOff val="50000"/>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chemeClr val="tx1"/>
                </a:solidFill>
              </a:rPr>
              <a:t>Carbonitriding</a:t>
            </a:r>
            <a:endParaRPr lang="en-US" sz="1400" dirty="0">
              <a:solidFill>
                <a:schemeClr val="tx1"/>
              </a:solidFill>
            </a:endParaRPr>
          </a:p>
        </p:txBody>
      </p:sp>
      <p:sp>
        <p:nvSpPr>
          <p:cNvPr id="11" name="Rectangle 10"/>
          <p:cNvSpPr/>
          <p:nvPr/>
        </p:nvSpPr>
        <p:spPr>
          <a:xfrm>
            <a:off x="1447800" y="4191000"/>
            <a:ext cx="1524000" cy="609600"/>
          </a:xfrm>
          <a:prstGeom prst="rect">
            <a:avLst/>
          </a:prstGeom>
          <a:solidFill>
            <a:schemeClr val="bg2">
              <a:lumMod val="2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0" y="4175760"/>
            <a:ext cx="1447800" cy="381000"/>
          </a:xfrm>
          <a:prstGeom prst="rect">
            <a:avLst/>
          </a:prstGeom>
          <a:solidFill>
            <a:srgbClr val="FFFF0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err="1" smtClean="0">
                <a:solidFill>
                  <a:schemeClr val="tx1"/>
                </a:solidFill>
              </a:rPr>
              <a:t>Nitrocarburizing</a:t>
            </a:r>
            <a:endParaRPr lang="en-US" sz="1500" dirty="0">
              <a:solidFill>
                <a:schemeClr val="tx1"/>
              </a:solidFill>
            </a:endParaRPr>
          </a:p>
        </p:txBody>
      </p:sp>
      <p:sp>
        <p:nvSpPr>
          <p:cNvPr id="13" name="TextBox 12"/>
          <p:cNvSpPr txBox="1"/>
          <p:nvPr/>
        </p:nvSpPr>
        <p:spPr>
          <a:xfrm>
            <a:off x="1752600" y="4495800"/>
            <a:ext cx="1023037" cy="369332"/>
          </a:xfrm>
          <a:prstGeom prst="rect">
            <a:avLst/>
          </a:prstGeom>
          <a:noFill/>
        </p:spPr>
        <p:txBody>
          <a:bodyPr wrap="none" rtlCol="0">
            <a:spAutoFit/>
          </a:bodyPr>
          <a:lstStyle/>
          <a:p>
            <a:r>
              <a:rPr lang="en-US" b="1" dirty="0" err="1" smtClean="0"/>
              <a:t>Nitriding</a:t>
            </a:r>
            <a:endParaRPr lang="en-US" b="1" dirty="0"/>
          </a:p>
        </p:txBody>
      </p:sp>
      <p:grpSp>
        <p:nvGrpSpPr>
          <p:cNvPr id="15" name="Group 14"/>
          <p:cNvGrpSpPr/>
          <p:nvPr/>
        </p:nvGrpSpPr>
        <p:grpSpPr>
          <a:xfrm>
            <a:off x="1371600" y="838200"/>
            <a:ext cx="6172200" cy="4648200"/>
            <a:chOff x="609600" y="1066800"/>
            <a:chExt cx="6457950" cy="5162550"/>
          </a:xfrm>
        </p:grpSpPr>
        <p:pic>
          <p:nvPicPr>
            <p:cNvPr id="1028" name="Picture 4"/>
            <p:cNvPicPr>
              <a:picLocks noChangeAspect="1" noChangeArrowheads="1"/>
            </p:cNvPicPr>
            <p:nvPr/>
          </p:nvPicPr>
          <p:blipFill>
            <a:blip r:embed="rId3" cstate="print"/>
            <a:srcRect/>
            <a:stretch>
              <a:fillRect/>
            </a:stretch>
          </p:blipFill>
          <p:spPr bwMode="auto">
            <a:xfrm>
              <a:off x="609600" y="1066800"/>
              <a:ext cx="6457950" cy="5162550"/>
            </a:xfrm>
            <a:prstGeom prst="rect">
              <a:avLst/>
            </a:prstGeom>
            <a:noFill/>
            <a:ln w="9525">
              <a:noFill/>
              <a:miter lim="800000"/>
              <a:headEnd/>
              <a:tailEnd/>
            </a:ln>
          </p:spPr>
        </p:pic>
        <p:sp>
          <p:nvSpPr>
            <p:cNvPr id="14" name="Rectangle 13"/>
            <p:cNvSpPr/>
            <p:nvPr/>
          </p:nvSpPr>
          <p:spPr>
            <a:xfrm>
              <a:off x="5638800" y="5943600"/>
              <a:ext cx="1371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p:cNvSpPr/>
          <p:nvPr/>
        </p:nvSpPr>
        <p:spPr>
          <a:xfrm>
            <a:off x="2209800" y="2362200"/>
            <a:ext cx="4800600" cy="838200"/>
          </a:xfrm>
          <a:prstGeom prst="rect">
            <a:avLst/>
          </a:prstGeom>
          <a:solidFill>
            <a:srgbClr val="FFFF00">
              <a:alpha val="4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Carburizing</a:t>
            </a:r>
            <a:endParaRPr lang="en-US" b="1" dirty="0">
              <a:solidFill>
                <a:schemeClr val="tx1"/>
              </a:solidFill>
            </a:endParaRPr>
          </a:p>
        </p:txBody>
      </p:sp>
      <p:sp>
        <p:nvSpPr>
          <p:cNvPr id="18" name="Rectangle 17"/>
          <p:cNvSpPr/>
          <p:nvPr/>
        </p:nvSpPr>
        <p:spPr>
          <a:xfrm>
            <a:off x="2286000" y="3078480"/>
            <a:ext cx="4724400" cy="274320"/>
          </a:xfrm>
          <a:prstGeom prst="rect">
            <a:avLst/>
          </a:prstGeom>
          <a:solidFill>
            <a:schemeClr val="bg1">
              <a:lumMod val="65000"/>
              <a:alpha val="5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rPr>
              <a:t>Carbonitriding</a:t>
            </a:r>
            <a:endParaRPr lang="en-US" b="1" dirty="0">
              <a:solidFill>
                <a:schemeClr val="tx1"/>
              </a:solidFill>
            </a:endParaRPr>
          </a:p>
        </p:txBody>
      </p:sp>
      <p:sp>
        <p:nvSpPr>
          <p:cNvPr id="19" name="Rectangle 18"/>
          <p:cNvSpPr/>
          <p:nvPr/>
        </p:nvSpPr>
        <p:spPr>
          <a:xfrm>
            <a:off x="2209800" y="3642360"/>
            <a:ext cx="4800600" cy="624840"/>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20" name="Rectangle 19"/>
          <p:cNvSpPr/>
          <p:nvPr/>
        </p:nvSpPr>
        <p:spPr>
          <a:xfrm>
            <a:off x="2255520" y="3642360"/>
            <a:ext cx="4754880" cy="381000"/>
          </a:xfrm>
          <a:prstGeom prst="rect">
            <a:avLst/>
          </a:prstGeom>
          <a:solidFill>
            <a:srgbClr val="FFC000">
              <a:alpha val="4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rPr>
              <a:t>Nitrocarburizing</a:t>
            </a:r>
            <a:endParaRPr lang="en-US" b="1" dirty="0" smtClean="0">
              <a:solidFill>
                <a:schemeClr val="tx1"/>
              </a:solidFill>
            </a:endParaRPr>
          </a:p>
        </p:txBody>
      </p:sp>
      <p:sp>
        <p:nvSpPr>
          <p:cNvPr id="21" name="TextBox 20"/>
          <p:cNvSpPr txBox="1"/>
          <p:nvPr/>
        </p:nvSpPr>
        <p:spPr>
          <a:xfrm>
            <a:off x="4114800" y="3962400"/>
            <a:ext cx="1023037" cy="369332"/>
          </a:xfrm>
          <a:prstGeom prst="rect">
            <a:avLst/>
          </a:prstGeom>
          <a:noFill/>
        </p:spPr>
        <p:txBody>
          <a:bodyPr wrap="none" rtlCol="0">
            <a:spAutoFit/>
          </a:bodyPr>
          <a:lstStyle/>
          <a:p>
            <a:r>
              <a:rPr lang="en-US" b="1" dirty="0" err="1" smtClean="0"/>
              <a:t>Nitriding</a:t>
            </a:r>
            <a:endParaRPr lang="en-US" b="1" dirty="0"/>
          </a:p>
        </p:txBody>
      </p:sp>
      <p:sp>
        <p:nvSpPr>
          <p:cNvPr id="22" name="TextBox 21"/>
          <p:cNvSpPr txBox="1"/>
          <p:nvPr/>
        </p:nvSpPr>
        <p:spPr>
          <a:xfrm>
            <a:off x="795129" y="5638800"/>
            <a:ext cx="7434471" cy="923330"/>
          </a:xfrm>
          <a:prstGeom prst="rect">
            <a:avLst/>
          </a:prstGeom>
          <a:noFill/>
        </p:spPr>
        <p:txBody>
          <a:bodyPr wrap="none" rtlCol="0">
            <a:spAutoFit/>
          </a:bodyPr>
          <a:lstStyle/>
          <a:p>
            <a:r>
              <a:rPr lang="en-US" b="1" dirty="0" smtClean="0"/>
              <a:t>Above Eutectoid Temp.: </a:t>
            </a:r>
            <a:r>
              <a:rPr lang="en-US" dirty="0" smtClean="0"/>
              <a:t>Carburizing: 800-1200</a:t>
            </a:r>
            <a:r>
              <a:rPr lang="en-US" baseline="30000" dirty="0" smtClean="0"/>
              <a:t>o</a:t>
            </a:r>
            <a:r>
              <a:rPr lang="en-US" dirty="0" smtClean="0"/>
              <a:t>C; </a:t>
            </a:r>
            <a:r>
              <a:rPr lang="en-US" dirty="0" err="1" smtClean="0"/>
              <a:t>Carbonitriding</a:t>
            </a:r>
            <a:r>
              <a:rPr lang="en-US" dirty="0" smtClean="0"/>
              <a:t>: 750-900</a:t>
            </a:r>
            <a:r>
              <a:rPr lang="en-US" baseline="30000" dirty="0" smtClean="0"/>
              <a:t>o</a:t>
            </a:r>
            <a:r>
              <a:rPr lang="en-US" dirty="0" smtClean="0"/>
              <a:t>C </a:t>
            </a:r>
          </a:p>
          <a:p>
            <a:r>
              <a:rPr lang="en-US" b="1" dirty="0" smtClean="0"/>
              <a:t>Below Eutectoid Temp.</a:t>
            </a:r>
            <a:r>
              <a:rPr lang="en-US" dirty="0" smtClean="0"/>
              <a:t>: </a:t>
            </a:r>
            <a:r>
              <a:rPr lang="en-US" dirty="0" err="1" smtClean="0"/>
              <a:t>Nitriding</a:t>
            </a:r>
            <a:r>
              <a:rPr lang="en-US" dirty="0" smtClean="0"/>
              <a:t>: 350-590</a:t>
            </a:r>
            <a:r>
              <a:rPr lang="en-US" baseline="30000" dirty="0" smtClean="0"/>
              <a:t>o</a:t>
            </a:r>
            <a:r>
              <a:rPr lang="en-US" dirty="0" smtClean="0"/>
              <a:t>C</a:t>
            </a:r>
            <a:r>
              <a:rPr lang="en-US" b="1" dirty="0" smtClean="0"/>
              <a:t>; </a:t>
            </a:r>
            <a:r>
              <a:rPr lang="en-US" dirty="0" err="1" smtClean="0"/>
              <a:t>Nitrocarburizing</a:t>
            </a:r>
            <a:r>
              <a:rPr lang="en-US" dirty="0" smtClean="0"/>
              <a:t>: 400-590</a:t>
            </a:r>
            <a:r>
              <a:rPr lang="en-US" baseline="30000" dirty="0" smtClean="0"/>
              <a:t>o</a:t>
            </a:r>
            <a:r>
              <a:rPr lang="en-US" dirty="0" smtClean="0"/>
              <a:t>C</a:t>
            </a:r>
          </a:p>
          <a:p>
            <a:endParaRPr lang="en-US" b="1"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dirty="0" smtClean="0"/>
              <a:t>Theory of </a:t>
            </a:r>
            <a:r>
              <a:rPr lang="en-US" sz="3200" dirty="0" err="1" smtClean="0"/>
              <a:t>Nitriding</a:t>
            </a:r>
            <a:r>
              <a:rPr lang="en-US" sz="3200" dirty="0" smtClean="0"/>
              <a:t> Process: Fe-N Phase Diagram</a:t>
            </a:r>
            <a:endParaRPr lang="en-US" sz="3200" dirty="0"/>
          </a:p>
        </p:txBody>
      </p:sp>
      <p:pic>
        <p:nvPicPr>
          <p:cNvPr id="1026" name="Picture 2"/>
          <p:cNvPicPr>
            <a:picLocks noChangeAspect="1" noChangeArrowheads="1"/>
          </p:cNvPicPr>
          <p:nvPr/>
        </p:nvPicPr>
        <p:blipFill>
          <a:blip r:embed="rId2" cstate="print"/>
          <a:srcRect/>
          <a:stretch>
            <a:fillRect/>
          </a:stretch>
        </p:blipFill>
        <p:spPr bwMode="auto">
          <a:xfrm>
            <a:off x="2133600" y="914400"/>
            <a:ext cx="4385965" cy="2667000"/>
          </a:xfrm>
          <a:prstGeom prst="rect">
            <a:avLst/>
          </a:prstGeom>
          <a:noFill/>
          <a:ln w="9525">
            <a:noFill/>
            <a:miter lim="800000"/>
            <a:headEnd/>
            <a:tailEnd/>
          </a:ln>
          <a:effectLst/>
        </p:spPr>
      </p:pic>
      <p:sp>
        <p:nvSpPr>
          <p:cNvPr id="5" name="TextBox 4"/>
          <p:cNvSpPr txBox="1"/>
          <p:nvPr/>
        </p:nvSpPr>
        <p:spPr>
          <a:xfrm>
            <a:off x="457200" y="3657600"/>
            <a:ext cx="8153400" cy="3139321"/>
          </a:xfrm>
          <a:prstGeom prst="rect">
            <a:avLst/>
          </a:prstGeom>
          <a:noFill/>
        </p:spPr>
        <p:txBody>
          <a:bodyPr wrap="square" rtlCol="0">
            <a:spAutoFit/>
          </a:bodyPr>
          <a:lstStyle/>
          <a:p>
            <a:r>
              <a:rPr lang="en-US" dirty="0" smtClean="0"/>
              <a:t>The solubility limit of nitrogen in iron is temperature dependent, and at 450 °C (840 °F) the iron-base alloy will absorb up to 5.7 to 6.1% of N. Beyond this, the surface phase formation on alloy steels tends to be predominantly epsilon (ε) phase. This is strongly influenced by the carbon content of the steel; the greater the carbon content, the more potential for the ε phase to form. As the temperature is further increased to the gamma prime (γ′) phase temperature at 490 °C (914 °F), the “window” or limit of solubility begins to decrease at a temperature of  ~ 680 °C</a:t>
            </a:r>
          </a:p>
          <a:p>
            <a:r>
              <a:rPr lang="en-US" dirty="0" smtClean="0"/>
              <a:t>(1256 °F). The equilibrium diagram shows that control of the nitrogen diffusion is critical to process success. The δ-phase, not shown on this diagram, exists from 11.0 to 11.35% N at temperatures below approximately 500 °C (930 °F).</a:t>
            </a:r>
          </a:p>
          <a:p>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smtClean="0"/>
              <a:t>Fe-N Phases</a:t>
            </a:r>
            <a:endParaRPr lang="en-US" dirty="0"/>
          </a:p>
        </p:txBody>
      </p:sp>
      <p:sp>
        <p:nvSpPr>
          <p:cNvPr id="3" name="Content Placeholder 2"/>
          <p:cNvSpPr>
            <a:spLocks noGrp="1"/>
          </p:cNvSpPr>
          <p:nvPr>
            <p:ph idx="1"/>
          </p:nvPr>
        </p:nvSpPr>
        <p:spPr>
          <a:xfrm>
            <a:off x="457200" y="1143000"/>
            <a:ext cx="8229600" cy="4525963"/>
          </a:xfrm>
        </p:spPr>
        <p:txBody>
          <a:bodyPr>
            <a:normAutofit fontScale="62500" lnSpcReduction="20000"/>
          </a:bodyPr>
          <a:lstStyle/>
          <a:p>
            <a:r>
              <a:rPr lang="en-US" dirty="0" smtClean="0">
                <a:latin typeface="Symbol" pitchFamily="18" charset="2"/>
              </a:rPr>
              <a:t>a</a:t>
            </a:r>
            <a:r>
              <a:rPr lang="en-US" dirty="0" smtClean="0"/>
              <a:t>-Ferrite can dissolve 0.4 at% of N without substantial straining with N atom occupying octahedral interstices. </a:t>
            </a:r>
          </a:p>
          <a:p>
            <a:r>
              <a:rPr lang="en-US" dirty="0" smtClean="0"/>
              <a:t>When N&gt;2.4 at%, </a:t>
            </a:r>
            <a:r>
              <a:rPr lang="en-US" dirty="0" smtClean="0">
                <a:latin typeface="Symbol" pitchFamily="18" charset="2"/>
              </a:rPr>
              <a:t>g</a:t>
            </a:r>
            <a:r>
              <a:rPr lang="en-US" dirty="0" smtClean="0"/>
              <a:t>’ is formed resulting in tetragonal straining and N atoms occupying 1/3 of the possible octahedral interstices.</a:t>
            </a:r>
          </a:p>
          <a:p>
            <a:r>
              <a:rPr lang="en-US" dirty="0" smtClean="0"/>
              <a:t>Solubility of N in </a:t>
            </a:r>
            <a:r>
              <a:rPr lang="en-US" dirty="0" smtClean="0">
                <a:latin typeface="Symbol" pitchFamily="18" charset="2"/>
              </a:rPr>
              <a:t>g</a:t>
            </a:r>
            <a:r>
              <a:rPr lang="en-US" dirty="0" smtClean="0"/>
              <a:t>’ is 10.3 at% and they occupy octahedral interstices of FCC-Fe lattice (Fe-N solid solution – two interpenetrating lattices i.e. sub-lattice of Fe and N)</a:t>
            </a:r>
          </a:p>
          <a:p>
            <a:r>
              <a:rPr lang="en-US" dirty="0" smtClean="0">
                <a:latin typeface="Symbol" pitchFamily="18" charset="2"/>
              </a:rPr>
              <a:t>e</a:t>
            </a:r>
            <a:r>
              <a:rPr lang="en-US" dirty="0" smtClean="0"/>
              <a:t> nitride has 15-33 at% of nitrogen. In steel containing Si, amorphous Si</a:t>
            </a:r>
            <a:r>
              <a:rPr lang="en-US" baseline="-25000" dirty="0" smtClean="0"/>
              <a:t>3</a:t>
            </a:r>
            <a:r>
              <a:rPr lang="en-US" dirty="0" smtClean="0"/>
              <a:t>N</a:t>
            </a:r>
            <a:r>
              <a:rPr lang="en-US" baseline="-25000" dirty="0" smtClean="0"/>
              <a:t>4</a:t>
            </a:r>
            <a:r>
              <a:rPr lang="en-US" dirty="0" smtClean="0"/>
              <a:t> precipitated because volume misfit between nitride and matrix slowed down the process</a:t>
            </a:r>
          </a:p>
          <a:p>
            <a:r>
              <a:rPr lang="en-US" dirty="0" smtClean="0"/>
              <a:t>During </a:t>
            </a:r>
            <a:r>
              <a:rPr lang="en-US" dirty="0" err="1" smtClean="0"/>
              <a:t>nitriding</a:t>
            </a:r>
            <a:r>
              <a:rPr lang="en-US" dirty="0" smtClean="0"/>
              <a:t>, a compound layer composed of </a:t>
            </a:r>
            <a:r>
              <a:rPr lang="en-US" dirty="0" smtClean="0">
                <a:latin typeface="Symbol" pitchFamily="18" charset="2"/>
              </a:rPr>
              <a:t>e</a:t>
            </a:r>
            <a:r>
              <a:rPr lang="en-US" dirty="0" smtClean="0"/>
              <a:t> and/or </a:t>
            </a:r>
            <a:r>
              <a:rPr lang="en-US" dirty="0" smtClean="0">
                <a:latin typeface="Symbol" pitchFamily="18" charset="2"/>
              </a:rPr>
              <a:t>g</a:t>
            </a:r>
            <a:r>
              <a:rPr lang="en-US" dirty="0" smtClean="0"/>
              <a:t>’ is formed. </a:t>
            </a:r>
          </a:p>
          <a:p>
            <a:r>
              <a:rPr lang="en-US" dirty="0" smtClean="0"/>
              <a:t>Beneath the compound layer, a diffusion zone extends in the ferrite matrix in which nitrogen is dissolved interstitially</a:t>
            </a:r>
          </a:p>
          <a:p>
            <a:r>
              <a:rPr lang="en-US" dirty="0" smtClean="0"/>
              <a:t>Slow cooling after </a:t>
            </a:r>
            <a:r>
              <a:rPr lang="en-US" dirty="0" err="1" smtClean="0"/>
              <a:t>nitriding</a:t>
            </a:r>
            <a:r>
              <a:rPr lang="en-US" dirty="0" smtClean="0"/>
              <a:t> can lead to the formation of </a:t>
            </a:r>
            <a:r>
              <a:rPr lang="en-US" dirty="0" smtClean="0">
                <a:latin typeface="Symbol" pitchFamily="18" charset="2"/>
              </a:rPr>
              <a:t>g</a:t>
            </a:r>
            <a:r>
              <a:rPr lang="en-US" dirty="0" smtClean="0"/>
              <a:t>’ and consequently alter the sub-layer thickness within compound layer. </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fontScale="90000"/>
          </a:bodyPr>
          <a:lstStyle/>
          <a:p>
            <a:r>
              <a:rPr lang="en-US" dirty="0" smtClean="0"/>
              <a:t>Solubility Limit of N in Fe</a:t>
            </a:r>
            <a:endParaRPr lang="en-US" dirty="0"/>
          </a:p>
        </p:txBody>
      </p:sp>
      <p:pic>
        <p:nvPicPr>
          <p:cNvPr id="2051" name="Picture 3"/>
          <p:cNvPicPr>
            <a:picLocks noChangeAspect="1" noChangeArrowheads="1"/>
          </p:cNvPicPr>
          <p:nvPr/>
        </p:nvPicPr>
        <p:blipFill>
          <a:blip r:embed="rId2" cstate="print"/>
          <a:srcRect/>
          <a:stretch>
            <a:fillRect/>
          </a:stretch>
        </p:blipFill>
        <p:spPr bwMode="auto">
          <a:xfrm>
            <a:off x="1600200" y="762000"/>
            <a:ext cx="5715000" cy="4315709"/>
          </a:xfrm>
          <a:prstGeom prst="rect">
            <a:avLst/>
          </a:prstGeom>
          <a:noFill/>
          <a:ln w="9525">
            <a:noFill/>
            <a:miter lim="800000"/>
            <a:headEnd/>
            <a:tailEnd/>
          </a:ln>
        </p:spPr>
      </p:pic>
      <p:sp>
        <p:nvSpPr>
          <p:cNvPr id="6" name="TextBox 5"/>
          <p:cNvSpPr txBox="1"/>
          <p:nvPr/>
        </p:nvSpPr>
        <p:spPr>
          <a:xfrm>
            <a:off x="381000" y="5029200"/>
            <a:ext cx="8153401" cy="1754326"/>
          </a:xfrm>
          <a:prstGeom prst="rect">
            <a:avLst/>
          </a:prstGeom>
          <a:noFill/>
        </p:spPr>
        <p:txBody>
          <a:bodyPr wrap="square" rtlCol="0">
            <a:spAutoFit/>
          </a:bodyPr>
          <a:lstStyle/>
          <a:p>
            <a:r>
              <a:rPr lang="en-US" dirty="0" err="1" smtClean="0"/>
              <a:t>Nitrided</a:t>
            </a:r>
            <a:r>
              <a:rPr lang="en-US" dirty="0" smtClean="0"/>
              <a:t> layer consists of compound layer (</a:t>
            </a:r>
            <a:r>
              <a:rPr lang="en-US" dirty="0" smtClean="0">
                <a:latin typeface="Symbol" pitchFamily="18" charset="2"/>
              </a:rPr>
              <a:t>g</a:t>
            </a:r>
            <a:r>
              <a:rPr lang="en-US" dirty="0" smtClean="0"/>
              <a:t>’ (Fe</a:t>
            </a:r>
            <a:r>
              <a:rPr lang="en-US" baseline="-25000" dirty="0" smtClean="0"/>
              <a:t>4</a:t>
            </a:r>
            <a:r>
              <a:rPr lang="en-US" dirty="0" smtClean="0"/>
              <a:t>N) and </a:t>
            </a:r>
            <a:r>
              <a:rPr lang="en-US" dirty="0" smtClean="0">
                <a:latin typeface="Symbol" pitchFamily="18" charset="2"/>
              </a:rPr>
              <a:t>e</a:t>
            </a:r>
            <a:r>
              <a:rPr lang="en-US" dirty="0" smtClean="0"/>
              <a:t> (Fe</a:t>
            </a:r>
            <a:r>
              <a:rPr lang="en-US" baseline="-25000" dirty="0" smtClean="0"/>
              <a:t>2-3</a:t>
            </a:r>
            <a:r>
              <a:rPr lang="en-US" dirty="0" smtClean="0"/>
              <a:t>N)) and diffusion zone. Diffusion zone consists of </a:t>
            </a:r>
            <a:r>
              <a:rPr lang="en-US" dirty="0" smtClean="0">
                <a:latin typeface="Symbol" pitchFamily="18" charset="2"/>
              </a:rPr>
              <a:t>a</a:t>
            </a:r>
            <a:r>
              <a:rPr lang="en-US" dirty="0" smtClean="0"/>
              <a:t>-phase and different kinds of carbides. Compound layer in steel determines its wear and corrosion resistance and diffusion layer determines its fatigue resistance. Nitrogen concentration decreases rapidly below the compound layer. </a:t>
            </a:r>
            <a:r>
              <a:rPr lang="en-US" dirty="0" err="1" smtClean="0"/>
              <a:t>Nitriding</a:t>
            </a:r>
            <a:r>
              <a:rPr lang="en-US" dirty="0" smtClean="0"/>
              <a:t> causes relatively less distortion vis-à-vis carburizing. However, due to low diffusion coefficient at low temp., the hardened case is relatively shallow. </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err="1" smtClean="0"/>
              <a:t>Nitriding</a:t>
            </a:r>
            <a:r>
              <a:rPr lang="en-US" dirty="0" smtClean="0"/>
              <a:t> Agent</a:t>
            </a:r>
            <a:endParaRPr lang="en-US" dirty="0"/>
          </a:p>
        </p:txBody>
      </p:sp>
      <p:sp>
        <p:nvSpPr>
          <p:cNvPr id="3" name="Content Placeholder 2"/>
          <p:cNvSpPr>
            <a:spLocks noGrp="1"/>
          </p:cNvSpPr>
          <p:nvPr>
            <p:ph idx="1"/>
          </p:nvPr>
        </p:nvSpPr>
        <p:spPr>
          <a:xfrm>
            <a:off x="304800" y="1066801"/>
            <a:ext cx="8839200" cy="2133600"/>
          </a:xfrm>
        </p:spPr>
        <p:txBody>
          <a:bodyPr>
            <a:normAutofit/>
          </a:bodyPr>
          <a:lstStyle/>
          <a:p>
            <a:pPr>
              <a:buNone/>
            </a:pPr>
            <a:r>
              <a:rPr lang="en-US" sz="2400" dirty="0" smtClean="0"/>
              <a:t>NH</a:t>
            </a:r>
            <a:r>
              <a:rPr lang="en-US" sz="2400" baseline="-25000" dirty="0" smtClean="0"/>
              <a:t>3</a:t>
            </a:r>
            <a:r>
              <a:rPr lang="en-US" sz="2400" dirty="0" smtClean="0"/>
              <a:t> → [N] + (3/2)H</a:t>
            </a:r>
            <a:r>
              <a:rPr lang="en-US" sz="2400" baseline="-25000" dirty="0" smtClean="0"/>
              <a:t>2  </a:t>
            </a:r>
            <a:r>
              <a:rPr lang="en-US" sz="1500" dirty="0" smtClean="0"/>
              <a:t>Ammonia is decomposed or cracked by heat to liberate nascent Nitrogen</a:t>
            </a:r>
          </a:p>
          <a:p>
            <a:pPr>
              <a:buNone/>
            </a:pPr>
            <a:endParaRPr lang="en-US" baseline="-25000" dirty="0" smtClean="0"/>
          </a:p>
          <a:p>
            <a:pPr>
              <a:buNone/>
            </a:pPr>
            <a:endParaRPr lang="en-US" baseline="-25000" dirty="0" smtClean="0"/>
          </a:p>
          <a:p>
            <a:pPr>
              <a:buNone/>
            </a:pPr>
            <a:r>
              <a:rPr lang="en-US" baseline="-25000" dirty="0" smtClean="0"/>
              <a:t>                                         </a:t>
            </a:r>
            <a:r>
              <a:rPr lang="en-US" sz="2000" dirty="0" smtClean="0"/>
              <a:t>Where a</a:t>
            </a:r>
            <a:r>
              <a:rPr lang="en-US" sz="2000" baseline="-25000" dirty="0" smtClean="0"/>
              <a:t> N </a:t>
            </a:r>
            <a:r>
              <a:rPr lang="en-US" sz="2000" dirty="0" smtClean="0"/>
              <a:t>= activity of nitrogen, P = Partial pressure</a:t>
            </a:r>
          </a:p>
          <a:p>
            <a:pPr>
              <a:buNone/>
            </a:pPr>
            <a:endParaRPr lang="en-US" baseline="-25000" dirty="0" smtClean="0"/>
          </a:p>
          <a:p>
            <a:pPr>
              <a:buNone/>
            </a:pPr>
            <a:endParaRPr lang="en-US" baseline="-25000" dirty="0" smtClean="0"/>
          </a:p>
        </p:txBody>
      </p:sp>
      <p:graphicFrame>
        <p:nvGraphicFramePr>
          <p:cNvPr id="4" name="Object 3"/>
          <p:cNvGraphicFramePr>
            <a:graphicFrameLocks noChangeAspect="1"/>
          </p:cNvGraphicFramePr>
          <p:nvPr/>
        </p:nvGraphicFramePr>
        <p:xfrm>
          <a:off x="533400" y="1981200"/>
          <a:ext cx="2283995" cy="1295400"/>
        </p:xfrm>
        <a:graphic>
          <a:graphicData uri="http://schemas.openxmlformats.org/presentationml/2006/ole">
            <p:oleObj spid="_x0000_s1026" name="Equation" r:id="rId3" imgW="850680" imgH="482400" progId="Equation.3">
              <p:embed/>
            </p:oleObj>
          </a:graphicData>
        </a:graphic>
      </p:graphicFrame>
      <p:pic>
        <p:nvPicPr>
          <p:cNvPr id="1027" name="Picture 3"/>
          <p:cNvPicPr>
            <a:picLocks noChangeAspect="1" noChangeArrowheads="1"/>
          </p:cNvPicPr>
          <p:nvPr/>
        </p:nvPicPr>
        <p:blipFill>
          <a:blip r:embed="rId4" cstate="print"/>
          <a:srcRect/>
          <a:stretch>
            <a:fillRect/>
          </a:stretch>
        </p:blipFill>
        <p:spPr bwMode="auto">
          <a:xfrm>
            <a:off x="533400" y="3276600"/>
            <a:ext cx="3613503" cy="3001987"/>
          </a:xfrm>
          <a:prstGeom prst="rect">
            <a:avLst/>
          </a:prstGeom>
          <a:noFill/>
          <a:ln w="9525">
            <a:noFill/>
            <a:miter lim="800000"/>
            <a:headEnd/>
            <a:tailEnd/>
          </a:ln>
        </p:spPr>
      </p:pic>
      <p:sp>
        <p:nvSpPr>
          <p:cNvPr id="6" name="TextBox 5"/>
          <p:cNvSpPr txBox="1"/>
          <p:nvPr/>
        </p:nvSpPr>
        <p:spPr>
          <a:xfrm>
            <a:off x="381000" y="6248400"/>
            <a:ext cx="4777205" cy="369332"/>
          </a:xfrm>
          <a:prstGeom prst="rect">
            <a:avLst/>
          </a:prstGeom>
          <a:noFill/>
        </p:spPr>
        <p:txBody>
          <a:bodyPr wrap="none" rtlCol="0">
            <a:spAutoFit/>
          </a:bodyPr>
          <a:lstStyle/>
          <a:p>
            <a:r>
              <a:rPr lang="en-US" dirty="0" smtClean="0"/>
              <a:t>Lehrer Diagram of pure iron (using Thermo-Calc) </a:t>
            </a:r>
            <a:endParaRPr lang="en-US" dirty="0"/>
          </a:p>
        </p:txBody>
      </p:sp>
      <p:sp>
        <p:nvSpPr>
          <p:cNvPr id="7" name="TextBox 6"/>
          <p:cNvSpPr txBox="1"/>
          <p:nvPr/>
        </p:nvSpPr>
        <p:spPr>
          <a:xfrm>
            <a:off x="4267200" y="5105400"/>
            <a:ext cx="4267201" cy="646331"/>
          </a:xfrm>
          <a:prstGeom prst="rect">
            <a:avLst/>
          </a:prstGeom>
          <a:noFill/>
        </p:spPr>
        <p:txBody>
          <a:bodyPr wrap="square" rtlCol="0">
            <a:spAutoFit/>
          </a:bodyPr>
          <a:lstStyle/>
          <a:p>
            <a:r>
              <a:rPr lang="en-US" dirty="0" smtClean="0"/>
              <a:t>Relationship between local equilibrium and </a:t>
            </a:r>
            <a:r>
              <a:rPr lang="en-US" dirty="0" err="1" smtClean="0"/>
              <a:t>nitriding</a:t>
            </a:r>
            <a:r>
              <a:rPr lang="en-US" dirty="0" smtClean="0"/>
              <a:t> potential (</a:t>
            </a:r>
            <a:r>
              <a:rPr lang="en-US" i="1" dirty="0" smtClean="0"/>
              <a:t>k) </a:t>
            </a:r>
            <a:r>
              <a:rPr lang="en-US" dirty="0" smtClean="0"/>
              <a:t>as a function T</a:t>
            </a:r>
            <a:endParaRPr lang="en-US" dirty="0"/>
          </a:p>
        </p:txBody>
      </p:sp>
      <p:sp>
        <p:nvSpPr>
          <p:cNvPr id="9" name="TextBox 8"/>
          <p:cNvSpPr txBox="1"/>
          <p:nvPr/>
        </p:nvSpPr>
        <p:spPr>
          <a:xfrm>
            <a:off x="2971800" y="1447800"/>
            <a:ext cx="5638800" cy="784830"/>
          </a:xfrm>
          <a:prstGeom prst="rect">
            <a:avLst/>
          </a:prstGeom>
          <a:noFill/>
        </p:spPr>
        <p:txBody>
          <a:bodyPr wrap="square" rtlCol="0">
            <a:spAutoFit/>
          </a:bodyPr>
          <a:lstStyle/>
          <a:p>
            <a:r>
              <a:rPr lang="en-US" sz="1500" dirty="0" smtClean="0"/>
              <a:t>Dissociation of NH3 must be controlled to reduce the amount of nascent nitrogen in order to limit the formation of compound layer. This is done by diluting NH</a:t>
            </a:r>
            <a:r>
              <a:rPr lang="en-US" sz="1500" baseline="-25000" dirty="0" smtClean="0"/>
              <a:t>3</a:t>
            </a:r>
            <a:r>
              <a:rPr lang="en-US" sz="1500" dirty="0" smtClean="0"/>
              <a:t> with H</a:t>
            </a:r>
            <a:r>
              <a:rPr lang="en-US" sz="1500" baseline="-25000" dirty="0" smtClean="0"/>
              <a:t>2</a:t>
            </a:r>
            <a:endParaRPr lang="en-US" sz="1500" baseline="-25000" dirty="0"/>
          </a:p>
        </p:txBody>
      </p:sp>
      <p:sp>
        <p:nvSpPr>
          <p:cNvPr id="10" name="TextBox 9"/>
          <p:cNvSpPr txBox="1"/>
          <p:nvPr/>
        </p:nvSpPr>
        <p:spPr>
          <a:xfrm>
            <a:off x="4343400" y="3505200"/>
            <a:ext cx="4800600" cy="1200329"/>
          </a:xfrm>
          <a:prstGeom prst="rect">
            <a:avLst/>
          </a:prstGeom>
          <a:noFill/>
        </p:spPr>
        <p:txBody>
          <a:bodyPr wrap="square" rtlCol="0">
            <a:spAutoFit/>
          </a:bodyPr>
          <a:lstStyle/>
          <a:p>
            <a:r>
              <a:rPr lang="en-US" dirty="0" err="1" smtClean="0"/>
              <a:t>Machlet</a:t>
            </a:r>
            <a:r>
              <a:rPr lang="en-US" dirty="0" smtClean="0"/>
              <a:t> was the first metallurgist to pioneer gas </a:t>
            </a:r>
            <a:r>
              <a:rPr lang="en-US" dirty="0" err="1" smtClean="0"/>
              <a:t>nitriding</a:t>
            </a:r>
            <a:r>
              <a:rPr lang="en-US" dirty="0" smtClean="0"/>
              <a:t> process but Adolph Fry got the credit for publishing his work and is regarded as the father of </a:t>
            </a:r>
            <a:r>
              <a:rPr lang="en-US" dirty="0" err="1" smtClean="0"/>
              <a:t>nitriding</a:t>
            </a: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Effect of N Content on Phase Evolution in Steel </a:t>
            </a:r>
            <a:endParaRPr lang="en-US" dirty="0"/>
          </a:p>
        </p:txBody>
      </p:sp>
      <p:pic>
        <p:nvPicPr>
          <p:cNvPr id="10242" name="Picture 2"/>
          <p:cNvPicPr>
            <a:picLocks noChangeAspect="1" noChangeArrowheads="1"/>
          </p:cNvPicPr>
          <p:nvPr/>
        </p:nvPicPr>
        <p:blipFill>
          <a:blip r:embed="rId3" cstate="print"/>
          <a:srcRect/>
          <a:stretch>
            <a:fillRect/>
          </a:stretch>
        </p:blipFill>
        <p:spPr bwMode="auto">
          <a:xfrm>
            <a:off x="381000" y="2133601"/>
            <a:ext cx="6172200" cy="2669504"/>
          </a:xfrm>
          <a:prstGeom prst="rect">
            <a:avLst/>
          </a:prstGeom>
          <a:noFill/>
          <a:ln w="9525">
            <a:noFill/>
            <a:miter lim="800000"/>
            <a:headEnd/>
            <a:tailEnd/>
          </a:ln>
        </p:spPr>
      </p:pic>
      <p:sp>
        <p:nvSpPr>
          <p:cNvPr id="5" name="TextBox 4"/>
          <p:cNvSpPr txBox="1"/>
          <p:nvPr/>
        </p:nvSpPr>
        <p:spPr>
          <a:xfrm>
            <a:off x="152400" y="4876800"/>
            <a:ext cx="2743200" cy="646331"/>
          </a:xfrm>
          <a:prstGeom prst="rect">
            <a:avLst/>
          </a:prstGeom>
          <a:noFill/>
        </p:spPr>
        <p:txBody>
          <a:bodyPr wrap="square" rtlCol="0">
            <a:spAutoFit/>
          </a:bodyPr>
          <a:lstStyle/>
          <a:p>
            <a:r>
              <a:rPr lang="en-US" dirty="0" smtClean="0"/>
              <a:t>Crystal structure of γ’-Fe4N showing two unit cells</a:t>
            </a:r>
            <a:endParaRPr lang="en-US" dirty="0"/>
          </a:p>
        </p:txBody>
      </p:sp>
      <p:sp>
        <p:nvSpPr>
          <p:cNvPr id="6" name="TextBox 5"/>
          <p:cNvSpPr txBox="1"/>
          <p:nvPr/>
        </p:nvSpPr>
        <p:spPr>
          <a:xfrm>
            <a:off x="3124200" y="4876800"/>
            <a:ext cx="3581400" cy="923330"/>
          </a:xfrm>
          <a:prstGeom prst="rect">
            <a:avLst/>
          </a:prstGeom>
          <a:noFill/>
        </p:spPr>
        <p:txBody>
          <a:bodyPr wrap="square" rtlCol="0">
            <a:spAutoFit/>
          </a:bodyPr>
          <a:lstStyle/>
          <a:p>
            <a:r>
              <a:rPr lang="en-US" dirty="0" smtClean="0"/>
              <a:t>Phase distribution within a </a:t>
            </a:r>
            <a:r>
              <a:rPr lang="en-US" dirty="0" err="1" smtClean="0"/>
              <a:t>nitrided</a:t>
            </a:r>
            <a:r>
              <a:rPr lang="en-US" dirty="0" smtClean="0"/>
              <a:t> case on steel and accompanied nitrogen depth concentration</a:t>
            </a:r>
            <a:endParaRPr lang="en-US" dirty="0"/>
          </a:p>
        </p:txBody>
      </p:sp>
      <p:pic>
        <p:nvPicPr>
          <p:cNvPr id="175105" name="Picture 1"/>
          <p:cNvPicPr>
            <a:picLocks noChangeAspect="1" noChangeArrowheads="1"/>
          </p:cNvPicPr>
          <p:nvPr/>
        </p:nvPicPr>
        <p:blipFill>
          <a:blip r:embed="rId4" cstate="print"/>
          <a:srcRect/>
          <a:stretch>
            <a:fillRect/>
          </a:stretch>
        </p:blipFill>
        <p:spPr bwMode="auto">
          <a:xfrm>
            <a:off x="6629400" y="2438400"/>
            <a:ext cx="2151732" cy="1905000"/>
          </a:xfrm>
          <a:prstGeom prst="rect">
            <a:avLst/>
          </a:prstGeom>
          <a:noFill/>
          <a:ln w="9525">
            <a:noFill/>
            <a:miter lim="800000"/>
            <a:headEnd/>
            <a:tailEnd/>
          </a:ln>
        </p:spPr>
      </p:pic>
      <p:sp>
        <p:nvSpPr>
          <p:cNvPr id="7" name="TextBox 6"/>
          <p:cNvSpPr txBox="1"/>
          <p:nvPr/>
        </p:nvSpPr>
        <p:spPr>
          <a:xfrm>
            <a:off x="7162800" y="4916269"/>
            <a:ext cx="1600200" cy="646331"/>
          </a:xfrm>
          <a:prstGeom prst="rect">
            <a:avLst/>
          </a:prstGeom>
          <a:noFill/>
        </p:spPr>
        <p:txBody>
          <a:bodyPr wrap="square" rtlCol="0">
            <a:spAutoFit/>
          </a:bodyPr>
          <a:lstStyle/>
          <a:p>
            <a:r>
              <a:rPr lang="en-US" dirty="0" smtClean="0"/>
              <a:t>Porosity in </a:t>
            </a:r>
            <a:r>
              <a:rPr lang="en-US" dirty="0" smtClean="0">
                <a:latin typeface="Symbol" pitchFamily="18" charset="2"/>
              </a:rPr>
              <a:t>e</a:t>
            </a:r>
            <a:r>
              <a:rPr lang="en-US" dirty="0" smtClean="0"/>
              <a:t>-layer</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r>
              <a:rPr lang="en-US" dirty="0" smtClean="0"/>
              <a:t>Chemistry of </a:t>
            </a:r>
            <a:r>
              <a:rPr lang="en-US" dirty="0" err="1" smtClean="0"/>
              <a:t>Phosphating</a:t>
            </a:r>
            <a:endParaRPr lang="en-US" dirty="0"/>
          </a:p>
        </p:txBody>
      </p:sp>
      <p:sp>
        <p:nvSpPr>
          <p:cNvPr id="3" name="Content Placeholder 2"/>
          <p:cNvSpPr>
            <a:spLocks noGrp="1"/>
          </p:cNvSpPr>
          <p:nvPr>
            <p:ph idx="1"/>
          </p:nvPr>
        </p:nvSpPr>
        <p:spPr>
          <a:xfrm>
            <a:off x="304800" y="685800"/>
            <a:ext cx="8534400" cy="6324600"/>
          </a:xfrm>
        </p:spPr>
        <p:txBody>
          <a:bodyPr>
            <a:normAutofit fontScale="62500" lnSpcReduction="20000"/>
          </a:bodyPr>
          <a:lstStyle/>
          <a:p>
            <a:r>
              <a:rPr lang="en-US" dirty="0" smtClean="0"/>
              <a:t>When a steel panel is introduced in the </a:t>
            </a:r>
            <a:r>
              <a:rPr lang="en-US" dirty="0" err="1" smtClean="0"/>
              <a:t>phosphating</a:t>
            </a:r>
            <a:r>
              <a:rPr lang="en-US" dirty="0" smtClean="0"/>
              <a:t> bath, </a:t>
            </a:r>
            <a:r>
              <a:rPr lang="en-US" dirty="0" err="1" smtClean="0"/>
              <a:t>topochemical</a:t>
            </a:r>
            <a:r>
              <a:rPr lang="en-US" dirty="0" smtClean="0"/>
              <a:t> reaction initiates in which the iron dissolution is initiated at the </a:t>
            </a:r>
            <a:r>
              <a:rPr lang="en-US" dirty="0" err="1" smtClean="0"/>
              <a:t>microanodes</a:t>
            </a:r>
            <a:r>
              <a:rPr lang="en-US" dirty="0" smtClean="0"/>
              <a:t> present on the substrate by the free phosphoric acid present in the bath. </a:t>
            </a:r>
          </a:p>
          <a:p>
            <a:r>
              <a:rPr lang="en-US" dirty="0" smtClean="0"/>
              <a:t>Hydrogen evolution occurs at the </a:t>
            </a:r>
            <a:r>
              <a:rPr lang="en-US" dirty="0" err="1" smtClean="0"/>
              <a:t>microcathodic</a:t>
            </a:r>
            <a:r>
              <a:rPr lang="en-US" dirty="0" smtClean="0"/>
              <a:t> sites</a:t>
            </a:r>
          </a:p>
          <a:p>
            <a:pPr>
              <a:buNone/>
            </a:pPr>
            <a:r>
              <a:rPr lang="en-US" dirty="0" smtClean="0"/>
              <a:t>	Fe + 2H</a:t>
            </a:r>
            <a:r>
              <a:rPr lang="en-US" baseline="-25000" dirty="0" smtClean="0"/>
              <a:t>3</a:t>
            </a:r>
            <a:r>
              <a:rPr lang="en-US" dirty="0" smtClean="0"/>
              <a:t>PO</a:t>
            </a:r>
            <a:r>
              <a:rPr lang="en-US" baseline="-25000" dirty="0" smtClean="0"/>
              <a:t>4</a:t>
            </a:r>
            <a:r>
              <a:rPr lang="en-US" dirty="0" smtClean="0"/>
              <a:t> →Fe(H</a:t>
            </a:r>
            <a:r>
              <a:rPr lang="en-US" baseline="-25000" dirty="0" smtClean="0"/>
              <a:t>2</a:t>
            </a:r>
            <a:r>
              <a:rPr lang="en-US" dirty="0" smtClean="0"/>
              <a:t>PO</a:t>
            </a:r>
            <a:r>
              <a:rPr lang="en-US" baseline="-25000" dirty="0" smtClean="0"/>
              <a:t>4</a:t>
            </a:r>
            <a:r>
              <a:rPr lang="en-US" dirty="0" smtClean="0"/>
              <a:t>)</a:t>
            </a:r>
            <a:r>
              <a:rPr lang="en-US" baseline="-25000" dirty="0" smtClean="0"/>
              <a:t>2</a:t>
            </a:r>
            <a:r>
              <a:rPr lang="en-US" dirty="0" smtClean="0"/>
              <a:t> + H</a:t>
            </a:r>
            <a:r>
              <a:rPr lang="en-US" baseline="-25000" dirty="0" smtClean="0"/>
              <a:t>2</a:t>
            </a:r>
            <a:r>
              <a:rPr lang="en-US" dirty="0" smtClean="0"/>
              <a:t> ↑</a:t>
            </a:r>
          </a:p>
          <a:p>
            <a:r>
              <a:rPr lang="en-US" dirty="0" smtClean="0"/>
              <a:t> Formation of Ferrous phosphate leads to concurrent local depletion of free acid in the solution and hence pH at metal/solution interface increases. </a:t>
            </a:r>
          </a:p>
          <a:p>
            <a:r>
              <a:rPr lang="en-US" dirty="0" smtClean="0"/>
              <a:t>This changes the equilibrium between soluble primary phosphates and insoluble tertiary phosphates of heavy metal ions, resulting in rapid conversion and deposition of insoluble metal tertiary phosphates.</a:t>
            </a:r>
          </a:p>
          <a:p>
            <a:r>
              <a:rPr lang="en-US" dirty="0" smtClean="0"/>
              <a:t>In  zinc </a:t>
            </a:r>
            <a:r>
              <a:rPr lang="en-US" dirty="0" err="1" smtClean="0"/>
              <a:t>phosphating</a:t>
            </a:r>
            <a:r>
              <a:rPr lang="en-US" dirty="0" smtClean="0"/>
              <a:t> bath, equilibrium state may be represented as:</a:t>
            </a:r>
          </a:p>
          <a:p>
            <a:pPr lvl="1">
              <a:buNone/>
            </a:pPr>
            <a:r>
              <a:rPr lang="en-US" dirty="0" smtClean="0"/>
              <a:t>Zn(H</a:t>
            </a:r>
            <a:r>
              <a:rPr lang="en-US" baseline="-25000" dirty="0" smtClean="0"/>
              <a:t>2</a:t>
            </a:r>
            <a:r>
              <a:rPr lang="en-US" dirty="0" smtClean="0"/>
              <a:t>PO</a:t>
            </a:r>
            <a:r>
              <a:rPr lang="en-US" baseline="-25000" dirty="0" smtClean="0"/>
              <a:t>4</a:t>
            </a:r>
            <a:r>
              <a:rPr lang="en-US" dirty="0" smtClean="0"/>
              <a:t>)</a:t>
            </a:r>
            <a:r>
              <a:rPr lang="en-US" baseline="-25000" dirty="0" smtClean="0"/>
              <a:t>2</a:t>
            </a:r>
            <a:r>
              <a:rPr lang="en-US" dirty="0" smtClean="0"/>
              <a:t> ↔ ZnHPO</a:t>
            </a:r>
            <a:r>
              <a:rPr lang="en-US" baseline="-25000" dirty="0" smtClean="0"/>
              <a:t>4</a:t>
            </a:r>
            <a:r>
              <a:rPr lang="en-US" dirty="0" smtClean="0"/>
              <a:t> + H</a:t>
            </a:r>
            <a:r>
              <a:rPr lang="en-US" baseline="-25000" dirty="0" smtClean="0"/>
              <a:t>3</a:t>
            </a:r>
            <a:r>
              <a:rPr lang="en-US" dirty="0" smtClean="0"/>
              <a:t>PO</a:t>
            </a:r>
            <a:r>
              <a:rPr lang="en-US" baseline="-25000" dirty="0" smtClean="0"/>
              <a:t>4</a:t>
            </a:r>
          </a:p>
          <a:p>
            <a:pPr lvl="1">
              <a:buNone/>
            </a:pPr>
            <a:r>
              <a:rPr lang="en-US" dirty="0" smtClean="0"/>
              <a:t>ZnHPO</a:t>
            </a:r>
            <a:r>
              <a:rPr lang="en-US" baseline="-25000" dirty="0" smtClean="0"/>
              <a:t>4</a:t>
            </a:r>
            <a:r>
              <a:rPr lang="en-US" dirty="0" smtClean="0"/>
              <a:t> ↔ Zn</a:t>
            </a:r>
            <a:r>
              <a:rPr lang="en-US" baseline="-25000" dirty="0" smtClean="0"/>
              <a:t>3</a:t>
            </a:r>
            <a:r>
              <a:rPr lang="en-US" dirty="0" smtClean="0"/>
              <a:t>(PO</a:t>
            </a:r>
            <a:r>
              <a:rPr lang="en-US" baseline="-25000" dirty="0" smtClean="0"/>
              <a:t>4</a:t>
            </a:r>
            <a:r>
              <a:rPr lang="en-US" dirty="0" smtClean="0"/>
              <a:t>)</a:t>
            </a:r>
            <a:r>
              <a:rPr lang="en-US" baseline="-25000" dirty="0" smtClean="0"/>
              <a:t>2</a:t>
            </a:r>
            <a:r>
              <a:rPr lang="en-US" dirty="0" smtClean="0"/>
              <a:t>+ H</a:t>
            </a:r>
            <a:r>
              <a:rPr lang="en-US" baseline="-25000" dirty="0" smtClean="0"/>
              <a:t>3</a:t>
            </a:r>
            <a:r>
              <a:rPr lang="en-US" dirty="0" smtClean="0"/>
              <a:t>PO</a:t>
            </a:r>
            <a:r>
              <a:rPr lang="en-US" baseline="-25000" dirty="0" smtClean="0"/>
              <a:t>4</a:t>
            </a:r>
          </a:p>
          <a:p>
            <a:r>
              <a:rPr lang="en-US" sz="3100" dirty="0" smtClean="0"/>
              <a:t>Certain amount of </a:t>
            </a:r>
            <a:r>
              <a:rPr lang="en-US" dirty="0" smtClean="0"/>
              <a:t>free phosphoric acid must be present to repress hydrolysis and keep bath stable for effective deposition of phosphate at </a:t>
            </a:r>
            <a:r>
              <a:rPr lang="en-US" dirty="0" err="1" smtClean="0"/>
              <a:t>microcathodic</a:t>
            </a:r>
            <a:r>
              <a:rPr lang="en-US" dirty="0" smtClean="0"/>
              <a:t> sites. </a:t>
            </a:r>
          </a:p>
          <a:p>
            <a:r>
              <a:rPr lang="en-US" dirty="0" smtClean="0"/>
              <a:t>Temperature – High Temp. favors easy precipitation of tertiary phosphates in a shorter time</a:t>
            </a:r>
          </a:p>
          <a:p>
            <a:r>
              <a:rPr lang="en-US" dirty="0" smtClean="0"/>
              <a:t>Depending upon bath temperature, free phosphoric acid content must be chosen to maintain equilibrium condition</a:t>
            </a:r>
          </a:p>
          <a:p>
            <a:r>
              <a:rPr lang="en-US" dirty="0" smtClean="0"/>
              <a:t>Too much of phosphoric acid delays the formation of coating and excessive metal loss</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Diffusion of N in Steel </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228600" y="762000"/>
            <a:ext cx="4745182" cy="3429000"/>
          </a:xfrm>
          <a:prstGeom prst="rect">
            <a:avLst/>
          </a:prstGeom>
          <a:noFill/>
          <a:ln w="9525">
            <a:noFill/>
            <a:miter lim="800000"/>
            <a:headEnd/>
            <a:tailEnd/>
          </a:ln>
        </p:spPr>
      </p:pic>
      <p:sp>
        <p:nvSpPr>
          <p:cNvPr id="5" name="TextBox 4"/>
          <p:cNvSpPr txBox="1"/>
          <p:nvPr/>
        </p:nvSpPr>
        <p:spPr>
          <a:xfrm>
            <a:off x="609601" y="4244876"/>
            <a:ext cx="8153400" cy="2308324"/>
          </a:xfrm>
          <a:prstGeom prst="rect">
            <a:avLst/>
          </a:prstGeom>
          <a:noFill/>
        </p:spPr>
        <p:txBody>
          <a:bodyPr wrap="square" rtlCol="0">
            <a:spAutoFit/>
          </a:bodyPr>
          <a:lstStyle/>
          <a:p>
            <a:pPr>
              <a:buFont typeface="Arial" pitchFamily="34" charset="0"/>
              <a:buChar char="•"/>
            </a:pPr>
            <a:r>
              <a:rPr lang="en-US" dirty="0" smtClean="0"/>
              <a:t> No phase transformation and no rapid quenching; minimize distortion and dimensional change; Source of slight distortion is due to relaxation of residual stress</a:t>
            </a:r>
          </a:p>
          <a:p>
            <a:pPr>
              <a:buFont typeface="Arial" pitchFamily="34" charset="0"/>
              <a:buChar char="•"/>
            </a:pPr>
            <a:r>
              <a:rPr lang="en-US" dirty="0" smtClean="0"/>
              <a:t> Alloying elements have significant effect on </a:t>
            </a:r>
            <a:r>
              <a:rPr lang="en-US" dirty="0" err="1" smtClean="0"/>
              <a:t>nidriding</a:t>
            </a:r>
            <a:r>
              <a:rPr lang="en-US" dirty="0" smtClean="0"/>
              <a:t>. High surface hardness is obtained on steels containing Cr, Mo, Al, V, and W (all forms stable nitrides)</a:t>
            </a:r>
          </a:p>
          <a:p>
            <a:pPr>
              <a:buFont typeface="Arial" pitchFamily="34" charset="0"/>
              <a:buChar char="•"/>
            </a:pPr>
            <a:r>
              <a:rPr lang="en-US" dirty="0" smtClean="0"/>
              <a:t> Processing at higher temp. increases the risk of forming nitride network, which should be avoided</a:t>
            </a:r>
          </a:p>
          <a:p>
            <a:pPr>
              <a:buFont typeface="Arial" pitchFamily="34" charset="0"/>
              <a:buChar char="•"/>
            </a:pPr>
            <a:r>
              <a:rPr lang="en-US" dirty="0" smtClean="0"/>
              <a:t> </a:t>
            </a:r>
            <a:r>
              <a:rPr lang="en-US" dirty="0" err="1" smtClean="0"/>
              <a:t>Nitralloy</a:t>
            </a:r>
            <a:r>
              <a:rPr lang="en-US" dirty="0" smtClean="0"/>
              <a:t> group of steel was developed for </a:t>
            </a:r>
            <a:r>
              <a:rPr lang="en-US" dirty="0" err="1" smtClean="0"/>
              <a:t>nitriding</a:t>
            </a:r>
            <a:r>
              <a:rPr lang="en-US" dirty="0" smtClean="0"/>
              <a:t> since steels with higher alloying element were not readily available for </a:t>
            </a:r>
            <a:r>
              <a:rPr lang="en-US" dirty="0" err="1" smtClean="0"/>
              <a:t>nitriding</a:t>
            </a:r>
            <a:r>
              <a:rPr lang="en-US" dirty="0" smtClean="0"/>
              <a:t> (</a:t>
            </a:r>
            <a:r>
              <a:rPr lang="en-US" dirty="0" err="1" smtClean="0"/>
              <a:t>Germal</a:t>
            </a:r>
            <a:r>
              <a:rPr lang="en-US" dirty="0" smtClean="0"/>
              <a:t> Process – no use of H)</a:t>
            </a:r>
          </a:p>
        </p:txBody>
      </p:sp>
      <p:pic>
        <p:nvPicPr>
          <p:cNvPr id="2051" name="Picture 3"/>
          <p:cNvPicPr>
            <a:picLocks noChangeAspect="1" noChangeArrowheads="1"/>
          </p:cNvPicPr>
          <p:nvPr/>
        </p:nvPicPr>
        <p:blipFill>
          <a:blip r:embed="rId3" cstate="print"/>
          <a:srcRect/>
          <a:stretch>
            <a:fillRect/>
          </a:stretch>
        </p:blipFill>
        <p:spPr bwMode="auto">
          <a:xfrm>
            <a:off x="5257800" y="1295400"/>
            <a:ext cx="3381462" cy="25045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Hardness vs. Case Depth</a:t>
            </a:r>
            <a:endParaRPr lang="en-US" dirty="0"/>
          </a:p>
        </p:txBody>
      </p:sp>
      <p:pic>
        <p:nvPicPr>
          <p:cNvPr id="12290" name="Picture 2"/>
          <p:cNvPicPr>
            <a:picLocks noChangeAspect="1" noChangeArrowheads="1"/>
          </p:cNvPicPr>
          <p:nvPr/>
        </p:nvPicPr>
        <p:blipFill>
          <a:blip r:embed="rId2" cstate="print"/>
          <a:srcRect/>
          <a:stretch>
            <a:fillRect/>
          </a:stretch>
        </p:blipFill>
        <p:spPr bwMode="auto">
          <a:xfrm>
            <a:off x="1066800" y="914400"/>
            <a:ext cx="4038600" cy="2823338"/>
          </a:xfrm>
          <a:prstGeom prst="rect">
            <a:avLst/>
          </a:prstGeom>
          <a:noFill/>
          <a:ln w="9525">
            <a:noFill/>
            <a:miter lim="800000"/>
            <a:headEnd/>
            <a:tailEnd/>
          </a:ln>
          <a:effectLst/>
        </p:spPr>
      </p:pic>
      <p:sp>
        <p:nvSpPr>
          <p:cNvPr id="5" name="TextBox 4"/>
          <p:cNvSpPr txBox="1"/>
          <p:nvPr/>
        </p:nvSpPr>
        <p:spPr>
          <a:xfrm>
            <a:off x="304800" y="3718679"/>
            <a:ext cx="8839200" cy="3139321"/>
          </a:xfrm>
          <a:prstGeom prst="rect">
            <a:avLst/>
          </a:prstGeom>
          <a:noFill/>
        </p:spPr>
        <p:txBody>
          <a:bodyPr wrap="square" rtlCol="0">
            <a:spAutoFit/>
          </a:bodyPr>
          <a:lstStyle/>
          <a:p>
            <a:r>
              <a:rPr lang="en-US" dirty="0" smtClean="0"/>
              <a:t>Role of Compound Layer:</a:t>
            </a:r>
          </a:p>
          <a:p>
            <a:pPr>
              <a:buFont typeface="Arial" pitchFamily="34" charset="0"/>
              <a:buChar char="•"/>
            </a:pPr>
            <a:r>
              <a:rPr lang="en-US" dirty="0" smtClean="0"/>
              <a:t> High N concentration results in greater porosity and becomes brittle, resulting in  flaking</a:t>
            </a:r>
          </a:p>
          <a:p>
            <a:pPr>
              <a:buFont typeface="Arial" pitchFamily="34" charset="0"/>
              <a:buChar char="•"/>
            </a:pPr>
            <a:r>
              <a:rPr lang="en-US" dirty="0" smtClean="0"/>
              <a:t> For gear type applications, compound layer is undesirable, so parts are grounded to  remove compound layer</a:t>
            </a:r>
          </a:p>
          <a:p>
            <a:pPr>
              <a:buFont typeface="Arial" pitchFamily="34" charset="0"/>
              <a:buChar char="•"/>
            </a:pPr>
            <a:r>
              <a:rPr lang="en-US" dirty="0" smtClean="0"/>
              <a:t> Compound layer provides chemical stability and improves corrosion resistance</a:t>
            </a:r>
          </a:p>
          <a:p>
            <a:endParaRPr lang="en-US" dirty="0" smtClean="0"/>
          </a:p>
          <a:p>
            <a:r>
              <a:rPr lang="en-US" dirty="0" smtClean="0"/>
              <a:t>Beneficial Effects of </a:t>
            </a:r>
            <a:r>
              <a:rPr lang="en-US" dirty="0" err="1" smtClean="0"/>
              <a:t>Nitriding</a:t>
            </a:r>
            <a:r>
              <a:rPr lang="en-US" dirty="0" smtClean="0"/>
              <a:t>:</a:t>
            </a:r>
          </a:p>
          <a:p>
            <a:pPr>
              <a:buFont typeface="Arial" pitchFamily="34" charset="0"/>
              <a:buChar char="•"/>
            </a:pPr>
            <a:r>
              <a:rPr lang="en-US" dirty="0" smtClean="0"/>
              <a:t> Improve high cycle fatigue due to compressive residual stress and strong nitride layer; LCF durability decreased due to the cracking of nitride layer.</a:t>
            </a:r>
          </a:p>
          <a:p>
            <a:pPr>
              <a:buFont typeface="Arial" pitchFamily="34" charset="0"/>
              <a:buChar char="•"/>
            </a:pPr>
            <a:r>
              <a:rPr lang="en-US" dirty="0" smtClean="0"/>
              <a:t> Improve wear resistance, reduce friction</a:t>
            </a:r>
          </a:p>
          <a:p>
            <a:pPr>
              <a:buFont typeface="Arial" pitchFamily="34" charset="0"/>
              <a:buChar char="•"/>
            </a:pP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British Standard </a:t>
            </a:r>
            <a:r>
              <a:rPr lang="en-US" dirty="0" err="1" smtClean="0"/>
              <a:t>Nitriding</a:t>
            </a:r>
            <a:r>
              <a:rPr lang="en-US" dirty="0" smtClean="0"/>
              <a:t> Steels</a:t>
            </a:r>
            <a:endParaRPr lang="en-US" dirty="0"/>
          </a:p>
        </p:txBody>
      </p:sp>
      <p:graphicFrame>
        <p:nvGraphicFramePr>
          <p:cNvPr id="5" name="Table 4"/>
          <p:cNvGraphicFramePr>
            <a:graphicFrameLocks noGrp="1"/>
          </p:cNvGraphicFramePr>
          <p:nvPr/>
        </p:nvGraphicFramePr>
        <p:xfrm>
          <a:off x="76200" y="1397000"/>
          <a:ext cx="8991600" cy="2864759"/>
        </p:xfrm>
        <a:graphic>
          <a:graphicData uri="http://schemas.openxmlformats.org/drawingml/2006/table">
            <a:tbl>
              <a:tblPr firstRow="1" bandRow="1">
                <a:tableStyleId>{5C22544A-7EE6-4342-B048-85BDC9FD1C3A}</a:tableStyleId>
              </a:tblPr>
              <a:tblGrid>
                <a:gridCol w="899160"/>
                <a:gridCol w="899160"/>
                <a:gridCol w="899160"/>
                <a:gridCol w="899160"/>
                <a:gridCol w="899160"/>
                <a:gridCol w="899160"/>
                <a:gridCol w="899160"/>
                <a:gridCol w="899160"/>
                <a:gridCol w="899160"/>
                <a:gridCol w="899160"/>
              </a:tblGrid>
              <a:tr h="946159">
                <a:tc>
                  <a:txBody>
                    <a:bodyPr/>
                    <a:lstStyle/>
                    <a:p>
                      <a:pPr algn="ctr"/>
                      <a:r>
                        <a:rPr lang="en-US" dirty="0" smtClean="0"/>
                        <a:t>Designation</a:t>
                      </a:r>
                      <a:endParaRPr lang="en-US" dirty="0"/>
                    </a:p>
                  </a:txBody>
                  <a:tcPr/>
                </a:tc>
                <a:tc>
                  <a:txBody>
                    <a:bodyPr/>
                    <a:lstStyle/>
                    <a:p>
                      <a:pPr algn="ctr"/>
                      <a:r>
                        <a:rPr lang="en-US" dirty="0" smtClean="0"/>
                        <a:t>C</a:t>
                      </a:r>
                      <a:endParaRPr lang="en-US" dirty="0"/>
                    </a:p>
                  </a:txBody>
                  <a:tcPr/>
                </a:tc>
                <a:tc>
                  <a:txBody>
                    <a:bodyPr/>
                    <a:lstStyle/>
                    <a:p>
                      <a:pPr algn="ctr"/>
                      <a:r>
                        <a:rPr lang="en-US" dirty="0" smtClean="0"/>
                        <a:t>Si</a:t>
                      </a:r>
                      <a:endParaRPr lang="en-US" dirty="0"/>
                    </a:p>
                  </a:txBody>
                  <a:tcPr/>
                </a:tc>
                <a:tc>
                  <a:txBody>
                    <a:bodyPr/>
                    <a:lstStyle/>
                    <a:p>
                      <a:pPr algn="ctr"/>
                      <a:r>
                        <a:rPr lang="en-US" dirty="0" err="1" smtClean="0"/>
                        <a:t>Mn</a:t>
                      </a:r>
                      <a:endParaRPr lang="en-US" dirty="0"/>
                    </a:p>
                  </a:txBody>
                  <a:tcPr/>
                </a:tc>
                <a:tc>
                  <a:txBody>
                    <a:bodyPr/>
                    <a:lstStyle/>
                    <a:p>
                      <a:pPr algn="ctr"/>
                      <a:r>
                        <a:rPr lang="en-US" dirty="0" smtClean="0"/>
                        <a:t>P</a:t>
                      </a:r>
                      <a:endParaRPr lang="en-US" dirty="0"/>
                    </a:p>
                  </a:txBody>
                  <a:tcPr/>
                </a:tc>
                <a:tc>
                  <a:txBody>
                    <a:bodyPr/>
                    <a:lstStyle/>
                    <a:p>
                      <a:pPr algn="ctr"/>
                      <a:r>
                        <a:rPr lang="en-US" dirty="0" smtClean="0"/>
                        <a:t>Cr</a:t>
                      </a:r>
                      <a:endParaRPr lang="en-US" dirty="0"/>
                    </a:p>
                  </a:txBody>
                  <a:tcPr/>
                </a:tc>
                <a:tc>
                  <a:txBody>
                    <a:bodyPr/>
                    <a:lstStyle/>
                    <a:p>
                      <a:pPr algn="ctr"/>
                      <a:r>
                        <a:rPr lang="en-US" dirty="0" smtClean="0"/>
                        <a:t>Mo</a:t>
                      </a:r>
                      <a:endParaRPr lang="en-US" dirty="0"/>
                    </a:p>
                  </a:txBody>
                  <a:tcPr/>
                </a:tc>
                <a:tc>
                  <a:txBody>
                    <a:bodyPr/>
                    <a:lstStyle/>
                    <a:p>
                      <a:pPr algn="ctr"/>
                      <a:r>
                        <a:rPr lang="en-US" dirty="0" smtClean="0"/>
                        <a:t>Ni</a:t>
                      </a:r>
                      <a:endParaRPr lang="en-US" dirty="0"/>
                    </a:p>
                  </a:txBody>
                  <a:tcPr/>
                </a:tc>
                <a:tc>
                  <a:txBody>
                    <a:bodyPr/>
                    <a:lstStyle/>
                    <a:p>
                      <a:pPr algn="ctr"/>
                      <a:r>
                        <a:rPr lang="en-US" dirty="0" smtClean="0"/>
                        <a:t>V</a:t>
                      </a:r>
                      <a:endParaRPr lang="en-US" dirty="0"/>
                    </a:p>
                  </a:txBody>
                  <a:tcPr/>
                </a:tc>
                <a:tc>
                  <a:txBody>
                    <a:bodyPr/>
                    <a:lstStyle/>
                    <a:p>
                      <a:pPr algn="ctr"/>
                      <a:r>
                        <a:rPr lang="en-US" dirty="0" smtClean="0"/>
                        <a:t>Al</a:t>
                      </a:r>
                      <a:endParaRPr lang="en-US" dirty="0"/>
                    </a:p>
                  </a:txBody>
                  <a:tcPr/>
                </a:tc>
              </a:tr>
              <a:tr h="383720">
                <a:tc>
                  <a:txBody>
                    <a:bodyPr/>
                    <a:lstStyle/>
                    <a:p>
                      <a:r>
                        <a:rPr lang="en-US" dirty="0" smtClean="0"/>
                        <a:t>En40A*</a:t>
                      </a:r>
                      <a:endParaRPr lang="en-US" dirty="0"/>
                    </a:p>
                  </a:txBody>
                  <a:tcPr/>
                </a:tc>
                <a:tc>
                  <a:txBody>
                    <a:bodyPr/>
                    <a:lstStyle/>
                    <a:p>
                      <a:r>
                        <a:rPr lang="en-US" sz="1400" dirty="0" smtClean="0"/>
                        <a:t>0.20-0.35</a:t>
                      </a:r>
                      <a:endParaRPr lang="en-US" sz="1400" dirty="0"/>
                    </a:p>
                  </a:txBody>
                  <a:tcPr/>
                </a:tc>
                <a:tc>
                  <a:txBody>
                    <a:bodyPr/>
                    <a:lstStyle/>
                    <a:p>
                      <a:r>
                        <a:rPr lang="en-US" sz="1400" dirty="0" smtClean="0"/>
                        <a:t>0.10-0.3</a:t>
                      </a:r>
                      <a:endParaRPr lang="en-US" sz="1400" dirty="0"/>
                    </a:p>
                  </a:txBody>
                  <a:tcPr/>
                </a:tc>
                <a:tc>
                  <a:txBody>
                    <a:bodyPr/>
                    <a:lstStyle/>
                    <a:p>
                      <a:r>
                        <a:rPr lang="en-US" sz="1400" dirty="0" smtClean="0"/>
                        <a:t>0.40-0.55</a:t>
                      </a:r>
                      <a:endParaRPr lang="en-US" sz="1400" dirty="0"/>
                    </a:p>
                  </a:txBody>
                  <a:tcPr/>
                </a:tc>
                <a:tc>
                  <a:txBody>
                    <a:bodyPr/>
                    <a:lstStyle/>
                    <a:p>
                      <a:r>
                        <a:rPr lang="en-US" sz="1400" dirty="0" smtClean="0"/>
                        <a:t>&lt;0.05</a:t>
                      </a:r>
                      <a:endParaRPr lang="en-US" sz="1400" dirty="0"/>
                    </a:p>
                  </a:txBody>
                  <a:tcPr/>
                </a:tc>
                <a:tc>
                  <a:txBody>
                    <a:bodyPr/>
                    <a:lstStyle/>
                    <a:p>
                      <a:r>
                        <a:rPr lang="en-US" sz="1400" dirty="0" smtClean="0"/>
                        <a:t>2.90-4.00</a:t>
                      </a:r>
                      <a:endParaRPr lang="en-US" sz="1400" dirty="0"/>
                    </a:p>
                  </a:txBody>
                  <a:tcPr/>
                </a:tc>
                <a:tc>
                  <a:txBody>
                    <a:bodyPr/>
                    <a:lstStyle/>
                    <a:p>
                      <a:r>
                        <a:rPr lang="en-US" sz="1400" dirty="0" smtClean="0"/>
                        <a:t>0.60-0.80</a:t>
                      </a:r>
                      <a:endParaRPr lang="en-US" sz="1400" dirty="0"/>
                    </a:p>
                  </a:txBody>
                  <a:tcPr/>
                </a:tc>
                <a:tc>
                  <a:txBody>
                    <a:bodyPr/>
                    <a:lstStyle/>
                    <a:p>
                      <a:r>
                        <a:rPr lang="en-US" sz="1400" dirty="0" smtClean="0"/>
                        <a:t>&lt;0.40</a:t>
                      </a:r>
                      <a:endParaRPr lang="en-US" sz="1400" dirty="0"/>
                    </a:p>
                  </a:txBody>
                  <a:tcPr/>
                </a:tc>
                <a:tc>
                  <a:txBody>
                    <a:bodyPr/>
                    <a:lstStyle/>
                    <a:p>
                      <a:r>
                        <a:rPr lang="en-US" sz="1400" dirty="0" smtClean="0"/>
                        <a:t>--</a:t>
                      </a:r>
                      <a:endParaRPr lang="en-US" sz="1400" dirty="0"/>
                    </a:p>
                  </a:txBody>
                  <a:tcPr/>
                </a:tc>
                <a:tc>
                  <a:txBody>
                    <a:bodyPr/>
                    <a:lstStyle/>
                    <a:p>
                      <a:r>
                        <a:rPr lang="en-US" sz="1400" dirty="0" smtClean="0"/>
                        <a:t>--</a:t>
                      </a:r>
                      <a:endParaRPr lang="en-US" sz="1400" dirty="0"/>
                    </a:p>
                  </a:txBody>
                  <a:tcPr/>
                </a:tc>
              </a:tr>
              <a:tr h="383720">
                <a:tc>
                  <a:txBody>
                    <a:bodyPr/>
                    <a:lstStyle/>
                    <a:p>
                      <a:r>
                        <a:rPr lang="en-US" dirty="0" smtClean="0"/>
                        <a:t>En40B*</a:t>
                      </a:r>
                      <a:endParaRPr lang="en-US" dirty="0"/>
                    </a:p>
                  </a:txBody>
                  <a:tcPr/>
                </a:tc>
                <a:tc>
                  <a:txBody>
                    <a:bodyPr/>
                    <a:lstStyle/>
                    <a:p>
                      <a:r>
                        <a:rPr lang="en-US" sz="1400" dirty="0" smtClean="0"/>
                        <a:t>0.20-0.30</a:t>
                      </a:r>
                      <a:endParaRPr lang="en-US" sz="1400" dirty="0"/>
                    </a:p>
                  </a:txBody>
                  <a:tcPr/>
                </a:tc>
                <a:tc>
                  <a:txBody>
                    <a:bodyPr/>
                    <a:lstStyle/>
                    <a:p>
                      <a:r>
                        <a:rPr lang="en-US" sz="1400" dirty="0" smtClean="0"/>
                        <a:t>0.10-0.35</a:t>
                      </a:r>
                      <a:endParaRPr lang="en-US" sz="1400" dirty="0"/>
                    </a:p>
                  </a:txBody>
                  <a:tcPr/>
                </a:tc>
                <a:tc>
                  <a:txBody>
                    <a:bodyPr/>
                    <a:lstStyle/>
                    <a:p>
                      <a:r>
                        <a:rPr lang="en-US" sz="1400" dirty="0" smtClean="0"/>
                        <a:t>0.40-0.65</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&lt;0.05</a:t>
                      </a:r>
                    </a:p>
                  </a:txBody>
                  <a:tcPr/>
                </a:tc>
                <a:tc>
                  <a:txBody>
                    <a:bodyPr/>
                    <a:lstStyle/>
                    <a:p>
                      <a:r>
                        <a:rPr lang="en-US" sz="1400" dirty="0" smtClean="0"/>
                        <a:t>2.90-3.50</a:t>
                      </a:r>
                      <a:endParaRPr lang="en-US" sz="1400" dirty="0"/>
                    </a:p>
                  </a:txBody>
                  <a:tcPr/>
                </a:tc>
                <a:tc>
                  <a:txBody>
                    <a:bodyPr/>
                    <a:lstStyle/>
                    <a:p>
                      <a:r>
                        <a:rPr lang="en-US" sz="1400" dirty="0" smtClean="0"/>
                        <a:t>0.40-0.70</a:t>
                      </a:r>
                      <a:endParaRPr lang="en-US" sz="1400" dirty="0"/>
                    </a:p>
                  </a:txBody>
                  <a:tcPr/>
                </a:tc>
                <a:tc>
                  <a:txBody>
                    <a:bodyPr/>
                    <a:lstStyle/>
                    <a:p>
                      <a:r>
                        <a:rPr lang="en-US" sz="1400" dirty="0" smtClean="0"/>
                        <a:t>&lt;0.40</a:t>
                      </a:r>
                      <a:endParaRPr lang="en-US" sz="1400" dirty="0"/>
                    </a:p>
                  </a:txBody>
                  <a:tcPr/>
                </a:tc>
                <a:tc>
                  <a:txBody>
                    <a:bodyPr/>
                    <a:lstStyle/>
                    <a:p>
                      <a:r>
                        <a:rPr lang="en-US" sz="1400" dirty="0" smtClean="0"/>
                        <a:t>0.10-0.30</a:t>
                      </a:r>
                      <a:endParaRPr lang="en-US" sz="1400" dirty="0"/>
                    </a:p>
                  </a:txBody>
                  <a:tcPr/>
                </a:tc>
                <a:tc>
                  <a:txBody>
                    <a:bodyPr/>
                    <a:lstStyle/>
                    <a:p>
                      <a:r>
                        <a:rPr lang="en-US" sz="1400" dirty="0" smtClean="0"/>
                        <a:t>--</a:t>
                      </a:r>
                      <a:endParaRPr lang="en-US" sz="1400" dirty="0"/>
                    </a:p>
                  </a:txBody>
                  <a:tcPr/>
                </a:tc>
              </a:tr>
              <a:tr h="383720">
                <a:tc>
                  <a:txBody>
                    <a:bodyPr/>
                    <a:lstStyle/>
                    <a:p>
                      <a:r>
                        <a:rPr lang="en-US" dirty="0" smtClean="0"/>
                        <a:t>En40C*</a:t>
                      </a:r>
                      <a:endParaRPr lang="en-US" dirty="0"/>
                    </a:p>
                  </a:txBody>
                  <a:tcPr/>
                </a:tc>
                <a:tc>
                  <a:txBody>
                    <a:bodyPr/>
                    <a:lstStyle/>
                    <a:p>
                      <a:r>
                        <a:rPr lang="en-US" sz="1400" dirty="0" smtClean="0"/>
                        <a:t>0.30-0.50</a:t>
                      </a:r>
                      <a:endParaRPr lang="en-US" sz="1400" dirty="0"/>
                    </a:p>
                  </a:txBody>
                  <a:tcPr/>
                </a:tc>
                <a:tc>
                  <a:txBody>
                    <a:bodyPr/>
                    <a:lstStyle/>
                    <a:p>
                      <a:r>
                        <a:rPr lang="en-US" sz="1400" dirty="0" smtClean="0"/>
                        <a:t>0.10-0.35</a:t>
                      </a:r>
                      <a:endParaRPr lang="en-US" sz="1400" dirty="0"/>
                    </a:p>
                  </a:txBody>
                  <a:tcPr/>
                </a:tc>
                <a:tc>
                  <a:txBody>
                    <a:bodyPr/>
                    <a:lstStyle/>
                    <a:p>
                      <a:r>
                        <a:rPr lang="en-US" sz="1400" dirty="0" smtClean="0"/>
                        <a:t>0.40-0.80</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&lt;0.05</a:t>
                      </a:r>
                    </a:p>
                  </a:txBody>
                  <a:tcPr/>
                </a:tc>
                <a:tc>
                  <a:txBody>
                    <a:bodyPr/>
                    <a:lstStyle/>
                    <a:p>
                      <a:r>
                        <a:rPr lang="en-US" sz="1400" dirty="0" smtClean="0"/>
                        <a:t>2.90-3.50</a:t>
                      </a:r>
                      <a:endParaRPr lang="en-US" sz="1400" dirty="0"/>
                    </a:p>
                  </a:txBody>
                  <a:tcPr/>
                </a:tc>
                <a:tc>
                  <a:txBody>
                    <a:bodyPr/>
                    <a:lstStyle/>
                    <a:p>
                      <a:r>
                        <a:rPr lang="en-US" sz="1400" dirty="0" smtClean="0"/>
                        <a:t>0.70-1.20</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&lt;0.40</a:t>
                      </a:r>
                    </a:p>
                  </a:txBody>
                  <a:tcPr/>
                </a:tc>
                <a:tc>
                  <a:txBody>
                    <a:bodyPr/>
                    <a:lstStyle/>
                    <a:p>
                      <a:r>
                        <a:rPr lang="en-US" sz="1400" dirty="0" smtClean="0"/>
                        <a:t>0.10-0.30</a:t>
                      </a:r>
                      <a:endParaRPr lang="en-US" sz="1400" dirty="0"/>
                    </a:p>
                  </a:txBody>
                  <a:tcPr/>
                </a:tc>
                <a:tc>
                  <a:txBody>
                    <a:bodyPr/>
                    <a:lstStyle/>
                    <a:p>
                      <a:r>
                        <a:rPr lang="en-US" sz="1400" dirty="0" smtClean="0"/>
                        <a:t>--</a:t>
                      </a:r>
                      <a:endParaRPr lang="en-US" sz="1400" dirty="0"/>
                    </a:p>
                  </a:txBody>
                  <a:tcPr/>
                </a:tc>
              </a:tr>
              <a:tr h="383720">
                <a:tc>
                  <a:txBody>
                    <a:bodyPr/>
                    <a:lstStyle/>
                    <a:p>
                      <a:r>
                        <a:rPr lang="en-US" dirty="0" smtClean="0"/>
                        <a:t>En41A’</a:t>
                      </a:r>
                      <a:endParaRPr lang="en-US" dirty="0"/>
                    </a:p>
                  </a:txBody>
                  <a:tcPr/>
                </a:tc>
                <a:tc>
                  <a:txBody>
                    <a:bodyPr/>
                    <a:lstStyle/>
                    <a:p>
                      <a:r>
                        <a:rPr lang="en-US" sz="1400" dirty="0" smtClean="0"/>
                        <a:t>0.25-0.35</a:t>
                      </a:r>
                      <a:endParaRPr lang="en-US" sz="1400" dirty="0"/>
                    </a:p>
                  </a:txBody>
                  <a:tcPr/>
                </a:tc>
                <a:tc>
                  <a:txBody>
                    <a:bodyPr/>
                    <a:lstStyle/>
                    <a:p>
                      <a:r>
                        <a:rPr lang="en-US" sz="1400" dirty="0" smtClean="0"/>
                        <a:t>0.10-0.35</a:t>
                      </a:r>
                      <a:endParaRPr lang="en-US" sz="1400" dirty="0"/>
                    </a:p>
                  </a:txBody>
                  <a:tcPr/>
                </a:tc>
                <a:tc>
                  <a:txBody>
                    <a:bodyPr/>
                    <a:lstStyle/>
                    <a:p>
                      <a:r>
                        <a:rPr lang="en-US" sz="1400" dirty="0" smtClean="0"/>
                        <a:t>&lt;0.65</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&lt;0.05</a:t>
                      </a:r>
                    </a:p>
                  </a:txBody>
                  <a:tcPr/>
                </a:tc>
                <a:tc>
                  <a:txBody>
                    <a:bodyPr/>
                    <a:lstStyle/>
                    <a:p>
                      <a:r>
                        <a:rPr lang="en-US" sz="1400" dirty="0" smtClean="0"/>
                        <a:t>1.40-1.80</a:t>
                      </a:r>
                      <a:endParaRPr lang="en-US" sz="1400" dirty="0"/>
                    </a:p>
                  </a:txBody>
                  <a:tcPr/>
                </a:tc>
                <a:tc>
                  <a:txBody>
                    <a:bodyPr/>
                    <a:lstStyle/>
                    <a:p>
                      <a:r>
                        <a:rPr lang="en-US" sz="1400" dirty="0" smtClean="0"/>
                        <a:t>0.10-0.25</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&lt;0.40</a:t>
                      </a:r>
                    </a:p>
                  </a:txBody>
                  <a:tcPr/>
                </a:tc>
                <a:tc>
                  <a:txBody>
                    <a:bodyPr/>
                    <a:lstStyle/>
                    <a:p>
                      <a:r>
                        <a:rPr lang="en-US" sz="1400" dirty="0" smtClean="0"/>
                        <a:t>-- </a:t>
                      </a:r>
                      <a:endParaRPr lang="en-US" sz="1400" dirty="0"/>
                    </a:p>
                  </a:txBody>
                  <a:tcPr/>
                </a:tc>
                <a:tc>
                  <a:txBody>
                    <a:bodyPr/>
                    <a:lstStyle/>
                    <a:p>
                      <a:r>
                        <a:rPr lang="en-US" sz="1400" dirty="0" smtClean="0"/>
                        <a:t>0.90-1.30</a:t>
                      </a:r>
                      <a:endParaRPr lang="en-US" sz="1400" dirty="0"/>
                    </a:p>
                  </a:txBody>
                  <a:tcPr/>
                </a:tc>
              </a:tr>
              <a:tr h="383720">
                <a:tc>
                  <a:txBody>
                    <a:bodyPr/>
                    <a:lstStyle/>
                    <a:p>
                      <a:r>
                        <a:rPr lang="en-US" dirty="0" smtClean="0"/>
                        <a:t>En41B’</a:t>
                      </a:r>
                      <a:endParaRPr lang="en-US" dirty="0"/>
                    </a:p>
                  </a:txBody>
                  <a:tcPr/>
                </a:tc>
                <a:tc>
                  <a:txBody>
                    <a:bodyPr/>
                    <a:lstStyle/>
                    <a:p>
                      <a:r>
                        <a:rPr lang="en-US" sz="1400" dirty="0" smtClean="0"/>
                        <a:t>0.25-0.45</a:t>
                      </a:r>
                      <a:endParaRPr lang="en-US" sz="1400" dirty="0"/>
                    </a:p>
                  </a:txBody>
                  <a:tcPr/>
                </a:tc>
                <a:tc>
                  <a:txBody>
                    <a:bodyPr/>
                    <a:lstStyle/>
                    <a:p>
                      <a:r>
                        <a:rPr lang="en-US" sz="1400" dirty="0" smtClean="0"/>
                        <a:t>0.10-0.35</a:t>
                      </a:r>
                      <a:endParaRPr lang="en-US" sz="1400" dirty="0"/>
                    </a:p>
                  </a:txBody>
                  <a:tcPr/>
                </a:tc>
                <a:tc>
                  <a:txBody>
                    <a:bodyPr/>
                    <a:lstStyle/>
                    <a:p>
                      <a:r>
                        <a:rPr lang="en-US" sz="1400" dirty="0" smtClean="0"/>
                        <a:t>&lt;0.65</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&lt;0.05</a:t>
                      </a:r>
                    </a:p>
                  </a:txBody>
                  <a:tcPr/>
                </a:tc>
                <a:tc>
                  <a:txBody>
                    <a:bodyPr/>
                    <a:lstStyle/>
                    <a:p>
                      <a:r>
                        <a:rPr lang="en-US" sz="1400" dirty="0" smtClean="0"/>
                        <a:t>1.40-1.80</a:t>
                      </a:r>
                      <a:endParaRPr lang="en-US" sz="1400" dirty="0"/>
                    </a:p>
                  </a:txBody>
                  <a:tcPr/>
                </a:tc>
                <a:tc>
                  <a:txBody>
                    <a:bodyPr/>
                    <a:lstStyle/>
                    <a:p>
                      <a:r>
                        <a:rPr lang="en-US" sz="1400" dirty="0" smtClean="0"/>
                        <a:t>0.10-0.25</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&lt;0.40</a:t>
                      </a:r>
                    </a:p>
                  </a:txBody>
                  <a:tcPr/>
                </a:tc>
                <a:tc>
                  <a:txBody>
                    <a:bodyPr/>
                    <a:lstStyle/>
                    <a:p>
                      <a:r>
                        <a:rPr lang="en-US" sz="1400" dirty="0" smtClean="0"/>
                        <a:t>--</a:t>
                      </a:r>
                      <a:endParaRPr lang="en-US" sz="1400" dirty="0"/>
                    </a:p>
                  </a:txBody>
                  <a:tcPr/>
                </a:tc>
                <a:tc>
                  <a:txBody>
                    <a:bodyPr/>
                    <a:lstStyle/>
                    <a:p>
                      <a:r>
                        <a:rPr lang="en-US" sz="1400" dirty="0" smtClean="0"/>
                        <a:t>0.90-1.30</a:t>
                      </a:r>
                      <a:endParaRPr lang="en-US" sz="1400" dirty="0"/>
                    </a:p>
                  </a:txBody>
                  <a:tcPr/>
                </a:tc>
              </a:tr>
            </a:tbl>
          </a:graphicData>
        </a:graphic>
      </p:graphicFrame>
      <p:sp>
        <p:nvSpPr>
          <p:cNvPr id="6" name="TextBox 5"/>
          <p:cNvSpPr txBox="1"/>
          <p:nvPr/>
        </p:nvSpPr>
        <p:spPr>
          <a:xfrm>
            <a:off x="533400" y="4648200"/>
            <a:ext cx="3830664" cy="646331"/>
          </a:xfrm>
          <a:prstGeom prst="rect">
            <a:avLst/>
          </a:prstGeom>
          <a:noFill/>
        </p:spPr>
        <p:txBody>
          <a:bodyPr wrap="none" rtlCol="0">
            <a:spAutoFit/>
          </a:bodyPr>
          <a:lstStyle/>
          <a:p>
            <a:r>
              <a:rPr lang="en-US" dirty="0" smtClean="0"/>
              <a:t>* International designation: CrMoV9</a:t>
            </a:r>
          </a:p>
          <a:p>
            <a:r>
              <a:rPr lang="en-US" dirty="0" smtClean="0"/>
              <a:t>‘ International designation: 34CrAlMo5</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WordArt 4"/>
          <p:cNvSpPr>
            <a:spLocks noChangeArrowheads="1" noChangeShapeType="1" noTextEdit="1"/>
          </p:cNvSpPr>
          <p:nvPr/>
        </p:nvSpPr>
        <p:spPr bwMode="auto">
          <a:xfrm>
            <a:off x="2286000" y="304800"/>
            <a:ext cx="4419600" cy="762000"/>
          </a:xfrm>
          <a:prstGeom prst="rect">
            <a:avLst/>
          </a:prstGeom>
        </p:spPr>
        <p:txBody>
          <a:bodyPr wrap="none" fromWordArt="1">
            <a:prstTxWarp prst="textPlain">
              <a:avLst>
                <a:gd name="adj" fmla="val 50000"/>
              </a:avLst>
            </a:prstTxWarp>
          </a:bodyPr>
          <a:lstStyle/>
          <a:p>
            <a:pPr algn="ctr"/>
            <a:endParaRPr lang="en-US" sz="3600" b="1" kern="10" dirty="0">
              <a:ln w="9525">
                <a:solidFill>
                  <a:srgbClr val="000000"/>
                </a:solidFill>
                <a:round/>
                <a:headEnd/>
                <a:tailEnd/>
              </a:ln>
              <a:solidFill>
                <a:srgbClr val="800080"/>
              </a:solidFill>
              <a:effectLst>
                <a:outerShdw sy="50000" rotWithShape="0">
                  <a:srgbClr val="808080">
                    <a:alpha val="50000"/>
                  </a:srgbClr>
                </a:outerShdw>
              </a:effectLst>
              <a:latin typeface="Georgia"/>
            </a:endParaRPr>
          </a:p>
        </p:txBody>
      </p:sp>
      <p:sp>
        <p:nvSpPr>
          <p:cNvPr id="6148" name="Text Box 5"/>
          <p:cNvSpPr txBox="1">
            <a:spLocks noChangeArrowheads="1"/>
          </p:cNvSpPr>
          <p:nvPr/>
        </p:nvSpPr>
        <p:spPr bwMode="auto">
          <a:xfrm>
            <a:off x="1219200" y="5334000"/>
            <a:ext cx="4191000" cy="641350"/>
          </a:xfrm>
          <a:prstGeom prst="rect">
            <a:avLst/>
          </a:prstGeom>
          <a:noFill/>
          <a:ln w="9525">
            <a:noFill/>
            <a:miter lim="800000"/>
            <a:headEnd/>
            <a:tailEnd/>
          </a:ln>
        </p:spPr>
        <p:txBody>
          <a:bodyPr>
            <a:spAutoFit/>
          </a:bodyPr>
          <a:lstStyle/>
          <a:p>
            <a:pPr algn="ctr">
              <a:spcBef>
                <a:spcPct val="50000"/>
              </a:spcBef>
            </a:pPr>
            <a:r>
              <a:rPr lang="en-US">
                <a:solidFill>
                  <a:schemeClr val="bg1"/>
                </a:solidFill>
              </a:rPr>
              <a:t>***Lots of more nitriding methods for specific applications***</a:t>
            </a:r>
          </a:p>
        </p:txBody>
      </p:sp>
      <p:sp>
        <p:nvSpPr>
          <p:cNvPr id="6150" name="Text Box 14"/>
          <p:cNvSpPr txBox="1">
            <a:spLocks noChangeArrowheads="1"/>
          </p:cNvSpPr>
          <p:nvPr/>
        </p:nvSpPr>
        <p:spPr bwMode="auto">
          <a:xfrm>
            <a:off x="5791200" y="6553200"/>
            <a:ext cx="2971800" cy="274638"/>
          </a:xfrm>
          <a:prstGeom prst="rect">
            <a:avLst/>
          </a:prstGeom>
          <a:noFill/>
          <a:ln w="9525">
            <a:noFill/>
            <a:miter lim="800000"/>
            <a:headEnd/>
            <a:tailEnd/>
          </a:ln>
        </p:spPr>
        <p:txBody>
          <a:bodyPr>
            <a:spAutoFit/>
          </a:bodyPr>
          <a:lstStyle/>
          <a:p>
            <a:pPr>
              <a:spcBef>
                <a:spcPct val="50000"/>
              </a:spcBef>
            </a:pPr>
            <a:r>
              <a:rPr lang="en-US" sz="1200">
                <a:solidFill>
                  <a:schemeClr val="bg1"/>
                </a:solidFill>
              </a:rPr>
              <a:t>http://www.nitriding.co.uk/np01.htm</a:t>
            </a:r>
          </a:p>
        </p:txBody>
      </p:sp>
      <p:sp>
        <p:nvSpPr>
          <p:cNvPr id="7" name="TextBox 6"/>
          <p:cNvSpPr txBox="1"/>
          <p:nvPr/>
        </p:nvSpPr>
        <p:spPr>
          <a:xfrm>
            <a:off x="810144" y="24825"/>
            <a:ext cx="7648056" cy="584775"/>
          </a:xfrm>
          <a:prstGeom prst="rect">
            <a:avLst/>
          </a:prstGeom>
          <a:noFill/>
        </p:spPr>
        <p:txBody>
          <a:bodyPr wrap="none" rtlCol="0">
            <a:spAutoFit/>
          </a:bodyPr>
          <a:lstStyle/>
          <a:p>
            <a:r>
              <a:rPr lang="en-US" sz="3200" b="1" dirty="0" err="1" smtClean="0"/>
              <a:t>Nitriding</a:t>
            </a:r>
            <a:r>
              <a:rPr lang="en-US" sz="3200" b="1" dirty="0" smtClean="0"/>
              <a:t> Processes – Salient Characteristics </a:t>
            </a:r>
            <a:endParaRPr lang="en-US" sz="3200" b="1" dirty="0"/>
          </a:p>
        </p:txBody>
      </p:sp>
      <p:sp>
        <p:nvSpPr>
          <p:cNvPr id="8" name="TextBox 7"/>
          <p:cNvSpPr txBox="1"/>
          <p:nvPr/>
        </p:nvSpPr>
        <p:spPr>
          <a:xfrm>
            <a:off x="0" y="457200"/>
            <a:ext cx="8839200" cy="6740307"/>
          </a:xfrm>
          <a:prstGeom prst="rect">
            <a:avLst/>
          </a:prstGeom>
          <a:noFill/>
        </p:spPr>
        <p:txBody>
          <a:bodyPr wrap="square" rtlCol="0">
            <a:spAutoFit/>
          </a:bodyPr>
          <a:lstStyle/>
          <a:p>
            <a:pPr marL="60325" lvl="1">
              <a:buFontTx/>
              <a:buChar char="•"/>
            </a:pPr>
            <a:r>
              <a:rPr lang="en-US" sz="1600" dirty="0" smtClean="0"/>
              <a:t>Gas</a:t>
            </a:r>
          </a:p>
          <a:p>
            <a:pPr marL="350838" lvl="2">
              <a:buFontTx/>
              <a:buChar char="•"/>
            </a:pPr>
            <a:r>
              <a:rPr lang="en-US" sz="1600" dirty="0" smtClean="0"/>
              <a:t>Case-Hardening Process </a:t>
            </a:r>
          </a:p>
          <a:p>
            <a:pPr marL="350838" lvl="2">
              <a:buFontTx/>
              <a:buChar char="•"/>
            </a:pPr>
            <a:r>
              <a:rPr lang="en-US" sz="1600" dirty="0" smtClean="0"/>
              <a:t>Nitrogen Introduction Nitrogenous Gas, Ammonia</a:t>
            </a:r>
          </a:p>
          <a:p>
            <a:pPr marL="350838" lvl="2">
              <a:buFontTx/>
              <a:buChar char="•"/>
            </a:pPr>
            <a:r>
              <a:rPr lang="en-US" sz="1600" dirty="0" smtClean="0"/>
              <a:t>Surface of a Solid Ferrous Alloy</a:t>
            </a:r>
          </a:p>
          <a:p>
            <a:pPr marL="350838" lvl="2">
              <a:buFontTx/>
              <a:buChar char="•"/>
            </a:pPr>
            <a:r>
              <a:rPr lang="en-US" sz="1600" dirty="0" smtClean="0"/>
              <a:t>Suitable Temperature between 495 and 565°C (for Steels)</a:t>
            </a:r>
          </a:p>
          <a:p>
            <a:pPr marL="60325" lvl="1">
              <a:buFontTx/>
              <a:buChar char="•"/>
            </a:pPr>
            <a:r>
              <a:rPr lang="en-US" sz="1600" dirty="0" smtClean="0"/>
              <a:t>Liquid</a:t>
            </a:r>
          </a:p>
          <a:p>
            <a:pPr marL="350838" lvl="2">
              <a:buFontTx/>
              <a:buChar char="•"/>
            </a:pPr>
            <a:r>
              <a:rPr lang="en-US" sz="1600" dirty="0" smtClean="0"/>
              <a:t>Thermo-chemical Diffusion Treatment</a:t>
            </a:r>
          </a:p>
          <a:p>
            <a:pPr marL="350838" lvl="2">
              <a:buFontTx/>
              <a:buChar char="•"/>
            </a:pPr>
            <a:r>
              <a:rPr lang="en-US" sz="1600" dirty="0" smtClean="0"/>
              <a:t>Hardening Components With Repeatability.  </a:t>
            </a:r>
          </a:p>
          <a:p>
            <a:pPr marL="350838" lvl="2">
              <a:buFontTx/>
              <a:buChar char="•"/>
            </a:pPr>
            <a:r>
              <a:rPr lang="en-US" sz="1600" dirty="0" smtClean="0"/>
              <a:t>Salt Bath, at Less Critical Temperatures.</a:t>
            </a:r>
          </a:p>
          <a:p>
            <a:pPr marL="350838" lvl="2">
              <a:buFontTx/>
              <a:buChar char="•"/>
            </a:pPr>
            <a:r>
              <a:rPr lang="en-US" sz="1600" dirty="0" smtClean="0"/>
              <a:t>Preserves Dimensional Stability</a:t>
            </a:r>
          </a:p>
          <a:p>
            <a:pPr marL="350838" lvl="2">
              <a:buFontTx/>
              <a:buChar char="•"/>
            </a:pPr>
            <a:r>
              <a:rPr lang="en-US" sz="1600" dirty="0" smtClean="0"/>
              <a:t>Corrosion Protection</a:t>
            </a:r>
          </a:p>
          <a:p>
            <a:pPr marL="350838" lvl="2">
              <a:buFontTx/>
              <a:buChar char="•"/>
            </a:pPr>
            <a:r>
              <a:rPr lang="en-US" sz="1600" dirty="0" smtClean="0"/>
              <a:t>Exhibit Long-Term Resistance to Wear, Seizure, Scuffing, Adhesion and Fatigue.</a:t>
            </a:r>
          </a:p>
          <a:p>
            <a:pPr marL="0" lvl="1">
              <a:buFontTx/>
              <a:buChar char="•"/>
            </a:pPr>
            <a:r>
              <a:rPr lang="en-US" sz="1600" dirty="0" smtClean="0"/>
              <a:t>Plasma</a:t>
            </a:r>
          </a:p>
          <a:p>
            <a:pPr marL="350838" lvl="2">
              <a:buFontTx/>
              <a:buChar char="•"/>
            </a:pPr>
            <a:r>
              <a:rPr lang="en-US" sz="1600" dirty="0" smtClean="0"/>
              <a:t>Vacuum Chamber, Pressure = 0.64 Pa</a:t>
            </a:r>
          </a:p>
          <a:p>
            <a:pPr marL="350838" lvl="2">
              <a:buFontTx/>
              <a:buChar char="•"/>
            </a:pPr>
            <a:r>
              <a:rPr lang="en-US" sz="1600" dirty="0" smtClean="0"/>
              <a:t>Pre-Heat Cycle, Surface Cleaning</a:t>
            </a:r>
          </a:p>
          <a:p>
            <a:pPr marL="350838" lvl="2">
              <a:buFontTx/>
              <a:buChar char="•"/>
            </a:pPr>
            <a:r>
              <a:rPr lang="en-US" sz="1600" dirty="0" smtClean="0"/>
              <a:t>Ion Bombardment</a:t>
            </a:r>
          </a:p>
          <a:p>
            <a:pPr marL="350838" lvl="2">
              <a:buFontTx/>
              <a:buChar char="•"/>
            </a:pPr>
            <a:r>
              <a:rPr lang="en-US" sz="1600" dirty="0" smtClean="0"/>
              <a:t>Control Gas Flow, N, H, CH4</a:t>
            </a:r>
          </a:p>
          <a:p>
            <a:pPr marL="350838" lvl="2">
              <a:buFontTx/>
              <a:buChar char="•"/>
            </a:pPr>
            <a:r>
              <a:rPr lang="en-US" sz="1600" dirty="0" err="1" smtClean="0"/>
              <a:t>Nitriding</a:t>
            </a:r>
            <a:r>
              <a:rPr lang="en-US" sz="1600" dirty="0" smtClean="0"/>
              <a:t> rate is enhanced by mixing H</a:t>
            </a:r>
            <a:r>
              <a:rPr lang="en-US" sz="1600" baseline="-25000" dirty="0" smtClean="0"/>
              <a:t>2</a:t>
            </a:r>
            <a:r>
              <a:rPr lang="en-US" sz="1600" dirty="0" smtClean="0"/>
              <a:t> with N</a:t>
            </a:r>
            <a:r>
              <a:rPr lang="en-US" sz="1600" baseline="-25000" dirty="0" smtClean="0"/>
              <a:t>2</a:t>
            </a:r>
            <a:r>
              <a:rPr lang="en-US" sz="1600" dirty="0" smtClean="0"/>
              <a:t> </a:t>
            </a:r>
          </a:p>
          <a:p>
            <a:pPr marL="350838" lvl="2">
              <a:buFontTx/>
              <a:buChar char="•"/>
            </a:pPr>
            <a:r>
              <a:rPr lang="en-US" sz="1600" dirty="0" smtClean="0"/>
              <a:t>Ionization by Voltage Blue-Violet Glow</a:t>
            </a:r>
          </a:p>
          <a:p>
            <a:pPr marL="350838" lvl="2">
              <a:buFontTx/>
              <a:buChar char="•"/>
            </a:pPr>
            <a:r>
              <a:rPr lang="en-US" sz="1600" dirty="0" smtClean="0"/>
              <a:t>Wear Resistant Layer</a:t>
            </a:r>
          </a:p>
          <a:p>
            <a:pPr marL="0" lvl="1">
              <a:buFontTx/>
              <a:buChar char="•"/>
            </a:pPr>
            <a:r>
              <a:rPr lang="en-US" sz="1600" dirty="0" smtClean="0"/>
              <a:t>Bright</a:t>
            </a:r>
          </a:p>
          <a:p>
            <a:pPr marL="288925" lvl="2">
              <a:buFontTx/>
              <a:buChar char="•"/>
            </a:pPr>
            <a:r>
              <a:rPr lang="en-US" sz="1600" dirty="0" smtClean="0"/>
              <a:t> Modified gas </a:t>
            </a:r>
            <a:r>
              <a:rPr lang="en-US" sz="1600" dirty="0" err="1" smtClean="0"/>
              <a:t>nitriding</a:t>
            </a:r>
            <a:r>
              <a:rPr lang="en-US" sz="1600" dirty="0" smtClean="0"/>
              <a:t> with ammonia and hydrogen. Atmosphere gas is continually withdrawn from the </a:t>
            </a:r>
            <a:r>
              <a:rPr lang="en-US" sz="1600" dirty="0" err="1" smtClean="0"/>
              <a:t>nitriding</a:t>
            </a:r>
            <a:r>
              <a:rPr lang="en-US" sz="1600" dirty="0" smtClean="0"/>
              <a:t> furnace and passed through a temperature controlled scrubber containing </a:t>
            </a:r>
            <a:r>
              <a:rPr lang="en-US" sz="1600" dirty="0" err="1" smtClean="0"/>
              <a:t>NaOH</a:t>
            </a:r>
            <a:r>
              <a:rPr lang="en-US" sz="1600" dirty="0" smtClean="0"/>
              <a:t> solution. Trace amount of HCN formed in the furnace is removed and improve rate of </a:t>
            </a:r>
            <a:r>
              <a:rPr lang="en-US" sz="1600" dirty="0" err="1" smtClean="0"/>
              <a:t>nitriding</a:t>
            </a:r>
            <a:r>
              <a:rPr lang="en-US" sz="1600" dirty="0" smtClean="0"/>
              <a:t>. Control over nitrogen activity is enhanced with little or no white layer on the surface. If present, more ductile </a:t>
            </a:r>
            <a:r>
              <a:rPr lang="en-US" sz="1600" dirty="0" smtClean="0">
                <a:latin typeface="Symbol" pitchFamily="18" charset="2"/>
              </a:rPr>
              <a:t>g</a:t>
            </a:r>
            <a:r>
              <a:rPr lang="en-US" sz="1600" dirty="0" smtClean="0"/>
              <a:t>’ is formed. </a:t>
            </a:r>
          </a:p>
          <a:p>
            <a:endParaRPr lang="en-US" sz="1600" dirty="0"/>
          </a:p>
        </p:txBody>
      </p:sp>
      <p:pic>
        <p:nvPicPr>
          <p:cNvPr id="9" name="Picture 20" descr="plasma pic"/>
          <p:cNvPicPr>
            <a:picLocks noChangeAspect="1" noChangeArrowheads="1"/>
          </p:cNvPicPr>
          <p:nvPr/>
        </p:nvPicPr>
        <p:blipFill>
          <a:blip r:embed="rId2" cstate="print"/>
          <a:srcRect/>
          <a:stretch>
            <a:fillRect/>
          </a:stretch>
        </p:blipFill>
        <p:spPr bwMode="auto">
          <a:xfrm>
            <a:off x="6096000" y="3733800"/>
            <a:ext cx="2438400" cy="15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sz="3200" dirty="0" err="1" smtClean="0"/>
              <a:t>Nitriding</a:t>
            </a:r>
            <a:r>
              <a:rPr lang="en-US" sz="3200" dirty="0" smtClean="0"/>
              <a:t> Processes – Salient Characteristics </a:t>
            </a:r>
            <a:endParaRPr lang="en-US" sz="3200" dirty="0"/>
          </a:p>
        </p:txBody>
      </p:sp>
      <p:sp>
        <p:nvSpPr>
          <p:cNvPr id="3" name="Content Placeholder 2"/>
          <p:cNvSpPr>
            <a:spLocks noGrp="1"/>
          </p:cNvSpPr>
          <p:nvPr>
            <p:ph idx="1"/>
          </p:nvPr>
        </p:nvSpPr>
        <p:spPr>
          <a:xfrm>
            <a:off x="457200" y="838200"/>
            <a:ext cx="8229600" cy="5486400"/>
          </a:xfrm>
        </p:spPr>
        <p:txBody>
          <a:bodyPr>
            <a:normAutofit fontScale="62500" lnSpcReduction="20000"/>
          </a:bodyPr>
          <a:lstStyle/>
          <a:p>
            <a:r>
              <a:rPr lang="en-US" dirty="0" smtClean="0"/>
              <a:t>Pack </a:t>
            </a:r>
            <a:r>
              <a:rPr lang="en-US" dirty="0" err="1" smtClean="0"/>
              <a:t>Nitriding</a:t>
            </a:r>
            <a:endParaRPr lang="en-US" dirty="0" smtClean="0"/>
          </a:p>
          <a:p>
            <a:pPr lvl="1"/>
            <a:r>
              <a:rPr lang="en-US" dirty="0" smtClean="0"/>
              <a:t>Employs nitrogen-bearing organic compounds as a source of nitrogen. Upon heating, the compound that is relatively stable at 570</a:t>
            </a:r>
            <a:r>
              <a:rPr lang="en-US" baseline="30000" dirty="0" smtClean="0"/>
              <a:t>o</a:t>
            </a:r>
            <a:r>
              <a:rPr lang="en-US" dirty="0" smtClean="0"/>
              <a:t>C, slowly decomposes. </a:t>
            </a:r>
            <a:r>
              <a:rPr lang="en-US" dirty="0" err="1" smtClean="0"/>
              <a:t>Nitriding</a:t>
            </a:r>
            <a:r>
              <a:rPr lang="en-US" dirty="0" smtClean="0"/>
              <a:t> time 2-16hours. </a:t>
            </a:r>
          </a:p>
          <a:p>
            <a:pPr lvl="1"/>
            <a:r>
              <a:rPr lang="en-US" dirty="0" smtClean="0"/>
              <a:t>Parts are packed with in glass, ceramic or aluminum container with </a:t>
            </a:r>
            <a:r>
              <a:rPr lang="en-US" dirty="0" err="1" smtClean="0"/>
              <a:t>nitriding</a:t>
            </a:r>
            <a:r>
              <a:rPr lang="en-US" dirty="0" smtClean="0"/>
              <a:t> compound.</a:t>
            </a:r>
          </a:p>
          <a:p>
            <a:pPr lvl="1"/>
            <a:r>
              <a:rPr lang="en-US" dirty="0" smtClean="0"/>
              <a:t>Containers are covered with Al foil and heated b y convenient means</a:t>
            </a:r>
          </a:p>
          <a:p>
            <a:r>
              <a:rPr lang="en-US" dirty="0" smtClean="0"/>
              <a:t>Pressure </a:t>
            </a:r>
            <a:r>
              <a:rPr lang="en-US" dirty="0" err="1" smtClean="0"/>
              <a:t>nitriding</a:t>
            </a:r>
            <a:endParaRPr lang="en-US" dirty="0" smtClean="0"/>
          </a:p>
          <a:p>
            <a:pPr lvl="1"/>
            <a:r>
              <a:rPr lang="en-US" dirty="0" smtClean="0"/>
              <a:t>Sealed retort is used, capable to withstand high pressure</a:t>
            </a:r>
          </a:p>
          <a:p>
            <a:pPr lvl="1"/>
            <a:r>
              <a:rPr lang="en-US" dirty="0" smtClean="0"/>
              <a:t>Furnace is evacuated of air and then filled with ammonia to a predetermined pressure, depending on part surface area. </a:t>
            </a:r>
          </a:p>
          <a:p>
            <a:pPr lvl="1"/>
            <a:r>
              <a:rPr lang="en-US" dirty="0" smtClean="0"/>
              <a:t>~50-100 g of ammonia are supplied per square meter of surface to be </a:t>
            </a:r>
            <a:r>
              <a:rPr lang="en-US" dirty="0" err="1" smtClean="0"/>
              <a:t>nitrided</a:t>
            </a:r>
            <a:r>
              <a:rPr lang="en-US" dirty="0" smtClean="0"/>
              <a:t>. </a:t>
            </a:r>
          </a:p>
          <a:p>
            <a:pPr lvl="1"/>
            <a:r>
              <a:rPr lang="en-US" dirty="0" smtClean="0"/>
              <a:t>Advantages: Complicated shaped parts can be </a:t>
            </a:r>
            <a:r>
              <a:rPr lang="en-US" dirty="0" err="1" smtClean="0"/>
              <a:t>nitrided</a:t>
            </a:r>
            <a:r>
              <a:rPr lang="en-US" dirty="0" smtClean="0"/>
              <a:t>. Thickness of white layer is controlled by varying the amount of ammonia added initially. </a:t>
            </a:r>
          </a:p>
          <a:p>
            <a:pPr lvl="1"/>
            <a:r>
              <a:rPr lang="en-US" dirty="0" smtClean="0"/>
              <a:t>Disadvantages: Retort sealing is not always convenient, After 45 min, 50% ammonia is used up, further development is slow, to restrict white layer, case depth must not exceed 0.50-0.63 mm, and in filling the welded retort with ammonia, dangerous pressure can develop if sufficient quantity of ammonia is allowed to condense. So, keep retort warmer than ammonia supply tank</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Gas </a:t>
            </a:r>
            <a:r>
              <a:rPr lang="en-US" dirty="0" err="1" smtClean="0"/>
              <a:t>Nitriding</a:t>
            </a:r>
            <a:r>
              <a:rPr lang="en-US" dirty="0" smtClean="0"/>
              <a:t> Process</a:t>
            </a:r>
            <a:endParaRPr lang="en-US" dirty="0"/>
          </a:p>
        </p:txBody>
      </p:sp>
      <p:sp>
        <p:nvSpPr>
          <p:cNvPr id="3" name="Content Placeholder 2"/>
          <p:cNvSpPr>
            <a:spLocks noGrp="1"/>
          </p:cNvSpPr>
          <p:nvPr>
            <p:ph idx="1"/>
          </p:nvPr>
        </p:nvSpPr>
        <p:spPr>
          <a:xfrm>
            <a:off x="457200" y="990600"/>
            <a:ext cx="8229600" cy="5562600"/>
          </a:xfrm>
        </p:spPr>
        <p:txBody>
          <a:bodyPr>
            <a:normAutofit fontScale="92500" lnSpcReduction="20000"/>
          </a:bodyPr>
          <a:lstStyle/>
          <a:p>
            <a:r>
              <a:rPr lang="en-US" sz="2400" dirty="0" smtClean="0"/>
              <a:t>Patented in 1913 and 1921</a:t>
            </a:r>
          </a:p>
          <a:p>
            <a:r>
              <a:rPr lang="en-US" sz="2400" dirty="0" smtClean="0"/>
              <a:t>Conducted at 550-580</a:t>
            </a:r>
            <a:r>
              <a:rPr lang="en-US" sz="2400" baseline="30000" dirty="0" smtClean="0"/>
              <a:t>o</a:t>
            </a:r>
            <a:r>
              <a:rPr lang="en-US" sz="2400" dirty="0" smtClean="0"/>
              <a:t>C in box </a:t>
            </a:r>
            <a:r>
              <a:rPr lang="en-US" sz="2400" dirty="0" err="1" smtClean="0"/>
              <a:t>furance</a:t>
            </a:r>
            <a:r>
              <a:rPr lang="en-US" sz="2400" dirty="0" smtClean="0"/>
              <a:t> or </a:t>
            </a:r>
            <a:r>
              <a:rPr lang="en-US" sz="2400" dirty="0" err="1" smtClean="0"/>
              <a:t>fludized</a:t>
            </a:r>
            <a:r>
              <a:rPr lang="en-US" sz="2400" dirty="0" smtClean="0"/>
              <a:t> bed in an atmosphere filled with partially dissociated ammonia. Advantage of fluidized bed furnace is rapid and uniform heating</a:t>
            </a:r>
          </a:p>
          <a:p>
            <a:r>
              <a:rPr lang="en-US" sz="2400" dirty="0" smtClean="0"/>
              <a:t>Catalytic decomposition of ammonia to form nascent nitrogen</a:t>
            </a:r>
          </a:p>
          <a:p>
            <a:r>
              <a:rPr lang="en-US" sz="2400" dirty="0" smtClean="0"/>
              <a:t>Limitation of conventional gas </a:t>
            </a:r>
            <a:r>
              <a:rPr lang="en-US" sz="2400" dirty="0" err="1" smtClean="0"/>
              <a:t>nitriding</a:t>
            </a:r>
            <a:endParaRPr lang="en-US" sz="2400" dirty="0" smtClean="0"/>
          </a:p>
          <a:p>
            <a:pPr lvl="1"/>
            <a:r>
              <a:rPr lang="en-US" sz="2000" dirty="0" smtClean="0"/>
              <a:t>Superficial concentration of nitrogen can’t be precisely controlled</a:t>
            </a:r>
          </a:p>
          <a:p>
            <a:pPr lvl="1"/>
            <a:r>
              <a:rPr lang="en-US" sz="2000" dirty="0" smtClean="0"/>
              <a:t>Structure of </a:t>
            </a:r>
            <a:r>
              <a:rPr lang="en-US" sz="2000" dirty="0" err="1" smtClean="0"/>
              <a:t>nitrided</a:t>
            </a:r>
            <a:r>
              <a:rPr lang="en-US" sz="2000" dirty="0" smtClean="0"/>
              <a:t> layer and the entire process lacks repeatability</a:t>
            </a:r>
          </a:p>
          <a:p>
            <a:r>
              <a:rPr lang="en-US" sz="2400" dirty="0" smtClean="0"/>
              <a:t>Controlled gas </a:t>
            </a:r>
            <a:r>
              <a:rPr lang="en-US" sz="2400" dirty="0" err="1" smtClean="0"/>
              <a:t>nitriding</a:t>
            </a:r>
            <a:r>
              <a:rPr lang="en-US" sz="2400" dirty="0" smtClean="0"/>
              <a:t> (</a:t>
            </a:r>
            <a:r>
              <a:rPr lang="en-US" sz="2400" dirty="0" err="1" smtClean="0"/>
              <a:t>Nitreg</a:t>
            </a:r>
            <a:r>
              <a:rPr lang="en-US" sz="2400" dirty="0" smtClean="0"/>
              <a:t>®)</a:t>
            </a:r>
          </a:p>
          <a:p>
            <a:pPr lvl="1"/>
            <a:r>
              <a:rPr lang="en-US" sz="2000" dirty="0" smtClean="0"/>
              <a:t>Mixed gas atmosphere (Ammonia + Additive gas)</a:t>
            </a:r>
          </a:p>
          <a:p>
            <a:pPr lvl="1"/>
            <a:r>
              <a:rPr lang="en-US" sz="2000" dirty="0" smtClean="0"/>
              <a:t>Process is controlled by </a:t>
            </a:r>
            <a:r>
              <a:rPr lang="en-US" sz="2000" dirty="0" err="1" smtClean="0"/>
              <a:t>nitriding</a:t>
            </a:r>
            <a:r>
              <a:rPr lang="en-US" sz="2000" dirty="0" smtClean="0"/>
              <a:t> potential instead of dissociation rate</a:t>
            </a:r>
          </a:p>
          <a:p>
            <a:pPr lvl="1"/>
            <a:r>
              <a:rPr lang="en-US" sz="2000" dirty="0" smtClean="0"/>
              <a:t>More uniform </a:t>
            </a:r>
            <a:r>
              <a:rPr lang="en-US" sz="2000" dirty="0" err="1" smtClean="0"/>
              <a:t>nitrided</a:t>
            </a:r>
            <a:r>
              <a:rPr lang="en-US" sz="2000" dirty="0" smtClean="0"/>
              <a:t> case for complex geometries</a:t>
            </a:r>
          </a:p>
          <a:p>
            <a:pPr lvl="1"/>
            <a:r>
              <a:rPr lang="en-US" sz="2000" dirty="0" smtClean="0"/>
              <a:t>Masking is difficult (require protective pastes or plating)</a:t>
            </a:r>
          </a:p>
          <a:p>
            <a:pPr lvl="1"/>
            <a:r>
              <a:rPr lang="en-US" sz="2000" dirty="0" smtClean="0"/>
              <a:t>Surface activation is necessary for stainless steel to remove passive film</a:t>
            </a:r>
          </a:p>
          <a:p>
            <a:r>
              <a:rPr lang="en-US" sz="2400" dirty="0" smtClean="0"/>
              <a:t>Application factors: To obtain high surface hardness, increase wear and </a:t>
            </a:r>
            <a:r>
              <a:rPr lang="en-US" sz="2400" dirty="0" err="1" smtClean="0"/>
              <a:t>antigalling</a:t>
            </a:r>
            <a:r>
              <a:rPr lang="en-US" sz="2400" dirty="0" smtClean="0"/>
              <a:t> resistance, improve fatigue life, improve corrosion resistance (except stainless steels), surface hardness is retained at high temperature. </a:t>
            </a:r>
            <a:endParaRPr lang="en-US" sz="2400"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Base Material And Applications</a:t>
            </a:r>
            <a:endParaRPr lang="en-US" dirty="0"/>
          </a:p>
        </p:txBody>
      </p:sp>
      <p:sp>
        <p:nvSpPr>
          <p:cNvPr id="3" name="Content Placeholder 2"/>
          <p:cNvSpPr>
            <a:spLocks noGrp="1"/>
          </p:cNvSpPr>
          <p:nvPr>
            <p:ph idx="1"/>
          </p:nvPr>
        </p:nvSpPr>
        <p:spPr>
          <a:xfrm>
            <a:off x="457200" y="1371600"/>
            <a:ext cx="8229600" cy="5029200"/>
          </a:xfrm>
        </p:spPr>
        <p:txBody>
          <a:bodyPr>
            <a:normAutofit fontScale="92500" lnSpcReduction="20000"/>
          </a:bodyPr>
          <a:lstStyle/>
          <a:p>
            <a:pPr>
              <a:buNone/>
            </a:pPr>
            <a:r>
              <a:rPr lang="en-US" sz="2400" b="1" u="sng" dirty="0" smtClean="0"/>
              <a:t>Base Material: </a:t>
            </a:r>
            <a:r>
              <a:rPr lang="en-US" sz="2400" dirty="0" smtClean="0"/>
              <a:t>Alloying elements such as Al, Cr, V, W, and Mo are beneficial in </a:t>
            </a:r>
            <a:r>
              <a:rPr lang="en-US" sz="2400" dirty="0" err="1" smtClean="0"/>
              <a:t>nitriding</a:t>
            </a:r>
            <a:r>
              <a:rPr lang="en-US" sz="2400" dirty="0" smtClean="0"/>
              <a:t> because they form nitrides that are stable at </a:t>
            </a:r>
            <a:r>
              <a:rPr lang="en-US" sz="2400" dirty="0" err="1" smtClean="0"/>
              <a:t>nitriding</a:t>
            </a:r>
            <a:r>
              <a:rPr lang="en-US" sz="2400" dirty="0" smtClean="0"/>
              <a:t> temp. Mo, in addition, reduces the risk of </a:t>
            </a:r>
            <a:r>
              <a:rPr lang="en-US" sz="2400" dirty="0" err="1" smtClean="0"/>
              <a:t>embrittlement</a:t>
            </a:r>
            <a:r>
              <a:rPr lang="en-US" sz="2400" dirty="0" smtClean="0"/>
              <a:t> at </a:t>
            </a:r>
            <a:r>
              <a:rPr lang="en-US" sz="2400" dirty="0" err="1" smtClean="0"/>
              <a:t>nitriding</a:t>
            </a:r>
            <a:r>
              <a:rPr lang="en-US" sz="2400" dirty="0" smtClean="0"/>
              <a:t> temp. Other elements such as Ni, Cu, Si, and </a:t>
            </a:r>
            <a:r>
              <a:rPr lang="en-US" sz="2400" dirty="0" err="1" smtClean="0"/>
              <a:t>Mn</a:t>
            </a:r>
            <a:r>
              <a:rPr lang="en-US" sz="2400" dirty="0" smtClean="0"/>
              <a:t> have little effect of </a:t>
            </a:r>
            <a:r>
              <a:rPr lang="en-US" sz="2400" dirty="0" err="1" smtClean="0"/>
              <a:t>nitriding</a:t>
            </a:r>
            <a:r>
              <a:rPr lang="en-US" sz="2400" dirty="0" smtClean="0"/>
              <a:t> characteristics</a:t>
            </a:r>
            <a:endParaRPr lang="en-US" sz="2400" b="1" u="sng" dirty="0" smtClean="0"/>
          </a:p>
          <a:p>
            <a:r>
              <a:rPr lang="en-US" sz="2200" dirty="0" err="1" smtClean="0"/>
              <a:t>Nitriding</a:t>
            </a:r>
            <a:r>
              <a:rPr lang="en-US" sz="2200" dirty="0" smtClean="0"/>
              <a:t> Steel: </a:t>
            </a:r>
            <a:r>
              <a:rPr lang="en-US" sz="2200" dirty="0" err="1" smtClean="0"/>
              <a:t>Nitralloy</a:t>
            </a:r>
            <a:r>
              <a:rPr lang="en-US" sz="2200" dirty="0" smtClean="0"/>
              <a:t>, 135M, </a:t>
            </a:r>
            <a:r>
              <a:rPr lang="en-US" sz="2200" dirty="0" err="1" smtClean="0"/>
              <a:t>Nitralloy</a:t>
            </a:r>
            <a:r>
              <a:rPr lang="en-US" sz="2200" dirty="0" smtClean="0"/>
              <a:t> N and equivalents</a:t>
            </a:r>
          </a:p>
          <a:p>
            <a:r>
              <a:rPr lang="en-US" sz="2200" dirty="0" smtClean="0"/>
              <a:t>High speed steels: AISI M2, M36, M42</a:t>
            </a:r>
          </a:p>
          <a:p>
            <a:r>
              <a:rPr lang="en-US" sz="2200" dirty="0" smtClean="0"/>
              <a:t>Tool steels: D2, H11, H13, A10, A2, S7</a:t>
            </a:r>
          </a:p>
          <a:p>
            <a:r>
              <a:rPr lang="en-US" sz="2200" dirty="0" smtClean="0"/>
              <a:t>Carbon Steels: 1045, 1008, 1010, 1020, 1045, 1060</a:t>
            </a:r>
          </a:p>
          <a:p>
            <a:r>
              <a:rPr lang="en-US" sz="2200" dirty="0" smtClean="0"/>
              <a:t>Alloy Steels: 4130, 4140, 4330V, 4340, 5130, 5140, 8620, 9310</a:t>
            </a:r>
          </a:p>
          <a:p>
            <a:r>
              <a:rPr lang="en-US" sz="2200" dirty="0" smtClean="0"/>
              <a:t>Stainless Steels: 300 and 400 series</a:t>
            </a:r>
          </a:p>
          <a:p>
            <a:r>
              <a:rPr lang="en-US" sz="2200" dirty="0" smtClean="0"/>
              <a:t>Cast Irons: Ductile, Grey</a:t>
            </a:r>
          </a:p>
          <a:p>
            <a:endParaRPr lang="en-US" sz="1600" dirty="0" smtClean="0"/>
          </a:p>
          <a:p>
            <a:pPr>
              <a:buNone/>
            </a:pPr>
            <a:r>
              <a:rPr lang="en-US" sz="2400" b="1" u="sng" dirty="0" smtClean="0"/>
              <a:t>Applications</a:t>
            </a:r>
          </a:p>
          <a:p>
            <a:r>
              <a:rPr lang="en-US" sz="2200" dirty="0" smtClean="0"/>
              <a:t>Stampings, forgings, castings, and machined parts used in machinery, defense, aerospace (Compound layer thickness &lt;2</a:t>
            </a:r>
            <a:r>
              <a:rPr lang="en-US" sz="2200" dirty="0" smtClean="0">
                <a:latin typeface="Symbol" pitchFamily="18" charset="2"/>
              </a:rPr>
              <a:t>m</a:t>
            </a:r>
            <a:r>
              <a:rPr lang="en-US" sz="2200" dirty="0" smtClean="0"/>
              <a:t>m), automotive, tool, and die, oil drilling, mining, and paper mill industries</a:t>
            </a:r>
          </a:p>
          <a:p>
            <a:endParaRPr lang="en-US" sz="16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Gas </a:t>
            </a:r>
            <a:r>
              <a:rPr lang="en-US" dirty="0" err="1" smtClean="0"/>
              <a:t>Nitriding</a:t>
            </a:r>
            <a:endParaRPr lang="en-US" dirty="0"/>
          </a:p>
        </p:txBody>
      </p:sp>
      <p:sp>
        <p:nvSpPr>
          <p:cNvPr id="3" name="Content Placeholder 2"/>
          <p:cNvSpPr>
            <a:spLocks noGrp="1"/>
          </p:cNvSpPr>
          <p:nvPr>
            <p:ph idx="1"/>
          </p:nvPr>
        </p:nvSpPr>
        <p:spPr>
          <a:xfrm>
            <a:off x="152400" y="990600"/>
            <a:ext cx="5791200" cy="5638800"/>
          </a:xfrm>
        </p:spPr>
        <p:txBody>
          <a:bodyPr>
            <a:noAutofit/>
          </a:bodyPr>
          <a:lstStyle/>
          <a:p>
            <a:r>
              <a:rPr lang="en-US" sz="1400" dirty="0" smtClean="0"/>
              <a:t>Prior heat treatment: before being </a:t>
            </a:r>
            <a:r>
              <a:rPr lang="en-US" sz="1400" dirty="0" err="1" smtClean="0"/>
              <a:t>nitrided</a:t>
            </a:r>
            <a:r>
              <a:rPr lang="en-US" sz="1400" dirty="0" smtClean="0"/>
              <a:t>, all </a:t>
            </a:r>
            <a:r>
              <a:rPr lang="en-US" sz="1400" dirty="0" err="1" smtClean="0"/>
              <a:t>hardenable</a:t>
            </a:r>
            <a:r>
              <a:rPr lang="en-US" sz="1400" dirty="0" smtClean="0"/>
              <a:t> steels must be hardened and tempered at 30</a:t>
            </a:r>
            <a:r>
              <a:rPr lang="en-US" sz="1400" baseline="30000" dirty="0" smtClean="0"/>
              <a:t>o</a:t>
            </a:r>
            <a:r>
              <a:rPr lang="en-US" sz="1400" dirty="0" smtClean="0"/>
              <a:t>C higher than </a:t>
            </a:r>
            <a:r>
              <a:rPr lang="en-US" sz="1400" dirty="0" err="1" smtClean="0"/>
              <a:t>nitriding</a:t>
            </a:r>
            <a:r>
              <a:rPr lang="en-US" sz="1400" dirty="0" smtClean="0"/>
              <a:t> temp. </a:t>
            </a:r>
          </a:p>
          <a:p>
            <a:r>
              <a:rPr lang="en-US" sz="1400" dirty="0" smtClean="0"/>
              <a:t>After hardening and tempering, parts must be </a:t>
            </a:r>
            <a:r>
              <a:rPr lang="en-US" sz="1400" dirty="0" err="1" smtClean="0"/>
              <a:t>thorughly</a:t>
            </a:r>
            <a:r>
              <a:rPr lang="en-US" sz="1400" dirty="0" smtClean="0"/>
              <a:t> cleaned. Vapor degreasing is effective, followed by abrasive cleaning </a:t>
            </a:r>
          </a:p>
          <a:p>
            <a:r>
              <a:rPr lang="en-US" sz="1400" dirty="0" smtClean="0"/>
              <a:t>Furnace purging: After loading and sealing the furnace, it is necessary to purge air at temp. ~150</a:t>
            </a:r>
            <a:r>
              <a:rPr lang="en-US" sz="1400" baseline="30000" dirty="0" smtClean="0"/>
              <a:t>o</a:t>
            </a:r>
            <a:r>
              <a:rPr lang="en-US" sz="1400" dirty="0" smtClean="0"/>
              <a:t>C. This avoids any  potential explosion. Care must be taken to avoid oxidation of parts. A typical purging cycle consists of: 1) close furnace and start flow of anhydrous ammonia gas at a fast flow rate, 2) set furnace temp. at 150</a:t>
            </a:r>
            <a:r>
              <a:rPr lang="en-US" sz="1400" baseline="30000" dirty="0" smtClean="0"/>
              <a:t>o</a:t>
            </a:r>
            <a:r>
              <a:rPr lang="en-US" sz="1400" dirty="0" smtClean="0"/>
              <a:t>C. When the furnace had been purged to an extent that ~10% or less air is present, then heat the furnace to </a:t>
            </a:r>
            <a:r>
              <a:rPr lang="en-US" sz="1400" dirty="0" err="1" smtClean="0"/>
              <a:t>nitriding</a:t>
            </a:r>
            <a:r>
              <a:rPr lang="en-US" sz="1400" dirty="0" smtClean="0"/>
              <a:t> temp. Ammonia should not be introduced into the furnace containing air at 330</a:t>
            </a:r>
            <a:r>
              <a:rPr lang="en-US" sz="1400" baseline="30000" dirty="0" smtClean="0"/>
              <a:t>o</a:t>
            </a:r>
            <a:r>
              <a:rPr lang="en-US" sz="1400" dirty="0" smtClean="0"/>
              <a:t>C. Purging is also employed at the end of </a:t>
            </a:r>
            <a:r>
              <a:rPr lang="en-US" sz="1400" dirty="0" err="1" smtClean="0"/>
              <a:t>nitriding</a:t>
            </a:r>
            <a:r>
              <a:rPr lang="en-US" sz="1400" dirty="0" smtClean="0"/>
              <a:t> cycle when furnace is cooled from </a:t>
            </a:r>
            <a:r>
              <a:rPr lang="en-US" sz="1400" dirty="0" err="1" smtClean="0"/>
              <a:t>nitriding</a:t>
            </a:r>
            <a:r>
              <a:rPr lang="en-US" sz="1400" dirty="0" smtClean="0"/>
              <a:t> temp. Dilution of ammonia lessens the discomfort level to employees. </a:t>
            </a:r>
          </a:p>
          <a:p>
            <a:r>
              <a:rPr lang="en-US" sz="1400" dirty="0" smtClean="0"/>
              <a:t>Emergency purging: If the supply of ammonia is cut off during the </a:t>
            </a:r>
            <a:r>
              <a:rPr lang="en-US" sz="1400" dirty="0" err="1" smtClean="0"/>
              <a:t>nitriding</a:t>
            </a:r>
            <a:r>
              <a:rPr lang="en-US" sz="1400" dirty="0" smtClean="0"/>
              <a:t> cycle or if a break occurs in the supply line, there is a great danger that air may be sucked into the furnace. To ensure positive pressure, an emergency purging system that will pump dry nitrogen or an oxygen-free gas into the furnace. Mixtures of ammonia and 15-20% air are explosive if ignited by a spark. Advantage of nitrogen purging over ammonia include its safety, ease of handling and ease of control. </a:t>
            </a:r>
          </a:p>
          <a:p>
            <a:r>
              <a:rPr lang="en-US" sz="1400" dirty="0" smtClean="0"/>
              <a:t>Nascent nitrogen is produced by dissociation of ammonia when it contacts hot steel parts. It is important that the dissociation rate of ammonia at the beginning of </a:t>
            </a:r>
            <a:r>
              <a:rPr lang="en-US" sz="1400" dirty="0" err="1" smtClean="0"/>
              <a:t>nitriding</a:t>
            </a:r>
            <a:r>
              <a:rPr lang="en-US" sz="1400" dirty="0" smtClean="0"/>
              <a:t> be about 15-35% for 4-10h. This is achieved by constant flow rate of ammonia. </a:t>
            </a:r>
          </a:p>
        </p:txBody>
      </p:sp>
      <p:pic>
        <p:nvPicPr>
          <p:cNvPr id="3074" name="Picture 2"/>
          <p:cNvPicPr>
            <a:picLocks noChangeAspect="1" noChangeArrowheads="1"/>
          </p:cNvPicPr>
          <p:nvPr/>
        </p:nvPicPr>
        <p:blipFill>
          <a:blip r:embed="rId2" cstate="print"/>
          <a:srcRect/>
          <a:stretch>
            <a:fillRect/>
          </a:stretch>
        </p:blipFill>
        <p:spPr bwMode="auto">
          <a:xfrm>
            <a:off x="6076950" y="914400"/>
            <a:ext cx="3067050" cy="3267075"/>
          </a:xfrm>
          <a:prstGeom prst="rect">
            <a:avLst/>
          </a:prstGeom>
          <a:noFill/>
          <a:ln w="9525">
            <a:noFill/>
            <a:miter lim="800000"/>
            <a:headEnd/>
            <a:tailEnd/>
          </a:ln>
          <a:effectLst/>
        </p:spPr>
      </p:pic>
      <p:pic>
        <p:nvPicPr>
          <p:cNvPr id="3076" name="Picture 4"/>
          <p:cNvPicPr>
            <a:picLocks noChangeAspect="1" noChangeArrowheads="1"/>
          </p:cNvPicPr>
          <p:nvPr/>
        </p:nvPicPr>
        <p:blipFill>
          <a:blip r:embed="rId3" cstate="print"/>
          <a:srcRect/>
          <a:stretch>
            <a:fillRect/>
          </a:stretch>
        </p:blipFill>
        <p:spPr bwMode="auto">
          <a:xfrm>
            <a:off x="6064431" y="4267200"/>
            <a:ext cx="3079569" cy="1752600"/>
          </a:xfrm>
          <a:prstGeom prst="rect">
            <a:avLst/>
          </a:prstGeom>
          <a:noFill/>
          <a:ln w="9525">
            <a:noFill/>
            <a:miter lim="800000"/>
            <a:headEnd/>
            <a:tailEnd/>
          </a:ln>
          <a:effectLst/>
        </p:spPr>
      </p:pic>
      <p:sp>
        <p:nvSpPr>
          <p:cNvPr id="7" name="TextBox 6"/>
          <p:cNvSpPr txBox="1"/>
          <p:nvPr/>
        </p:nvSpPr>
        <p:spPr>
          <a:xfrm>
            <a:off x="6019800" y="6211669"/>
            <a:ext cx="2743200" cy="646331"/>
          </a:xfrm>
          <a:prstGeom prst="rect">
            <a:avLst/>
          </a:prstGeom>
          <a:noFill/>
        </p:spPr>
        <p:txBody>
          <a:bodyPr wrap="square" rtlCol="0">
            <a:spAutoFit/>
          </a:bodyPr>
          <a:lstStyle/>
          <a:p>
            <a:r>
              <a:rPr lang="en-US" dirty="0" smtClean="0"/>
              <a:t>Porous outer layer – Conventional </a:t>
            </a:r>
            <a:r>
              <a:rPr lang="en-US" dirty="0" err="1" smtClean="0"/>
              <a:t>nitriding</a:t>
            </a:r>
            <a:endParaRPr lang="en-US" dirty="0"/>
          </a:p>
        </p:txBody>
      </p:sp>
      <p:cxnSp>
        <p:nvCxnSpPr>
          <p:cNvPr id="9" name="Straight Arrow Connector 8"/>
          <p:cNvCxnSpPr/>
          <p:nvPr/>
        </p:nvCxnSpPr>
        <p:spPr>
          <a:xfrm flipV="1">
            <a:off x="7467600" y="4419600"/>
            <a:ext cx="381000" cy="1828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28600"/>
            <a:ext cx="8229600" cy="6248400"/>
          </a:xfrm>
        </p:spPr>
        <p:txBody>
          <a:bodyPr>
            <a:normAutofit/>
          </a:bodyPr>
          <a:lstStyle/>
          <a:p>
            <a:r>
              <a:rPr lang="en-US" sz="1600" dirty="0" smtClean="0"/>
              <a:t>Conventional gas </a:t>
            </a:r>
            <a:r>
              <a:rPr lang="en-US" sz="1600" dirty="0" err="1" smtClean="0"/>
              <a:t>nitriding</a:t>
            </a:r>
            <a:r>
              <a:rPr lang="en-US" sz="1600" dirty="0" smtClean="0"/>
              <a:t> process</a:t>
            </a:r>
          </a:p>
          <a:p>
            <a:pPr lvl="1"/>
            <a:r>
              <a:rPr lang="en-US" sz="1600" dirty="0" smtClean="0"/>
              <a:t>Partially dissociated NH</a:t>
            </a:r>
            <a:r>
              <a:rPr lang="en-US" sz="1600" baseline="-25000" dirty="0" smtClean="0"/>
              <a:t>3</a:t>
            </a:r>
          </a:p>
          <a:p>
            <a:pPr lvl="1"/>
            <a:r>
              <a:rPr lang="en-US" sz="1600" dirty="0" smtClean="0"/>
              <a:t>@ 500-600</a:t>
            </a:r>
            <a:r>
              <a:rPr lang="en-US" sz="1600" baseline="30000" dirty="0" smtClean="0"/>
              <a:t>o</a:t>
            </a:r>
            <a:r>
              <a:rPr lang="en-US" sz="1600" dirty="0" smtClean="0"/>
              <a:t>C</a:t>
            </a:r>
          </a:p>
          <a:p>
            <a:pPr lvl="1"/>
            <a:r>
              <a:rPr lang="en-US" sz="1600" dirty="0" smtClean="0"/>
              <a:t>Superficial nitrogen concentration can’t be adequately controlled and N+C concentration may be &gt; 11wt%, causing over saturation of the superficial compound layer (white layer), which can be porous and brittle and has </a:t>
            </a:r>
            <a:r>
              <a:rPr lang="en-US" sz="1600" dirty="0" err="1" smtClean="0"/>
              <a:t>spalling</a:t>
            </a:r>
            <a:r>
              <a:rPr lang="en-US" sz="1600" dirty="0" smtClean="0"/>
              <a:t> tendencies, detrimental to gear life</a:t>
            </a:r>
          </a:p>
          <a:p>
            <a:pPr lvl="1"/>
            <a:r>
              <a:rPr lang="en-US" sz="1600" dirty="0" smtClean="0"/>
              <a:t>In many cases epsilon zone is grounded to remove compound layer, thus adding machining cost</a:t>
            </a:r>
          </a:p>
          <a:p>
            <a:pPr lvl="1"/>
            <a:r>
              <a:rPr lang="en-US" sz="1600" dirty="0" smtClean="0"/>
              <a:t>White layer is beneficial (increased corrosion and better lubricity) if porosity is limited and quality is improved</a:t>
            </a:r>
          </a:p>
          <a:p>
            <a:pPr lvl="1"/>
            <a:r>
              <a:rPr lang="en-US" sz="1600" dirty="0" smtClean="0"/>
              <a:t>Inadequate process control means lack of repeatability</a:t>
            </a:r>
          </a:p>
          <a:p>
            <a:pPr lvl="1"/>
            <a:r>
              <a:rPr lang="en-US" sz="1600" dirty="0" smtClean="0"/>
              <a:t>Furnace heating and cooling </a:t>
            </a:r>
          </a:p>
          <a:p>
            <a:pPr lvl="2"/>
            <a:r>
              <a:rPr lang="en-US" sz="1600" dirty="0" smtClean="0"/>
              <a:t>Limit the heating rate to 55</a:t>
            </a:r>
            <a:r>
              <a:rPr lang="en-US" sz="1600" baseline="30000" dirty="0" smtClean="0"/>
              <a:t>o</a:t>
            </a:r>
            <a:r>
              <a:rPr lang="en-US" sz="1600" dirty="0" smtClean="0"/>
              <a:t>C/h or slower to minimize temp. gradient</a:t>
            </a:r>
          </a:p>
          <a:p>
            <a:pPr lvl="1"/>
            <a:r>
              <a:rPr lang="en-US" sz="1600" dirty="0" smtClean="0"/>
              <a:t>Distortion and Dimensional Changes</a:t>
            </a:r>
          </a:p>
          <a:p>
            <a:pPr lvl="2"/>
            <a:r>
              <a:rPr lang="en-US" sz="1600" dirty="0" smtClean="0"/>
              <a:t>Relief of residual stress from prior operation such as welding, hardening, machining</a:t>
            </a:r>
          </a:p>
          <a:p>
            <a:pPr lvl="2"/>
            <a:r>
              <a:rPr lang="en-US" sz="1600" dirty="0" smtClean="0"/>
              <a:t>Stress induced during </a:t>
            </a:r>
            <a:r>
              <a:rPr lang="en-US" sz="1600" dirty="0" err="1" smtClean="0"/>
              <a:t>nitriding</a:t>
            </a:r>
            <a:r>
              <a:rPr lang="en-US" sz="1600" dirty="0" smtClean="0"/>
              <a:t> due to inadequate </a:t>
            </a:r>
            <a:r>
              <a:rPr lang="en-US" sz="1600" dirty="0" err="1" smtClean="0"/>
              <a:t>fixturing</a:t>
            </a:r>
            <a:r>
              <a:rPr lang="en-US" sz="1600" dirty="0" smtClean="0"/>
              <a:t>, rapid heating or cooling</a:t>
            </a:r>
          </a:p>
          <a:p>
            <a:pPr lvl="2"/>
            <a:r>
              <a:rPr lang="en-US" sz="1600" dirty="0" smtClean="0"/>
              <a:t>Stresses induced by the increase in volume that occurs in the case</a:t>
            </a:r>
          </a:p>
          <a:p>
            <a:pPr lvl="1"/>
            <a:r>
              <a:rPr lang="en-US" sz="1600" dirty="0" smtClean="0"/>
              <a:t>Stabilizing treatment: There is a balance between compressive stresses in the case and tensile stresses in the core. If this balance is upset by grinding off a part of the case, slow dimensional change may occur. To prevent this, </a:t>
            </a:r>
            <a:r>
              <a:rPr lang="en-US" sz="1600" dirty="0" err="1" smtClean="0"/>
              <a:t>nitrided</a:t>
            </a:r>
            <a:r>
              <a:rPr lang="en-US" sz="1600" dirty="0" smtClean="0"/>
              <a:t> parts are grounded, heated to 565</a:t>
            </a:r>
            <a:r>
              <a:rPr lang="en-US" sz="1600" baseline="30000" dirty="0" smtClean="0"/>
              <a:t>o</a:t>
            </a:r>
            <a:r>
              <a:rPr lang="en-US" sz="1600" dirty="0" smtClean="0"/>
              <a:t>C for 1h</a:t>
            </a:r>
          </a:p>
          <a:p>
            <a:pPr lvl="2"/>
            <a:endParaRPr lang="en-US" sz="1600" dirty="0" smtClean="0"/>
          </a:p>
          <a:p>
            <a:endParaRPr lang="en-US" sz="1600"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dirty="0" smtClean="0"/>
              <a:t>Economy and Energy Considerations – Gas </a:t>
            </a:r>
            <a:r>
              <a:rPr lang="en-US" sz="2400" dirty="0" err="1" smtClean="0"/>
              <a:t>Nitriding</a:t>
            </a:r>
            <a:endParaRPr lang="en-US" sz="2400" dirty="0"/>
          </a:p>
        </p:txBody>
      </p:sp>
      <p:sp>
        <p:nvSpPr>
          <p:cNvPr id="3" name="Content Placeholder 2"/>
          <p:cNvSpPr>
            <a:spLocks noGrp="1"/>
          </p:cNvSpPr>
          <p:nvPr>
            <p:ph idx="1"/>
          </p:nvPr>
        </p:nvSpPr>
        <p:spPr>
          <a:xfrm>
            <a:off x="381000" y="990600"/>
            <a:ext cx="8077200" cy="5638800"/>
          </a:xfrm>
        </p:spPr>
        <p:txBody>
          <a:bodyPr>
            <a:normAutofit fontScale="55000" lnSpcReduction="20000"/>
          </a:bodyPr>
          <a:lstStyle/>
          <a:p>
            <a:r>
              <a:rPr lang="en-US" dirty="0" smtClean="0"/>
              <a:t>To reduce </a:t>
            </a:r>
            <a:r>
              <a:rPr lang="en-US" dirty="0" err="1" smtClean="0"/>
              <a:t>nitriding</a:t>
            </a:r>
            <a:r>
              <a:rPr lang="en-US" dirty="0" smtClean="0"/>
              <a:t> costs, it is necessary to select a furnace from comparison of unit costs for electricity, gas, maintenance, etc., for furnaces of different types and sizes.</a:t>
            </a:r>
          </a:p>
          <a:p>
            <a:r>
              <a:rPr lang="en-US" dirty="0" smtClean="0"/>
              <a:t>The most economical of all the furnaces used in industry are electric shaft furnaces.</a:t>
            </a:r>
          </a:p>
          <a:p>
            <a:r>
              <a:rPr lang="en-US" dirty="0" smtClean="0"/>
              <a:t>Furnaces with a moveable chamber are the most expensive. With a large volume of production they can be replaced with multi-bed bell furnaces (if shaft furnaces cannot be used), which makes it possible to increase the output of the furnace by a factor of at least two and reduce the cost of </a:t>
            </a:r>
            <a:r>
              <a:rPr lang="en-US" dirty="0" err="1" smtClean="0"/>
              <a:t>nitriding</a:t>
            </a:r>
            <a:r>
              <a:rPr lang="en-US" dirty="0" smtClean="0"/>
              <a:t> by at least 13–20%.</a:t>
            </a:r>
          </a:p>
          <a:p>
            <a:r>
              <a:rPr lang="en-US" dirty="0" smtClean="0"/>
              <a:t>With a substantial volume of production it is inefficient to use shaft furnaces with V&lt;0.6 m</a:t>
            </a:r>
            <a:r>
              <a:rPr lang="en-US" baseline="30000" dirty="0" smtClean="0"/>
              <a:t>3</a:t>
            </a:r>
            <a:r>
              <a:rPr lang="en-US" dirty="0" smtClean="0"/>
              <a:t>.</a:t>
            </a:r>
          </a:p>
          <a:p>
            <a:r>
              <a:rPr lang="en-US" dirty="0" smtClean="0"/>
              <a:t>The use of the </a:t>
            </a:r>
            <a:r>
              <a:rPr lang="en-US" dirty="0" err="1" smtClean="0"/>
              <a:t>semicontinuous</a:t>
            </a:r>
            <a:r>
              <a:rPr lang="en-US" dirty="0" smtClean="0"/>
              <a:t> process in furnaces of various types reduces the specific expenditure of electrical energy by 15–30%, reduces the specific expenditure of gas, increases the output of the furnace, and reduces the cost of </a:t>
            </a:r>
            <a:r>
              <a:rPr lang="en-US" dirty="0" err="1" smtClean="0"/>
              <a:t>nitriding</a:t>
            </a:r>
            <a:r>
              <a:rPr lang="en-US" dirty="0" smtClean="0"/>
              <a:t>.</a:t>
            </a:r>
          </a:p>
          <a:p>
            <a:r>
              <a:rPr lang="en-US" dirty="0" smtClean="0"/>
              <a:t>With increasing outputs and lower </a:t>
            </a:r>
            <a:r>
              <a:rPr lang="en-US" dirty="0" err="1" smtClean="0"/>
              <a:t>nitriding</a:t>
            </a:r>
            <a:r>
              <a:rPr lang="en-US" dirty="0" smtClean="0"/>
              <a:t> costs in large batch furnaces it is advisable to shorten the </a:t>
            </a:r>
            <a:r>
              <a:rPr lang="en-US" dirty="0" err="1" smtClean="0"/>
              <a:t>nitriding</a:t>
            </a:r>
            <a:r>
              <a:rPr lang="en-US" dirty="0" smtClean="0"/>
              <a:t> process as much as possible. This makes it necessary to equip large furnaces with a system of forced cooling.</a:t>
            </a:r>
          </a:p>
          <a:p>
            <a:r>
              <a:rPr lang="en-US" dirty="0" smtClean="0"/>
              <a:t>With </a:t>
            </a:r>
            <a:r>
              <a:rPr lang="en-US" dirty="0" err="1" smtClean="0"/>
              <a:t>nitriding</a:t>
            </a:r>
            <a:r>
              <a:rPr lang="en-US" dirty="0" smtClean="0"/>
              <a:t> in furnaces with V&gt;0.6 m</a:t>
            </a:r>
            <a:r>
              <a:rPr lang="en-US" baseline="30000" dirty="0" smtClean="0"/>
              <a:t>3</a:t>
            </a:r>
            <a:r>
              <a:rPr lang="en-US" dirty="0" smtClean="0"/>
              <a:t> the major expense (up to 49%) is for electrical energy, while in small furnaces the major expense is for equipment (up to 55%).</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Accelerating </a:t>
            </a:r>
            <a:r>
              <a:rPr lang="en-US" dirty="0" err="1" smtClean="0"/>
              <a:t>Phosphating</a:t>
            </a:r>
            <a:r>
              <a:rPr lang="en-US" dirty="0" smtClean="0"/>
              <a:t> Process</a:t>
            </a:r>
            <a:endParaRPr lang="en-US" dirty="0"/>
          </a:p>
        </p:txBody>
      </p:sp>
      <p:sp>
        <p:nvSpPr>
          <p:cNvPr id="3" name="Content Placeholder 2"/>
          <p:cNvSpPr>
            <a:spLocks noGrp="1"/>
          </p:cNvSpPr>
          <p:nvPr>
            <p:ph idx="1"/>
          </p:nvPr>
        </p:nvSpPr>
        <p:spPr>
          <a:xfrm>
            <a:off x="457200" y="990600"/>
            <a:ext cx="8229600" cy="5562600"/>
          </a:xfrm>
        </p:spPr>
        <p:txBody>
          <a:bodyPr>
            <a:normAutofit fontScale="77500" lnSpcReduction="20000"/>
          </a:bodyPr>
          <a:lstStyle/>
          <a:p>
            <a:r>
              <a:rPr lang="en-US" dirty="0" err="1" smtClean="0"/>
              <a:t>Phosphating</a:t>
            </a:r>
            <a:r>
              <a:rPr lang="en-US" dirty="0" smtClean="0"/>
              <a:t> reaction tends to be slow due to polarization caused by hydrogen evolved in the </a:t>
            </a:r>
            <a:r>
              <a:rPr lang="en-US" dirty="0" err="1" smtClean="0"/>
              <a:t>cathodic</a:t>
            </a:r>
            <a:r>
              <a:rPr lang="en-US" dirty="0" smtClean="0"/>
              <a:t> reaction. In order to achieve coating formation in a practicable time, some acceleration in chemical process is required. Different ways to accelerate ways:</a:t>
            </a:r>
          </a:p>
          <a:p>
            <a:pPr lvl="1"/>
            <a:r>
              <a:rPr lang="en-US" dirty="0" smtClean="0"/>
              <a:t>Mechanical acceleration</a:t>
            </a:r>
          </a:p>
          <a:p>
            <a:pPr lvl="2"/>
            <a:r>
              <a:rPr lang="en-US" dirty="0" smtClean="0"/>
              <a:t>When a </a:t>
            </a:r>
            <a:r>
              <a:rPr lang="en-US" dirty="0" err="1" smtClean="0"/>
              <a:t>phosphating</a:t>
            </a:r>
            <a:r>
              <a:rPr lang="en-US" dirty="0" smtClean="0"/>
              <a:t> solution is sprayed forcibly on to a metal surface, coatings are formed more readily than by immersion process. Spray process produces thin coating, fine crystals-line suitable for paint base. In addition, action of brushes and rollers on the surface during processing accelerates coating</a:t>
            </a:r>
          </a:p>
          <a:p>
            <a:pPr lvl="1"/>
            <a:r>
              <a:rPr lang="en-US" dirty="0" smtClean="0"/>
              <a:t>Electrochemical acceleration</a:t>
            </a:r>
          </a:p>
          <a:p>
            <a:pPr lvl="2"/>
            <a:r>
              <a:rPr lang="en-US" dirty="0" err="1" smtClean="0"/>
              <a:t>Cathodic</a:t>
            </a:r>
            <a:r>
              <a:rPr lang="en-US" dirty="0" smtClean="0"/>
              <a:t> treatment</a:t>
            </a:r>
          </a:p>
          <a:p>
            <a:pPr lvl="2"/>
            <a:r>
              <a:rPr lang="en-US" dirty="0" smtClean="0"/>
              <a:t>Anodic treatment promotes metal dissolution as well as passivity</a:t>
            </a:r>
          </a:p>
          <a:p>
            <a:pPr lvl="2"/>
            <a:r>
              <a:rPr lang="en-US" dirty="0" smtClean="0"/>
              <a:t>Pulse method – Higher coating weights of low porosity was achieved by applying small current. Applying </a:t>
            </a:r>
            <a:r>
              <a:rPr lang="en-US" dirty="0" err="1" smtClean="0"/>
              <a:t>cathodic</a:t>
            </a:r>
            <a:r>
              <a:rPr lang="en-US" dirty="0" smtClean="0"/>
              <a:t> current to form phosphate coating on stainless steel using calcium modified zinc </a:t>
            </a:r>
            <a:r>
              <a:rPr lang="en-US" dirty="0" err="1" smtClean="0"/>
              <a:t>phosphating</a:t>
            </a:r>
            <a:r>
              <a:rPr lang="en-US" dirty="0" smtClean="0"/>
              <a:t> bath</a:t>
            </a:r>
          </a:p>
          <a:p>
            <a:pPr lvl="1"/>
            <a:r>
              <a:rPr lang="en-US" dirty="0" smtClean="0"/>
              <a:t>Chemical acceleration</a:t>
            </a:r>
          </a:p>
          <a:p>
            <a:pPr lvl="1"/>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Case Studies</a:t>
            </a:r>
            <a:endParaRPr lang="en-US" dirty="0"/>
          </a:p>
        </p:txBody>
      </p:sp>
      <p:sp>
        <p:nvSpPr>
          <p:cNvPr id="3" name="Content Placeholder 2"/>
          <p:cNvSpPr>
            <a:spLocks noGrp="1"/>
          </p:cNvSpPr>
          <p:nvPr>
            <p:ph idx="1"/>
          </p:nvPr>
        </p:nvSpPr>
        <p:spPr>
          <a:xfrm>
            <a:off x="457200" y="914400"/>
            <a:ext cx="8229600" cy="5638800"/>
          </a:xfrm>
        </p:spPr>
        <p:txBody>
          <a:bodyPr>
            <a:normAutofit fontScale="85000" lnSpcReduction="10000"/>
          </a:bodyPr>
          <a:lstStyle/>
          <a:p>
            <a:r>
              <a:rPr lang="en-US" dirty="0" smtClean="0"/>
              <a:t>Reduction of Gear Finishing Costs with </a:t>
            </a:r>
            <a:r>
              <a:rPr lang="en-US" dirty="0" err="1" smtClean="0"/>
              <a:t>Nitriding</a:t>
            </a:r>
            <a:r>
              <a:rPr lang="en-US" dirty="0" smtClean="0"/>
              <a:t> by changing gear material from 4130 to AMS 6475.</a:t>
            </a:r>
          </a:p>
          <a:p>
            <a:pPr lvl="1"/>
            <a:r>
              <a:rPr lang="en-US" dirty="0" smtClean="0"/>
              <a:t>Gears made of 4130 steel were carburized in salt and </a:t>
            </a:r>
            <a:r>
              <a:rPr lang="en-US" dirty="0" err="1" smtClean="0"/>
              <a:t>marquenched</a:t>
            </a:r>
            <a:r>
              <a:rPr lang="en-US" dirty="0" smtClean="0"/>
              <a:t> in salt at 260</a:t>
            </a:r>
            <a:r>
              <a:rPr lang="en-US" baseline="30000" dirty="0" smtClean="0"/>
              <a:t>o</a:t>
            </a:r>
            <a:r>
              <a:rPr lang="en-US" dirty="0" smtClean="0"/>
              <a:t>C and lapped to eliminate distortion. </a:t>
            </a:r>
          </a:p>
          <a:p>
            <a:pPr lvl="1"/>
            <a:r>
              <a:rPr lang="en-US" dirty="0" err="1" smtClean="0"/>
              <a:t>Nitralloy</a:t>
            </a:r>
            <a:r>
              <a:rPr lang="en-US" dirty="0" smtClean="0"/>
              <a:t> gears were </a:t>
            </a:r>
            <a:r>
              <a:rPr lang="en-US" dirty="0" err="1" smtClean="0"/>
              <a:t>nitrided</a:t>
            </a:r>
            <a:r>
              <a:rPr lang="en-US" dirty="0" smtClean="0"/>
              <a:t> and lapping was not required. So, though cost of </a:t>
            </a:r>
            <a:r>
              <a:rPr lang="en-US" dirty="0" err="1" smtClean="0"/>
              <a:t>Nitralloy</a:t>
            </a:r>
            <a:r>
              <a:rPr lang="en-US" dirty="0" smtClean="0"/>
              <a:t> is greater than 4130 steel, but eliminating lapping cost significantly lowered the overall gear production cost. </a:t>
            </a:r>
          </a:p>
          <a:p>
            <a:r>
              <a:rPr lang="en-US" dirty="0" smtClean="0"/>
              <a:t>Effect of previous heat treatments</a:t>
            </a:r>
          </a:p>
          <a:p>
            <a:pPr lvl="1"/>
            <a:r>
              <a:rPr lang="en-US" dirty="0" smtClean="0"/>
              <a:t>Shaft pinions made of mill-heat-treated 4150 bar stock were scrapped because of a pronounced increase in distortion. This problem was eliminated by stress relieving treatment at a temp. 30</a:t>
            </a:r>
            <a:r>
              <a:rPr lang="en-US" baseline="30000" dirty="0" smtClean="0"/>
              <a:t>o</a:t>
            </a:r>
            <a:r>
              <a:rPr lang="en-US" dirty="0" smtClean="0"/>
              <a:t>C above </a:t>
            </a:r>
            <a:r>
              <a:rPr lang="en-US" dirty="0" err="1" smtClean="0"/>
              <a:t>nitriding</a:t>
            </a:r>
            <a:r>
              <a:rPr lang="en-US" dirty="0" smtClean="0"/>
              <a:t> temp. </a:t>
            </a:r>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2" cstate="print"/>
          <a:srcRect/>
          <a:stretch>
            <a:fillRect/>
          </a:stretch>
        </p:blipFill>
        <p:spPr bwMode="auto">
          <a:xfrm>
            <a:off x="228600" y="304800"/>
            <a:ext cx="8634153" cy="1447800"/>
          </a:xfrm>
          <a:prstGeom prst="rect">
            <a:avLst/>
          </a:prstGeom>
          <a:noFill/>
          <a:ln w="9525">
            <a:noFill/>
            <a:miter lim="800000"/>
            <a:headEnd/>
            <a:tailEnd/>
          </a:ln>
          <a:effectLst/>
        </p:spPr>
      </p:pic>
      <p:pic>
        <p:nvPicPr>
          <p:cNvPr id="139267" name="Picture 3"/>
          <p:cNvPicPr>
            <a:picLocks noChangeAspect="1" noChangeArrowheads="1"/>
          </p:cNvPicPr>
          <p:nvPr/>
        </p:nvPicPr>
        <p:blipFill>
          <a:blip r:embed="rId3" cstate="print"/>
          <a:srcRect/>
          <a:stretch>
            <a:fillRect/>
          </a:stretch>
        </p:blipFill>
        <p:spPr bwMode="auto">
          <a:xfrm>
            <a:off x="1143000" y="1981200"/>
            <a:ext cx="5638800" cy="41931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800" dirty="0" smtClean="0"/>
              <a:t>Examples where </a:t>
            </a:r>
            <a:r>
              <a:rPr lang="en-US" sz="2800" dirty="0" err="1" smtClean="0"/>
              <a:t>Nitriding</a:t>
            </a:r>
            <a:r>
              <a:rPr lang="en-US" sz="2800" dirty="0" smtClean="0"/>
              <a:t> is better than Carburizing</a:t>
            </a:r>
            <a:endParaRPr lang="en-US" sz="2800" dirty="0"/>
          </a:p>
        </p:txBody>
      </p:sp>
      <p:pic>
        <p:nvPicPr>
          <p:cNvPr id="140290" name="Picture 2"/>
          <p:cNvPicPr>
            <a:picLocks noChangeAspect="1" noChangeArrowheads="1"/>
          </p:cNvPicPr>
          <p:nvPr/>
        </p:nvPicPr>
        <p:blipFill>
          <a:blip r:embed="rId2" cstate="print"/>
          <a:srcRect/>
          <a:stretch>
            <a:fillRect/>
          </a:stretch>
        </p:blipFill>
        <p:spPr bwMode="auto">
          <a:xfrm>
            <a:off x="106844" y="914400"/>
            <a:ext cx="8884756" cy="4267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200" dirty="0" smtClean="0"/>
              <a:t>Double-Stage </a:t>
            </a:r>
            <a:r>
              <a:rPr lang="en-US" sz="3200" dirty="0" err="1" smtClean="0"/>
              <a:t>Nitriding</a:t>
            </a:r>
            <a:r>
              <a:rPr lang="en-US" sz="3200" dirty="0" smtClean="0"/>
              <a:t> (Floe </a:t>
            </a:r>
            <a:r>
              <a:rPr lang="en-US" sz="3200" dirty="0" err="1" smtClean="0"/>
              <a:t>Process</a:t>
            </a:r>
            <a:r>
              <a:rPr lang="en-US" sz="3200" baseline="30000" dirty="0" err="1" smtClean="0"/>
              <a:t>TM</a:t>
            </a:r>
            <a:r>
              <a:rPr lang="en-US" sz="3200" dirty="0" smtClean="0"/>
              <a:t>)</a:t>
            </a:r>
            <a:endParaRPr lang="en-US" sz="3200" dirty="0"/>
          </a:p>
        </p:txBody>
      </p:sp>
      <p:sp>
        <p:nvSpPr>
          <p:cNvPr id="3" name="Content Placeholder 2"/>
          <p:cNvSpPr>
            <a:spLocks noGrp="1"/>
          </p:cNvSpPr>
          <p:nvPr>
            <p:ph idx="1"/>
          </p:nvPr>
        </p:nvSpPr>
        <p:spPr>
          <a:xfrm>
            <a:off x="457200" y="1219201"/>
            <a:ext cx="8229600" cy="2590799"/>
          </a:xfrm>
        </p:spPr>
        <p:txBody>
          <a:bodyPr>
            <a:normAutofit fontScale="62500" lnSpcReduction="20000"/>
          </a:bodyPr>
          <a:lstStyle/>
          <a:p>
            <a:r>
              <a:rPr lang="en-US" dirty="0" smtClean="0"/>
              <a:t>First stage at 495-525</a:t>
            </a:r>
            <a:r>
              <a:rPr lang="en-US" baseline="30000" dirty="0" smtClean="0"/>
              <a:t>o</a:t>
            </a:r>
            <a:r>
              <a:rPr lang="en-US" dirty="0" smtClean="0"/>
              <a:t>C with ammonia dissociation rate 15-30%</a:t>
            </a:r>
          </a:p>
          <a:p>
            <a:r>
              <a:rPr lang="en-US" dirty="0" smtClean="0"/>
              <a:t>Second stage at 565</a:t>
            </a:r>
            <a:r>
              <a:rPr lang="en-US" baseline="30000" dirty="0" smtClean="0"/>
              <a:t>o</a:t>
            </a:r>
            <a:r>
              <a:rPr lang="en-US" dirty="0" smtClean="0"/>
              <a:t>C with ammonia dissociation rate 65-80%, for which external ammonia </a:t>
            </a:r>
            <a:r>
              <a:rPr lang="en-US" dirty="0" err="1" smtClean="0"/>
              <a:t>dissociator</a:t>
            </a:r>
            <a:r>
              <a:rPr lang="en-US" dirty="0" smtClean="0"/>
              <a:t> is necessary. </a:t>
            </a:r>
          </a:p>
          <a:p>
            <a:r>
              <a:rPr lang="en-US" dirty="0" smtClean="0"/>
              <a:t>Primary objective of double-stage </a:t>
            </a:r>
            <a:r>
              <a:rPr lang="en-US" dirty="0" err="1" smtClean="0"/>
              <a:t>nitriding</a:t>
            </a:r>
            <a:r>
              <a:rPr lang="en-US" dirty="0" smtClean="0"/>
              <a:t> is to reduce the depth of white layer</a:t>
            </a:r>
          </a:p>
          <a:p>
            <a:r>
              <a:rPr lang="en-US" dirty="0" smtClean="0"/>
              <a:t>Lowers case hardness, increase case depth, may lower core hardness depending on prior tempering temp. and total </a:t>
            </a:r>
            <a:r>
              <a:rPr lang="en-US" dirty="0" err="1" smtClean="0"/>
              <a:t>nitriding</a:t>
            </a:r>
            <a:r>
              <a:rPr lang="en-US" dirty="0" smtClean="0"/>
              <a:t> time, may lower the apparent effective case depth because of the loss of core hardness. </a:t>
            </a:r>
          </a:p>
          <a:p>
            <a:endParaRPr lang="en-US" dirty="0"/>
          </a:p>
        </p:txBody>
      </p:sp>
      <p:pic>
        <p:nvPicPr>
          <p:cNvPr id="141314" name="Picture 2"/>
          <p:cNvPicPr>
            <a:picLocks noChangeAspect="1" noChangeArrowheads="1"/>
          </p:cNvPicPr>
          <p:nvPr/>
        </p:nvPicPr>
        <p:blipFill>
          <a:blip r:embed="rId2" cstate="print"/>
          <a:srcRect/>
          <a:stretch>
            <a:fillRect/>
          </a:stretch>
        </p:blipFill>
        <p:spPr bwMode="auto">
          <a:xfrm>
            <a:off x="304800" y="4267200"/>
            <a:ext cx="3661954" cy="2209800"/>
          </a:xfrm>
          <a:prstGeom prst="rect">
            <a:avLst/>
          </a:prstGeom>
          <a:noFill/>
          <a:ln w="9525">
            <a:noFill/>
            <a:miter lim="800000"/>
            <a:headEnd/>
            <a:tailEnd/>
          </a:ln>
        </p:spPr>
      </p:pic>
      <p:pic>
        <p:nvPicPr>
          <p:cNvPr id="141315" name="Picture 3"/>
          <p:cNvPicPr>
            <a:picLocks noChangeAspect="1" noChangeArrowheads="1"/>
          </p:cNvPicPr>
          <p:nvPr/>
        </p:nvPicPr>
        <p:blipFill>
          <a:blip r:embed="rId3" cstate="print"/>
          <a:srcRect/>
          <a:stretch>
            <a:fillRect/>
          </a:stretch>
        </p:blipFill>
        <p:spPr bwMode="auto">
          <a:xfrm>
            <a:off x="4495800" y="4038600"/>
            <a:ext cx="3371850"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Gas </a:t>
            </a:r>
            <a:r>
              <a:rPr lang="en-US" dirty="0" err="1" smtClean="0"/>
              <a:t>Nitriding</a:t>
            </a:r>
            <a:r>
              <a:rPr lang="en-US" dirty="0" smtClean="0"/>
              <a:t> Process – Contd.</a:t>
            </a:r>
            <a:endParaRPr lang="en-US" dirty="0"/>
          </a:p>
        </p:txBody>
      </p:sp>
      <p:sp>
        <p:nvSpPr>
          <p:cNvPr id="3" name="Content Placeholder 2"/>
          <p:cNvSpPr>
            <a:spLocks noGrp="1"/>
          </p:cNvSpPr>
          <p:nvPr>
            <p:ph idx="1"/>
          </p:nvPr>
        </p:nvSpPr>
        <p:spPr/>
        <p:txBody>
          <a:bodyPr>
            <a:normAutofit fontScale="70000" lnSpcReduction="20000"/>
          </a:bodyPr>
          <a:lstStyle/>
          <a:p>
            <a:r>
              <a:rPr lang="en-US" dirty="0" err="1" smtClean="0"/>
              <a:t>Nitreg</a:t>
            </a:r>
            <a:r>
              <a:rPr lang="en-US" dirty="0" smtClean="0"/>
              <a:t>® Process</a:t>
            </a:r>
          </a:p>
          <a:p>
            <a:pPr lvl="1"/>
            <a:r>
              <a:rPr lang="en-US" dirty="0" smtClean="0"/>
              <a:t>Suitable </a:t>
            </a:r>
            <a:r>
              <a:rPr lang="en-US" smtClean="0"/>
              <a:t>for plain </a:t>
            </a:r>
            <a:r>
              <a:rPr lang="en-US" dirty="0" smtClean="0"/>
              <a:t>C steel and stainless steel</a:t>
            </a:r>
          </a:p>
          <a:p>
            <a:pPr lvl="1"/>
            <a:r>
              <a:rPr lang="en-US" dirty="0" smtClean="0"/>
              <a:t>Negligible dimensional change</a:t>
            </a:r>
          </a:p>
          <a:p>
            <a:pPr lvl="1"/>
            <a:r>
              <a:rPr lang="en-US" dirty="0" smtClean="0"/>
              <a:t>Relatively low T treatment (500-600</a:t>
            </a:r>
            <a:r>
              <a:rPr lang="en-US" baseline="30000" dirty="0" smtClean="0"/>
              <a:t>o</a:t>
            </a:r>
            <a:r>
              <a:rPr lang="en-US" dirty="0" smtClean="0"/>
              <a:t>C); Components can be </a:t>
            </a:r>
            <a:r>
              <a:rPr lang="en-US" dirty="0" err="1" smtClean="0"/>
              <a:t>nitrided</a:t>
            </a:r>
            <a:r>
              <a:rPr lang="en-US" dirty="0" smtClean="0"/>
              <a:t> in quenched and tempered conditions</a:t>
            </a:r>
          </a:p>
          <a:p>
            <a:pPr lvl="1"/>
            <a:r>
              <a:rPr lang="en-US" dirty="0" smtClean="0"/>
              <a:t>White layer is not brittle</a:t>
            </a:r>
          </a:p>
          <a:p>
            <a:pPr lvl="1"/>
            <a:r>
              <a:rPr lang="en-US" dirty="0" smtClean="0"/>
              <a:t>High repeatability due to tight temperature control</a:t>
            </a:r>
          </a:p>
          <a:p>
            <a:pPr lvl="1"/>
            <a:r>
              <a:rPr lang="en-US" dirty="0" smtClean="0"/>
              <a:t>Excellent circulation of gaseous atmosphere</a:t>
            </a:r>
          </a:p>
          <a:p>
            <a:pPr lvl="1"/>
            <a:r>
              <a:rPr lang="en-US" dirty="0" err="1" smtClean="0"/>
              <a:t>Nitriding</a:t>
            </a:r>
            <a:r>
              <a:rPr lang="en-US" dirty="0" smtClean="0"/>
              <a:t> potential is used as controlling parameter. </a:t>
            </a:r>
            <a:r>
              <a:rPr lang="en-US" dirty="0" err="1" smtClean="0"/>
              <a:t>Nitriding</a:t>
            </a:r>
            <a:r>
              <a:rPr lang="en-US" dirty="0" smtClean="0"/>
              <a:t> potential may be varied between 0.5-15 for a given process temperature depending up on the steel composition</a:t>
            </a:r>
          </a:p>
          <a:p>
            <a:pPr lvl="1"/>
            <a:r>
              <a:rPr lang="en-US" dirty="0" smtClean="0"/>
              <a:t>Time, temperature, and </a:t>
            </a:r>
            <a:r>
              <a:rPr lang="en-US" dirty="0" err="1" smtClean="0"/>
              <a:t>nitriding</a:t>
            </a:r>
            <a:r>
              <a:rPr lang="en-US" dirty="0" smtClean="0"/>
              <a:t> potential can be programmed</a:t>
            </a:r>
          </a:p>
          <a:p>
            <a:pPr lvl="1"/>
            <a:r>
              <a:rPr lang="en-US" dirty="0" smtClean="0"/>
              <a:t>Controlled cooling rate after treatment inhibits the formation of undesirable nitrides or </a:t>
            </a:r>
            <a:r>
              <a:rPr lang="en-US" dirty="0" err="1" smtClean="0"/>
              <a:t>carbonitrides</a:t>
            </a:r>
            <a:r>
              <a:rPr lang="en-US" dirty="0" smtClean="0"/>
              <a:t> at grain boundaries in diffusion zone; thus increase toughness</a:t>
            </a:r>
          </a:p>
          <a:p>
            <a:pPr lvl="1"/>
            <a:endParaRPr lang="en-US" dirty="0" smtClean="0"/>
          </a:p>
          <a:p>
            <a:pPr lvl="1"/>
            <a:endParaRPr lang="en-US" dirty="0" smtClean="0"/>
          </a:p>
          <a:p>
            <a:pPr lvl="1"/>
            <a:endParaRPr lang="en-US" dirty="0" smtClean="0"/>
          </a:p>
          <a:p>
            <a:pPr lvl="1"/>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sz="3200" dirty="0" smtClean="0"/>
              <a:t>Types of </a:t>
            </a:r>
            <a:r>
              <a:rPr lang="en-US" sz="3200" dirty="0" err="1" smtClean="0"/>
              <a:t>Nitreg</a:t>
            </a:r>
            <a:r>
              <a:rPr lang="en-US" sz="3200" dirty="0" smtClean="0"/>
              <a:t>® Gas </a:t>
            </a:r>
            <a:r>
              <a:rPr lang="en-US" sz="3200" dirty="0" err="1" smtClean="0"/>
              <a:t>Nitriding</a:t>
            </a:r>
            <a:r>
              <a:rPr lang="en-US" sz="3200" dirty="0" smtClean="0"/>
              <a:t> Layer</a:t>
            </a:r>
            <a:endParaRPr lang="en-US" sz="3200" dirty="0"/>
          </a:p>
        </p:txBody>
      </p:sp>
      <p:pic>
        <p:nvPicPr>
          <p:cNvPr id="6146" name="Picture 2"/>
          <p:cNvPicPr>
            <a:picLocks noChangeAspect="1" noChangeArrowheads="1"/>
          </p:cNvPicPr>
          <p:nvPr/>
        </p:nvPicPr>
        <p:blipFill>
          <a:blip r:embed="rId2" cstate="print"/>
          <a:srcRect/>
          <a:stretch>
            <a:fillRect/>
          </a:stretch>
        </p:blipFill>
        <p:spPr bwMode="auto">
          <a:xfrm>
            <a:off x="609600" y="980421"/>
            <a:ext cx="8084384" cy="458217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3200" dirty="0" smtClean="0"/>
              <a:t>Effect of Alloy Composition on Case Depth</a:t>
            </a:r>
            <a:endParaRPr lang="en-US" sz="3200" dirty="0"/>
          </a:p>
        </p:txBody>
      </p:sp>
      <p:pic>
        <p:nvPicPr>
          <p:cNvPr id="8194" name="Picture 2"/>
          <p:cNvPicPr>
            <a:picLocks noChangeAspect="1" noChangeArrowheads="1"/>
          </p:cNvPicPr>
          <p:nvPr/>
        </p:nvPicPr>
        <p:blipFill>
          <a:blip r:embed="rId2" cstate="print"/>
          <a:srcRect/>
          <a:stretch>
            <a:fillRect/>
          </a:stretch>
        </p:blipFill>
        <p:spPr bwMode="auto">
          <a:xfrm>
            <a:off x="609600" y="762000"/>
            <a:ext cx="8001000" cy="3187507"/>
          </a:xfrm>
          <a:prstGeom prst="rect">
            <a:avLst/>
          </a:prstGeom>
          <a:noFill/>
          <a:ln w="9525">
            <a:noFill/>
            <a:miter lim="800000"/>
            <a:headEnd/>
            <a:tailEnd/>
          </a:ln>
        </p:spPr>
      </p:pic>
      <p:sp>
        <p:nvSpPr>
          <p:cNvPr id="5" name="TextBox 4"/>
          <p:cNvSpPr txBox="1"/>
          <p:nvPr/>
        </p:nvSpPr>
        <p:spPr>
          <a:xfrm>
            <a:off x="457200" y="3886200"/>
            <a:ext cx="8077200" cy="2585323"/>
          </a:xfrm>
          <a:prstGeom prst="rect">
            <a:avLst/>
          </a:prstGeom>
          <a:noFill/>
        </p:spPr>
        <p:txBody>
          <a:bodyPr wrap="square" rtlCol="0">
            <a:spAutoFit/>
          </a:bodyPr>
          <a:lstStyle/>
          <a:p>
            <a:pPr>
              <a:buFont typeface="Arial" pitchFamily="34" charset="0"/>
              <a:buChar char="•"/>
            </a:pPr>
            <a:r>
              <a:rPr lang="en-US" dirty="0" smtClean="0"/>
              <a:t> Deep </a:t>
            </a:r>
            <a:r>
              <a:rPr lang="en-US" dirty="0" err="1" smtClean="0"/>
              <a:t>nitrided</a:t>
            </a:r>
            <a:r>
              <a:rPr lang="en-US" dirty="0" smtClean="0"/>
              <a:t> steel (32CrMoV13) is used for aerospace bearings of main shaft or jet engines, operating under high pressure, high speed, and with limited lubrication</a:t>
            </a:r>
          </a:p>
          <a:p>
            <a:pPr lvl="1">
              <a:buFont typeface="Arial" pitchFamily="34" charset="0"/>
              <a:buChar char="•"/>
            </a:pPr>
            <a:r>
              <a:rPr lang="en-US" dirty="0" smtClean="0"/>
              <a:t> This application required case depth of more than 600 </a:t>
            </a:r>
            <a:r>
              <a:rPr lang="en-US" dirty="0" smtClean="0">
                <a:latin typeface="Symbol" pitchFamily="18" charset="2"/>
              </a:rPr>
              <a:t>m</a:t>
            </a:r>
            <a:r>
              <a:rPr lang="en-US" dirty="0" smtClean="0"/>
              <a:t>m, </a:t>
            </a:r>
            <a:r>
              <a:rPr lang="en-US" dirty="0" err="1" smtClean="0"/>
              <a:t>nitriding</a:t>
            </a:r>
            <a:r>
              <a:rPr lang="en-US" dirty="0" smtClean="0"/>
              <a:t> process at 525-550</a:t>
            </a:r>
            <a:r>
              <a:rPr lang="en-US" baseline="30000" dirty="0" smtClean="0"/>
              <a:t>o</a:t>
            </a:r>
            <a:r>
              <a:rPr lang="en-US" dirty="0" smtClean="0"/>
              <a:t>C for 100h; surface hardness ranges from 730-830HV; Compound layer of ~30</a:t>
            </a:r>
            <a:r>
              <a:rPr lang="en-US" dirty="0" smtClean="0">
                <a:latin typeface="Symbol" pitchFamily="18" charset="2"/>
              </a:rPr>
              <a:t>m</a:t>
            </a:r>
            <a:r>
              <a:rPr lang="en-US" dirty="0" smtClean="0"/>
              <a:t>m is removed by grinding; Diffusion layer has two zones: 1) First ~100mm below compound layer is depleted of carbides due to their dissolution and precipitation of more stable nitrides and </a:t>
            </a:r>
            <a:r>
              <a:rPr lang="en-US" dirty="0" err="1" smtClean="0"/>
              <a:t>carbonitrides</a:t>
            </a:r>
            <a:r>
              <a:rPr lang="en-US" dirty="0" smtClean="0"/>
              <a:t>, and 2) second zone is free of any precipitate. High rolling contact fatigue life is due to compressive residual stress and semi-coherent </a:t>
            </a:r>
            <a:r>
              <a:rPr lang="en-US" dirty="0" err="1" smtClean="0"/>
              <a:t>nano</a:t>
            </a:r>
            <a:r>
              <a:rPr lang="en-US" dirty="0" smtClean="0"/>
              <a:t>-sized nitrides. </a:t>
            </a:r>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smtClean="0"/>
              <a:t>Equipment</a:t>
            </a:r>
            <a:endParaRPr lang="en-US" dirty="0"/>
          </a:p>
        </p:txBody>
      </p:sp>
      <p:sp>
        <p:nvSpPr>
          <p:cNvPr id="3" name="Content Placeholder 2"/>
          <p:cNvSpPr>
            <a:spLocks noGrp="1"/>
          </p:cNvSpPr>
          <p:nvPr>
            <p:ph idx="1"/>
          </p:nvPr>
        </p:nvSpPr>
        <p:spPr>
          <a:xfrm>
            <a:off x="0" y="914401"/>
            <a:ext cx="9144000" cy="2438399"/>
          </a:xfrm>
        </p:spPr>
        <p:txBody>
          <a:bodyPr>
            <a:normAutofit fontScale="77500" lnSpcReduction="20000"/>
          </a:bodyPr>
          <a:lstStyle/>
          <a:p>
            <a:r>
              <a:rPr lang="en-US" dirty="0" smtClean="0"/>
              <a:t>Batch type furnaces (Vertical retort, bell type or box furnace)</a:t>
            </a:r>
          </a:p>
          <a:p>
            <a:pPr lvl="1"/>
            <a:r>
              <a:rPr lang="en-US" dirty="0" smtClean="0"/>
              <a:t>A means of sealing the charge to exclude air and other contaminants while containing the controlled atmosphere</a:t>
            </a:r>
          </a:p>
          <a:p>
            <a:pPr lvl="1"/>
            <a:r>
              <a:rPr lang="en-US" dirty="0" smtClean="0"/>
              <a:t>An inlet line for introducing atmosphere and an outlet line for exhausting used atmosphere</a:t>
            </a:r>
          </a:p>
          <a:p>
            <a:pPr lvl="1"/>
            <a:r>
              <a:rPr lang="en-US" dirty="0" smtClean="0"/>
              <a:t>Heating elements and appropriate temp. controls</a:t>
            </a:r>
          </a:p>
          <a:p>
            <a:pPr lvl="1"/>
            <a:r>
              <a:rPr lang="en-US" dirty="0" smtClean="0"/>
              <a:t>Fan for forced air circulation to equalize temp.</a:t>
            </a:r>
          </a:p>
        </p:txBody>
      </p:sp>
      <p:grpSp>
        <p:nvGrpSpPr>
          <p:cNvPr id="15" name="Group 14"/>
          <p:cNvGrpSpPr/>
          <p:nvPr/>
        </p:nvGrpSpPr>
        <p:grpSpPr>
          <a:xfrm>
            <a:off x="-3238" y="3505200"/>
            <a:ext cx="3965638" cy="3200400"/>
            <a:chOff x="-76200" y="3657600"/>
            <a:chExt cx="3965638" cy="3200400"/>
          </a:xfrm>
        </p:grpSpPr>
        <p:pic>
          <p:nvPicPr>
            <p:cNvPr id="142338" name="Picture 2"/>
            <p:cNvPicPr>
              <a:picLocks noChangeAspect="1" noChangeArrowheads="1"/>
            </p:cNvPicPr>
            <p:nvPr/>
          </p:nvPicPr>
          <p:blipFill>
            <a:blip r:embed="rId2" cstate="print"/>
            <a:srcRect/>
            <a:stretch>
              <a:fillRect/>
            </a:stretch>
          </p:blipFill>
          <p:spPr bwMode="auto">
            <a:xfrm>
              <a:off x="381000" y="3962400"/>
              <a:ext cx="2383820" cy="2895600"/>
            </a:xfrm>
            <a:prstGeom prst="rect">
              <a:avLst/>
            </a:prstGeom>
            <a:noFill/>
            <a:ln w="9525">
              <a:noFill/>
              <a:miter lim="800000"/>
              <a:headEnd/>
              <a:tailEnd/>
            </a:ln>
          </p:spPr>
        </p:pic>
        <p:sp>
          <p:nvSpPr>
            <p:cNvPr id="5" name="TextBox 4"/>
            <p:cNvSpPr txBox="1"/>
            <p:nvPr/>
          </p:nvSpPr>
          <p:spPr>
            <a:xfrm>
              <a:off x="533400" y="3657600"/>
              <a:ext cx="2337435" cy="369332"/>
            </a:xfrm>
            <a:prstGeom prst="rect">
              <a:avLst/>
            </a:prstGeom>
            <a:noFill/>
          </p:spPr>
          <p:txBody>
            <a:bodyPr wrap="none" rtlCol="0">
              <a:spAutoFit/>
            </a:bodyPr>
            <a:lstStyle/>
            <a:p>
              <a:r>
                <a:rPr lang="en-US" dirty="0" smtClean="0"/>
                <a:t>Vertical Retort Furnace</a:t>
              </a:r>
              <a:endParaRPr lang="en-US" dirty="0"/>
            </a:p>
          </p:txBody>
        </p:sp>
        <p:sp>
          <p:nvSpPr>
            <p:cNvPr id="6" name="TextBox 5"/>
            <p:cNvSpPr txBox="1"/>
            <p:nvPr/>
          </p:nvSpPr>
          <p:spPr>
            <a:xfrm>
              <a:off x="76200" y="4569023"/>
              <a:ext cx="681277" cy="307777"/>
            </a:xfrm>
            <a:prstGeom prst="rect">
              <a:avLst/>
            </a:prstGeom>
            <a:noFill/>
          </p:spPr>
          <p:txBody>
            <a:bodyPr wrap="none" rtlCol="0">
              <a:spAutoFit/>
            </a:bodyPr>
            <a:lstStyle/>
            <a:p>
              <a:r>
                <a:rPr lang="en-US" sz="1400" dirty="0" smtClean="0"/>
                <a:t>Gasket</a:t>
              </a:r>
              <a:endParaRPr lang="en-US" sz="1400" dirty="0"/>
            </a:p>
          </p:txBody>
        </p:sp>
        <p:sp>
          <p:nvSpPr>
            <p:cNvPr id="7" name="TextBox 6"/>
            <p:cNvSpPr txBox="1"/>
            <p:nvPr/>
          </p:nvSpPr>
          <p:spPr>
            <a:xfrm>
              <a:off x="-29460" y="4873823"/>
              <a:ext cx="715260" cy="307777"/>
            </a:xfrm>
            <a:prstGeom prst="rect">
              <a:avLst/>
            </a:prstGeom>
            <a:noFill/>
          </p:spPr>
          <p:txBody>
            <a:bodyPr wrap="none" rtlCol="0">
              <a:spAutoFit/>
            </a:bodyPr>
            <a:lstStyle/>
            <a:p>
              <a:r>
                <a:rPr lang="en-US" sz="1400" dirty="0" smtClean="0"/>
                <a:t>Oil seal</a:t>
              </a:r>
              <a:endParaRPr lang="en-US" sz="1400" dirty="0"/>
            </a:p>
          </p:txBody>
        </p:sp>
        <p:sp>
          <p:nvSpPr>
            <p:cNvPr id="8" name="TextBox 7"/>
            <p:cNvSpPr txBox="1"/>
            <p:nvPr/>
          </p:nvSpPr>
          <p:spPr>
            <a:xfrm>
              <a:off x="-76200" y="5181600"/>
              <a:ext cx="1093697" cy="307777"/>
            </a:xfrm>
            <a:prstGeom prst="rect">
              <a:avLst/>
            </a:prstGeom>
            <a:noFill/>
          </p:spPr>
          <p:txBody>
            <a:bodyPr wrap="none" rtlCol="0">
              <a:spAutoFit/>
            </a:bodyPr>
            <a:lstStyle/>
            <a:p>
              <a:r>
                <a:rPr lang="en-US" sz="1400" dirty="0" smtClean="0"/>
                <a:t>Work basket</a:t>
              </a:r>
              <a:endParaRPr lang="en-US" sz="1400" dirty="0"/>
            </a:p>
          </p:txBody>
        </p:sp>
        <p:sp>
          <p:nvSpPr>
            <p:cNvPr id="9" name="TextBox 8"/>
            <p:cNvSpPr txBox="1"/>
            <p:nvPr/>
          </p:nvSpPr>
          <p:spPr>
            <a:xfrm>
              <a:off x="0" y="5483423"/>
              <a:ext cx="914399" cy="523220"/>
            </a:xfrm>
            <a:prstGeom prst="rect">
              <a:avLst/>
            </a:prstGeom>
            <a:noFill/>
          </p:spPr>
          <p:txBody>
            <a:bodyPr wrap="square" rtlCol="0">
              <a:spAutoFit/>
            </a:bodyPr>
            <a:lstStyle/>
            <a:p>
              <a:r>
                <a:rPr lang="en-US" sz="1400" dirty="0" smtClean="0"/>
                <a:t>Heating element</a:t>
              </a:r>
              <a:endParaRPr lang="en-US" sz="1400" dirty="0"/>
            </a:p>
          </p:txBody>
        </p:sp>
        <p:sp>
          <p:nvSpPr>
            <p:cNvPr id="10" name="TextBox 9"/>
            <p:cNvSpPr txBox="1"/>
            <p:nvPr/>
          </p:nvSpPr>
          <p:spPr>
            <a:xfrm>
              <a:off x="0" y="6172200"/>
              <a:ext cx="442750" cy="307777"/>
            </a:xfrm>
            <a:prstGeom prst="rect">
              <a:avLst/>
            </a:prstGeom>
            <a:noFill/>
          </p:spPr>
          <p:txBody>
            <a:bodyPr wrap="none" rtlCol="0">
              <a:spAutoFit/>
            </a:bodyPr>
            <a:lstStyle/>
            <a:p>
              <a:r>
                <a:rPr lang="en-US" sz="1400" dirty="0" smtClean="0"/>
                <a:t>Fan</a:t>
              </a:r>
              <a:endParaRPr lang="en-US" sz="1400" dirty="0"/>
            </a:p>
          </p:txBody>
        </p:sp>
        <p:sp>
          <p:nvSpPr>
            <p:cNvPr id="11" name="TextBox 10"/>
            <p:cNvSpPr txBox="1"/>
            <p:nvPr/>
          </p:nvSpPr>
          <p:spPr>
            <a:xfrm>
              <a:off x="2590800" y="3962400"/>
              <a:ext cx="1245982" cy="307777"/>
            </a:xfrm>
            <a:prstGeom prst="rect">
              <a:avLst/>
            </a:prstGeom>
            <a:noFill/>
          </p:spPr>
          <p:txBody>
            <a:bodyPr wrap="none" rtlCol="0">
              <a:spAutoFit/>
            </a:bodyPr>
            <a:lstStyle/>
            <a:p>
              <a:r>
                <a:rPr lang="en-US" sz="1400" dirty="0" smtClean="0"/>
                <a:t>Thermocouple</a:t>
              </a:r>
              <a:endParaRPr lang="en-US" sz="1400" dirty="0"/>
            </a:p>
          </p:txBody>
        </p:sp>
        <p:sp>
          <p:nvSpPr>
            <p:cNvPr id="12" name="TextBox 11"/>
            <p:cNvSpPr txBox="1"/>
            <p:nvPr/>
          </p:nvSpPr>
          <p:spPr>
            <a:xfrm>
              <a:off x="2438400" y="6172200"/>
              <a:ext cx="1451038" cy="307777"/>
            </a:xfrm>
            <a:prstGeom prst="rect">
              <a:avLst/>
            </a:prstGeom>
            <a:noFill/>
          </p:spPr>
          <p:txBody>
            <a:bodyPr wrap="none" rtlCol="0">
              <a:spAutoFit/>
            </a:bodyPr>
            <a:lstStyle/>
            <a:p>
              <a:r>
                <a:rPr lang="en-US" sz="1400" dirty="0" smtClean="0"/>
                <a:t>Cooling assembly</a:t>
              </a:r>
              <a:endParaRPr lang="en-US" sz="1400" dirty="0"/>
            </a:p>
          </p:txBody>
        </p:sp>
      </p:grpSp>
      <p:grpSp>
        <p:nvGrpSpPr>
          <p:cNvPr id="16" name="Group 15"/>
          <p:cNvGrpSpPr/>
          <p:nvPr/>
        </p:nvGrpSpPr>
        <p:grpSpPr>
          <a:xfrm>
            <a:off x="4343400" y="3581400"/>
            <a:ext cx="3733800" cy="3124200"/>
            <a:chOff x="4343400" y="3733800"/>
            <a:chExt cx="3733800" cy="3124200"/>
          </a:xfrm>
        </p:grpSpPr>
        <p:pic>
          <p:nvPicPr>
            <p:cNvPr id="142339" name="Picture 3"/>
            <p:cNvPicPr>
              <a:picLocks noChangeAspect="1" noChangeArrowheads="1"/>
            </p:cNvPicPr>
            <p:nvPr/>
          </p:nvPicPr>
          <p:blipFill>
            <a:blip r:embed="rId3" cstate="print"/>
            <a:srcRect/>
            <a:stretch>
              <a:fillRect/>
            </a:stretch>
          </p:blipFill>
          <p:spPr bwMode="auto">
            <a:xfrm>
              <a:off x="4343400" y="4150995"/>
              <a:ext cx="3733800" cy="2707005"/>
            </a:xfrm>
            <a:prstGeom prst="rect">
              <a:avLst/>
            </a:prstGeom>
            <a:noFill/>
            <a:ln w="9525">
              <a:noFill/>
              <a:miter lim="800000"/>
              <a:headEnd/>
              <a:tailEnd/>
            </a:ln>
          </p:spPr>
        </p:pic>
        <p:sp>
          <p:nvSpPr>
            <p:cNvPr id="14" name="TextBox 13"/>
            <p:cNvSpPr txBox="1"/>
            <p:nvPr/>
          </p:nvSpPr>
          <p:spPr>
            <a:xfrm>
              <a:off x="5257800" y="3733800"/>
              <a:ext cx="1833322" cy="369332"/>
            </a:xfrm>
            <a:prstGeom prst="rect">
              <a:avLst/>
            </a:prstGeom>
            <a:noFill/>
          </p:spPr>
          <p:txBody>
            <a:bodyPr wrap="none" rtlCol="0">
              <a:spAutoFit/>
            </a:bodyPr>
            <a:lstStyle/>
            <a:p>
              <a:r>
                <a:rPr lang="en-US" dirty="0" smtClean="0"/>
                <a:t>Bell Type Furnace</a:t>
              </a:r>
              <a:endParaRPr lang="en-US" dirty="0"/>
            </a:p>
          </p:txBody>
        </p:sp>
      </p:gr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Equipment</a:t>
            </a:r>
            <a:endParaRPr lang="en-US" dirty="0"/>
          </a:p>
        </p:txBody>
      </p:sp>
      <p:sp>
        <p:nvSpPr>
          <p:cNvPr id="3" name="Content Placeholder 2"/>
          <p:cNvSpPr>
            <a:spLocks noGrp="1"/>
          </p:cNvSpPr>
          <p:nvPr>
            <p:ph idx="1"/>
          </p:nvPr>
        </p:nvSpPr>
        <p:spPr>
          <a:xfrm>
            <a:off x="457200" y="762000"/>
            <a:ext cx="8229600" cy="5867400"/>
          </a:xfrm>
        </p:spPr>
        <p:txBody>
          <a:bodyPr>
            <a:normAutofit fontScale="55000" lnSpcReduction="20000"/>
          </a:bodyPr>
          <a:lstStyle/>
          <a:p>
            <a:r>
              <a:rPr lang="en-US" dirty="0" smtClean="0"/>
              <a:t>To minimize reaction, fixture, retorts, fans, work basket are made of steels with Cr and Ni. Enamel coated basket has also been successfully used. </a:t>
            </a:r>
          </a:p>
          <a:p>
            <a:r>
              <a:rPr lang="en-US" dirty="0" smtClean="0"/>
              <a:t>Ammonia supply: Anhydrous ammonia (refrigeration grade, 99.98 wt%). Storage tanks are situated outside the building in which </a:t>
            </a:r>
            <a:r>
              <a:rPr lang="en-US" dirty="0" err="1" smtClean="0"/>
              <a:t>nitriding</a:t>
            </a:r>
            <a:r>
              <a:rPr lang="en-US" dirty="0" smtClean="0"/>
              <a:t> equipment is located. </a:t>
            </a:r>
          </a:p>
          <a:p>
            <a:r>
              <a:rPr lang="en-US" dirty="0" smtClean="0"/>
              <a:t>Special precaution: To avoid leaks, exceptionally good piping should be followed. Materials used for valves, pipes are stainless steel, aluminum. Ammonia corrodes brass, Zn. </a:t>
            </a:r>
          </a:p>
          <a:p>
            <a:r>
              <a:rPr lang="en-US" dirty="0" smtClean="0"/>
              <a:t>Pressure regulation</a:t>
            </a:r>
          </a:p>
          <a:p>
            <a:r>
              <a:rPr lang="en-US" dirty="0" smtClean="0"/>
              <a:t>Exhaust gas: Contains air, </a:t>
            </a:r>
            <a:r>
              <a:rPr lang="en-US" dirty="0" err="1" smtClean="0"/>
              <a:t>air+ammonia</a:t>
            </a:r>
            <a:r>
              <a:rPr lang="en-US" dirty="0" smtClean="0"/>
              <a:t>, </a:t>
            </a:r>
            <a:r>
              <a:rPr lang="en-US" dirty="0" err="1" smtClean="0"/>
              <a:t>ammonia+hydrogen+nitrogen</a:t>
            </a:r>
            <a:r>
              <a:rPr lang="en-US" dirty="0" smtClean="0"/>
              <a:t>  and are released in air as high as possible outside building. Nitrogen gas is purged during heating and cooling and burnt at the terminal during </a:t>
            </a:r>
            <a:r>
              <a:rPr lang="en-US" dirty="0" err="1" smtClean="0"/>
              <a:t>nitriding</a:t>
            </a:r>
            <a:r>
              <a:rPr lang="en-US" dirty="0" smtClean="0"/>
              <a:t> cycle. Building must be well ventilated. </a:t>
            </a:r>
          </a:p>
          <a:p>
            <a:r>
              <a:rPr lang="en-US" dirty="0" smtClean="0"/>
              <a:t>Safety Precaution: Anhydrous ammonia is flammable with a narrow range. Concentrations of 15-25% ammonia in air produces explosive mixtures. Dry ammonia is non-corrosive; however, in contact with air, it is corrosive. Ammonia is highly soluble in water, so spraying equipment is required in case of severe leak. </a:t>
            </a:r>
          </a:p>
          <a:p>
            <a:r>
              <a:rPr lang="en-US" dirty="0" smtClean="0"/>
              <a:t>Hydrogen hazard: Anhydrous ammonia produces considerable amount of hydrogen upon cracking, which is flammable. Racking or complete dissociation does not occur in </a:t>
            </a:r>
            <a:r>
              <a:rPr lang="en-US" dirty="0" err="1" smtClean="0"/>
              <a:t>nitriding</a:t>
            </a:r>
            <a:r>
              <a:rPr lang="en-US" dirty="0" smtClean="0"/>
              <a:t> furnace but there is enough hydrogen in exhaust that can be considered as fire hazard. Because of the presence of hydrogen in the </a:t>
            </a:r>
            <a:r>
              <a:rPr lang="en-US" dirty="0" err="1" smtClean="0"/>
              <a:t>nitriding</a:t>
            </a:r>
            <a:r>
              <a:rPr lang="en-US" dirty="0" smtClean="0"/>
              <a:t> furnace, it should never be opened when it is heated to </a:t>
            </a:r>
            <a:r>
              <a:rPr lang="en-US" dirty="0" err="1" smtClean="0"/>
              <a:t>nitriding</a:t>
            </a:r>
            <a:r>
              <a:rPr lang="en-US" dirty="0" smtClean="0"/>
              <a:t> temp. If it is necessary to remove the part before the furnace is cooled, the furnace must be purged with inert gas. </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Common </a:t>
            </a:r>
            <a:r>
              <a:rPr lang="en-US" dirty="0" err="1" smtClean="0"/>
              <a:t>Nitriding</a:t>
            </a:r>
            <a:r>
              <a:rPr lang="en-US" dirty="0" smtClean="0"/>
              <a:t> Problems</a:t>
            </a:r>
            <a:endParaRPr lang="en-US" dirty="0"/>
          </a:p>
        </p:txBody>
      </p:sp>
      <p:sp>
        <p:nvSpPr>
          <p:cNvPr id="3" name="Content Placeholder 2"/>
          <p:cNvSpPr>
            <a:spLocks noGrp="1"/>
          </p:cNvSpPr>
          <p:nvPr>
            <p:ph idx="1"/>
          </p:nvPr>
        </p:nvSpPr>
        <p:spPr>
          <a:xfrm>
            <a:off x="533400" y="990600"/>
            <a:ext cx="8229600" cy="5867400"/>
          </a:xfrm>
        </p:spPr>
        <p:txBody>
          <a:bodyPr>
            <a:normAutofit fontScale="55000" lnSpcReduction="20000"/>
          </a:bodyPr>
          <a:lstStyle/>
          <a:p>
            <a:r>
              <a:rPr lang="en-US" dirty="0" smtClean="0"/>
              <a:t>Low case hardness or shallow case</a:t>
            </a:r>
          </a:p>
          <a:p>
            <a:pPr lvl="1"/>
            <a:r>
              <a:rPr lang="en-US" dirty="0" smtClean="0"/>
              <a:t>Composition unsuitable for </a:t>
            </a:r>
            <a:r>
              <a:rPr lang="en-US" dirty="0" err="1" smtClean="0"/>
              <a:t>nitriding</a:t>
            </a:r>
            <a:endParaRPr lang="en-US" dirty="0" smtClean="0"/>
          </a:p>
          <a:p>
            <a:pPr lvl="1"/>
            <a:r>
              <a:rPr lang="en-US" dirty="0" smtClean="0"/>
              <a:t>Improper microstructure</a:t>
            </a:r>
          </a:p>
          <a:p>
            <a:pPr lvl="1"/>
            <a:r>
              <a:rPr lang="en-US" dirty="0" smtClean="0"/>
              <a:t>Failure to quench and temper prior to </a:t>
            </a:r>
            <a:r>
              <a:rPr lang="en-US" dirty="0" err="1" smtClean="0"/>
              <a:t>nitriding</a:t>
            </a:r>
            <a:endParaRPr lang="en-US" dirty="0" smtClean="0"/>
          </a:p>
          <a:p>
            <a:pPr lvl="1"/>
            <a:r>
              <a:rPr lang="en-US" dirty="0" smtClean="0"/>
              <a:t>Low core hardness</a:t>
            </a:r>
          </a:p>
          <a:p>
            <a:pPr lvl="1"/>
            <a:r>
              <a:rPr lang="en-US" dirty="0" smtClean="0"/>
              <a:t>Surface </a:t>
            </a:r>
            <a:r>
              <a:rPr lang="en-US" dirty="0" err="1" smtClean="0"/>
              <a:t>passivation</a:t>
            </a:r>
            <a:r>
              <a:rPr lang="en-US" dirty="0" smtClean="0"/>
              <a:t>, from machining, inadequate cleaning or foreign matter</a:t>
            </a:r>
          </a:p>
          <a:p>
            <a:pPr lvl="1"/>
            <a:r>
              <a:rPr lang="en-US" dirty="0" smtClean="0"/>
              <a:t>Excessively low or high </a:t>
            </a:r>
            <a:r>
              <a:rPr lang="en-US" dirty="0" err="1" smtClean="0"/>
              <a:t>nitriding</a:t>
            </a:r>
            <a:r>
              <a:rPr lang="en-US" dirty="0" smtClean="0"/>
              <a:t> temp.</a:t>
            </a:r>
          </a:p>
          <a:p>
            <a:pPr lvl="1"/>
            <a:r>
              <a:rPr lang="en-US" dirty="0" smtClean="0"/>
              <a:t>Insufficient ammonia flow</a:t>
            </a:r>
          </a:p>
          <a:p>
            <a:pPr lvl="1"/>
            <a:r>
              <a:rPr lang="en-US" dirty="0" err="1" smtClean="0"/>
              <a:t>Nonuniform</a:t>
            </a:r>
            <a:r>
              <a:rPr lang="en-US" dirty="0" smtClean="0"/>
              <a:t> circulation or temp. in furnace</a:t>
            </a:r>
          </a:p>
          <a:p>
            <a:pPr lvl="1"/>
            <a:r>
              <a:rPr lang="en-US" dirty="0" smtClean="0"/>
              <a:t>Prolonged exposure of furnace parts or temp. in furnace</a:t>
            </a:r>
          </a:p>
          <a:p>
            <a:pPr lvl="1"/>
            <a:r>
              <a:rPr lang="en-US" dirty="0" smtClean="0"/>
              <a:t>Insufficient time at temp.</a:t>
            </a:r>
          </a:p>
          <a:p>
            <a:r>
              <a:rPr lang="en-US" dirty="0" smtClean="0"/>
              <a:t>Discoloration of </a:t>
            </a:r>
            <a:r>
              <a:rPr lang="en-US" dirty="0" err="1" smtClean="0"/>
              <a:t>workpieces</a:t>
            </a:r>
            <a:endParaRPr lang="en-US" dirty="0" smtClean="0"/>
          </a:p>
          <a:p>
            <a:pPr lvl="1"/>
            <a:r>
              <a:rPr lang="en-US" dirty="0" smtClean="0"/>
              <a:t>Inadequate surface  cleaning/etching, phosphate coating</a:t>
            </a:r>
          </a:p>
          <a:p>
            <a:pPr lvl="1"/>
            <a:r>
              <a:rPr lang="en-US" dirty="0" smtClean="0"/>
              <a:t>Oil, air or moisture in the retort</a:t>
            </a:r>
          </a:p>
          <a:p>
            <a:pPr lvl="2"/>
            <a:r>
              <a:rPr lang="en-US" dirty="0" smtClean="0"/>
              <a:t>Oil in the retort can occur due to inadequate cleaning of parts, low pressure at seal, overheating of seal, leakage at the base</a:t>
            </a:r>
          </a:p>
          <a:p>
            <a:pPr lvl="2"/>
            <a:r>
              <a:rPr lang="en-US" dirty="0" smtClean="0"/>
              <a:t>Moisture in the retort can occur due to leakage from cooling chamber, water being sucked during rapid cooling with inadequate gas flow</a:t>
            </a:r>
          </a:p>
          <a:p>
            <a:pPr lvl="2"/>
            <a:r>
              <a:rPr lang="en-US" dirty="0" smtClean="0"/>
              <a:t>Air in the retort can occur due to inadequate seal, leakage around pipes/</a:t>
            </a:r>
            <a:r>
              <a:rPr lang="en-US" dirty="0" err="1" smtClean="0"/>
              <a:t>thermocuple</a:t>
            </a:r>
            <a:r>
              <a:rPr lang="en-US" dirty="0" smtClean="0"/>
              <a:t>, and introduction of air to purge ammonia while charge is above 175</a:t>
            </a:r>
            <a:r>
              <a:rPr lang="en-US" baseline="30000" dirty="0" smtClean="0"/>
              <a:t>o</a:t>
            </a:r>
            <a:r>
              <a:rPr lang="en-US" dirty="0" smtClean="0"/>
              <a:t>C. </a:t>
            </a:r>
          </a:p>
          <a:p>
            <a:r>
              <a:rPr lang="en-US" dirty="0" smtClean="0"/>
              <a:t>Excessive dimensional changes</a:t>
            </a:r>
          </a:p>
          <a:p>
            <a:r>
              <a:rPr lang="en-US" dirty="0" smtClean="0"/>
              <a:t>Cracking and </a:t>
            </a:r>
            <a:r>
              <a:rPr lang="en-US" dirty="0" err="1" smtClean="0"/>
              <a:t>spalling</a:t>
            </a:r>
            <a:r>
              <a:rPr lang="en-US" dirty="0" smtClean="0"/>
              <a:t> of </a:t>
            </a:r>
            <a:r>
              <a:rPr lang="en-US" dirty="0" err="1" smtClean="0"/>
              <a:t>nitrided</a:t>
            </a:r>
            <a:r>
              <a:rPr lang="en-US" dirty="0" smtClean="0"/>
              <a:t> surface</a:t>
            </a:r>
          </a:p>
          <a:p>
            <a:r>
              <a:rPr lang="en-US" dirty="0" smtClean="0"/>
              <a:t>Variation in percentage of ammonia dissociation</a:t>
            </a:r>
          </a:p>
          <a:p>
            <a:r>
              <a:rPr lang="en-US" dirty="0" smtClean="0"/>
              <a:t>Deeper white layer</a:t>
            </a:r>
          </a:p>
          <a:p>
            <a:r>
              <a:rPr lang="en-US" dirty="0" smtClean="0"/>
              <a:t>Plugging of exhaust lines and pipette lines</a:t>
            </a:r>
          </a:p>
          <a:p>
            <a:endParaRPr 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smtClean="0"/>
              <a:t>Chemical Acceleration</a:t>
            </a:r>
            <a:endParaRPr lang="en-US" dirty="0"/>
          </a:p>
        </p:txBody>
      </p:sp>
      <p:graphicFrame>
        <p:nvGraphicFramePr>
          <p:cNvPr id="4" name="Table 3"/>
          <p:cNvGraphicFramePr>
            <a:graphicFrameLocks noGrp="1"/>
          </p:cNvGraphicFramePr>
          <p:nvPr/>
        </p:nvGraphicFramePr>
        <p:xfrm>
          <a:off x="228600" y="914400"/>
          <a:ext cx="8763000" cy="5760720"/>
        </p:xfrm>
        <a:graphic>
          <a:graphicData uri="http://schemas.openxmlformats.org/drawingml/2006/table">
            <a:tbl>
              <a:tblPr firstRow="1" bandRow="1">
                <a:tableStyleId>{5C22544A-7EE6-4342-B048-85BDC9FD1C3A}</a:tableStyleId>
              </a:tblPr>
              <a:tblGrid>
                <a:gridCol w="1143000"/>
                <a:gridCol w="1219200"/>
                <a:gridCol w="1447800"/>
                <a:gridCol w="1752600"/>
                <a:gridCol w="3200400"/>
              </a:tblGrid>
              <a:tr h="370840">
                <a:tc>
                  <a:txBody>
                    <a:bodyPr/>
                    <a:lstStyle/>
                    <a:p>
                      <a:pPr algn="ctr"/>
                      <a:r>
                        <a:rPr lang="en-US" dirty="0" smtClean="0"/>
                        <a:t>Type of accelerator</a:t>
                      </a:r>
                      <a:endParaRPr lang="en-US" dirty="0"/>
                    </a:p>
                  </a:txBody>
                  <a:tcPr/>
                </a:tc>
                <a:tc>
                  <a:txBody>
                    <a:bodyPr/>
                    <a:lstStyle/>
                    <a:p>
                      <a:pPr algn="ctr"/>
                      <a:r>
                        <a:rPr lang="en-US" dirty="0" smtClean="0"/>
                        <a:t>Example</a:t>
                      </a:r>
                      <a:endParaRPr lang="en-US" dirty="0"/>
                    </a:p>
                  </a:txBody>
                  <a:tcPr/>
                </a:tc>
                <a:tc>
                  <a:txBody>
                    <a:bodyPr/>
                    <a:lstStyle/>
                    <a:p>
                      <a:pPr algn="ctr"/>
                      <a:r>
                        <a:rPr lang="en-US" dirty="0" smtClean="0"/>
                        <a:t>Concentration</a:t>
                      </a:r>
                      <a:endParaRPr lang="en-US" dirty="0"/>
                    </a:p>
                  </a:txBody>
                  <a:tcPr/>
                </a:tc>
                <a:tc>
                  <a:txBody>
                    <a:bodyPr/>
                    <a:lstStyle/>
                    <a:p>
                      <a:pPr algn="ctr"/>
                      <a:r>
                        <a:rPr lang="en-US" dirty="0" smtClean="0"/>
                        <a:t>Advantages</a:t>
                      </a:r>
                      <a:endParaRPr lang="en-US" dirty="0"/>
                    </a:p>
                  </a:txBody>
                  <a:tcPr/>
                </a:tc>
                <a:tc>
                  <a:txBody>
                    <a:bodyPr/>
                    <a:lstStyle/>
                    <a:p>
                      <a:pPr algn="ctr"/>
                      <a:r>
                        <a:rPr lang="en-US" dirty="0" smtClean="0"/>
                        <a:t>Disadvantages</a:t>
                      </a:r>
                      <a:endParaRPr lang="en-US" dirty="0"/>
                    </a:p>
                  </a:txBody>
                  <a:tcPr/>
                </a:tc>
              </a:tr>
              <a:tr h="370840">
                <a:tc>
                  <a:txBody>
                    <a:bodyPr/>
                    <a:lstStyle/>
                    <a:p>
                      <a:pPr algn="ctr"/>
                      <a:r>
                        <a:rPr lang="en-US" dirty="0" smtClean="0"/>
                        <a:t>NO</a:t>
                      </a:r>
                      <a:r>
                        <a:rPr lang="en-US" baseline="-25000" dirty="0" smtClean="0"/>
                        <a:t>3</a:t>
                      </a:r>
                      <a:r>
                        <a:rPr lang="en-US" baseline="30000" dirty="0" smtClean="0"/>
                        <a:t>-</a:t>
                      </a:r>
                      <a:endParaRPr lang="en-US" baseline="30000" dirty="0"/>
                    </a:p>
                  </a:txBody>
                  <a:tcPr/>
                </a:tc>
                <a:tc>
                  <a:txBody>
                    <a:bodyPr/>
                    <a:lstStyle/>
                    <a:p>
                      <a:pPr algn="ctr"/>
                      <a:r>
                        <a:rPr lang="en-US" dirty="0" smtClean="0"/>
                        <a:t>NaNO</a:t>
                      </a:r>
                      <a:r>
                        <a:rPr lang="en-US" baseline="-25000" dirty="0" smtClean="0"/>
                        <a:t>3</a:t>
                      </a:r>
                      <a:r>
                        <a:rPr lang="en-US" dirty="0" smtClean="0"/>
                        <a:t>,</a:t>
                      </a:r>
                      <a:r>
                        <a:rPr lang="en-US" baseline="0" dirty="0" smtClean="0"/>
                        <a:t> Zn(NO</a:t>
                      </a:r>
                      <a:r>
                        <a:rPr lang="en-US" baseline="-25000" dirty="0" smtClean="0"/>
                        <a:t>3</a:t>
                      </a:r>
                      <a:r>
                        <a:rPr lang="en-US" baseline="0" dirty="0" smtClean="0"/>
                        <a:t>)</a:t>
                      </a:r>
                      <a:r>
                        <a:rPr lang="en-US" baseline="-25000" dirty="0" smtClean="0"/>
                        <a:t>2</a:t>
                      </a:r>
                      <a:endParaRPr lang="en-US" baseline="-25000" dirty="0"/>
                    </a:p>
                  </a:txBody>
                  <a:tcPr/>
                </a:tc>
                <a:tc>
                  <a:txBody>
                    <a:bodyPr/>
                    <a:lstStyle/>
                    <a:p>
                      <a:pPr algn="ctr"/>
                      <a:r>
                        <a:rPr lang="en-US" dirty="0" smtClean="0"/>
                        <a:t>1-3%</a:t>
                      </a:r>
                      <a:endParaRPr lang="en-US" dirty="0"/>
                    </a:p>
                  </a:txBody>
                  <a:tcPr/>
                </a:tc>
                <a:tc>
                  <a:txBody>
                    <a:bodyPr/>
                    <a:lstStyle/>
                    <a:p>
                      <a:pPr algn="ctr"/>
                      <a:r>
                        <a:rPr lang="en-US" dirty="0" smtClean="0"/>
                        <a:t>Lower sludge</a:t>
                      </a:r>
                      <a:endParaRPr lang="en-US" dirty="0"/>
                    </a:p>
                  </a:txBody>
                  <a:tcPr/>
                </a:tc>
                <a:tc>
                  <a:txBody>
                    <a:bodyPr/>
                    <a:lstStyle/>
                    <a:p>
                      <a:pPr algn="ctr"/>
                      <a:r>
                        <a:rPr lang="en-US" dirty="0" smtClean="0"/>
                        <a:t>Reduction of</a:t>
                      </a:r>
                      <a:r>
                        <a:rPr lang="en-US" baseline="0" dirty="0" smtClean="0"/>
                        <a:t> FePO</a:t>
                      </a:r>
                      <a:r>
                        <a:rPr lang="en-US" baseline="-25000" dirty="0" smtClean="0"/>
                        <a:t>4</a:t>
                      </a:r>
                      <a:r>
                        <a:rPr lang="en-US" baseline="0" dirty="0" smtClean="0"/>
                        <a:t> increases Fe content of the coating</a:t>
                      </a:r>
                      <a:endParaRPr 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NO</a:t>
                      </a:r>
                      <a:r>
                        <a:rPr lang="en-US" baseline="-25000" dirty="0" smtClean="0"/>
                        <a:t>2</a:t>
                      </a:r>
                      <a:r>
                        <a:rPr lang="en-US" baseline="30000" dirty="0" smtClean="0"/>
                        <a:t>-</a:t>
                      </a:r>
                    </a:p>
                  </a:txBody>
                  <a:tcPr/>
                </a:tc>
                <a:tc>
                  <a:txBody>
                    <a:bodyPr/>
                    <a:lstStyle/>
                    <a:p>
                      <a:pPr algn="ctr"/>
                      <a:r>
                        <a:rPr lang="en-US" dirty="0" smtClean="0"/>
                        <a:t>NaNO</a:t>
                      </a:r>
                      <a:r>
                        <a:rPr lang="en-US" baseline="-25000" dirty="0" smtClean="0"/>
                        <a:t>2</a:t>
                      </a:r>
                      <a:endParaRPr lang="en-US" dirty="0"/>
                    </a:p>
                  </a:txBody>
                  <a:tcPr/>
                </a:tc>
                <a:tc>
                  <a:txBody>
                    <a:bodyPr/>
                    <a:lstStyle/>
                    <a:p>
                      <a:pPr algn="ctr"/>
                      <a:r>
                        <a:rPr lang="en-US" dirty="0" smtClean="0"/>
                        <a:t>0.1-0.2 g/l</a:t>
                      </a:r>
                      <a:endParaRPr lang="en-US" dirty="0"/>
                    </a:p>
                  </a:txBody>
                  <a:tcPr/>
                </a:tc>
                <a:tc>
                  <a:txBody>
                    <a:bodyPr/>
                    <a:lstStyle/>
                    <a:p>
                      <a:pPr algn="ctr"/>
                      <a:r>
                        <a:rPr lang="en-US" dirty="0" smtClean="0"/>
                        <a:t>Rapid</a:t>
                      </a:r>
                      <a:r>
                        <a:rPr lang="en-US" baseline="0" dirty="0" smtClean="0"/>
                        <a:t> processing at low temp.</a:t>
                      </a:r>
                      <a:endParaRPr lang="en-US" dirty="0"/>
                    </a:p>
                  </a:txBody>
                  <a:tcPr/>
                </a:tc>
                <a:tc>
                  <a:txBody>
                    <a:bodyPr/>
                    <a:lstStyle/>
                    <a:p>
                      <a:pPr algn="ctr"/>
                      <a:r>
                        <a:rPr lang="en-US" dirty="0" smtClean="0"/>
                        <a:t>Corrosive</a:t>
                      </a:r>
                      <a:r>
                        <a:rPr lang="en-US" baseline="0" dirty="0" smtClean="0"/>
                        <a:t> fumes, unstable bath temp.</a:t>
                      </a:r>
                      <a:endParaRPr lang="en-US" dirty="0"/>
                    </a:p>
                  </a:txBody>
                  <a:tcPr/>
                </a:tc>
              </a:tr>
              <a:tr h="370840">
                <a:tc>
                  <a:txBody>
                    <a:bodyPr/>
                    <a:lstStyle/>
                    <a:p>
                      <a:pPr algn="ctr"/>
                      <a:r>
                        <a:rPr lang="en-US" dirty="0" smtClean="0"/>
                        <a:t>ClO</a:t>
                      </a:r>
                      <a:r>
                        <a:rPr lang="en-US" baseline="-25000" dirty="0" smtClean="0"/>
                        <a:t>3</a:t>
                      </a:r>
                      <a:r>
                        <a:rPr lang="en-US" baseline="30000" dirty="0" smtClean="0"/>
                        <a:t>-</a:t>
                      </a:r>
                      <a:endParaRPr lang="en-US" dirty="0"/>
                    </a:p>
                  </a:txBody>
                  <a:tcPr/>
                </a:tc>
                <a:tc>
                  <a:txBody>
                    <a:bodyPr/>
                    <a:lstStyle/>
                    <a:p>
                      <a:pPr algn="ctr"/>
                      <a:r>
                        <a:rPr lang="en-US" dirty="0" smtClean="0"/>
                        <a:t>ZnClO</a:t>
                      </a:r>
                      <a:r>
                        <a:rPr lang="en-US" baseline="-25000" dirty="0" smtClean="0"/>
                        <a:t>3</a:t>
                      </a:r>
                      <a:r>
                        <a:rPr lang="en-US" baseline="0" dirty="0" smtClean="0"/>
                        <a:t>)</a:t>
                      </a:r>
                      <a:r>
                        <a:rPr lang="en-US" baseline="-25000" dirty="0" smtClean="0"/>
                        <a:t>2</a:t>
                      </a:r>
                      <a:endParaRPr lang="en-US" dirty="0"/>
                    </a:p>
                  </a:txBody>
                  <a:tcPr/>
                </a:tc>
                <a:tc>
                  <a:txBody>
                    <a:bodyPr/>
                    <a:lstStyle/>
                    <a:p>
                      <a:pPr algn="ctr"/>
                      <a:r>
                        <a:rPr lang="en-US" dirty="0" smtClean="0"/>
                        <a:t>0.5-1%</a:t>
                      </a:r>
                      <a:endParaRPr lang="en-US" dirty="0"/>
                    </a:p>
                  </a:txBody>
                  <a:tcPr/>
                </a:tc>
                <a:tc>
                  <a:txBody>
                    <a:bodyPr/>
                    <a:lstStyle/>
                    <a:p>
                      <a:pPr algn="ctr"/>
                      <a:r>
                        <a:rPr lang="en-US" dirty="0" smtClean="0"/>
                        <a:t>No white</a:t>
                      </a:r>
                      <a:r>
                        <a:rPr lang="en-US" baseline="0" dirty="0" smtClean="0"/>
                        <a:t> stain</a:t>
                      </a:r>
                      <a:endParaRPr lang="en-US" dirty="0"/>
                    </a:p>
                  </a:txBody>
                  <a:tcPr/>
                </a:tc>
                <a:tc>
                  <a:txBody>
                    <a:bodyPr/>
                    <a:lstStyle/>
                    <a:p>
                      <a:pPr algn="ctr"/>
                      <a:r>
                        <a:rPr lang="en-US" dirty="0" smtClean="0"/>
                        <a:t>Corrosive natur</a:t>
                      </a:r>
                      <a:r>
                        <a:rPr lang="en-US" baseline="0" dirty="0" smtClean="0"/>
                        <a:t>e of chlorate, high concentrations poisons the bath, removal of </a:t>
                      </a:r>
                      <a:r>
                        <a:rPr lang="en-US" baseline="0" dirty="0" err="1" smtClean="0"/>
                        <a:t>gelatinnous</a:t>
                      </a:r>
                      <a:r>
                        <a:rPr lang="en-US" baseline="0" dirty="0" smtClean="0"/>
                        <a:t> precipitate is difficult</a:t>
                      </a:r>
                      <a:endParaRPr lang="en-US" dirty="0"/>
                    </a:p>
                  </a:txBody>
                  <a:tcPr/>
                </a:tc>
              </a:tr>
              <a:tr h="370840">
                <a:tc>
                  <a:txBody>
                    <a:bodyPr/>
                    <a:lstStyle/>
                    <a:p>
                      <a:pPr algn="ctr"/>
                      <a:r>
                        <a:rPr lang="en-US" dirty="0" smtClean="0"/>
                        <a:t>H</a:t>
                      </a:r>
                      <a:r>
                        <a:rPr lang="en-US" sz="1800" kern="1200" baseline="-25000" dirty="0" smtClean="0">
                          <a:solidFill>
                            <a:schemeClr val="dk1"/>
                          </a:solidFill>
                          <a:latin typeface="+mn-lt"/>
                          <a:ea typeface="+mn-ea"/>
                          <a:cs typeface="+mn-cs"/>
                        </a:rPr>
                        <a:t>2</a:t>
                      </a:r>
                      <a:r>
                        <a:rPr lang="en-US" dirty="0" smtClean="0"/>
                        <a:t>O</a:t>
                      </a:r>
                      <a:r>
                        <a:rPr lang="en-US" baseline="-25000" dirty="0" smtClean="0"/>
                        <a:t>2</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H</a:t>
                      </a:r>
                      <a:r>
                        <a:rPr lang="en-US" sz="1800" kern="1200" baseline="-25000" dirty="0" smtClean="0">
                          <a:solidFill>
                            <a:schemeClr val="dk1"/>
                          </a:solidFill>
                          <a:latin typeface="+mn-lt"/>
                          <a:ea typeface="+mn-ea"/>
                          <a:cs typeface="+mn-cs"/>
                        </a:rPr>
                        <a:t>2</a:t>
                      </a:r>
                      <a:r>
                        <a:rPr lang="en-US" dirty="0" smtClean="0"/>
                        <a:t>O</a:t>
                      </a:r>
                      <a:r>
                        <a:rPr lang="en-US" baseline="-25000" dirty="0" smtClean="0"/>
                        <a:t>2</a:t>
                      </a:r>
                      <a:endParaRPr lang="en-US" dirty="0" smtClean="0"/>
                    </a:p>
                    <a:p>
                      <a:pPr algn="ctr"/>
                      <a:endParaRPr lang="en-US" dirty="0"/>
                    </a:p>
                  </a:txBody>
                  <a:tcPr/>
                </a:tc>
                <a:tc>
                  <a:txBody>
                    <a:bodyPr/>
                    <a:lstStyle/>
                    <a:p>
                      <a:pPr algn="ctr"/>
                      <a:r>
                        <a:rPr lang="en-US" dirty="0" smtClean="0"/>
                        <a:t>0.05</a:t>
                      </a:r>
                      <a:r>
                        <a:rPr lang="en-US" baseline="0" dirty="0" smtClean="0"/>
                        <a:t> g/l</a:t>
                      </a:r>
                      <a:endParaRPr lang="en-US" dirty="0"/>
                    </a:p>
                  </a:txBody>
                  <a:tcPr/>
                </a:tc>
                <a:tc>
                  <a:txBody>
                    <a:bodyPr/>
                    <a:lstStyle/>
                    <a:p>
                      <a:pPr algn="ctr"/>
                      <a:r>
                        <a:rPr lang="en-US" dirty="0" smtClean="0"/>
                        <a:t>Low coating weight,</a:t>
                      </a:r>
                      <a:r>
                        <a:rPr lang="en-US" baseline="0" dirty="0" smtClean="0"/>
                        <a:t> free from stain, no harmful product</a:t>
                      </a:r>
                      <a:endParaRPr lang="en-US" dirty="0"/>
                    </a:p>
                  </a:txBody>
                  <a:tcPr/>
                </a:tc>
                <a:tc>
                  <a:txBody>
                    <a:bodyPr/>
                    <a:lstStyle/>
                    <a:p>
                      <a:pPr algn="ctr"/>
                      <a:r>
                        <a:rPr lang="en-US" dirty="0" smtClean="0"/>
                        <a:t>Bath control is difficult, heavy sludge formation, limited stability, continuous addition is required</a:t>
                      </a:r>
                      <a:endParaRPr lang="en-US" dirty="0"/>
                    </a:p>
                  </a:txBody>
                  <a:tcPr/>
                </a:tc>
              </a:tr>
              <a:tr h="370840">
                <a:tc>
                  <a:txBody>
                    <a:bodyPr/>
                    <a:lstStyle/>
                    <a:p>
                      <a:pPr algn="ctr"/>
                      <a:r>
                        <a:rPr lang="en-US" dirty="0" err="1" smtClean="0"/>
                        <a:t>Perborate</a:t>
                      </a:r>
                      <a:endParaRPr lang="en-US" dirty="0"/>
                    </a:p>
                  </a:txBody>
                  <a:tcPr/>
                </a:tc>
                <a:tc>
                  <a:txBody>
                    <a:bodyPr/>
                    <a:lstStyle/>
                    <a:p>
                      <a:pPr algn="ctr"/>
                      <a:r>
                        <a:rPr lang="en-US" dirty="0" smtClean="0"/>
                        <a:t>Sodium</a:t>
                      </a:r>
                      <a:r>
                        <a:rPr lang="en-US" baseline="0" dirty="0" smtClean="0"/>
                        <a:t> </a:t>
                      </a:r>
                      <a:r>
                        <a:rPr lang="en-US" baseline="0" dirty="0" err="1" smtClean="0"/>
                        <a:t>Perborate</a:t>
                      </a:r>
                      <a:endParaRPr lang="en-US" dirty="0"/>
                    </a:p>
                  </a:txBody>
                  <a:tcPr/>
                </a:tc>
                <a:tc>
                  <a:txBody>
                    <a:bodyPr/>
                    <a:lstStyle/>
                    <a:p>
                      <a:pPr algn="ctr"/>
                      <a:r>
                        <a:rPr lang="en-US" dirty="0" smtClean="0"/>
                        <a:t>-</a:t>
                      </a:r>
                      <a:endParaRPr lang="en-US" dirty="0"/>
                    </a:p>
                  </a:txBody>
                  <a:tcPr/>
                </a:tc>
                <a:tc>
                  <a:txBody>
                    <a:bodyPr/>
                    <a:lstStyle/>
                    <a:p>
                      <a:pPr algn="ctr"/>
                      <a:r>
                        <a:rPr lang="en-US" dirty="0" smtClean="0"/>
                        <a:t>Good</a:t>
                      </a:r>
                      <a:r>
                        <a:rPr lang="en-US" baseline="0" dirty="0" smtClean="0"/>
                        <a:t> corrosion resistance, no separate </a:t>
                      </a:r>
                      <a:r>
                        <a:rPr lang="en-US" baseline="0" dirty="0" err="1" smtClean="0"/>
                        <a:t>neutraliser</a:t>
                      </a:r>
                      <a:endParaRPr lang="en-US" dirty="0"/>
                    </a:p>
                  </a:txBody>
                  <a:tcPr/>
                </a:tc>
                <a:tc>
                  <a:txBody>
                    <a:bodyPr/>
                    <a:lstStyle/>
                    <a:p>
                      <a:pPr algn="ctr"/>
                      <a:r>
                        <a:rPr lang="en-US" dirty="0" smtClean="0"/>
                        <a:t>Heavy</a:t>
                      </a:r>
                      <a:r>
                        <a:rPr lang="en-US" baseline="0" dirty="0" smtClean="0"/>
                        <a:t> sludge, </a:t>
                      </a:r>
                      <a:r>
                        <a:rPr lang="en-US" dirty="0" smtClean="0"/>
                        <a:t>continuous addition is required</a:t>
                      </a:r>
                      <a:endParaRPr lang="en-US" dirty="0"/>
                    </a:p>
                  </a:txBody>
                  <a:tcPr/>
                </a:tc>
              </a:tr>
            </a:tbl>
          </a:graphicData>
        </a:graphic>
      </p:graphicFrame>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3200" dirty="0" smtClean="0"/>
              <a:t>Common </a:t>
            </a:r>
            <a:r>
              <a:rPr lang="en-US" sz="3200" dirty="0" err="1" smtClean="0"/>
              <a:t>Nitriding</a:t>
            </a:r>
            <a:r>
              <a:rPr lang="en-US" sz="3200" dirty="0" smtClean="0"/>
              <a:t> Problems – Contd.</a:t>
            </a:r>
            <a:endParaRPr lang="en-US" sz="3200" dirty="0"/>
          </a:p>
        </p:txBody>
      </p:sp>
      <p:sp>
        <p:nvSpPr>
          <p:cNvPr id="3" name="Content Placeholder 2"/>
          <p:cNvSpPr>
            <a:spLocks noGrp="1"/>
          </p:cNvSpPr>
          <p:nvPr>
            <p:ph idx="1"/>
          </p:nvPr>
        </p:nvSpPr>
        <p:spPr>
          <a:xfrm>
            <a:off x="457200" y="990600"/>
            <a:ext cx="8382000" cy="5867399"/>
          </a:xfrm>
        </p:spPr>
        <p:txBody>
          <a:bodyPr>
            <a:normAutofit fontScale="62500" lnSpcReduction="20000"/>
          </a:bodyPr>
          <a:lstStyle/>
          <a:p>
            <a:r>
              <a:rPr lang="en-US" dirty="0" smtClean="0"/>
              <a:t>Excessive Dimensional Changes</a:t>
            </a:r>
          </a:p>
          <a:p>
            <a:pPr lvl="1"/>
            <a:r>
              <a:rPr lang="en-US" dirty="0" smtClean="0"/>
              <a:t>Inadequate stress relieving prior to </a:t>
            </a:r>
            <a:r>
              <a:rPr lang="en-US" dirty="0" err="1" smtClean="0"/>
              <a:t>nitriding</a:t>
            </a:r>
            <a:endParaRPr lang="en-US" dirty="0" smtClean="0"/>
          </a:p>
          <a:p>
            <a:pPr lvl="1"/>
            <a:r>
              <a:rPr lang="en-US" dirty="0" smtClean="0"/>
              <a:t>Inadequate support of parts during </a:t>
            </a:r>
            <a:r>
              <a:rPr lang="en-US" dirty="0" err="1" smtClean="0"/>
              <a:t>nitriding</a:t>
            </a:r>
            <a:endParaRPr lang="en-US" dirty="0" smtClean="0"/>
          </a:p>
          <a:p>
            <a:pPr lvl="1"/>
            <a:r>
              <a:rPr lang="en-US" dirty="0" smtClean="0"/>
              <a:t>Inappropriate part design (Asymmetric design)</a:t>
            </a:r>
          </a:p>
          <a:p>
            <a:pPr lvl="1"/>
            <a:r>
              <a:rPr lang="en-US" dirty="0" smtClean="0"/>
              <a:t>Unequal case at various surfaces of part</a:t>
            </a:r>
          </a:p>
          <a:p>
            <a:r>
              <a:rPr lang="en-US" dirty="0" smtClean="0"/>
              <a:t>Cracking and </a:t>
            </a:r>
            <a:r>
              <a:rPr lang="en-US" dirty="0" err="1" smtClean="0"/>
              <a:t>spalling</a:t>
            </a:r>
            <a:endParaRPr lang="en-US" dirty="0" smtClean="0"/>
          </a:p>
          <a:p>
            <a:pPr lvl="1"/>
            <a:r>
              <a:rPr lang="en-US" dirty="0" smtClean="0"/>
              <a:t>Due to dissociation in excess of 85%</a:t>
            </a:r>
          </a:p>
          <a:p>
            <a:pPr lvl="2"/>
            <a:r>
              <a:rPr lang="en-US" dirty="0" smtClean="0"/>
              <a:t>Variation in % of dissociation may be due to: small charge, overactive surface furnace parts and fixtures, leakage or loss of sample from burette, change in gas flow caused by buildup of pressure in furnace, variations in furnace temp. </a:t>
            </a:r>
          </a:p>
          <a:p>
            <a:pPr lvl="1"/>
            <a:r>
              <a:rPr lang="en-US" dirty="0" smtClean="0"/>
              <a:t>Design (particularly sharp corners)</a:t>
            </a:r>
          </a:p>
          <a:p>
            <a:pPr lvl="1"/>
            <a:r>
              <a:rPr lang="en-US" dirty="0" smtClean="0"/>
              <a:t>Excessively thick white layer</a:t>
            </a:r>
          </a:p>
          <a:p>
            <a:pPr lvl="1"/>
            <a:r>
              <a:rPr lang="en-US" dirty="0" smtClean="0"/>
              <a:t>Decarburization of surface in prior heat treatment</a:t>
            </a:r>
          </a:p>
          <a:p>
            <a:pPr lvl="1"/>
            <a:r>
              <a:rPr lang="en-US" dirty="0" smtClean="0"/>
              <a:t>Improper heat treatment</a:t>
            </a:r>
          </a:p>
          <a:p>
            <a:r>
              <a:rPr lang="en-US" dirty="0" smtClean="0"/>
              <a:t>White layer deeper than permitted due to:</a:t>
            </a:r>
          </a:p>
          <a:p>
            <a:pPr lvl="1"/>
            <a:r>
              <a:rPr lang="en-US" dirty="0" err="1" smtClean="0"/>
              <a:t>Nitriding</a:t>
            </a:r>
            <a:r>
              <a:rPr lang="en-US" dirty="0" smtClean="0"/>
              <a:t> temp. being too low</a:t>
            </a:r>
          </a:p>
          <a:p>
            <a:pPr lvl="1"/>
            <a:r>
              <a:rPr lang="en-US" dirty="0" smtClean="0"/>
              <a:t>Percentage of dissociation below the recommended minimum (15%) first stage</a:t>
            </a:r>
          </a:p>
          <a:p>
            <a:pPr lvl="1"/>
            <a:r>
              <a:rPr lang="en-US" dirty="0" smtClean="0"/>
              <a:t>First stage held too long</a:t>
            </a:r>
          </a:p>
          <a:p>
            <a:pPr lvl="1"/>
            <a:r>
              <a:rPr lang="en-US" dirty="0" smtClean="0"/>
              <a:t>Percentage of dissociation too low during the second stage</a:t>
            </a:r>
          </a:p>
          <a:p>
            <a:pPr lvl="1"/>
            <a:r>
              <a:rPr lang="en-US" dirty="0" smtClean="0"/>
              <a:t>Fast purging with raw ammonia instead of cracked ammonia or nitrogen above 480</a:t>
            </a:r>
            <a:r>
              <a:rPr lang="en-US" baseline="30000" dirty="0" smtClean="0"/>
              <a:t>o</a:t>
            </a:r>
            <a:r>
              <a:rPr lang="en-US" dirty="0" smtClean="0"/>
              <a:t>C during slow cooling.</a:t>
            </a:r>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Nitriding</a:t>
            </a:r>
            <a:r>
              <a:rPr lang="en-US" dirty="0" smtClean="0"/>
              <a:t> of Stainless Steel</a:t>
            </a:r>
            <a:endParaRPr lang="en-US" dirty="0"/>
          </a:p>
        </p:txBody>
      </p:sp>
      <p:sp>
        <p:nvSpPr>
          <p:cNvPr id="3" name="Content Placeholder 2"/>
          <p:cNvSpPr>
            <a:spLocks noGrp="1"/>
          </p:cNvSpPr>
          <p:nvPr>
            <p:ph idx="1"/>
          </p:nvPr>
        </p:nvSpPr>
        <p:spPr>
          <a:xfrm>
            <a:off x="457200" y="1295400"/>
            <a:ext cx="8229600" cy="4525963"/>
          </a:xfrm>
        </p:spPr>
        <p:txBody>
          <a:bodyPr>
            <a:normAutofit fontScale="62500" lnSpcReduction="20000"/>
          </a:bodyPr>
          <a:lstStyle/>
          <a:p>
            <a:r>
              <a:rPr lang="en-US" dirty="0" err="1" smtClean="0"/>
              <a:t>Austenetic</a:t>
            </a:r>
            <a:r>
              <a:rPr lang="en-US" dirty="0" smtClean="0"/>
              <a:t> stainless steels of 3xx series are the most difficult to nitride. However, 301, 302, 303, 304, 308, 309, 316, and 347 have been successfully </a:t>
            </a:r>
            <a:r>
              <a:rPr lang="en-US" dirty="0" err="1" smtClean="0"/>
              <a:t>nitrided</a:t>
            </a:r>
            <a:r>
              <a:rPr lang="en-US" dirty="0" smtClean="0"/>
              <a:t>. These non-magnetic materials can be hardened, so the core remains soft. This is true for non-</a:t>
            </a:r>
            <a:r>
              <a:rPr lang="en-US" dirty="0" err="1" smtClean="0"/>
              <a:t>hardenable</a:t>
            </a:r>
            <a:r>
              <a:rPr lang="en-US" dirty="0" smtClean="0"/>
              <a:t> </a:t>
            </a:r>
            <a:r>
              <a:rPr lang="en-US" dirty="0" err="1" smtClean="0"/>
              <a:t>ferritic</a:t>
            </a:r>
            <a:r>
              <a:rPr lang="en-US" dirty="0" smtClean="0"/>
              <a:t> steel such as 430 and 446 SS. </a:t>
            </a:r>
          </a:p>
          <a:p>
            <a:r>
              <a:rPr lang="en-US" dirty="0" err="1" smtClean="0"/>
              <a:t>Hardenable</a:t>
            </a:r>
            <a:r>
              <a:rPr lang="en-US" dirty="0" smtClean="0"/>
              <a:t> SS: </a:t>
            </a:r>
            <a:r>
              <a:rPr lang="en-US" dirty="0" err="1" smtClean="0"/>
              <a:t>Martensitic</a:t>
            </a:r>
            <a:r>
              <a:rPr lang="en-US" dirty="0" smtClean="0"/>
              <a:t> transformation, followed by tempering prior to </a:t>
            </a:r>
            <a:r>
              <a:rPr lang="en-US" dirty="0" err="1" smtClean="0"/>
              <a:t>nitriding</a:t>
            </a:r>
            <a:r>
              <a:rPr lang="en-US" dirty="0" smtClean="0"/>
              <a:t>. </a:t>
            </a:r>
          </a:p>
          <a:p>
            <a:r>
              <a:rPr lang="en-US" dirty="0" smtClean="0"/>
              <a:t>Prior to </a:t>
            </a:r>
            <a:r>
              <a:rPr lang="en-US" dirty="0" err="1" smtClean="0"/>
              <a:t>nitriding</a:t>
            </a:r>
            <a:r>
              <a:rPr lang="en-US" dirty="0" smtClean="0"/>
              <a:t>, non-</a:t>
            </a:r>
            <a:r>
              <a:rPr lang="en-US" dirty="0" err="1" smtClean="0"/>
              <a:t>hardenable</a:t>
            </a:r>
            <a:r>
              <a:rPr lang="en-US" dirty="0" smtClean="0"/>
              <a:t> </a:t>
            </a:r>
            <a:r>
              <a:rPr lang="en-US" dirty="0" err="1" smtClean="0"/>
              <a:t>ferritic</a:t>
            </a:r>
            <a:r>
              <a:rPr lang="en-US" dirty="0" smtClean="0"/>
              <a:t> SS must be annealed and relieved of machining stresses. </a:t>
            </a:r>
          </a:p>
          <a:p>
            <a:r>
              <a:rPr lang="en-US" dirty="0" smtClean="0"/>
              <a:t>Surface preparation: Chromium oxide must be removed by dry honing, wet blasting, pickling, chemical reduction in a reducing atmosphere or submersion in salt. </a:t>
            </a:r>
          </a:p>
          <a:p>
            <a:r>
              <a:rPr lang="en-US" dirty="0" smtClean="0"/>
              <a:t>Depletion of Chromium oxide on the surface due to the precipitation of chromium carbides results in the loss of corrosion resistance</a:t>
            </a:r>
          </a:p>
          <a:p>
            <a:pPr lvl="1"/>
            <a:r>
              <a:rPr lang="en-US" dirty="0" smtClean="0"/>
              <a:t>Solution: Low temperature plasma </a:t>
            </a:r>
            <a:r>
              <a:rPr lang="en-US" dirty="0" err="1" smtClean="0"/>
              <a:t>nitriding</a:t>
            </a:r>
            <a:r>
              <a:rPr lang="en-US" dirty="0" smtClean="0"/>
              <a:t> – formation of S-phase (extended austenite).  </a:t>
            </a:r>
          </a:p>
          <a:p>
            <a:pPr lvl="1"/>
            <a:endParaRPr lang="en-US" dirty="0" smtClean="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Liquid Salt </a:t>
            </a:r>
            <a:r>
              <a:rPr lang="en-US" dirty="0" err="1" smtClean="0"/>
              <a:t>Nitriding</a:t>
            </a:r>
            <a:r>
              <a:rPr lang="en-US" dirty="0" smtClean="0"/>
              <a:t> Process</a:t>
            </a:r>
            <a:endParaRPr lang="en-US" dirty="0"/>
          </a:p>
        </p:txBody>
      </p:sp>
      <p:sp>
        <p:nvSpPr>
          <p:cNvPr id="3" name="Content Placeholder 2"/>
          <p:cNvSpPr>
            <a:spLocks noGrp="1"/>
          </p:cNvSpPr>
          <p:nvPr>
            <p:ph idx="1"/>
          </p:nvPr>
        </p:nvSpPr>
        <p:spPr>
          <a:xfrm>
            <a:off x="457200" y="1447800"/>
            <a:ext cx="5105400" cy="4525963"/>
          </a:xfrm>
        </p:spPr>
        <p:txBody>
          <a:bodyPr>
            <a:normAutofit fontScale="92500" lnSpcReduction="10000"/>
          </a:bodyPr>
          <a:lstStyle/>
          <a:p>
            <a:r>
              <a:rPr lang="en-US" sz="2000" dirty="0" smtClean="0"/>
              <a:t>Developed in 1940s using fused salt bath containing either cyanides or </a:t>
            </a:r>
            <a:r>
              <a:rPr lang="en-US" sz="2000" dirty="0" err="1" smtClean="0"/>
              <a:t>cyanates</a:t>
            </a:r>
            <a:r>
              <a:rPr lang="en-US" sz="2000" dirty="0" smtClean="0"/>
              <a:t>. </a:t>
            </a:r>
          </a:p>
          <a:p>
            <a:r>
              <a:rPr lang="en-US" sz="2000" dirty="0" smtClean="0"/>
              <a:t>Typical salt bath composition: mixture of 60-70% sodium salts {96.5% </a:t>
            </a:r>
            <a:r>
              <a:rPr lang="en-US" sz="2000" dirty="0" err="1" smtClean="0"/>
              <a:t>NaCN</a:t>
            </a:r>
            <a:r>
              <a:rPr lang="en-US" sz="2000" dirty="0" smtClean="0"/>
              <a:t>, 2.5% Na2CO3, 0.5% </a:t>
            </a:r>
            <a:r>
              <a:rPr lang="en-US" sz="2000" dirty="0" err="1" smtClean="0"/>
              <a:t>NaCNO</a:t>
            </a:r>
            <a:r>
              <a:rPr lang="en-US" sz="2000" dirty="0" smtClean="0"/>
              <a:t>} and 30-40% potassium salts {96%KCN, </a:t>
            </a:r>
            <a:r>
              <a:rPr lang="pl-PL" sz="2000" dirty="0" smtClean="0"/>
              <a:t>0.6%K2CO3, 0.75% KCNO, 0.5% KCl}</a:t>
            </a:r>
            <a:endParaRPr lang="en-US" sz="2000" dirty="0" smtClean="0"/>
          </a:p>
          <a:p>
            <a:r>
              <a:rPr lang="en-US" sz="2000" dirty="0" smtClean="0"/>
              <a:t>Advantages: Short cycle time (1.5h for low alloy steel) due to intense heating and high reactivity. Bath reactivity can be increased by adding S or melt pressurizing. </a:t>
            </a:r>
          </a:p>
          <a:p>
            <a:r>
              <a:rPr lang="en-US" sz="2000" dirty="0" smtClean="0"/>
              <a:t>Operating temp. = 565</a:t>
            </a:r>
            <a:r>
              <a:rPr lang="en-US" sz="2000" baseline="30000" dirty="0" smtClean="0"/>
              <a:t>o</a:t>
            </a:r>
            <a:r>
              <a:rPr lang="en-US" sz="2000" dirty="0" smtClean="0"/>
              <a:t>C produces a case of 0.3mm thickness with oxide layer at the top followed by diffusion layer</a:t>
            </a:r>
          </a:p>
          <a:p>
            <a:r>
              <a:rPr lang="en-US" sz="2000" dirty="0" smtClean="0"/>
              <a:t>Limitations: Bath toxicity and poor quality of nitride surface (high surface roughness)</a:t>
            </a:r>
            <a:endParaRPr lang="en-US" sz="2000" dirty="0"/>
          </a:p>
        </p:txBody>
      </p:sp>
      <p:pic>
        <p:nvPicPr>
          <p:cNvPr id="5122" name="Picture 2"/>
          <p:cNvPicPr>
            <a:picLocks noChangeAspect="1" noChangeArrowheads="1"/>
          </p:cNvPicPr>
          <p:nvPr/>
        </p:nvPicPr>
        <p:blipFill>
          <a:blip r:embed="rId2" cstate="print"/>
          <a:srcRect/>
          <a:stretch>
            <a:fillRect/>
          </a:stretch>
        </p:blipFill>
        <p:spPr bwMode="auto">
          <a:xfrm>
            <a:off x="5638800" y="1828800"/>
            <a:ext cx="2838450" cy="32670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smtClean="0"/>
              <a:t>Plasma or Ion </a:t>
            </a:r>
            <a:r>
              <a:rPr lang="en-US" dirty="0" err="1" smtClean="0"/>
              <a:t>Nitriding</a:t>
            </a:r>
            <a:endParaRPr lang="en-US" dirty="0"/>
          </a:p>
        </p:txBody>
      </p:sp>
      <p:sp>
        <p:nvSpPr>
          <p:cNvPr id="3" name="Content Placeholder 2"/>
          <p:cNvSpPr>
            <a:spLocks noGrp="1"/>
          </p:cNvSpPr>
          <p:nvPr>
            <p:ph idx="1"/>
          </p:nvPr>
        </p:nvSpPr>
        <p:spPr>
          <a:xfrm>
            <a:off x="381000" y="914400"/>
            <a:ext cx="4953000" cy="5715000"/>
          </a:xfrm>
        </p:spPr>
        <p:txBody>
          <a:bodyPr>
            <a:normAutofit/>
          </a:bodyPr>
          <a:lstStyle/>
          <a:p>
            <a:r>
              <a:rPr lang="en-US" sz="1800" dirty="0" smtClean="0"/>
              <a:t>Invented by </a:t>
            </a:r>
            <a:r>
              <a:rPr lang="en-US" sz="1800" dirty="0" err="1" smtClean="0"/>
              <a:t>Wehnheldt</a:t>
            </a:r>
            <a:r>
              <a:rPr lang="en-US" sz="1800" dirty="0" smtClean="0"/>
              <a:t> and </a:t>
            </a:r>
            <a:r>
              <a:rPr lang="en-US" sz="1800" dirty="0" err="1" smtClean="0"/>
              <a:t>Berghause</a:t>
            </a:r>
            <a:r>
              <a:rPr lang="en-US" sz="1800" dirty="0" smtClean="0"/>
              <a:t> in 1932 but commercialized in 1970s.</a:t>
            </a:r>
          </a:p>
          <a:p>
            <a:r>
              <a:rPr lang="en-US" sz="1800" dirty="0" smtClean="0"/>
              <a:t>Glow discharge phenomenon to introduce nascent nitrogen to the surface on an alloy and its subsequent diffusion into subsurface layers. </a:t>
            </a:r>
          </a:p>
          <a:p>
            <a:r>
              <a:rPr lang="en-US" sz="1800" dirty="0" smtClean="0"/>
              <a:t>Plasma is formed in a vacuum using high-voltage electrical energy to accelerate nitrogen ions which bombard the alloy surface. </a:t>
            </a:r>
          </a:p>
          <a:p>
            <a:r>
              <a:rPr lang="en-US" sz="1800" dirty="0" smtClean="0"/>
              <a:t>High </a:t>
            </a:r>
            <a:r>
              <a:rPr lang="en-US" sz="1800" dirty="0" err="1" smtClean="0"/>
              <a:t>Cathodic</a:t>
            </a:r>
            <a:r>
              <a:rPr lang="en-US" sz="1800" dirty="0" smtClean="0"/>
              <a:t> potential is applied to the screen surrounding parts, which become real cathode; Therefore, plasma forms on the active screen, heating it up.</a:t>
            </a:r>
          </a:p>
          <a:p>
            <a:r>
              <a:rPr lang="en-US" sz="1800" dirty="0" smtClean="0"/>
              <a:t>Radiation from the screen heats up the part to </a:t>
            </a:r>
            <a:r>
              <a:rPr lang="en-US" sz="1800" dirty="0" err="1" smtClean="0"/>
              <a:t>nitriding</a:t>
            </a:r>
            <a:r>
              <a:rPr lang="en-US" sz="1800" dirty="0" smtClean="0"/>
              <a:t> temperature.</a:t>
            </a:r>
          </a:p>
          <a:p>
            <a:r>
              <a:rPr lang="en-US" sz="1800" dirty="0" smtClean="0"/>
              <a:t>Plasma formed on screen is composed of ions, electrons, and active </a:t>
            </a:r>
            <a:r>
              <a:rPr lang="en-US" sz="1800" dirty="0" err="1" smtClean="0"/>
              <a:t>nitriding</a:t>
            </a:r>
            <a:r>
              <a:rPr lang="en-US" sz="1800" dirty="0" smtClean="0"/>
              <a:t> species </a:t>
            </a:r>
            <a:r>
              <a:rPr lang="en-US" sz="1800" smtClean="0"/>
              <a:t>which are </a:t>
            </a:r>
            <a:r>
              <a:rPr lang="en-US" sz="1800" dirty="0" smtClean="0"/>
              <a:t>forced to flow over the </a:t>
            </a:r>
            <a:r>
              <a:rPr lang="en-US" sz="1800" dirty="0" err="1" smtClean="0"/>
              <a:t>nitrided</a:t>
            </a:r>
            <a:r>
              <a:rPr lang="en-US" sz="1800" dirty="0" smtClean="0"/>
              <a:t> part by the designed gas circulation.</a:t>
            </a:r>
          </a:p>
          <a:p>
            <a:r>
              <a:rPr lang="en-US" sz="1800" dirty="0" smtClean="0"/>
              <a:t>Complex geometries can be uniformly </a:t>
            </a:r>
            <a:r>
              <a:rPr lang="en-US" sz="1800" dirty="0" err="1" smtClean="0"/>
              <a:t>nitrided</a:t>
            </a:r>
            <a:endParaRPr lang="en-US" sz="1800" dirty="0" smtClean="0"/>
          </a:p>
          <a:p>
            <a:endParaRPr lang="en-US" sz="1800" dirty="0" smtClean="0"/>
          </a:p>
          <a:p>
            <a:endParaRPr lang="en-US" sz="1800" dirty="0" smtClean="0"/>
          </a:p>
          <a:p>
            <a:endParaRPr lang="en-US" sz="1800" dirty="0"/>
          </a:p>
        </p:txBody>
      </p:sp>
      <p:pic>
        <p:nvPicPr>
          <p:cNvPr id="4098" name="Picture 2"/>
          <p:cNvPicPr>
            <a:picLocks noChangeAspect="1" noChangeArrowheads="1"/>
          </p:cNvPicPr>
          <p:nvPr/>
        </p:nvPicPr>
        <p:blipFill>
          <a:blip r:embed="rId2" cstate="print"/>
          <a:srcRect/>
          <a:stretch>
            <a:fillRect/>
          </a:stretch>
        </p:blipFill>
        <p:spPr bwMode="auto">
          <a:xfrm>
            <a:off x="6248400" y="762000"/>
            <a:ext cx="1905000" cy="2082343"/>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cstate="print"/>
          <a:srcRect/>
          <a:stretch>
            <a:fillRect/>
          </a:stretch>
        </p:blipFill>
        <p:spPr bwMode="auto">
          <a:xfrm>
            <a:off x="5613715" y="2514600"/>
            <a:ext cx="3530285" cy="2116856"/>
          </a:xfrm>
          <a:prstGeom prst="rect">
            <a:avLst/>
          </a:prstGeom>
          <a:noFill/>
          <a:ln w="9525">
            <a:noFill/>
            <a:miter lim="800000"/>
            <a:headEnd/>
            <a:tailEnd/>
          </a:ln>
        </p:spPr>
      </p:pic>
      <p:graphicFrame>
        <p:nvGraphicFramePr>
          <p:cNvPr id="6" name="Table 5"/>
          <p:cNvGraphicFramePr>
            <a:graphicFrameLocks noGrp="1"/>
          </p:cNvGraphicFramePr>
          <p:nvPr/>
        </p:nvGraphicFramePr>
        <p:xfrm>
          <a:off x="5333999" y="4495800"/>
          <a:ext cx="3733801" cy="2123440"/>
        </p:xfrm>
        <a:graphic>
          <a:graphicData uri="http://schemas.openxmlformats.org/drawingml/2006/table">
            <a:tbl>
              <a:tblPr firstRow="1" bandRow="1">
                <a:tableStyleId>{5C22544A-7EE6-4342-B048-85BDC9FD1C3A}</a:tableStyleId>
              </a:tblPr>
              <a:tblGrid>
                <a:gridCol w="1295401"/>
                <a:gridCol w="762000"/>
                <a:gridCol w="762000"/>
                <a:gridCol w="914400"/>
              </a:tblGrid>
              <a:tr h="370840">
                <a:tc>
                  <a:txBody>
                    <a:bodyPr/>
                    <a:lstStyle/>
                    <a:p>
                      <a:r>
                        <a:rPr lang="en-US" dirty="0" smtClean="0"/>
                        <a:t>Compound layer</a:t>
                      </a:r>
                      <a:endParaRPr lang="en-US" dirty="0"/>
                    </a:p>
                  </a:txBody>
                  <a:tcPr/>
                </a:tc>
                <a:tc>
                  <a:txBody>
                    <a:bodyPr/>
                    <a:lstStyle/>
                    <a:p>
                      <a:r>
                        <a:rPr lang="en-US" dirty="0" smtClean="0"/>
                        <a:t>N</a:t>
                      </a:r>
                      <a:r>
                        <a:rPr lang="en-US" baseline="-25000" dirty="0" smtClean="0"/>
                        <a:t>2</a:t>
                      </a:r>
                      <a:r>
                        <a:rPr lang="en-US" dirty="0" smtClean="0"/>
                        <a:t>, %</a:t>
                      </a:r>
                      <a:endParaRPr lang="en-US" dirty="0"/>
                    </a:p>
                  </a:txBody>
                  <a:tcPr/>
                </a:tc>
                <a:tc>
                  <a:txBody>
                    <a:bodyPr/>
                    <a:lstStyle/>
                    <a:p>
                      <a:r>
                        <a:rPr lang="en-US" dirty="0" smtClean="0"/>
                        <a:t>H2, %</a:t>
                      </a:r>
                      <a:endParaRPr lang="en-US" dirty="0"/>
                    </a:p>
                  </a:txBody>
                  <a:tcPr/>
                </a:tc>
                <a:tc>
                  <a:txBody>
                    <a:bodyPr/>
                    <a:lstStyle/>
                    <a:p>
                      <a:r>
                        <a:rPr lang="en-US" dirty="0" smtClean="0"/>
                        <a:t>CH</a:t>
                      </a:r>
                      <a:r>
                        <a:rPr lang="en-US" baseline="-25000" dirty="0" smtClean="0"/>
                        <a:t>4</a:t>
                      </a:r>
                      <a:r>
                        <a:rPr lang="en-US" dirty="0" smtClean="0"/>
                        <a:t>, %</a:t>
                      </a:r>
                      <a:endParaRPr lang="en-US" dirty="0"/>
                    </a:p>
                  </a:txBody>
                  <a:tcPr/>
                </a:tc>
              </a:tr>
              <a:tr h="370840">
                <a:tc>
                  <a:txBody>
                    <a:bodyPr/>
                    <a:lstStyle/>
                    <a:p>
                      <a:r>
                        <a:rPr lang="en-US" dirty="0" smtClean="0"/>
                        <a:t>Negligible</a:t>
                      </a:r>
                      <a:endParaRPr lang="en-US" dirty="0"/>
                    </a:p>
                  </a:txBody>
                  <a:tcPr/>
                </a:tc>
                <a:tc>
                  <a:txBody>
                    <a:bodyPr/>
                    <a:lstStyle/>
                    <a:p>
                      <a:r>
                        <a:rPr lang="en-US" dirty="0" smtClean="0"/>
                        <a:t>8-15</a:t>
                      </a:r>
                      <a:endParaRPr lang="en-US" dirty="0"/>
                    </a:p>
                  </a:txBody>
                  <a:tcPr/>
                </a:tc>
                <a:tc>
                  <a:txBody>
                    <a:bodyPr/>
                    <a:lstStyle/>
                    <a:p>
                      <a:r>
                        <a:rPr lang="en-US" dirty="0" smtClean="0"/>
                        <a:t>85-92</a:t>
                      </a:r>
                      <a:endParaRPr lang="en-US" dirty="0"/>
                    </a:p>
                  </a:txBody>
                  <a:tcPr/>
                </a:tc>
                <a:tc>
                  <a:txBody>
                    <a:bodyPr/>
                    <a:lstStyle/>
                    <a:p>
                      <a:r>
                        <a:rPr lang="en-US" dirty="0" smtClean="0"/>
                        <a:t>-</a:t>
                      </a:r>
                      <a:endParaRPr lang="en-US" dirty="0"/>
                    </a:p>
                  </a:txBody>
                  <a:tcPr/>
                </a:tc>
              </a:tr>
              <a:tr h="370840">
                <a:tc>
                  <a:txBody>
                    <a:bodyPr/>
                    <a:lstStyle/>
                    <a:p>
                      <a:r>
                        <a:rPr lang="en-US" dirty="0" smtClean="0"/>
                        <a:t>Thin</a:t>
                      </a:r>
                      <a:endParaRPr lang="en-US" dirty="0"/>
                    </a:p>
                  </a:txBody>
                  <a:tcPr/>
                </a:tc>
                <a:tc>
                  <a:txBody>
                    <a:bodyPr/>
                    <a:lstStyle/>
                    <a:p>
                      <a:r>
                        <a:rPr lang="en-US" dirty="0" smtClean="0"/>
                        <a:t>20-35</a:t>
                      </a:r>
                      <a:endParaRPr lang="en-US" dirty="0"/>
                    </a:p>
                  </a:txBody>
                  <a:tcPr/>
                </a:tc>
                <a:tc>
                  <a:txBody>
                    <a:bodyPr/>
                    <a:lstStyle/>
                    <a:p>
                      <a:r>
                        <a:rPr lang="en-US" dirty="0" smtClean="0"/>
                        <a:t>65-80</a:t>
                      </a:r>
                      <a:endParaRPr lang="en-US" dirty="0"/>
                    </a:p>
                  </a:txBody>
                  <a:tcPr/>
                </a:tc>
                <a:tc>
                  <a:txBody>
                    <a:bodyPr/>
                    <a:lstStyle/>
                    <a:p>
                      <a:r>
                        <a:rPr lang="en-US" dirty="0" smtClean="0"/>
                        <a:t>-</a:t>
                      </a:r>
                      <a:endParaRPr lang="en-US" dirty="0"/>
                    </a:p>
                  </a:txBody>
                  <a:tcPr/>
                </a:tc>
              </a:tr>
              <a:tr h="370840">
                <a:tc>
                  <a:txBody>
                    <a:bodyPr/>
                    <a:lstStyle/>
                    <a:p>
                      <a:r>
                        <a:rPr lang="en-US" dirty="0" smtClean="0"/>
                        <a:t>Thick</a:t>
                      </a:r>
                      <a:endParaRPr lang="en-US" dirty="0"/>
                    </a:p>
                  </a:txBody>
                  <a:tcPr/>
                </a:tc>
                <a:tc>
                  <a:txBody>
                    <a:bodyPr/>
                    <a:lstStyle/>
                    <a:p>
                      <a:r>
                        <a:rPr lang="en-US" dirty="0" smtClean="0"/>
                        <a:t>40-60</a:t>
                      </a:r>
                      <a:endParaRPr lang="en-US" dirty="0"/>
                    </a:p>
                  </a:txBody>
                  <a:tcPr/>
                </a:tc>
                <a:tc>
                  <a:txBody>
                    <a:bodyPr/>
                    <a:lstStyle/>
                    <a:p>
                      <a:r>
                        <a:rPr lang="en-US" dirty="0" smtClean="0"/>
                        <a:t>40-60</a:t>
                      </a:r>
                      <a:endParaRPr lang="en-US" dirty="0"/>
                    </a:p>
                  </a:txBody>
                  <a:tcPr/>
                </a:tc>
                <a:tc>
                  <a:txBody>
                    <a:bodyPr/>
                    <a:lstStyle/>
                    <a:p>
                      <a:r>
                        <a:rPr lang="en-US" dirty="0" smtClean="0"/>
                        <a:t>-</a:t>
                      </a:r>
                      <a:endParaRPr lang="en-US" dirty="0"/>
                    </a:p>
                  </a:txBody>
                  <a:tcPr/>
                </a:tc>
              </a:tr>
              <a:tr h="370840">
                <a:tc>
                  <a:txBody>
                    <a:bodyPr/>
                    <a:lstStyle/>
                    <a:p>
                      <a:r>
                        <a:rPr lang="en-US" dirty="0" smtClean="0"/>
                        <a:t>Extra thick</a:t>
                      </a:r>
                      <a:endParaRPr lang="en-US" dirty="0"/>
                    </a:p>
                  </a:txBody>
                  <a:tcPr/>
                </a:tc>
                <a:tc>
                  <a:txBody>
                    <a:bodyPr/>
                    <a:lstStyle/>
                    <a:p>
                      <a:r>
                        <a:rPr lang="en-US" dirty="0" smtClean="0"/>
                        <a:t>75-79</a:t>
                      </a:r>
                      <a:endParaRPr lang="en-US" dirty="0"/>
                    </a:p>
                  </a:txBody>
                  <a:tcPr/>
                </a:tc>
                <a:tc>
                  <a:txBody>
                    <a:bodyPr/>
                    <a:lstStyle/>
                    <a:p>
                      <a:r>
                        <a:rPr lang="en-US" dirty="0" smtClean="0"/>
                        <a:t>40-60</a:t>
                      </a:r>
                      <a:endParaRPr lang="en-US" dirty="0"/>
                    </a:p>
                  </a:txBody>
                  <a:tcPr/>
                </a:tc>
                <a:tc>
                  <a:txBody>
                    <a:bodyPr/>
                    <a:lstStyle/>
                    <a:p>
                      <a:r>
                        <a:rPr lang="en-US" dirty="0" smtClean="0"/>
                        <a:t>1-2</a:t>
                      </a:r>
                      <a:endParaRPr lang="en-US" dirty="0"/>
                    </a:p>
                  </a:txBody>
                  <a:tcPr/>
                </a:tc>
              </a:tr>
            </a:tbl>
          </a:graphicData>
        </a:graphic>
      </p:graphicFrame>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Advantages of Plasma </a:t>
            </a:r>
            <a:r>
              <a:rPr lang="en-US" dirty="0" err="1" smtClean="0"/>
              <a:t>Nitriding</a:t>
            </a:r>
            <a:endParaRPr lang="en-US" dirty="0"/>
          </a:p>
        </p:txBody>
      </p:sp>
      <p:sp>
        <p:nvSpPr>
          <p:cNvPr id="3" name="Content Placeholder 2"/>
          <p:cNvSpPr>
            <a:spLocks noGrp="1"/>
          </p:cNvSpPr>
          <p:nvPr>
            <p:ph idx="1"/>
          </p:nvPr>
        </p:nvSpPr>
        <p:spPr>
          <a:xfrm>
            <a:off x="457200" y="990600"/>
            <a:ext cx="8229600" cy="3276599"/>
          </a:xfrm>
        </p:spPr>
        <p:txBody>
          <a:bodyPr>
            <a:normAutofit fontScale="62500" lnSpcReduction="20000"/>
          </a:bodyPr>
          <a:lstStyle/>
          <a:p>
            <a:r>
              <a:rPr lang="en-US" dirty="0" smtClean="0"/>
              <a:t>Repetitive metallurgical results and complete control of the </a:t>
            </a:r>
            <a:r>
              <a:rPr lang="en-US" dirty="0" err="1" smtClean="0"/>
              <a:t>nitrided</a:t>
            </a:r>
            <a:r>
              <a:rPr lang="en-US" dirty="0" smtClean="0"/>
              <a:t> layers. </a:t>
            </a:r>
          </a:p>
          <a:p>
            <a:r>
              <a:rPr lang="en-US" dirty="0" smtClean="0"/>
              <a:t>Superior fatigue, wear resistance, and hard and tough layer. </a:t>
            </a:r>
          </a:p>
          <a:p>
            <a:r>
              <a:rPr lang="en-US" dirty="0" smtClean="0"/>
              <a:t>High dimensional stability, eliminates secondary operation, low operating-temperature capability, and produces parts that retain surface finish. </a:t>
            </a:r>
          </a:p>
          <a:p>
            <a:r>
              <a:rPr lang="en-US" dirty="0" smtClean="0"/>
              <a:t>Total absence of pollution</a:t>
            </a:r>
          </a:p>
          <a:p>
            <a:r>
              <a:rPr lang="en-US" dirty="0" smtClean="0"/>
              <a:t>Efficient use of gas and electrical energy</a:t>
            </a:r>
          </a:p>
          <a:p>
            <a:r>
              <a:rPr lang="en-US" dirty="0" smtClean="0"/>
              <a:t>Total process automation</a:t>
            </a:r>
          </a:p>
          <a:p>
            <a:r>
              <a:rPr lang="en-US" dirty="0" smtClean="0"/>
              <a:t>Selective </a:t>
            </a:r>
            <a:r>
              <a:rPr lang="en-US" dirty="0" err="1" smtClean="0"/>
              <a:t>nitriding</a:t>
            </a:r>
            <a:r>
              <a:rPr lang="en-US" dirty="0" smtClean="0"/>
              <a:t> by simple masking techniques</a:t>
            </a:r>
          </a:p>
          <a:p>
            <a:r>
              <a:rPr lang="en-US" dirty="0" smtClean="0"/>
              <a:t>Process span that encompasses all subcritical </a:t>
            </a:r>
            <a:r>
              <a:rPr lang="en-US" dirty="0" err="1" smtClean="0"/>
              <a:t>nitriding</a:t>
            </a:r>
            <a:endParaRPr lang="en-US" dirty="0" smtClean="0"/>
          </a:p>
          <a:p>
            <a:r>
              <a:rPr lang="en-US" dirty="0" smtClean="0"/>
              <a:t>Reduced </a:t>
            </a:r>
            <a:r>
              <a:rPr lang="en-US" dirty="0" err="1" smtClean="0"/>
              <a:t>nitriding</a:t>
            </a:r>
            <a:r>
              <a:rPr lang="en-US" dirty="0" smtClean="0"/>
              <a:t> time</a:t>
            </a:r>
          </a:p>
          <a:p>
            <a:endParaRPr lang="en-US" dirty="0"/>
          </a:p>
        </p:txBody>
      </p:sp>
      <p:sp>
        <p:nvSpPr>
          <p:cNvPr id="4" name="TextBox 3"/>
          <p:cNvSpPr txBox="1"/>
          <p:nvPr/>
        </p:nvSpPr>
        <p:spPr>
          <a:xfrm>
            <a:off x="228600" y="4419600"/>
            <a:ext cx="8686801" cy="2031325"/>
          </a:xfrm>
          <a:prstGeom prst="rect">
            <a:avLst/>
          </a:prstGeom>
          <a:noFill/>
        </p:spPr>
        <p:txBody>
          <a:bodyPr wrap="square" rtlCol="0">
            <a:spAutoFit/>
          </a:bodyPr>
          <a:lstStyle/>
          <a:p>
            <a:r>
              <a:rPr lang="en-US" dirty="0" smtClean="0"/>
              <a:t>Limitations: </a:t>
            </a:r>
          </a:p>
          <a:p>
            <a:pPr>
              <a:buFont typeface="Arial" pitchFamily="34" charset="0"/>
              <a:buChar char="•"/>
            </a:pPr>
            <a:r>
              <a:rPr lang="en-US" dirty="0" smtClean="0"/>
              <a:t> High capital cost</a:t>
            </a:r>
          </a:p>
          <a:p>
            <a:pPr>
              <a:buFont typeface="Arial" pitchFamily="34" charset="0"/>
              <a:buChar char="•"/>
            </a:pPr>
            <a:r>
              <a:rPr lang="en-US" dirty="0" smtClean="0"/>
              <a:t> Need for precision </a:t>
            </a:r>
            <a:r>
              <a:rPr lang="en-US" dirty="0" err="1" smtClean="0"/>
              <a:t>fixturing</a:t>
            </a:r>
            <a:r>
              <a:rPr lang="en-US" dirty="0" smtClean="0"/>
              <a:t> with electrical connections, lack of feasibility for liquid quenching for carbon steels</a:t>
            </a:r>
          </a:p>
          <a:p>
            <a:endParaRPr lang="en-US" dirty="0" smtClean="0"/>
          </a:p>
          <a:p>
            <a:r>
              <a:rPr lang="en-US" dirty="0" smtClean="0"/>
              <a:t>Applications: Structural elements subject to cyclic loading, </a:t>
            </a:r>
            <a:r>
              <a:rPr lang="en-US" dirty="0" err="1" smtClean="0"/>
              <a:t>workpieces</a:t>
            </a:r>
            <a:r>
              <a:rPr lang="en-US" dirty="0" smtClean="0"/>
              <a:t> requiring precision dimensions, components subject o sliding wear, part exposed to mild corrosion</a:t>
            </a:r>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800" dirty="0" smtClean="0"/>
              <a:t>Comparison of Salt Bath Vs. Gas Vs. Plasma </a:t>
            </a:r>
            <a:r>
              <a:rPr lang="en-US" sz="2800" dirty="0" err="1" smtClean="0"/>
              <a:t>Nitriding</a:t>
            </a:r>
            <a:endParaRPr lang="en-US" sz="2800" dirty="0"/>
          </a:p>
        </p:txBody>
      </p:sp>
      <p:pic>
        <p:nvPicPr>
          <p:cNvPr id="7170" name="Picture 2"/>
          <p:cNvPicPr>
            <a:picLocks noChangeAspect="1" noChangeArrowheads="1"/>
          </p:cNvPicPr>
          <p:nvPr/>
        </p:nvPicPr>
        <p:blipFill>
          <a:blip r:embed="rId2" cstate="print"/>
          <a:srcRect/>
          <a:stretch>
            <a:fillRect/>
          </a:stretch>
        </p:blipFill>
        <p:spPr bwMode="auto">
          <a:xfrm>
            <a:off x="1600200" y="838200"/>
            <a:ext cx="5562600" cy="3212205"/>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1143000" y="4191000"/>
            <a:ext cx="6477000" cy="25872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63562"/>
          </a:xfrm>
        </p:spPr>
        <p:txBody>
          <a:bodyPr>
            <a:normAutofit/>
          </a:bodyPr>
          <a:lstStyle/>
          <a:p>
            <a:r>
              <a:rPr lang="en-US" sz="2400" dirty="0" smtClean="0"/>
              <a:t>Comparison Between Ion </a:t>
            </a:r>
            <a:r>
              <a:rPr lang="en-US" sz="2400" dirty="0" err="1" smtClean="0"/>
              <a:t>Nitriding</a:t>
            </a:r>
            <a:r>
              <a:rPr lang="en-US" sz="2400" dirty="0" smtClean="0"/>
              <a:t> and Ammonia Gas </a:t>
            </a:r>
            <a:r>
              <a:rPr lang="en-US" sz="2400" dirty="0" err="1" smtClean="0"/>
              <a:t>Nitriding</a:t>
            </a:r>
            <a:endParaRPr lang="en-US" sz="2400" dirty="0"/>
          </a:p>
        </p:txBody>
      </p:sp>
      <p:sp>
        <p:nvSpPr>
          <p:cNvPr id="3" name="Content Placeholder 2"/>
          <p:cNvSpPr>
            <a:spLocks noGrp="1"/>
          </p:cNvSpPr>
          <p:nvPr>
            <p:ph idx="1"/>
          </p:nvPr>
        </p:nvSpPr>
        <p:spPr>
          <a:xfrm>
            <a:off x="381000" y="990600"/>
            <a:ext cx="8229600" cy="3733800"/>
          </a:xfrm>
        </p:spPr>
        <p:txBody>
          <a:bodyPr>
            <a:normAutofit fontScale="77500" lnSpcReduction="20000"/>
          </a:bodyPr>
          <a:lstStyle/>
          <a:p>
            <a:r>
              <a:rPr lang="en-US" dirty="0" smtClean="0"/>
              <a:t>Ammonia gas </a:t>
            </a:r>
            <a:r>
              <a:rPr lang="en-US" dirty="0" err="1" smtClean="0"/>
              <a:t>nitriding</a:t>
            </a:r>
            <a:r>
              <a:rPr lang="en-US" dirty="0" smtClean="0"/>
              <a:t> produces a compound zone made of both </a:t>
            </a:r>
            <a:r>
              <a:rPr lang="en-US" dirty="0" smtClean="0">
                <a:latin typeface="Symbol" pitchFamily="18" charset="2"/>
              </a:rPr>
              <a:t>e</a:t>
            </a:r>
            <a:r>
              <a:rPr lang="en-US" dirty="0" smtClean="0"/>
              <a:t> and </a:t>
            </a:r>
            <a:r>
              <a:rPr lang="en-US" dirty="0" smtClean="0">
                <a:latin typeface="Symbol" pitchFamily="18" charset="2"/>
              </a:rPr>
              <a:t>g</a:t>
            </a:r>
            <a:r>
              <a:rPr lang="en-US" dirty="0" smtClean="0"/>
              <a:t>’. High internal stresses develop from the differences in volume growth associated with each phase. In addition, interfacial bond strength of these phases are weak. Thus allowing the white layer to fracture by small applied load. Under cyclic loading, cracks in the compound zone can serve as initiation points from the propagation of fatigue cracks. </a:t>
            </a:r>
          </a:p>
          <a:p>
            <a:r>
              <a:rPr lang="en-US" dirty="0" smtClean="0"/>
              <a:t>The single-phase </a:t>
            </a:r>
            <a:r>
              <a:rPr lang="en-US" dirty="0" smtClean="0">
                <a:latin typeface="Symbol" pitchFamily="18" charset="2"/>
              </a:rPr>
              <a:t>g</a:t>
            </a:r>
            <a:r>
              <a:rPr lang="en-US" dirty="0" smtClean="0"/>
              <a:t>’ compound zone, which is thin and more ductile, exhibits superior fatigue properties in ion </a:t>
            </a:r>
            <a:r>
              <a:rPr lang="en-US" dirty="0" err="1" smtClean="0"/>
              <a:t>nitrided</a:t>
            </a:r>
            <a:r>
              <a:rPr lang="en-US" dirty="0" smtClean="0"/>
              <a:t> part. </a:t>
            </a:r>
            <a:endParaRPr lang="en-US" dirty="0"/>
          </a:p>
        </p:txBody>
      </p:sp>
      <p:pic>
        <p:nvPicPr>
          <p:cNvPr id="143362" name="Picture 2"/>
          <p:cNvPicPr>
            <a:picLocks noChangeAspect="1" noChangeArrowheads="1"/>
          </p:cNvPicPr>
          <p:nvPr/>
        </p:nvPicPr>
        <p:blipFill>
          <a:blip r:embed="rId2" cstate="print"/>
          <a:srcRect/>
          <a:stretch>
            <a:fillRect/>
          </a:stretch>
        </p:blipFill>
        <p:spPr bwMode="auto">
          <a:xfrm>
            <a:off x="3886200" y="4339167"/>
            <a:ext cx="4191000" cy="25188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Laser </a:t>
            </a:r>
            <a:r>
              <a:rPr lang="en-US" dirty="0" err="1" smtClean="0"/>
              <a:t>Nitriding</a:t>
            </a:r>
            <a:endParaRPr lang="en-US" dirty="0"/>
          </a:p>
        </p:txBody>
      </p:sp>
      <p:sp>
        <p:nvSpPr>
          <p:cNvPr id="3" name="Content Placeholder 2"/>
          <p:cNvSpPr>
            <a:spLocks noGrp="1"/>
          </p:cNvSpPr>
          <p:nvPr>
            <p:ph idx="1"/>
          </p:nvPr>
        </p:nvSpPr>
        <p:spPr>
          <a:xfrm>
            <a:off x="228600" y="1295400"/>
            <a:ext cx="4419600" cy="4525963"/>
          </a:xfrm>
        </p:spPr>
        <p:txBody>
          <a:bodyPr>
            <a:normAutofit fontScale="92500" lnSpcReduction="10000"/>
          </a:bodyPr>
          <a:lstStyle/>
          <a:p>
            <a:r>
              <a:rPr lang="en-US" sz="2400" dirty="0" smtClean="0"/>
              <a:t>A relatively new concept, still in R&amp;D state</a:t>
            </a:r>
          </a:p>
          <a:p>
            <a:r>
              <a:rPr lang="en-US" sz="2400" dirty="0" smtClean="0"/>
              <a:t>Material is placed in the reactive gas environment and irradiated with the laser light.</a:t>
            </a:r>
          </a:p>
          <a:p>
            <a:r>
              <a:rPr lang="en-US" sz="2400" dirty="0" smtClean="0"/>
              <a:t>Nitrogen is fed through a nozzle into the melt pool.</a:t>
            </a:r>
          </a:p>
          <a:p>
            <a:r>
              <a:rPr lang="en-US" sz="2400" dirty="0" smtClean="0"/>
              <a:t>On a time scale of hundreds of nanoseconds, the high intensity pulse-laser irradiation of I ≈ 10</a:t>
            </a:r>
            <a:r>
              <a:rPr lang="en-US" sz="2400" baseline="30000" dirty="0" smtClean="0"/>
              <a:t>8</a:t>
            </a:r>
            <a:r>
              <a:rPr lang="en-US" sz="2400" dirty="0" smtClean="0"/>
              <a:t> W/cm</a:t>
            </a:r>
            <a:r>
              <a:rPr lang="en-US" sz="2400" baseline="30000" dirty="0" smtClean="0"/>
              <a:t>2</a:t>
            </a:r>
            <a:r>
              <a:rPr lang="en-US" sz="2400" dirty="0" smtClean="0"/>
              <a:t> in ambient nitrogen atmosphere is capable of generating 1- 1.5 </a:t>
            </a:r>
            <a:r>
              <a:rPr lang="en-US" sz="2400" dirty="0" err="1" smtClean="0"/>
              <a:t>μm</a:t>
            </a:r>
            <a:r>
              <a:rPr lang="en-US" sz="2400" dirty="0" smtClean="0"/>
              <a:t> thick </a:t>
            </a:r>
            <a:r>
              <a:rPr lang="en-US" sz="2400" dirty="0" err="1" smtClean="0"/>
              <a:t>nitrided</a:t>
            </a:r>
            <a:r>
              <a:rPr lang="en-US" sz="2400" dirty="0" smtClean="0"/>
              <a:t> layer.</a:t>
            </a:r>
          </a:p>
          <a:p>
            <a:endParaRPr lang="en-US" sz="2400" dirty="0"/>
          </a:p>
        </p:txBody>
      </p:sp>
      <p:pic>
        <p:nvPicPr>
          <p:cNvPr id="11266" name="Picture 2"/>
          <p:cNvPicPr>
            <a:picLocks noChangeAspect="1" noChangeArrowheads="1"/>
          </p:cNvPicPr>
          <p:nvPr/>
        </p:nvPicPr>
        <p:blipFill>
          <a:blip r:embed="rId2" cstate="print"/>
          <a:srcRect/>
          <a:stretch>
            <a:fillRect/>
          </a:stretch>
        </p:blipFill>
        <p:spPr bwMode="auto">
          <a:xfrm>
            <a:off x="4396889" y="2375158"/>
            <a:ext cx="4518511" cy="29146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Beam Ion Implantation</a:t>
            </a:r>
            <a:endParaRPr lang="en-US" dirty="0"/>
          </a:p>
        </p:txBody>
      </p:sp>
      <p:sp>
        <p:nvSpPr>
          <p:cNvPr id="3" name="Content Placeholder 2"/>
          <p:cNvSpPr>
            <a:spLocks noGrp="1"/>
          </p:cNvSpPr>
          <p:nvPr>
            <p:ph idx="1"/>
          </p:nvPr>
        </p:nvSpPr>
        <p:spPr>
          <a:xfrm>
            <a:off x="457200" y="990600"/>
            <a:ext cx="8229600" cy="4525963"/>
          </a:xfrm>
        </p:spPr>
        <p:txBody>
          <a:bodyPr>
            <a:normAutofit fontScale="70000" lnSpcReduction="20000"/>
          </a:bodyPr>
          <a:lstStyle/>
          <a:p>
            <a:r>
              <a:rPr lang="en-US" dirty="0" smtClean="0"/>
              <a:t>At limited scale, </a:t>
            </a:r>
            <a:r>
              <a:rPr lang="en-US" i="1" dirty="0" smtClean="0"/>
              <a:t>beam ion implantation can be used to incorporate nitrogen into a material </a:t>
            </a:r>
            <a:r>
              <a:rPr lang="en-US" dirty="0" smtClean="0"/>
              <a:t>surface. The conventional ion beam implantation, applied at room temperature, is capable to modify chemistry of relatively thin layers of materials. </a:t>
            </a:r>
          </a:p>
          <a:p>
            <a:r>
              <a:rPr lang="en-US" dirty="0" smtClean="0"/>
              <a:t>Using a beam of nitrogen ions with an energy of up to 1 </a:t>
            </a:r>
            <a:r>
              <a:rPr lang="en-US" dirty="0" err="1" smtClean="0"/>
              <a:t>MeV</a:t>
            </a:r>
            <a:r>
              <a:rPr lang="en-US" dirty="0" smtClean="0"/>
              <a:t> at room temperature, a continuous nitride layer of the order of 1 </a:t>
            </a:r>
            <a:r>
              <a:rPr lang="en-US" dirty="0" err="1" smtClean="0"/>
              <a:t>μm</a:t>
            </a:r>
            <a:r>
              <a:rPr lang="en-US" dirty="0" smtClean="0"/>
              <a:t> can be synthesized. There are, however, techniques exploring elevated temperatures of up to 600 </a:t>
            </a:r>
            <a:r>
              <a:rPr lang="en-US" sz="3100" baseline="30000" dirty="0" err="1" smtClean="0"/>
              <a:t>o</a:t>
            </a:r>
            <a:r>
              <a:rPr lang="en-US" dirty="0" err="1" smtClean="0"/>
              <a:t>C</a:t>
            </a:r>
            <a:r>
              <a:rPr lang="en-US" dirty="0" smtClean="0"/>
              <a:t> or hybrids such as plasma immersion implantation or low voltage plasma immersion implantation, allowing generating thicker layers. </a:t>
            </a:r>
          </a:p>
          <a:p>
            <a:r>
              <a:rPr lang="en-US" dirty="0" smtClean="0"/>
              <a:t>After treatment, conducted at 400 </a:t>
            </a:r>
            <a:r>
              <a:rPr lang="en-US" baseline="30000" dirty="0" err="1" smtClean="0"/>
              <a:t>o</a:t>
            </a:r>
            <a:r>
              <a:rPr lang="en-US" dirty="0" err="1" smtClean="0"/>
              <a:t>C</a:t>
            </a:r>
            <a:r>
              <a:rPr lang="en-US" dirty="0" smtClean="0"/>
              <a:t> for 0.5 h and 1 h, both the beam ion implantation and the plasma ion implantation produced over 1 </a:t>
            </a:r>
            <a:r>
              <a:rPr lang="en-US" dirty="0" err="1" smtClean="0"/>
              <a:t>μm</a:t>
            </a:r>
            <a:r>
              <a:rPr lang="en-US" dirty="0" smtClean="0"/>
              <a:t> thick layer, enriched in nitrogen to 20-30 at%, while ion </a:t>
            </a:r>
            <a:r>
              <a:rPr lang="en-US" dirty="0" err="1" smtClean="0"/>
              <a:t>nitriding</a:t>
            </a:r>
            <a:r>
              <a:rPr lang="en-US" dirty="0" smtClean="0"/>
              <a:t> and gas </a:t>
            </a:r>
            <a:r>
              <a:rPr lang="en-US" dirty="0" err="1" smtClean="0"/>
              <a:t>nitriding</a:t>
            </a:r>
            <a:r>
              <a:rPr lang="en-US" dirty="0" smtClean="0"/>
              <a:t> produced layers with a thickness below 1 </a:t>
            </a:r>
            <a:r>
              <a:rPr lang="en-US" dirty="0" err="1" smtClean="0"/>
              <a:t>μm</a:t>
            </a:r>
            <a:r>
              <a:rPr lang="en-US" dirty="0" smtClean="0"/>
              <a:t> and the lower nitrogen concentration.</a:t>
            </a:r>
            <a:endParaRPr 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Case Study: Low Temperature Plasma </a:t>
            </a:r>
            <a:r>
              <a:rPr lang="en-US" dirty="0" err="1" smtClean="0"/>
              <a:t>Nitriding</a:t>
            </a:r>
            <a:r>
              <a:rPr lang="en-US" dirty="0" smtClean="0"/>
              <a:t> of Stainless Steel</a:t>
            </a:r>
            <a:endParaRPr lang="en-US" dirty="0"/>
          </a:p>
        </p:txBody>
      </p:sp>
      <p:graphicFrame>
        <p:nvGraphicFramePr>
          <p:cNvPr id="144386" name="Object 2"/>
          <p:cNvGraphicFramePr>
            <a:graphicFrameLocks noChangeAspect="1"/>
          </p:cNvGraphicFramePr>
          <p:nvPr/>
        </p:nvGraphicFramePr>
        <p:xfrm>
          <a:off x="2743200" y="1581961"/>
          <a:ext cx="3405188" cy="4818839"/>
        </p:xfrm>
        <a:graphic>
          <a:graphicData uri="http://schemas.openxmlformats.org/presentationml/2006/ole">
            <p:oleObj spid="_x0000_s144386" name="Acrobat Document" r:id="rId3" imgW="5668166" imgH="8019048" progId="AcroExch.Document.7">
              <p:embed/>
            </p:oleObj>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2646</TotalTime>
  <Words>12228</Words>
  <Application>Microsoft Office PowerPoint</Application>
  <PresentationFormat>On-screen Show (4:3)</PresentationFormat>
  <Paragraphs>1387</Paragraphs>
  <Slides>124</Slides>
  <Notes>7</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124</vt:i4>
      </vt:variant>
    </vt:vector>
  </HeadingPairs>
  <TitlesOfParts>
    <vt:vector size="127" baseType="lpstr">
      <vt:lpstr>Office Theme</vt:lpstr>
      <vt:lpstr>Equation</vt:lpstr>
      <vt:lpstr>Acrobat Document</vt:lpstr>
      <vt:lpstr>Unit 2: Chemical Conversion Coating</vt:lpstr>
      <vt:lpstr>Phosphating</vt:lpstr>
      <vt:lpstr>Historical Development</vt:lpstr>
      <vt:lpstr>Historical Development</vt:lpstr>
      <vt:lpstr>Special Additives in Phosphate Coating</vt:lpstr>
      <vt:lpstr>Special Additives in Phosphate Coating</vt:lpstr>
      <vt:lpstr>Chemistry of Phosphating</vt:lpstr>
      <vt:lpstr>Accelerating Phosphating Process</vt:lpstr>
      <vt:lpstr>Chemical Acceleration</vt:lpstr>
      <vt:lpstr>Chemical Acceleration – Contd.</vt:lpstr>
      <vt:lpstr>Kinetics of Phosphating Process</vt:lpstr>
      <vt:lpstr>Phosphating Process Details</vt:lpstr>
      <vt:lpstr>Factors Affecting Phosphating Process</vt:lpstr>
      <vt:lpstr>Post Phosphating Processes</vt:lpstr>
      <vt:lpstr>Composition of Phosphate Coating</vt:lpstr>
      <vt:lpstr>Phosphate Coating Characteristics</vt:lpstr>
      <vt:lpstr>Mechanism of Zinc Phosphate Coating Formation</vt:lpstr>
      <vt:lpstr>Factors Affecting Phosphate Coating Properties</vt:lpstr>
      <vt:lpstr>Factors Affecting Phosphate Coating Properties – Contd.</vt:lpstr>
      <vt:lpstr>Factors Affecting Phosphate Coating Properties – Contd.</vt:lpstr>
      <vt:lpstr>Processing Problems and Remedial Measures</vt:lpstr>
      <vt:lpstr>Defects in Phosphate Coating</vt:lpstr>
      <vt:lpstr>Applications of Phosphate Coating</vt:lpstr>
      <vt:lpstr>Effect of Phosphate Coating on Corrosion Resistance</vt:lpstr>
      <vt:lpstr>Environmental Impact</vt:lpstr>
      <vt:lpstr>Summary on Phosphate Coating </vt:lpstr>
      <vt:lpstr>Chromate Conversion Coating</vt:lpstr>
      <vt:lpstr>Chromate Conversion Coating</vt:lpstr>
      <vt:lpstr>Chromate Conversion Coating</vt:lpstr>
      <vt:lpstr>Hexavalent Chromium</vt:lpstr>
      <vt:lpstr>Alternative to Hexavalent Chromium</vt:lpstr>
      <vt:lpstr>Processing Steps – Chromating Al Alloys</vt:lpstr>
      <vt:lpstr>Chemical Processing – General Chromating of Zn</vt:lpstr>
      <vt:lpstr>Typical Process Cycle</vt:lpstr>
      <vt:lpstr>Mechanism of Chromate Conversion</vt:lpstr>
      <vt:lpstr>Applications</vt:lpstr>
      <vt:lpstr>Anodizing</vt:lpstr>
      <vt:lpstr>Anodizing</vt:lpstr>
      <vt:lpstr>What is Anodizing?</vt:lpstr>
      <vt:lpstr>Anodizing Basics</vt:lpstr>
      <vt:lpstr>Characteristics of Anodized Coating</vt:lpstr>
      <vt:lpstr>Applications of Anodizing Coating</vt:lpstr>
      <vt:lpstr>Anodizing Method</vt:lpstr>
      <vt:lpstr>Anodizing Methods</vt:lpstr>
      <vt:lpstr>Anodizing Equipment</vt:lpstr>
      <vt:lpstr>Type of Anodizing</vt:lpstr>
      <vt:lpstr>Typical Anodizing Process</vt:lpstr>
      <vt:lpstr>Anodizing Aluminum</vt:lpstr>
      <vt:lpstr>Slide 49</vt:lpstr>
      <vt:lpstr>Color Anodizing</vt:lpstr>
      <vt:lpstr>Advantages</vt:lpstr>
      <vt:lpstr>Disadvantages</vt:lpstr>
      <vt:lpstr>Laboratory Testing</vt:lpstr>
      <vt:lpstr>Cross-Sectional View of a Dyed And Sealed Anodic Film</vt:lpstr>
      <vt:lpstr>Slide 55</vt:lpstr>
      <vt:lpstr>Slide 56</vt:lpstr>
      <vt:lpstr>Slide 57</vt:lpstr>
      <vt:lpstr>Slide 58</vt:lpstr>
      <vt:lpstr>Slide 59</vt:lpstr>
      <vt:lpstr>Slide 60</vt:lpstr>
      <vt:lpstr>Slide 61</vt:lpstr>
      <vt:lpstr>Slide 62</vt:lpstr>
      <vt:lpstr>Slide 63</vt:lpstr>
      <vt:lpstr>Temperature Range</vt:lpstr>
      <vt:lpstr>Theory of Nitriding Process: Fe-N Phase Diagram</vt:lpstr>
      <vt:lpstr>Fe-N Phases</vt:lpstr>
      <vt:lpstr>Solubility Limit of N in Fe</vt:lpstr>
      <vt:lpstr>Nitriding Agent</vt:lpstr>
      <vt:lpstr>Effect of N Content on Phase Evolution in Steel </vt:lpstr>
      <vt:lpstr>Diffusion of N in Steel </vt:lpstr>
      <vt:lpstr>Hardness vs. Case Depth</vt:lpstr>
      <vt:lpstr>British Standard Nitriding Steels</vt:lpstr>
      <vt:lpstr>Slide 73</vt:lpstr>
      <vt:lpstr>Nitriding Processes – Salient Characteristics </vt:lpstr>
      <vt:lpstr>Gas Nitriding Process</vt:lpstr>
      <vt:lpstr>Base Material And Applications</vt:lpstr>
      <vt:lpstr>Gas Nitriding</vt:lpstr>
      <vt:lpstr>Slide 78</vt:lpstr>
      <vt:lpstr>Economy and Energy Considerations – Gas Nitriding</vt:lpstr>
      <vt:lpstr>Case Studies</vt:lpstr>
      <vt:lpstr>Slide 81</vt:lpstr>
      <vt:lpstr>Examples where Nitriding is better than Carburizing</vt:lpstr>
      <vt:lpstr>Double-Stage Nitriding (Floe ProcessTM)</vt:lpstr>
      <vt:lpstr>Gas Nitriding Process – Contd.</vt:lpstr>
      <vt:lpstr>Types of Nitreg® Gas Nitriding Layer</vt:lpstr>
      <vt:lpstr>Effect of Alloy Composition on Case Depth</vt:lpstr>
      <vt:lpstr>Equipment</vt:lpstr>
      <vt:lpstr>Equipment</vt:lpstr>
      <vt:lpstr>Common Nitriding Problems</vt:lpstr>
      <vt:lpstr>Common Nitriding Problems – Contd.</vt:lpstr>
      <vt:lpstr>Nitriding of Stainless Steel</vt:lpstr>
      <vt:lpstr>Liquid Salt Nitriding Process</vt:lpstr>
      <vt:lpstr>Plasma or Ion Nitriding</vt:lpstr>
      <vt:lpstr>Advantages of Plasma Nitriding</vt:lpstr>
      <vt:lpstr>Comparison of Salt Bath Vs. Gas Vs. Plasma Nitriding</vt:lpstr>
      <vt:lpstr>Comparison Between Ion Nitriding and Ammonia Gas Nitriding</vt:lpstr>
      <vt:lpstr>Laser Nitriding</vt:lpstr>
      <vt:lpstr>Beam Ion Implantation</vt:lpstr>
      <vt:lpstr>Case Study: Low Temperature Plasma Nitriding of Stainless Steel</vt:lpstr>
      <vt:lpstr>Nitriding of Ti Alloys</vt:lpstr>
      <vt:lpstr>Microstructural Development</vt:lpstr>
      <vt:lpstr>Application of Other Nitrided Materials</vt:lpstr>
      <vt:lpstr>Future of Nitriding Process</vt:lpstr>
      <vt:lpstr>Nitrocarburizing</vt:lpstr>
      <vt:lpstr>Nitrocarburizing – Contd.</vt:lpstr>
      <vt:lpstr>Diffusion and Transfer Rates</vt:lpstr>
      <vt:lpstr>Factors Affecting the Formation of Compound Layer</vt:lpstr>
      <vt:lpstr>Factors Affecting the Formation of Diffusion Layer</vt:lpstr>
      <vt:lpstr>Microstructural Evolution</vt:lpstr>
      <vt:lpstr>Microstructural Evolution – Contd.</vt:lpstr>
      <vt:lpstr>Applications</vt:lpstr>
      <vt:lpstr>Applications - Nitrocarburizing</vt:lpstr>
      <vt:lpstr>Ferritic Nitrocarburizing Process</vt:lpstr>
      <vt:lpstr>Nitrocarburizing Process - Physical Metallurgy </vt:lpstr>
      <vt:lpstr>Slide 115</vt:lpstr>
      <vt:lpstr>Compound Layer Formation</vt:lpstr>
      <vt:lpstr>Sequence of Events During Nitrocarburizing of High C Steel</vt:lpstr>
      <vt:lpstr>Diffusion Zone Characteristics and Fatigue Properties</vt:lpstr>
      <vt:lpstr>Industrial Gaseous Ferritic Nitrocarburizing</vt:lpstr>
      <vt:lpstr>Black Nitrocarburizing</vt:lpstr>
      <vt:lpstr>Alternative Black Nitrocarburizing</vt:lpstr>
      <vt:lpstr>Glow-Discharge Plasma Nitrocarburizing</vt:lpstr>
      <vt:lpstr>Nitrocarburizing – Case Study</vt:lpstr>
      <vt:lpstr>Slide 124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 Chemical Conversion Coating</dc:title>
  <dc:creator>sujoychaudhury</dc:creator>
  <cp:lastModifiedBy>gauravavasthi</cp:lastModifiedBy>
  <cp:revision>330</cp:revision>
  <dcterms:created xsi:type="dcterms:W3CDTF">2013-10-26T07:55:10Z</dcterms:created>
  <dcterms:modified xsi:type="dcterms:W3CDTF">2015-10-15T05:33:04Z</dcterms:modified>
</cp:coreProperties>
</file>