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  <p:sldMasterId id="2147483776" r:id="rId2"/>
  </p:sldMasterIdLst>
  <p:notesMasterIdLst>
    <p:notesMasterId r:id="rId46"/>
  </p:notesMasterIdLst>
  <p:sldIdLst>
    <p:sldId id="256" r:id="rId3"/>
    <p:sldId id="270" r:id="rId4"/>
    <p:sldId id="264" r:id="rId5"/>
    <p:sldId id="265" r:id="rId6"/>
    <p:sldId id="273" r:id="rId7"/>
    <p:sldId id="275" r:id="rId8"/>
    <p:sldId id="274" r:id="rId9"/>
    <p:sldId id="276" r:id="rId10"/>
    <p:sldId id="310" r:id="rId11"/>
    <p:sldId id="277" r:id="rId12"/>
    <p:sldId id="278" r:id="rId13"/>
    <p:sldId id="279" r:id="rId14"/>
    <p:sldId id="280" r:id="rId15"/>
    <p:sldId id="281" r:id="rId16"/>
    <p:sldId id="309" r:id="rId17"/>
    <p:sldId id="306" r:id="rId18"/>
    <p:sldId id="282" r:id="rId19"/>
    <p:sldId id="286" r:id="rId20"/>
    <p:sldId id="311" r:id="rId21"/>
    <p:sldId id="312" r:id="rId22"/>
    <p:sldId id="284" r:id="rId23"/>
    <p:sldId id="287" r:id="rId24"/>
    <p:sldId id="289" r:id="rId25"/>
    <p:sldId id="307" r:id="rId26"/>
    <p:sldId id="290" r:id="rId27"/>
    <p:sldId id="313" r:id="rId28"/>
    <p:sldId id="314" r:id="rId29"/>
    <p:sldId id="291" r:id="rId30"/>
    <p:sldId id="293" r:id="rId31"/>
    <p:sldId id="292" r:id="rId32"/>
    <p:sldId id="294" r:id="rId33"/>
    <p:sldId id="296" r:id="rId34"/>
    <p:sldId id="297" r:id="rId35"/>
    <p:sldId id="298" r:id="rId36"/>
    <p:sldId id="315" r:id="rId37"/>
    <p:sldId id="299" r:id="rId38"/>
    <p:sldId id="304" r:id="rId39"/>
    <p:sldId id="300" r:id="rId40"/>
    <p:sldId id="302" r:id="rId41"/>
    <p:sldId id="303" r:id="rId42"/>
    <p:sldId id="301" r:id="rId43"/>
    <p:sldId id="308" r:id="rId44"/>
    <p:sldId id="305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4ACFDB9-B36C-45D8-BD24-0DECB23C6F61}" type="datetimeFigureOut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15F593E-09B9-4FC9-B483-1CD2591B9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69E59-71E8-4D9D-BEA1-5D94585E1A42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EB641-EA43-4972-82AD-D8D5392C8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81B7E-0F2A-4F97-A1B4-AF43298A691D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20B48-755E-4F10-A411-8AFE75618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C60EE-E310-4A62-8192-95E64925773E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2699D-F585-483D-930E-4CE1BF317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0F218-99F8-4DCB-A968-2460F12215DC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E8645-0D55-495D-8F7A-F4FF83A70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D796C-4953-428E-B17F-E32DDAFE4FBA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C0971-7614-4268-A50C-5BC1F24C7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64EA6-3CBD-45B8-9EF8-9869F8076F55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0ED60-90AA-4B28-982D-FF5D2DFE3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B7226-726B-481E-949F-70EE552F8006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0786D-A4CE-4AB4-9B36-CE64A2021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9A9B1-6654-4629-8477-6D6011EFCD1B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F3314-B1BC-444D-B8DF-7E572ACDF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7BE1D-5B5B-4B33-B77F-12DF6CE69293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74247-AFBA-4D44-A193-F0A61FB05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50BEA-E69C-4B09-B44C-CF42CDAEFA74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D903E-673A-4FD4-8E55-EC10B0BA7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AFD6B-2DEF-47C9-8DB8-4DA4235FE6DA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78008-6080-4095-9853-3C6DAAEAE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76172-D836-404D-BD24-03D6A1C7DDAF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469F3-0F87-4304-93EC-AFC3CF90A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5FC8F-F6C1-47B6-8BB5-D09FEA7DF2C6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410C5-383D-4AD2-B5BD-42E250609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A36C4-E92B-4C87-AFF6-9AA830B84D70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5EA33-94B8-4770-B0BF-181437DE0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FB6B4-50FA-4B4B-BC2A-E09F250242E2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9E617-9C68-4FD7-BDFE-17E911447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0F1CC-51A5-471C-806A-DEB1C39F241C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FC439-7DA6-40BE-A6C8-162BCBBFF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E3107-0D60-481D-AD1F-54367565ED41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80BBF-B5DC-45BB-AA69-68493B1F4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F5F38-1F2B-476E-AFFA-3364F6F6F264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7087-38E6-43DF-B8CD-2857FC924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F4C14-B337-43B5-A491-75E75C6675CA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2DC4B-0474-4B5F-B12C-DDD9B42D8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15348-9D1F-4906-A235-72C1CD12111D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9C211-1CA9-4E07-AB02-17EA5C1D6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5B30B-6416-4B94-BC03-C5CF06F54CA3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64CD1-F001-46E1-8901-A6799F015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54F4E-2B4A-46E8-8AFD-B98F925EB607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0E469-D5CD-44A5-B721-59124C445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1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38E27"/>
                </a:solidFill>
              </a:defRPr>
            </a:lvl1pPr>
          </a:lstStyle>
          <a:p>
            <a:pPr>
              <a:defRPr/>
            </a:pPr>
            <a:fld id="{4FB29C53-E80E-492B-BEF2-9E57ADCAF834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1FDC508-8457-4D77-9713-8C668CB25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81" r:id="rId2"/>
    <p:sldLayoutId id="2147484298" r:id="rId3"/>
    <p:sldLayoutId id="2147484282" r:id="rId4"/>
    <p:sldLayoutId id="2147484299" r:id="rId5"/>
    <p:sldLayoutId id="2147484300" r:id="rId6"/>
    <p:sldLayoutId id="2147484301" r:id="rId7"/>
    <p:sldLayoutId id="2147484283" r:id="rId8"/>
    <p:sldLayoutId id="2147484302" r:id="rId9"/>
  </p:sldLayoutIdLst>
  <p:transition>
    <p:randomBar dir="vert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F0D1E93A-BF91-4460-B80B-3B248C9CCCE2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9A1BE98-F481-4724-9611-970AEA8D3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  <p:sldLayoutId id="2147484295" r:id="rId12"/>
    <p:sldLayoutId id="2147484296" r:id="rId13"/>
  </p:sldLayoutIdLst>
  <p:transition>
    <p:randomBar dir="vert"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3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81000" y="685800"/>
            <a:ext cx="83058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“Principle of Mineral Processing”</a:t>
            </a:r>
          </a:p>
          <a:p>
            <a:pPr algn="ctr">
              <a:defRPr/>
            </a:pP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6237FE-F7A6-4A95-A038-3E601485879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/>
          <a:lstStyle/>
          <a:p>
            <a:pPr eaLnBrk="1" hangingPunct="1"/>
            <a:r>
              <a:rPr lang="en-US" sz="2800" smtClean="0"/>
              <a:t>Comminution</a:t>
            </a:r>
            <a:r>
              <a:rPr lang="en-US" sz="2400" smtClean="0"/>
              <a:t> Laws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382000" cy="5486400"/>
          </a:xfrm>
        </p:spPr>
        <p:txBody>
          <a:bodyPr/>
          <a:lstStyle/>
          <a:p>
            <a:pPr eaLnBrk="1" hangingPunct="1"/>
            <a:r>
              <a:rPr lang="en-US" sz="2400" smtClean="0"/>
              <a:t>Ore / Mineral irregular compared to crystal behaviour</a:t>
            </a:r>
          </a:p>
          <a:p>
            <a:pPr eaLnBrk="1" hangingPunct="1"/>
            <a:r>
              <a:rPr lang="en-US" sz="2400" smtClean="0"/>
              <a:t>Factors – Blasting , chemical oxidation in mining  , two minerals intercrystallised</a:t>
            </a:r>
          </a:p>
          <a:p>
            <a:pPr eaLnBrk="1" hangingPunct="1"/>
            <a:r>
              <a:rPr lang="en-US" sz="2400" smtClean="0"/>
              <a:t>Variety of disruptive forces – compression, tension,shear</a:t>
            </a:r>
          </a:p>
          <a:p>
            <a:pPr eaLnBrk="1" hangingPunct="1"/>
            <a:r>
              <a:rPr lang="en-US" sz="2400" smtClean="0"/>
              <a:t>Energy utilisation for degree of size reduction</a:t>
            </a:r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/>
            <a:r>
              <a:rPr lang="en-US" sz="2400" smtClean="0"/>
              <a:t>Rittinger’s Law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Energy for size reduction </a:t>
            </a:r>
            <a:r>
              <a:rPr lang="el-GR" sz="2400" smtClean="0">
                <a:cs typeface="Arial" charset="0"/>
              </a:rPr>
              <a:t>α</a:t>
            </a:r>
            <a:r>
              <a:rPr lang="en-US" sz="2400" smtClean="0">
                <a:cs typeface="Arial" charset="0"/>
              </a:rPr>
              <a:t>  Energy of new surface – Net free energy change of state  </a:t>
            </a:r>
            <a:endParaRPr lang="el-GR" sz="2400" smtClean="0">
              <a:cs typeface="Arial" charset="0"/>
            </a:endParaRP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Kick’s law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Energy </a:t>
            </a:r>
            <a:r>
              <a:rPr lang="el-GR" sz="2400" smtClean="0">
                <a:cs typeface="Arial" charset="0"/>
              </a:rPr>
              <a:t>α</a:t>
            </a:r>
            <a:r>
              <a:rPr lang="en-US" sz="2400" smtClean="0">
                <a:cs typeface="Arial" charset="0"/>
              </a:rPr>
              <a:t> log (reduction ratio).e.g 1 cm/mm to 0.5 cm/mm – Activation energy – volume of fragments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97C618-434D-4517-B788-2D0E72D17D2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/>
          <a:lstStyle/>
          <a:p>
            <a:pPr eaLnBrk="1" hangingPunct="1"/>
            <a:r>
              <a:rPr lang="en-US" sz="2800" smtClean="0"/>
              <a:t>Comminution</a:t>
            </a:r>
            <a:r>
              <a:rPr lang="en-US" sz="2400" smtClean="0"/>
              <a:t> Laws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382000" cy="5486400"/>
          </a:xfrm>
        </p:spPr>
        <p:txBody>
          <a:bodyPr/>
          <a:lstStyle/>
          <a:p>
            <a:pPr eaLnBrk="1" hangingPunct="1"/>
            <a:r>
              <a:rPr lang="en-US" sz="2400" smtClean="0">
                <a:cs typeface="Arial" charset="0"/>
              </a:rPr>
              <a:t>Bond theory </a:t>
            </a:r>
          </a:p>
          <a:p>
            <a:pPr eaLnBrk="1" hangingPunct="1">
              <a:buFontTx/>
              <a:buNone/>
            </a:pPr>
            <a:r>
              <a:rPr lang="en-US" sz="2400" smtClean="0">
                <a:cs typeface="Arial" charset="0"/>
              </a:rPr>
              <a:t>	Theoretical net energy for size reduction = Net energy for unit length of crack * total crack length </a:t>
            </a:r>
          </a:p>
          <a:p>
            <a:pPr eaLnBrk="1" hangingPunct="1">
              <a:buFontTx/>
              <a:buNone/>
            </a:pPr>
            <a:endParaRPr lang="en-US" sz="240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2400" smtClean="0">
                <a:cs typeface="Arial" charset="0"/>
              </a:rPr>
              <a:t>Validation of laws</a:t>
            </a:r>
          </a:p>
          <a:p>
            <a:pPr eaLnBrk="1" hangingPunct="1">
              <a:buFontTx/>
              <a:buNone/>
            </a:pPr>
            <a:r>
              <a:rPr lang="en-US" sz="2400" smtClean="0">
                <a:cs typeface="Arial" charset="0"/>
              </a:rPr>
              <a:t>Example :  					Red ratio</a:t>
            </a:r>
          </a:p>
          <a:p>
            <a:pPr eaLnBrk="1" hangingPunct="1">
              <a:buFontTx/>
              <a:buNone/>
            </a:pPr>
            <a:r>
              <a:rPr lang="en-US" sz="2400" smtClean="0">
                <a:cs typeface="Arial" charset="0"/>
              </a:rPr>
              <a:t>Crushing  		100 cm to 6 cm  	2</a:t>
            </a:r>
            <a:r>
              <a:rPr lang="en-US" sz="2400" baseline="30000" smtClean="0">
                <a:cs typeface="Arial" charset="0"/>
              </a:rPr>
              <a:t>4</a:t>
            </a:r>
            <a:endParaRPr lang="en-US" sz="240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2400" smtClean="0">
                <a:cs typeface="Arial" charset="0"/>
              </a:rPr>
              <a:t>Sec Crushing 	60 mm to 4 mm	2</a:t>
            </a:r>
            <a:r>
              <a:rPr lang="en-US" sz="2400" baseline="30000" smtClean="0">
                <a:cs typeface="Arial" charset="0"/>
              </a:rPr>
              <a:t>4</a:t>
            </a:r>
            <a:endParaRPr lang="en-US" sz="240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2400" smtClean="0">
                <a:cs typeface="Arial" charset="0"/>
              </a:rPr>
              <a:t>Grinding		4000 to 8 micron	2</a:t>
            </a:r>
            <a:r>
              <a:rPr lang="en-US" sz="2400" baseline="30000" smtClean="0">
                <a:cs typeface="Arial" charset="0"/>
              </a:rPr>
              <a:t>8</a:t>
            </a:r>
          </a:p>
          <a:p>
            <a:pPr eaLnBrk="1" hangingPunct="1">
              <a:buFontTx/>
              <a:buNone/>
            </a:pPr>
            <a:r>
              <a:rPr lang="en-US" sz="2400" smtClean="0">
                <a:cs typeface="Arial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sz="2400" smtClean="0">
                <a:cs typeface="Arial" charset="0"/>
              </a:rPr>
              <a:t>	As per Kick’s law – energy requirement in 1:1:2 ratio but in actual practice -10-30 times more - </a:t>
            </a:r>
            <a:r>
              <a:rPr lang="en-US" sz="2400" baseline="30000" smtClean="0">
                <a:cs typeface="Arial" charset="0"/>
              </a:rPr>
              <a:t> </a:t>
            </a:r>
            <a:r>
              <a:rPr lang="en-US" sz="2400" smtClean="0">
                <a:cs typeface="Arial" charset="0"/>
              </a:rPr>
              <a:t>small particles with fewer cracks , high probability of escaping being crushed </a:t>
            </a:r>
            <a:endParaRPr lang="el-GR" sz="2400" smtClean="0">
              <a:cs typeface="Arial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4F56C8-524F-4606-8D14-73D2E5D8534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/>
          <a:lstStyle/>
          <a:p>
            <a:pPr eaLnBrk="1" hangingPunct="1"/>
            <a:r>
              <a:rPr lang="en-US" sz="2800" smtClean="0"/>
              <a:t>Comminution</a:t>
            </a:r>
            <a:r>
              <a:rPr lang="en-US" sz="2400" smtClean="0"/>
              <a:t> Laws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382000" cy="5486400"/>
          </a:xfrm>
        </p:spPr>
        <p:txBody>
          <a:bodyPr/>
          <a:lstStyle/>
          <a:p>
            <a:pPr eaLnBrk="1" hangingPunct="1"/>
            <a:r>
              <a:rPr lang="en-US" sz="2400" smtClean="0">
                <a:cs typeface="Arial" charset="0"/>
              </a:rPr>
              <a:t>Bond theory </a:t>
            </a:r>
          </a:p>
          <a:p>
            <a:pPr eaLnBrk="1" hangingPunct="1">
              <a:buFontTx/>
              <a:buNone/>
            </a:pPr>
            <a:r>
              <a:rPr lang="en-US" sz="2400" smtClean="0">
                <a:cs typeface="Arial" charset="0"/>
              </a:rPr>
              <a:t>	Theoretical net energy for size reduction = Net energy for unit length of crack * total crack length </a:t>
            </a:r>
          </a:p>
          <a:p>
            <a:pPr eaLnBrk="1" hangingPunct="1">
              <a:buFontTx/>
              <a:buNone/>
            </a:pPr>
            <a:endParaRPr lang="en-US" sz="240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2400" smtClean="0">
                <a:cs typeface="Arial" charset="0"/>
              </a:rPr>
              <a:t>Validation of laws</a:t>
            </a:r>
          </a:p>
          <a:p>
            <a:pPr eaLnBrk="1" hangingPunct="1">
              <a:buFontTx/>
              <a:buNone/>
            </a:pPr>
            <a:r>
              <a:rPr lang="en-US" sz="2400" smtClean="0">
                <a:cs typeface="Arial" charset="0"/>
              </a:rPr>
              <a:t>Example :  					Red ratio</a:t>
            </a:r>
          </a:p>
          <a:p>
            <a:pPr eaLnBrk="1" hangingPunct="1">
              <a:buFontTx/>
              <a:buNone/>
            </a:pPr>
            <a:r>
              <a:rPr lang="en-US" sz="2400" smtClean="0">
                <a:cs typeface="Arial" charset="0"/>
              </a:rPr>
              <a:t>Crushing  		100 cm to 6 cm  	2</a:t>
            </a:r>
            <a:r>
              <a:rPr lang="en-US" sz="2400" baseline="30000" smtClean="0">
                <a:cs typeface="Arial" charset="0"/>
              </a:rPr>
              <a:t>4</a:t>
            </a:r>
            <a:endParaRPr lang="en-US" sz="240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2400" smtClean="0">
                <a:cs typeface="Arial" charset="0"/>
              </a:rPr>
              <a:t>Sec Crushing 	60 mm to 4 mm	2</a:t>
            </a:r>
            <a:r>
              <a:rPr lang="en-US" sz="2400" baseline="30000" smtClean="0">
                <a:cs typeface="Arial" charset="0"/>
              </a:rPr>
              <a:t>4</a:t>
            </a:r>
            <a:endParaRPr lang="en-US" sz="240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2400" smtClean="0">
                <a:cs typeface="Arial" charset="0"/>
              </a:rPr>
              <a:t>Grinding		4000 to 8 micron	2</a:t>
            </a:r>
            <a:r>
              <a:rPr lang="en-US" sz="2400" baseline="30000" smtClean="0">
                <a:cs typeface="Arial" charset="0"/>
              </a:rPr>
              <a:t>8</a:t>
            </a:r>
          </a:p>
          <a:p>
            <a:pPr eaLnBrk="1" hangingPunct="1">
              <a:buFontTx/>
              <a:buNone/>
            </a:pPr>
            <a:r>
              <a:rPr lang="en-US" sz="2400" smtClean="0">
                <a:cs typeface="Arial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sz="2400" smtClean="0">
                <a:cs typeface="Arial" charset="0"/>
              </a:rPr>
              <a:t>	As per Kick’s law – energy requirement in 1:1:2 ratio but in actual practice -10-30 times more - </a:t>
            </a:r>
            <a:r>
              <a:rPr lang="en-US" sz="2400" baseline="30000" smtClean="0">
                <a:cs typeface="Arial" charset="0"/>
              </a:rPr>
              <a:t> </a:t>
            </a:r>
            <a:r>
              <a:rPr lang="en-US" sz="2400" smtClean="0">
                <a:cs typeface="Arial" charset="0"/>
              </a:rPr>
              <a:t>small particles with fewer cracks , high probability of escaping being crushed </a:t>
            </a:r>
            <a:endParaRPr lang="el-GR" sz="2400" smtClean="0">
              <a:cs typeface="Arial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65C5A2-8268-46EE-B6B2-2D2B1D6D27B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/>
          <a:lstStyle/>
          <a:p>
            <a:pPr eaLnBrk="1" hangingPunct="1"/>
            <a:r>
              <a:rPr lang="en-US" sz="2800" smtClean="0"/>
              <a:t>Crushing Equipment</a:t>
            </a:r>
            <a:endParaRPr lang="en-US" sz="2400" smtClean="0"/>
          </a:p>
        </p:txBody>
      </p:sp>
      <p:sp>
        <p:nvSpPr>
          <p:cNvPr id="24580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57200" y="609600"/>
            <a:ext cx="83820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cs typeface="Arial" charset="0"/>
              </a:rPr>
              <a:t>						Blake Jaw Crusher</a:t>
            </a:r>
            <a:endParaRPr lang="el-GR" sz="2400" smtClean="0">
              <a:cs typeface="Arial" charset="0"/>
            </a:endParaRPr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2"/>
          <a:srcRect l="51706"/>
          <a:stretch>
            <a:fillRect/>
          </a:stretch>
        </p:blipFill>
        <p:spPr bwMode="auto">
          <a:xfrm>
            <a:off x="9525" y="0"/>
            <a:ext cx="6762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0"/>
            <a:ext cx="6858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6" descr="jaw-crusher-movi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1143000"/>
            <a:ext cx="4953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228600" y="908050"/>
            <a:ext cx="35814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000"/>
              <a:t>Features : </a:t>
            </a:r>
          </a:p>
          <a:p>
            <a:pPr marL="342900" indent="-342900"/>
            <a:endParaRPr lang="en-US" sz="2000"/>
          </a:p>
          <a:p>
            <a:pPr marL="800100" lvl="1" indent="-342900">
              <a:buFontTx/>
              <a:buAutoNum type="arabicPeriod"/>
            </a:pPr>
            <a:r>
              <a:rPr lang="en-US" sz="2000"/>
              <a:t>Large opening per unit cost </a:t>
            </a:r>
          </a:p>
          <a:p>
            <a:pPr marL="800100" lvl="1" indent="-342900"/>
            <a:endParaRPr lang="en-US" sz="2000"/>
          </a:p>
          <a:p>
            <a:pPr marL="800100" lvl="1" indent="-342900"/>
            <a:r>
              <a:rPr lang="en-US" sz="2000"/>
              <a:t>2. Shape of opening for large block shaped feed better than a gyratory. </a:t>
            </a:r>
          </a:p>
          <a:p>
            <a:pPr marL="800100" lvl="1" indent="-342900"/>
            <a:endParaRPr lang="en-US" sz="2000"/>
          </a:p>
          <a:p>
            <a:pPr marL="800100" lvl="1" indent="-342900"/>
            <a:r>
              <a:rPr lang="en-US" sz="2000"/>
              <a:t>3. Handling of dirty or sticky feed better, without buildup.</a:t>
            </a:r>
          </a:p>
          <a:p>
            <a:pPr marL="800100" lvl="1" indent="-342900"/>
            <a:endParaRPr lang="en-US" sz="2000"/>
          </a:p>
          <a:p>
            <a:pPr marL="800100" lvl="1" indent="-342900"/>
            <a:r>
              <a:rPr lang="en-US" sz="2000"/>
              <a:t>4. Maintenance is easier. </a:t>
            </a:r>
          </a:p>
          <a:p>
            <a:pPr marL="800100" lvl="1" indent="-342900"/>
            <a:endParaRPr lang="en-US" sz="2000"/>
          </a:p>
          <a:p>
            <a:pPr marL="800100" lvl="1" indent="-342900"/>
            <a:r>
              <a:rPr lang="en-US" sz="2000"/>
              <a:t>5. Easy dismantling</a:t>
            </a:r>
            <a:r>
              <a:rPr lang="en-US"/>
              <a:t> </a:t>
            </a:r>
          </a:p>
          <a:p>
            <a:pPr marL="342900" indent="-342900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8E362E-4255-4676-A29A-780828B282D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/>
          <a:lstStyle/>
          <a:p>
            <a:pPr eaLnBrk="1" hangingPunct="1"/>
            <a:r>
              <a:rPr lang="en-US" sz="2800" smtClean="0"/>
              <a:t>Crushing Equipment</a:t>
            </a:r>
          </a:p>
        </p:txBody>
      </p:sp>
      <p:sp>
        <p:nvSpPr>
          <p:cNvPr id="25604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228600" y="609600"/>
            <a:ext cx="86106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cs typeface="Arial" charset="0"/>
              </a:rPr>
              <a:t>						Gyratory Crusher</a:t>
            </a:r>
            <a:endParaRPr lang="el-GR" sz="2400" smtClean="0">
              <a:cs typeface="Arial" charset="0"/>
            </a:endParaRPr>
          </a:p>
        </p:txBody>
      </p:sp>
      <p:sp>
        <p:nvSpPr>
          <p:cNvPr id="25609" name="Text Box 7"/>
          <p:cNvSpPr txBox="1">
            <a:spLocks noChangeArrowheads="1"/>
          </p:cNvSpPr>
          <p:nvPr/>
        </p:nvSpPr>
        <p:spPr bwMode="auto">
          <a:xfrm>
            <a:off x="228600" y="685800"/>
            <a:ext cx="40386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000" dirty="0"/>
              <a:t>Features 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/>
              <a:t> High capacity per investment dollar. ( 900 t/h , 1.2 m – 200 mm gape )</a:t>
            </a:r>
          </a:p>
          <a:p>
            <a:pPr marL="800100" lvl="1" indent="-342900">
              <a:defRPr/>
            </a:pPr>
            <a:endParaRPr lang="en-US" sz="2000" dirty="0"/>
          </a:p>
          <a:p>
            <a:pPr marL="800100" lvl="1" indent="-342900">
              <a:defRPr/>
            </a:pPr>
            <a:r>
              <a:rPr lang="en-US" sz="2000" dirty="0"/>
              <a:t>2. Handles thin, slab-like material better than a jaw crusher. </a:t>
            </a:r>
          </a:p>
          <a:p>
            <a:pPr marL="800100" lvl="1" indent="-342900">
              <a:defRPr/>
            </a:pPr>
            <a:endParaRPr lang="en-US" sz="2000" dirty="0"/>
          </a:p>
          <a:p>
            <a:pPr marL="800100" lvl="1" indent="-342900">
              <a:defRPr/>
            </a:pPr>
            <a:r>
              <a:rPr lang="en-US" sz="2000" dirty="0"/>
              <a:t>3. Choked crushing</a:t>
            </a:r>
          </a:p>
          <a:p>
            <a:pPr marL="800100" lvl="1" indent="-342900">
              <a:defRPr/>
            </a:pPr>
            <a:endParaRPr lang="en-US" sz="2000" dirty="0"/>
          </a:p>
          <a:p>
            <a:pPr marL="800100" lvl="1" indent="-342900">
              <a:defRPr/>
            </a:pPr>
            <a:r>
              <a:rPr lang="en-US" sz="2000" dirty="0"/>
              <a:t>4. Foundation costs lower than for jaw crusher </a:t>
            </a:r>
          </a:p>
          <a:p>
            <a:pPr marL="800100" lvl="1" indent="-342900">
              <a:defRPr/>
            </a:pPr>
            <a:endParaRPr lang="en-US" sz="2000" dirty="0"/>
          </a:p>
          <a:p>
            <a:pPr marL="800100" lvl="1" indent="-342900">
              <a:defRPr/>
            </a:pPr>
            <a:r>
              <a:rPr lang="en-US" sz="2000" dirty="0"/>
              <a:t>6. Easier installation than JC since more compact design and crushing stresses more even. </a:t>
            </a:r>
          </a:p>
          <a:p>
            <a:pPr marL="342900" indent="-342900">
              <a:defRPr/>
            </a:pPr>
            <a:endParaRPr lang="en-US" sz="2000" dirty="0"/>
          </a:p>
        </p:txBody>
      </p:sp>
      <p:pic>
        <p:nvPicPr>
          <p:cNvPr id="25606" name="Picture 7" descr="gyratory-crusher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160463"/>
            <a:ext cx="3810000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Secondary Crushing Machines</a:t>
            </a:r>
          </a:p>
        </p:txBody>
      </p:sp>
      <p:pic>
        <p:nvPicPr>
          <p:cNvPr id="26627" name="Content Placeholder 6" descr="Cone-Crusher-movie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1219200"/>
            <a:ext cx="5581650" cy="5064125"/>
          </a:xfrm>
        </p:spPr>
      </p:pic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DD362C-9A2B-4D81-B3EE-86CE715B1D4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304800" y="5943600"/>
            <a:ext cx="381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Cone Crusher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FFE9134-7B6B-484E-A9D1-AA7ABFD0CD82}" type="slidenum">
              <a:rPr lang="en-US" sz="1400"/>
              <a:pPr algn="r"/>
              <a:t>16</a:t>
            </a:fld>
            <a:endParaRPr lang="en-US" sz="14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381000"/>
          </a:xfrm>
        </p:spPr>
        <p:txBody>
          <a:bodyPr/>
          <a:lstStyle/>
          <a:p>
            <a:pPr eaLnBrk="1" hangingPunct="1"/>
            <a:r>
              <a:rPr lang="en-US" sz="2800" smtClean="0"/>
              <a:t>Crushing Capacity</a:t>
            </a:r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914400" y="609600"/>
            <a:ext cx="79248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000"/>
              <a:t>Jaw Crusher Volumetric Capacity :</a:t>
            </a:r>
          </a:p>
          <a:p>
            <a:pPr marL="342900" indent="-342900"/>
            <a:endParaRPr lang="en-US" sz="2000"/>
          </a:p>
          <a:p>
            <a:pPr marL="342900" indent="-342900"/>
            <a:r>
              <a:rPr lang="en-US" sz="2000"/>
              <a:t>Q =B.S.s.Cot(a.k</a:t>
            </a:r>
            <a:r>
              <a:rPr lang="en-US" sz="2000" baseline="-25000"/>
              <a:t>jaw</a:t>
            </a:r>
            <a:r>
              <a:rPr lang="en-US" sz="2000"/>
              <a:t>.60n)  m3/h      </a:t>
            </a:r>
          </a:p>
          <a:p>
            <a:pPr marL="342900" indent="-342900"/>
            <a:endParaRPr lang="en-US" sz="2000"/>
          </a:p>
          <a:p>
            <a:pPr marL="342900" indent="-342900"/>
            <a:r>
              <a:rPr lang="en-US" sz="2000"/>
              <a:t>Gyratory Crusher Volumetric Capacity ;</a:t>
            </a:r>
          </a:p>
          <a:p>
            <a:pPr marL="342900" indent="-342900"/>
            <a:endParaRPr lang="en-US" sz="2000"/>
          </a:p>
          <a:p>
            <a:pPr marL="342900" indent="-342900"/>
            <a:r>
              <a:rPr lang="en-US" sz="2000"/>
              <a:t>Q = (D-S)</a:t>
            </a:r>
            <a:r>
              <a:rPr lang="en-US" sz="2000">
                <a:cs typeface="Arial" charset="0"/>
              </a:rPr>
              <a:t>¶. S.s.cot (a.k.60 n) m3/h</a:t>
            </a:r>
          </a:p>
          <a:p>
            <a:pPr marL="342900" indent="-342900"/>
            <a:endParaRPr lang="en-US" sz="2000">
              <a:cs typeface="Arial" charset="0"/>
            </a:endParaRPr>
          </a:p>
          <a:p>
            <a:pPr marL="342900" indent="-342900"/>
            <a:r>
              <a:rPr lang="en-US" sz="2000">
                <a:cs typeface="Arial" charset="0"/>
              </a:rPr>
              <a:t>B 	- inner width of crusher ( m)</a:t>
            </a:r>
          </a:p>
          <a:p>
            <a:pPr marL="342900" indent="-342900"/>
            <a:r>
              <a:rPr lang="en-US" sz="2000">
                <a:cs typeface="Arial" charset="0"/>
              </a:rPr>
              <a:t>S 	- open side setting (m)</a:t>
            </a:r>
          </a:p>
          <a:p>
            <a:pPr marL="342900" indent="-342900"/>
            <a:r>
              <a:rPr lang="en-US" sz="2000">
                <a:cs typeface="Arial" charset="0"/>
              </a:rPr>
              <a:t>s   - throw ( m)</a:t>
            </a:r>
          </a:p>
          <a:p>
            <a:pPr marL="342900" indent="-342900"/>
            <a:r>
              <a:rPr lang="en-US" sz="2000">
                <a:cs typeface="Arial" charset="0"/>
              </a:rPr>
              <a:t>a   - angle of nip</a:t>
            </a:r>
          </a:p>
          <a:p>
            <a:pPr marL="342900" indent="-342900"/>
            <a:r>
              <a:rPr lang="en-US" sz="2000">
                <a:cs typeface="Arial" charset="0"/>
              </a:rPr>
              <a:t>n	- speed of crusher (rpm)</a:t>
            </a:r>
          </a:p>
          <a:p>
            <a:pPr marL="342900" indent="-342900"/>
            <a:r>
              <a:rPr lang="en-US" sz="2000">
                <a:cs typeface="Arial" charset="0"/>
              </a:rPr>
              <a:t>k</a:t>
            </a:r>
            <a:r>
              <a:rPr lang="en-US" sz="2000" baseline="-25000">
                <a:cs typeface="Arial" charset="0"/>
              </a:rPr>
              <a:t>jaw</a:t>
            </a:r>
            <a:r>
              <a:rPr lang="en-US" sz="2000">
                <a:cs typeface="Arial" charset="0"/>
              </a:rPr>
              <a:t>	- material constant 1.5-2 ( type of material , liner type, feed type)</a:t>
            </a:r>
          </a:p>
          <a:p>
            <a:pPr marL="342900" indent="-342900"/>
            <a:r>
              <a:rPr lang="en-US" sz="2000">
                <a:cs typeface="Arial" charset="0"/>
              </a:rPr>
              <a:t>D	- diameter of outer head mantle at discharge point  </a:t>
            </a:r>
          </a:p>
          <a:p>
            <a:pPr marL="342900" indent="-342900"/>
            <a:r>
              <a:rPr lang="en-US" sz="2000">
                <a:cs typeface="Arial" charset="0"/>
              </a:rPr>
              <a:t>K</a:t>
            </a:r>
            <a:r>
              <a:rPr lang="en-US" sz="2000" baseline="-25000">
                <a:cs typeface="Arial" charset="0"/>
              </a:rPr>
              <a:t>Gyra</a:t>
            </a:r>
            <a:r>
              <a:rPr lang="en-US" sz="2000">
                <a:cs typeface="Arial" charset="0"/>
              </a:rPr>
              <a:t> – material constant 2-3</a:t>
            </a:r>
            <a:endParaRPr lang="en-US" sz="2000" baseline="-25000">
              <a:cs typeface="Arial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16F2BE-FE8D-4246-8B08-AF168B38F15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/>
          <a:lstStyle/>
          <a:p>
            <a:pPr eaLnBrk="1" hangingPunct="1"/>
            <a:r>
              <a:rPr lang="en-US" sz="3200" smtClean="0"/>
              <a:t>Crushing Equipment</a:t>
            </a:r>
          </a:p>
        </p:txBody>
      </p:sp>
      <p:sp>
        <p:nvSpPr>
          <p:cNvPr id="28676" name="Rectangle 8"/>
          <p:cNvSpPr>
            <a:spLocks noChangeArrowheads="1"/>
          </p:cNvSpPr>
          <p:nvPr/>
        </p:nvSpPr>
        <p:spPr bwMode="auto">
          <a:xfrm>
            <a:off x="381000" y="685800"/>
            <a:ext cx="4724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/>
              <a:t>Low reduction ratio ( 3:1 to 4:1 )</a:t>
            </a:r>
          </a:p>
          <a:p>
            <a:pPr>
              <a:buFontTx/>
              <a:buChar char="-"/>
            </a:pPr>
            <a:endParaRPr lang="en-US" sz="2000"/>
          </a:p>
          <a:p>
            <a:pPr>
              <a:buFontTx/>
              <a:buChar char="-"/>
            </a:pPr>
            <a:r>
              <a:rPr lang="en-US" sz="2000"/>
              <a:t>Size of roll proportional to material size</a:t>
            </a:r>
          </a:p>
          <a:p>
            <a:pPr>
              <a:buFontTx/>
              <a:buChar char="-"/>
            </a:pPr>
            <a:r>
              <a:rPr lang="en-US" sz="2000"/>
              <a:t>Uniform &amp; small size produced</a:t>
            </a:r>
          </a:p>
          <a:p>
            <a:pPr>
              <a:buFontTx/>
              <a:buChar char="-"/>
            </a:pPr>
            <a:endParaRPr lang="en-US" sz="2000"/>
          </a:p>
          <a:p>
            <a:pPr>
              <a:buFontTx/>
              <a:buChar char="-"/>
            </a:pPr>
            <a:r>
              <a:rPr lang="en-US" sz="2000"/>
              <a:t>Nip angle relation with Roll &amp; Particle size &amp; rolls gap </a:t>
            </a:r>
          </a:p>
          <a:p>
            <a:pPr>
              <a:buFontTx/>
              <a:buChar char="-"/>
            </a:pPr>
            <a:endParaRPr lang="en-US" sz="2000"/>
          </a:p>
          <a:p>
            <a:pPr>
              <a:buFontTx/>
              <a:buChar char="-"/>
            </a:pPr>
            <a:r>
              <a:rPr lang="en-US" sz="2000"/>
              <a:t>Method of feeding important uniformity</a:t>
            </a:r>
          </a:p>
          <a:p>
            <a:pPr>
              <a:buFontTx/>
              <a:buChar char="-"/>
            </a:pPr>
            <a:r>
              <a:rPr lang="en-US" sz="2000"/>
              <a:t>Free &amp; choke feed </a:t>
            </a:r>
          </a:p>
          <a:p>
            <a:pPr>
              <a:buFontTx/>
              <a:buChar char="-"/>
            </a:pPr>
            <a:endParaRPr lang="en-US" sz="2000"/>
          </a:p>
          <a:p>
            <a:pPr>
              <a:buFontTx/>
              <a:buChar char="-"/>
            </a:pPr>
            <a:r>
              <a:rPr lang="en-US" sz="2000"/>
              <a:t>Roller Capacity</a:t>
            </a:r>
          </a:p>
          <a:p>
            <a:pPr>
              <a:buFontTx/>
              <a:buChar char="-"/>
            </a:pPr>
            <a:endParaRPr lang="en-US" sz="2000"/>
          </a:p>
          <a:p>
            <a:r>
              <a:rPr lang="en-US" sz="2000"/>
              <a:t> C feed (kg/h) = 188.5*N*D*W*s*d</a:t>
            </a:r>
            <a:endParaRPr lang="el-GR" sz="2000">
              <a:cs typeface="Arial" charset="0"/>
            </a:endParaRPr>
          </a:p>
          <a:p>
            <a:r>
              <a:rPr lang="en-US" sz="2000"/>
              <a:t> N = rpm , D =dia of roll (m) , W =roll width ( m) , s = feed density ( kg/m3),</a:t>
            </a:r>
          </a:p>
          <a:p>
            <a:r>
              <a:rPr lang="en-US" sz="2000"/>
              <a:t>D=distance between roll (m) </a:t>
            </a:r>
          </a:p>
        </p:txBody>
      </p:sp>
      <p:pic>
        <p:nvPicPr>
          <p:cNvPr id="2867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066800"/>
            <a:ext cx="28194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12"/>
          <p:cNvSpPr txBox="1">
            <a:spLocks noChangeArrowheads="1"/>
          </p:cNvSpPr>
          <p:nvPr/>
        </p:nvSpPr>
        <p:spPr bwMode="auto">
          <a:xfrm>
            <a:off x="5715000" y="685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Roll Crusher</a:t>
            </a:r>
          </a:p>
        </p:txBody>
      </p:sp>
      <p:pic>
        <p:nvPicPr>
          <p:cNvPr id="28679" name="Picture 6" descr="Roll_Crush_Ani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852863"/>
            <a:ext cx="3048000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D6DE81-4575-48DE-B503-C8B2A7C79EA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391400" cy="457200"/>
          </a:xfrm>
        </p:spPr>
        <p:txBody>
          <a:bodyPr/>
          <a:lstStyle/>
          <a:p>
            <a:pPr eaLnBrk="1" hangingPunct="1"/>
            <a:r>
              <a:rPr lang="en-US" sz="2800" smtClean="0"/>
              <a:t>Nip angle , Roll size , feed size in  Crushing</a:t>
            </a:r>
            <a:r>
              <a:rPr lang="en-US" sz="3200" smtClean="0"/>
              <a:t> </a:t>
            </a:r>
          </a:p>
        </p:txBody>
      </p:sp>
      <p:sp>
        <p:nvSpPr>
          <p:cNvPr id="1029" name="AutoShape 3"/>
          <p:cNvSpPr>
            <a:spLocks noGrp="1" noChangeAspec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graphicFrame>
        <p:nvGraphicFramePr>
          <p:cNvPr id="99337" name="Group 9"/>
          <p:cNvGraphicFramePr>
            <a:graphicFrameLocks noGrp="1"/>
          </p:cNvGraphicFramePr>
          <p:nvPr>
            <p:ph sz="quarter" idx="2"/>
          </p:nvPr>
        </p:nvGraphicFramePr>
        <p:xfrm>
          <a:off x="4648200" y="1600200"/>
          <a:ext cx="4038600" cy="2185988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2185988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026" name="Object 16"/>
          <p:cNvGraphicFramePr>
            <a:graphicFrameLocks noChangeAspect="1"/>
          </p:cNvGraphicFramePr>
          <p:nvPr>
            <p:ph sz="quarter" idx="3"/>
          </p:nvPr>
        </p:nvGraphicFramePr>
        <p:xfrm>
          <a:off x="1295400" y="609600"/>
          <a:ext cx="6705600" cy="5562600"/>
        </p:xfrm>
        <a:graphic>
          <a:graphicData uri="http://schemas.openxmlformats.org/presentationml/2006/ole">
            <p:oleObj spid="_x0000_s1026" name="Worksheet" r:id="rId3" imgW="5495925" imgH="5857875" progId="Excel.Sheet.8">
              <p:embed/>
            </p:oleObj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Fine Crushing Machines</a:t>
            </a:r>
          </a:p>
        </p:txBody>
      </p:sp>
      <p:sp>
        <p:nvSpPr>
          <p:cNvPr id="29699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/>
              <a:t>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Impact Crushing Mill</a:t>
            </a:r>
          </a:p>
        </p:txBody>
      </p:sp>
      <p:pic>
        <p:nvPicPr>
          <p:cNvPr id="29700" name="Content Placeholder 8" descr="ham_ani.gif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38713" y="1981200"/>
            <a:ext cx="3497262" cy="3200400"/>
          </a:xfrm>
        </p:spPr>
      </p:pic>
      <p:sp>
        <p:nvSpPr>
          <p:cNvPr id="29701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      Hammer Mill</a:t>
            </a:r>
          </a:p>
        </p:txBody>
      </p:sp>
      <p:sp>
        <p:nvSpPr>
          <p:cNvPr id="2970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D79A8D-0D55-4E87-A661-254B716D8AF8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29703" name="Picture 9" descr="impact-crusher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515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381000" y="685800"/>
            <a:ext cx="83058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2</a:t>
            </a:r>
          </a:p>
          <a:p>
            <a:pPr algn="ctr">
              <a:defRPr/>
            </a:pPr>
            <a:endParaRPr lang="en-US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Liberation and its significance, Comminution and sizing, Laws of</a:t>
            </a:r>
          </a:p>
          <a:p>
            <a:pPr>
              <a:defRPr/>
            </a:pPr>
            <a:r>
              <a:rPr lang="en-US"/>
              <a:t>comminution, Crushing and Grinding- types, equipment, washing, sorting</a:t>
            </a:r>
          </a:p>
          <a:p>
            <a:pPr>
              <a:defRPr/>
            </a:pPr>
            <a:r>
              <a:rPr lang="en-US"/>
              <a:t>and hand-picking ; Laboratory and industrial screening- equipment, screen</a:t>
            </a:r>
          </a:p>
          <a:p>
            <a:pPr>
              <a:defRPr/>
            </a:pPr>
            <a:r>
              <a:rPr lang="en-US"/>
              <a:t>efficiency ; Classifier- mechanical and hydraulic, sizing and sorting</a:t>
            </a:r>
          </a:p>
          <a:p>
            <a:pPr>
              <a:defRPr/>
            </a:pPr>
            <a:r>
              <a:rPr lang="en-US"/>
              <a:t>classifiers, Mill calculation.</a:t>
            </a:r>
          </a:p>
          <a:p>
            <a:pPr algn="ctr">
              <a:defRPr/>
            </a:pPr>
            <a:endParaRPr lang="en-US"/>
          </a:p>
          <a:p>
            <a:pPr algn="ctr">
              <a:defRPr/>
            </a:pPr>
            <a:endParaRPr lang="en-US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828800" y="228600"/>
            <a:ext cx="518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Principle of Mineral Processing  - Syllabus</a:t>
            </a:r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2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24" name="Content Placeholder 8" descr="QuarryingProcess_4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457200"/>
            <a:ext cx="5334000" cy="5427663"/>
          </a:xfrm>
        </p:spPr>
      </p:pic>
      <p:sp>
        <p:nvSpPr>
          <p:cNvPr id="3072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2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BFB2A1-9F80-462C-B172-657714390A75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CE7FAC-A990-4592-9F74-44C10ABCC5C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/>
            <a:r>
              <a:rPr lang="en-US" sz="3200" smtClean="0"/>
              <a:t>Grinding </a:t>
            </a:r>
          </a:p>
        </p:txBody>
      </p:sp>
      <p:sp>
        <p:nvSpPr>
          <p:cNvPr id="31748" name="AutoShape 3"/>
          <p:cNvSpPr>
            <a:spLocks noGrp="1" noChangeAspec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97316" name="Group 36"/>
          <p:cNvGraphicFramePr>
            <a:graphicFrameLocks noGrp="1"/>
          </p:cNvGraphicFramePr>
          <p:nvPr>
            <p:ph sz="half" idx="2"/>
          </p:nvPr>
        </p:nvGraphicFramePr>
        <p:xfrm>
          <a:off x="228600" y="685800"/>
          <a:ext cx="4800600" cy="5578475"/>
        </p:xfrm>
        <a:graphic>
          <a:graphicData uri="http://schemas.openxmlformats.org/drawingml/2006/table">
            <a:tbl>
              <a:tblPr/>
              <a:tblGrid>
                <a:gridCol w="4800600"/>
              </a:tblGrid>
              <a:tr h="5578475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Grinding- finer size – Abrasion &amp; impact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Batch  / Continuous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Dry ( &lt;1% moisture) / Wet Grinding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Open circuit grinding for coarse size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Closed Circuit grinding for fine size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Types of Grinding mill :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Shape,Grinding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media ,Grinding force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Tumbling mill –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Cylindro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-conical shape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Media – Rods, Balls, Pebbles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1753" name="Picture 38" descr="CE493500FG0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676400"/>
            <a:ext cx="3581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Text Box 39"/>
          <p:cNvSpPr txBox="1">
            <a:spLocks noChangeArrowheads="1"/>
          </p:cNvSpPr>
          <p:nvPr/>
        </p:nvSpPr>
        <p:spPr bwMode="auto">
          <a:xfrm>
            <a:off x="6096000" y="7620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Tumbling mill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5097C5-9A45-4534-A2B2-3907AA4BBCF4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/>
            <a:r>
              <a:rPr lang="en-US" sz="3200" smtClean="0"/>
              <a:t>Types of Tumbling mill </a:t>
            </a:r>
          </a:p>
        </p:txBody>
      </p:sp>
      <p:sp>
        <p:nvSpPr>
          <p:cNvPr id="32772" name="AutoShape 3"/>
          <p:cNvSpPr>
            <a:spLocks noGrp="1" noChangeAspec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00419" name="Group 67"/>
          <p:cNvGraphicFramePr>
            <a:graphicFrameLocks noGrp="1"/>
          </p:cNvGraphicFramePr>
          <p:nvPr>
            <p:ph sz="half" idx="2"/>
          </p:nvPr>
        </p:nvGraphicFramePr>
        <p:xfrm>
          <a:off x="228600" y="742950"/>
          <a:ext cx="4953000" cy="5364163"/>
        </p:xfrm>
        <a:graphic>
          <a:graphicData uri="http://schemas.openxmlformats.org/drawingml/2006/table">
            <a:tbl>
              <a:tblPr/>
              <a:tblGrid>
                <a:gridCol w="4953000"/>
              </a:tblGrid>
              <a:tr h="4967946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Media – Rods, Balls, Pebbles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Ball mill – Balls of Fe, steel , WC filled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Cylinderical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/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cylindro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-conical vessel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-Load &lt; 40% filling of vessel in Dry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Rod mill – rods 75-100 mm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-Length /diameter ratio &gt;1.4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-more wear than ball mill 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-Coarser particles crushed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-Selective grinding – low fines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Autogenous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mill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7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2778" name="Picture 69" descr="ball_mi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162050"/>
            <a:ext cx="20955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9" name="Text Box 70"/>
          <p:cNvSpPr txBox="1">
            <a:spLocks noChangeArrowheads="1"/>
          </p:cNvSpPr>
          <p:nvPr/>
        </p:nvSpPr>
        <p:spPr bwMode="auto">
          <a:xfrm>
            <a:off x="6705600" y="838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Ball Mill</a:t>
            </a:r>
          </a:p>
        </p:txBody>
      </p:sp>
      <p:pic>
        <p:nvPicPr>
          <p:cNvPr id="32780" name="Picture 74" descr="Rod_mill_CutAw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581400"/>
            <a:ext cx="32670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1" name="Text Box 75"/>
          <p:cNvSpPr txBox="1">
            <a:spLocks noChangeArrowheads="1"/>
          </p:cNvSpPr>
          <p:nvPr/>
        </p:nvSpPr>
        <p:spPr bwMode="auto">
          <a:xfrm>
            <a:off x="6096000" y="61722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Rod mill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8AC29A-5447-4D80-A0E0-01E11E91C68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334963"/>
          </a:xfrm>
        </p:spPr>
        <p:txBody>
          <a:bodyPr/>
          <a:lstStyle/>
          <a:p>
            <a:pPr eaLnBrk="1" hangingPunct="1"/>
            <a:r>
              <a:rPr lang="en-US" sz="2800" smtClean="0"/>
              <a:t>Theory – Ball Mill</a:t>
            </a:r>
          </a:p>
        </p:txBody>
      </p:sp>
      <p:sp>
        <p:nvSpPr>
          <p:cNvPr id="33796" name="AutoShape 3"/>
          <p:cNvSpPr>
            <a:spLocks noGrp="1" noChangeAspec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3799" name="Picture 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38158"/>
          <a:stretch>
            <a:fillRect/>
          </a:stretch>
        </p:blipFill>
        <p:spPr>
          <a:xfrm>
            <a:off x="838200" y="609600"/>
            <a:ext cx="6934200" cy="5638800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F8EF40-874B-4A38-AC06-27E8EA067D4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334963"/>
          </a:xfrm>
        </p:spPr>
        <p:txBody>
          <a:bodyPr/>
          <a:lstStyle/>
          <a:p>
            <a:pPr eaLnBrk="1" hangingPunct="1"/>
            <a:r>
              <a:rPr lang="en-US" sz="2800" smtClean="0"/>
              <a:t>Theory – Ball Mill</a:t>
            </a:r>
          </a:p>
        </p:txBody>
      </p:sp>
      <p:sp>
        <p:nvSpPr>
          <p:cNvPr id="34820" name="AutoShap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</a:t>
            </a:r>
          </a:p>
          <a:p>
            <a:pPr eaLnBrk="1" hangingPunct="1">
              <a:buFontTx/>
              <a:buNone/>
            </a:pPr>
            <a:endParaRPr lang="en-US" sz="2000" smtClean="0">
              <a:cs typeface="Arial" charset="0"/>
            </a:endParaRPr>
          </a:p>
          <a:p>
            <a:pPr eaLnBrk="1" hangingPunct="1">
              <a:buFontTx/>
              <a:buNone/>
            </a:pPr>
            <a:endParaRPr lang="en-US" sz="2000" smtClean="0">
              <a:cs typeface="Arial" charset="0"/>
            </a:endParaRPr>
          </a:p>
          <a:p>
            <a:pPr eaLnBrk="1" hangingPunct="1">
              <a:buFontTx/>
              <a:buNone/>
            </a:pPr>
            <a:endParaRPr lang="en-US" sz="2000" smtClean="0">
              <a:cs typeface="Arial" charset="0"/>
            </a:endParaRPr>
          </a:p>
          <a:p>
            <a:pPr eaLnBrk="1" hangingPunct="1">
              <a:buFontTx/>
              <a:buNone/>
            </a:pPr>
            <a:endParaRPr lang="en-US" sz="200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</a:t>
            </a:r>
            <a:r>
              <a:rPr lang="en-US" sz="2000" smtClean="0"/>
              <a:t>V = 2 pi R N /60</a:t>
            </a:r>
          </a:p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      </a:t>
            </a:r>
            <a:r>
              <a:rPr lang="en-US" sz="2000" smtClean="0"/>
              <a:t>Cos a =  4 (pi)2 N2 R / 60*60*g</a:t>
            </a:r>
          </a:p>
          <a:p>
            <a:pPr eaLnBrk="1" hangingPunct="1">
              <a:buFontTx/>
              <a:buNone/>
            </a:pPr>
            <a:r>
              <a:rPr lang="en-US" sz="2000" smtClean="0"/>
              <a:t>                 = 0.0011N</a:t>
            </a:r>
            <a:r>
              <a:rPr lang="en-US" sz="2000" baseline="30000" smtClean="0"/>
              <a:t>2 </a:t>
            </a:r>
            <a:r>
              <a:rPr lang="en-US" sz="2000" smtClean="0"/>
              <a:t>R</a:t>
            </a:r>
          </a:p>
          <a:p>
            <a:pPr eaLnBrk="1" hangingPunct="1">
              <a:buFontTx/>
              <a:buNone/>
            </a:pPr>
            <a:r>
              <a:rPr lang="en-US" sz="2000" smtClean="0"/>
              <a:t>     Consider  d as dia of ball &amp; D as Ball mill dia , effective radius of outer most path will be (D-d)/2 </a:t>
            </a:r>
          </a:p>
          <a:p>
            <a:pPr eaLnBrk="1" hangingPunct="1">
              <a:buFontTx/>
              <a:buNone/>
            </a:pPr>
            <a:r>
              <a:rPr lang="en-US" sz="2000" smtClean="0"/>
              <a:t>     </a:t>
            </a:r>
            <a:r>
              <a:rPr lang="en-US" sz="2000" smtClean="0">
                <a:cs typeface="Arial" charset="0"/>
              </a:rPr>
              <a:t>      Cos a = 0.0011 N</a:t>
            </a:r>
            <a:r>
              <a:rPr lang="en-US" sz="2000" baseline="30000" smtClean="0">
                <a:cs typeface="Arial" charset="0"/>
              </a:rPr>
              <a:t>2 </a:t>
            </a:r>
            <a:r>
              <a:rPr lang="en-US" sz="2000" smtClean="0">
                <a:cs typeface="Arial" charset="0"/>
              </a:rPr>
              <a:t> (D-d)/2</a:t>
            </a:r>
          </a:p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 </a:t>
            </a:r>
            <a:r>
              <a:rPr lang="en-US" sz="2000" smtClean="0"/>
              <a:t>Critical speed occurs at angle a =0 ,  N</a:t>
            </a:r>
            <a:r>
              <a:rPr lang="en-US" sz="2000" baseline="-25000" smtClean="0"/>
              <a:t>c</a:t>
            </a:r>
            <a:r>
              <a:rPr lang="en-US" sz="2000" smtClean="0"/>
              <a:t> </a:t>
            </a:r>
            <a:r>
              <a:rPr lang="en-US" sz="2000" baseline="-25000" smtClean="0"/>
              <a:t>=</a:t>
            </a:r>
            <a:r>
              <a:rPr lang="en-US" sz="2000" smtClean="0"/>
              <a:t> 42.3/ (D-d)</a:t>
            </a:r>
            <a:r>
              <a:rPr lang="en-US" sz="2000" baseline="30000" smtClean="0"/>
              <a:t>0.5</a:t>
            </a:r>
            <a:r>
              <a:rPr lang="en-US" sz="2000" smtClean="0"/>
              <a:t>  rev/min</a:t>
            </a:r>
            <a:endParaRPr lang="el-GR" sz="2000" smtClean="0">
              <a:cs typeface="Arial" charset="0"/>
            </a:endParaRP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4823" name="Content Placeholder 11"/>
          <p:cNvSpPr>
            <a:spLocks noGrp="1"/>
          </p:cNvSpPr>
          <p:nvPr>
            <p:ph sz="half" idx="2"/>
          </p:nvPr>
        </p:nvSpPr>
        <p:spPr>
          <a:xfrm>
            <a:off x="3733800" y="762000"/>
            <a:ext cx="4953000" cy="5029200"/>
          </a:xfrm>
        </p:spPr>
        <p:txBody>
          <a:bodyPr/>
          <a:lstStyle/>
          <a:p>
            <a:r>
              <a:rPr lang="en-US" sz="2000" smtClean="0"/>
              <a:t>mg Cos a = mV2/R</a:t>
            </a:r>
          </a:p>
          <a:p>
            <a:pPr>
              <a:buFontTx/>
              <a:buNone/>
            </a:pPr>
            <a:r>
              <a:rPr lang="en-US" sz="2000" smtClean="0"/>
              <a:t>Centripetal force = Centrifugal force</a:t>
            </a:r>
          </a:p>
          <a:p>
            <a:pPr>
              <a:buFontTx/>
              <a:buNone/>
            </a:pPr>
            <a:endParaRPr lang="en-US" sz="2000" smtClean="0"/>
          </a:p>
          <a:p>
            <a:pPr>
              <a:buFontTx/>
              <a:buNone/>
            </a:pPr>
            <a:r>
              <a:rPr lang="en-US" sz="2000" smtClean="0"/>
              <a:t>m=mass of ball ( kg) , N – rev/min of mill</a:t>
            </a:r>
          </a:p>
          <a:p>
            <a:pPr>
              <a:buFontTx/>
              <a:buNone/>
            </a:pPr>
            <a:r>
              <a:rPr lang="en-US" sz="2000" smtClean="0"/>
              <a:t>V – linear vel of ball m/sec</a:t>
            </a:r>
          </a:p>
          <a:p>
            <a:pPr>
              <a:buFontTx/>
              <a:buNone/>
            </a:pPr>
            <a:r>
              <a:rPr lang="en-US" sz="2000" smtClean="0"/>
              <a:t>G –gravitational acceleration</a:t>
            </a:r>
          </a:p>
          <a:p>
            <a:pPr>
              <a:buFontTx/>
              <a:buNone/>
            </a:pPr>
            <a:endParaRPr lang="en-US" sz="2000" smtClean="0"/>
          </a:p>
          <a:p>
            <a:pPr>
              <a:buFontTx/>
              <a:buNone/>
            </a:pPr>
            <a:endParaRPr lang="en-US" sz="2000" smtClean="0"/>
          </a:p>
          <a:p>
            <a:pPr>
              <a:buFontTx/>
              <a:buNone/>
            </a:pPr>
            <a:endParaRPr lang="en-US" sz="2000" smtClean="0"/>
          </a:p>
        </p:txBody>
      </p:sp>
      <p:sp>
        <p:nvSpPr>
          <p:cNvPr id="21" name="Oval 20"/>
          <p:cNvSpPr/>
          <p:nvPr/>
        </p:nvSpPr>
        <p:spPr>
          <a:xfrm>
            <a:off x="1524000" y="1143000"/>
            <a:ext cx="1143000" cy="1219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2057400" y="1066800"/>
            <a:ext cx="762000" cy="609600"/>
          </a:xfrm>
          <a:prstGeom prst="straightConnector1">
            <a:avLst/>
          </a:prstGeom>
          <a:ln w="19050" cmpd="dbl">
            <a:solidFill>
              <a:schemeClr val="tx1">
                <a:alpha val="83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1790701" y="1638300"/>
            <a:ext cx="685800" cy="3175"/>
          </a:xfrm>
          <a:prstGeom prst="line">
            <a:avLst/>
          </a:prstGeom>
          <a:ln cmpd="dbl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1" idx="7"/>
          </p:cNvCxnSpPr>
          <p:nvPr/>
        </p:nvCxnSpPr>
        <p:spPr>
          <a:xfrm rot="16200000" flipH="1">
            <a:off x="1948657" y="1872456"/>
            <a:ext cx="1117600" cy="14287"/>
          </a:xfrm>
          <a:prstGeom prst="straightConnector1">
            <a:avLst/>
          </a:prstGeom>
          <a:ln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8" name="TextBox 30"/>
          <p:cNvSpPr txBox="1">
            <a:spLocks noChangeArrowheads="1"/>
          </p:cNvSpPr>
          <p:nvPr/>
        </p:nvSpPr>
        <p:spPr bwMode="auto">
          <a:xfrm>
            <a:off x="2209800" y="2525713"/>
            <a:ext cx="533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mg</a:t>
            </a:r>
          </a:p>
        </p:txBody>
      </p:sp>
      <p:sp>
        <p:nvSpPr>
          <p:cNvPr id="34829" name="TextBox 31"/>
          <p:cNvSpPr txBox="1">
            <a:spLocks noChangeArrowheads="1"/>
          </p:cNvSpPr>
          <p:nvPr/>
        </p:nvSpPr>
        <p:spPr bwMode="auto">
          <a:xfrm>
            <a:off x="2819400" y="7620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mv2/R</a:t>
            </a:r>
          </a:p>
        </p:txBody>
      </p:sp>
      <p:sp>
        <p:nvSpPr>
          <p:cNvPr id="34830" name="TextBox 32"/>
          <p:cNvSpPr txBox="1">
            <a:spLocks noChangeArrowheads="1"/>
          </p:cNvSpPr>
          <p:nvPr/>
        </p:nvSpPr>
        <p:spPr bwMode="auto">
          <a:xfrm>
            <a:off x="2133600" y="1143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34" name="Arc 33"/>
          <p:cNvSpPr/>
          <p:nvPr/>
        </p:nvSpPr>
        <p:spPr>
          <a:xfrm>
            <a:off x="2209800" y="1524000"/>
            <a:ext cx="76200" cy="762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rot="5400000" flipH="1" flipV="1">
            <a:off x="2552700" y="2095500"/>
            <a:ext cx="609600" cy="381000"/>
          </a:xfrm>
          <a:prstGeom prst="straightConnector1">
            <a:avLst/>
          </a:prstGeom>
          <a:ln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781E59-9BB6-46BA-8585-641CA57D8A6C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334963"/>
          </a:xfrm>
        </p:spPr>
        <p:txBody>
          <a:bodyPr/>
          <a:lstStyle/>
          <a:p>
            <a:pPr eaLnBrk="1" hangingPunct="1"/>
            <a:r>
              <a:rPr lang="en-US" sz="2800" smtClean="0"/>
              <a:t>Theory – Ball Mill</a:t>
            </a:r>
          </a:p>
        </p:txBody>
      </p:sp>
      <p:sp>
        <p:nvSpPr>
          <p:cNvPr id="2055" name="AutoShap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81000" y="990600"/>
            <a:ext cx="4038600" cy="4525963"/>
          </a:xfrm>
        </p:spPr>
        <p:txBody>
          <a:bodyPr/>
          <a:lstStyle/>
          <a:p>
            <a:pPr marL="0" indent="57150">
              <a:spcBef>
                <a:spcPct val="0"/>
              </a:spcBef>
              <a:defRPr/>
            </a:pPr>
            <a:r>
              <a:rPr lang="en-US" sz="2000" dirty="0" smtClean="0"/>
              <a:t>% loading = 113-126*H/D , H Unfilled gap , D inner </a:t>
            </a:r>
            <a:r>
              <a:rPr lang="en-US" sz="2000" dirty="0" err="1" smtClean="0"/>
              <a:t>dia</a:t>
            </a:r>
            <a:r>
              <a:rPr lang="en-US" sz="2000" dirty="0" smtClean="0"/>
              <a:t>  </a:t>
            </a:r>
          </a:p>
          <a:p>
            <a:pPr eaLnBrk="1" hangingPunct="1">
              <a:defRPr/>
            </a:pPr>
            <a:endParaRPr lang="en-US" sz="2000" dirty="0" smtClean="0">
              <a:cs typeface="Arial" charset="0"/>
            </a:endParaRPr>
          </a:p>
          <a:p>
            <a:pPr eaLnBrk="1" hangingPunct="1">
              <a:defRPr/>
            </a:pPr>
            <a:r>
              <a:rPr lang="en-US" sz="2000" dirty="0" smtClean="0">
                <a:cs typeface="Arial" charset="0"/>
              </a:rPr>
              <a:t>Speed of mill always 75% of critical rotation </a:t>
            </a:r>
            <a:r>
              <a:rPr lang="en-US" sz="2000" dirty="0" err="1" smtClean="0">
                <a:cs typeface="Arial" charset="0"/>
              </a:rPr>
              <a:t>Nc</a:t>
            </a:r>
            <a:r>
              <a:rPr lang="en-US" sz="2000" dirty="0" smtClean="0">
                <a:cs typeface="Arial" charset="0"/>
              </a:rPr>
              <a:t> ( rpm)</a:t>
            </a:r>
          </a:p>
          <a:p>
            <a:pPr eaLnBrk="1" hangingPunct="1">
              <a:buFontTx/>
              <a:buNone/>
              <a:defRPr/>
            </a:pPr>
            <a:endParaRPr lang="en-US" sz="2000" dirty="0" smtClean="0">
              <a:cs typeface="Arial" charset="0"/>
            </a:endParaRPr>
          </a:p>
          <a:p>
            <a:pPr eaLnBrk="1" hangingPunct="1">
              <a:defRPr/>
            </a:pPr>
            <a:r>
              <a:rPr lang="en-US" sz="2000" dirty="0" smtClean="0">
                <a:cs typeface="Arial" charset="0"/>
              </a:rPr>
              <a:t>No grinding – Load centrifuges</a:t>
            </a:r>
          </a:p>
          <a:p>
            <a:pPr eaLnBrk="1" hangingPunct="1">
              <a:defRPr/>
            </a:pPr>
            <a:endParaRPr lang="en-US" sz="2000" dirty="0" smtClean="0">
              <a:cs typeface="Arial" charset="0"/>
            </a:endParaRPr>
          </a:p>
          <a:p>
            <a:pPr eaLnBrk="1" hangingPunct="1">
              <a:defRPr/>
            </a:pPr>
            <a:r>
              <a:rPr lang="en-US" sz="2000" dirty="0" smtClean="0">
                <a:cs typeface="Arial" charset="0"/>
              </a:rPr>
              <a:t>Heavier lumps close to shell</a:t>
            </a:r>
          </a:p>
          <a:p>
            <a:pPr eaLnBrk="1" hangingPunct="1">
              <a:defRPr/>
            </a:pPr>
            <a:endParaRPr lang="en-US" sz="2000" dirty="0" smtClean="0">
              <a:cs typeface="Arial" charset="0"/>
            </a:endParaRPr>
          </a:p>
          <a:p>
            <a:pPr eaLnBrk="1" hangingPunct="1">
              <a:defRPr/>
            </a:pPr>
            <a:r>
              <a:rPr lang="en-US" sz="2000" dirty="0" smtClean="0">
                <a:cs typeface="Arial" charset="0"/>
              </a:rPr>
              <a:t>Lighter grains – move forward</a:t>
            </a:r>
          </a:p>
          <a:p>
            <a:pPr eaLnBrk="1" hangingPunct="1">
              <a:buFontTx/>
              <a:buNone/>
              <a:defRPr/>
            </a:pPr>
            <a:r>
              <a:rPr lang="en-US" sz="2000" dirty="0" smtClean="0">
                <a:cs typeface="Arial" charset="0"/>
              </a:rPr>
              <a:t> 					</a:t>
            </a:r>
            <a:endParaRPr lang="el-GR" sz="2000" dirty="0" smtClean="0">
              <a:cs typeface="Arial" charset="0"/>
            </a:endParaRP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5847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95800" y="568325"/>
            <a:ext cx="4267200" cy="3394075"/>
          </a:xfrm>
          <a:noFill/>
        </p:spPr>
      </p:pic>
      <p:pic>
        <p:nvPicPr>
          <p:cNvPr id="3584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886200"/>
            <a:ext cx="2717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DC1019-7047-4691-B51F-90B4493D64F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11163"/>
          </a:xfrm>
        </p:spPr>
        <p:txBody>
          <a:bodyPr/>
          <a:lstStyle/>
          <a:p>
            <a:pPr eaLnBrk="1" hangingPunct="1"/>
            <a:r>
              <a:rPr lang="en-US" sz="3200" smtClean="0"/>
              <a:t>Ball Mill Operation  </a:t>
            </a:r>
          </a:p>
        </p:txBody>
      </p:sp>
      <p:sp>
        <p:nvSpPr>
          <p:cNvPr id="36868" name="AutoShape 3"/>
          <p:cNvSpPr>
            <a:spLocks noGrp="1" noChangeAspec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01403" name="Group 27"/>
          <p:cNvGraphicFramePr>
            <a:graphicFrameLocks noGrp="1"/>
          </p:cNvGraphicFramePr>
          <p:nvPr>
            <p:ph sz="half" idx="2"/>
          </p:nvPr>
        </p:nvGraphicFramePr>
        <p:xfrm>
          <a:off x="228600" y="596900"/>
          <a:ext cx="8382000" cy="5424488"/>
        </p:xfrm>
        <a:graphic>
          <a:graphicData uri="http://schemas.openxmlformats.org/drawingml/2006/table">
            <a:tbl>
              <a:tblPr/>
              <a:tblGrid>
                <a:gridCol w="8382000"/>
              </a:tblGrid>
              <a:tr h="4113695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Factors :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Selection of Grinding media size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-Increase in size – larger particle break due to pressure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-Decrease in size – more surface area – higher grinding capacity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Speed of mill – high without centrifuging the charge – fall of material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favourable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0793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Solid-Liquid  Ratio – Coating of material on grinding media – 70:30 to 80:20 for Ball mill 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Recirculating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load – 5:1 ( feed / return ) , presence of fine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slime,clay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68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657600"/>
            <a:ext cx="36004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914400"/>
          </a:xfrm>
        </p:spPr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z="2400" b="1" smtClean="0"/>
              <a:t>BALL MILL WITH – GRATE-DISCHARGE</a:t>
            </a:r>
            <a:endParaRPr lang="en-US" smtClean="0"/>
          </a:p>
        </p:txBody>
      </p:sp>
      <p:sp>
        <p:nvSpPr>
          <p:cNvPr id="378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7D1999-96FC-42A0-A6CA-AC4720B83CD6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14400"/>
            <a:ext cx="647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581400"/>
            <a:ext cx="28956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914400" y="4419600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AEROFALL MILL</a:t>
            </a:r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62DF46-A1E8-4BBA-AB85-5D174ACCB48D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0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Classification</a:t>
            </a:r>
            <a:r>
              <a:rPr lang="en-US" sz="3200" smtClean="0"/>
              <a:t>  </a:t>
            </a:r>
          </a:p>
        </p:txBody>
      </p:sp>
      <p:sp>
        <p:nvSpPr>
          <p:cNvPr id="38916" name="AutoShape 3"/>
          <p:cNvSpPr>
            <a:spLocks noGrp="1" noChangeAspec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04484" name="Group 36"/>
          <p:cNvGraphicFramePr>
            <a:graphicFrameLocks noGrp="1"/>
          </p:cNvGraphicFramePr>
          <p:nvPr>
            <p:ph sz="half" idx="2"/>
          </p:nvPr>
        </p:nvGraphicFramePr>
        <p:xfrm>
          <a:off x="228600" y="574675"/>
          <a:ext cx="8458200" cy="5973763"/>
        </p:xfrm>
        <a:graphic>
          <a:graphicData uri="http://schemas.openxmlformats.org/drawingml/2006/table">
            <a:tbl>
              <a:tblPr/>
              <a:tblGrid>
                <a:gridCol w="8458200"/>
              </a:tblGrid>
              <a:tr h="5577544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Particles of various sizes , shapes &amp; sp. gravities separated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by different rate of travel through fluid –water/air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Heavy , coarser, rounder grains settle faster than lighter , angular &amp; finer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Particles fall – under vertically acting hydraulic force of rising fluid ( water /air) – frictional drag &amp; collision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Fall of particle – Packing density ( particle no / pulp vol) around its movement  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Due to frictional retardation , Coarse material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clasiification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difficult – application range 1mm to 50 microns   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9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1BDD0C-CA04-43B8-8262-2BD90C211C35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0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Classification</a:t>
            </a:r>
            <a:r>
              <a:rPr lang="en-US" sz="3200" smtClean="0"/>
              <a:t>  </a:t>
            </a:r>
          </a:p>
        </p:txBody>
      </p:sp>
      <p:sp>
        <p:nvSpPr>
          <p:cNvPr id="39940" name="AutoShape 3"/>
          <p:cNvSpPr>
            <a:spLocks noGrp="1" noChangeAspec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44053" name="Group 21"/>
          <p:cNvGraphicFramePr>
            <a:graphicFrameLocks noGrp="1"/>
          </p:cNvGraphicFramePr>
          <p:nvPr>
            <p:ph sz="half" idx="2"/>
          </p:nvPr>
        </p:nvGraphicFramePr>
        <p:xfrm>
          <a:off x="228600" y="514350"/>
          <a:ext cx="8382000" cy="2925763"/>
        </p:xfrm>
        <a:graphic>
          <a:graphicData uri="http://schemas.openxmlformats.org/drawingml/2006/table">
            <a:tbl>
              <a:tblPr/>
              <a:tblGrid>
                <a:gridCol w="8382000"/>
              </a:tblGrid>
              <a:tr h="2529566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Movement of solids in fluid under two conditions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Free Settling – falling of particle freely in still water / upward current without interference of other particle ( settling tanks , thickener , classifiers)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Hindered Settling – falling in crowded mass – low falling velocity ( Jigs , Heavy media separators )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7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9946" name="Picture 17" descr="jig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971800"/>
            <a:ext cx="42386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19" descr="780ddfa3299dc5b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048000"/>
            <a:ext cx="3657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8" name="Text Box 19"/>
          <p:cNvSpPr txBox="1">
            <a:spLocks noChangeArrowheads="1"/>
          </p:cNvSpPr>
          <p:nvPr/>
        </p:nvSpPr>
        <p:spPr bwMode="auto">
          <a:xfrm>
            <a:off x="6019800" y="59436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Settling Tanks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353BF0-E823-4842-875B-75A4BC2619D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/>
          <a:lstStyle/>
          <a:p>
            <a:pPr eaLnBrk="1" hangingPunct="1"/>
            <a:r>
              <a:rPr lang="en-US" sz="2800" smtClean="0"/>
              <a:t>Liberation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257800"/>
          </a:xfrm>
        </p:spPr>
        <p:txBody>
          <a:bodyPr/>
          <a:lstStyle/>
          <a:p>
            <a:pPr eaLnBrk="1" hangingPunct="1"/>
            <a:r>
              <a:rPr lang="en-US" sz="2400" smtClean="0"/>
              <a:t>Concentration of mineral species - other mineral detached by controlled communition</a:t>
            </a:r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/>
            <a:r>
              <a:rPr lang="en-US" sz="2400" smtClean="0"/>
              <a:t>Purpose of sizing - optimum unlocking of desired mineral  &amp; grading of product.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Sizing - value , gangue &amp; middlings present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Different hardness / unlocking behaviour of gangue &amp; values - single stage crushing not economical.  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Economic liberation mesh size determination by lab test </a:t>
            </a:r>
            <a:endParaRPr lang="en-US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5A3F56-2D6B-4FF9-9330-7194E4B7B06D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0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Classification</a:t>
            </a:r>
            <a:r>
              <a:rPr lang="en-US" sz="3200" smtClean="0"/>
              <a:t>  </a:t>
            </a:r>
          </a:p>
        </p:txBody>
      </p:sp>
      <p:sp>
        <p:nvSpPr>
          <p:cNvPr id="40964" name="AutoShape 3"/>
          <p:cNvSpPr>
            <a:spLocks noGrp="1" noChangeAspec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07549" name="Group 29"/>
          <p:cNvGraphicFramePr>
            <a:graphicFrameLocks noGrp="1"/>
          </p:cNvGraphicFramePr>
          <p:nvPr>
            <p:ph sz="half" idx="2"/>
          </p:nvPr>
        </p:nvGraphicFramePr>
        <p:xfrm>
          <a:off x="228600" y="514350"/>
          <a:ext cx="8382000" cy="5973763"/>
        </p:xfrm>
        <a:graphic>
          <a:graphicData uri="http://schemas.openxmlformats.org/drawingml/2006/table">
            <a:tbl>
              <a:tblPr/>
              <a:tblGrid>
                <a:gridCol w="8382000"/>
              </a:tblGrid>
              <a:tr h="5577544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Classification under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Hindered Settling Conditions ( fluid with 40-70% solids )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Free Settling Conditions ( Fluid with 3-35% solids )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Condition for classification based on SORTING or SIZING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Hindered settling condition ( 40-70% solid) for sorting – product subjected to tabling due to large difference in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gravities of minerals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Classifier as sizing device – Free settling condition – dilute suspension ( 3-4 % solid) used – minimum effect of density difference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9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03C894-F172-46A6-8BEE-91533306BCE3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0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Sorting Classifiers</a:t>
            </a:r>
            <a:r>
              <a:rPr lang="en-US" sz="3200" smtClean="0"/>
              <a:t>  </a:t>
            </a:r>
          </a:p>
        </p:txBody>
      </p:sp>
      <p:sp>
        <p:nvSpPr>
          <p:cNvPr id="41988" name="AutoShape 3"/>
          <p:cNvSpPr>
            <a:spLocks noGrp="1" noChangeAspec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09576" name="Group 8"/>
          <p:cNvGraphicFramePr>
            <a:graphicFrameLocks noGrp="1"/>
          </p:cNvGraphicFramePr>
          <p:nvPr>
            <p:ph sz="half" idx="2"/>
          </p:nvPr>
        </p:nvGraphicFramePr>
        <p:xfrm>
          <a:off x="228600" y="514350"/>
          <a:ext cx="8382000" cy="4510088"/>
        </p:xfrm>
        <a:graphic>
          <a:graphicData uri="http://schemas.openxmlformats.org/drawingml/2006/table">
            <a:tbl>
              <a:tblPr/>
              <a:tblGrid>
                <a:gridCol w="8382000"/>
              </a:tblGrid>
              <a:tr h="4113792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Hindred settling , Coarse particles , Sp Gravity &amp; Shape of the particles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Launder type, Cylinderical , Trapezoidal tank classifiers , Hydrotator classifiers ( coal cleaning by water )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Very little use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Gravity classification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96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1994" name="Picture 18" descr="launde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590800"/>
            <a:ext cx="48768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5" name="Text Box 19"/>
          <p:cNvSpPr txBox="1">
            <a:spLocks noChangeArrowheads="1"/>
          </p:cNvSpPr>
          <p:nvPr/>
        </p:nvSpPr>
        <p:spPr bwMode="auto">
          <a:xfrm>
            <a:off x="5334000" y="21336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Launder type classifiers</a:t>
            </a:r>
          </a:p>
        </p:txBody>
      </p:sp>
      <p:pic>
        <p:nvPicPr>
          <p:cNvPr id="41996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124200"/>
            <a:ext cx="24669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349471-323C-4B64-ADC1-E5D40D19D4F7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0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Sizing Classifiers – Non Mechancial</a:t>
            </a:r>
            <a:r>
              <a:rPr lang="en-US" sz="3200" smtClean="0"/>
              <a:t> </a:t>
            </a:r>
          </a:p>
        </p:txBody>
      </p:sp>
      <p:sp>
        <p:nvSpPr>
          <p:cNvPr id="43012" name="AutoShape 3"/>
          <p:cNvSpPr>
            <a:spLocks noGrp="1" noChangeAspec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11645" name="Group 29"/>
          <p:cNvGraphicFramePr>
            <a:graphicFrameLocks noGrp="1"/>
          </p:cNvGraphicFramePr>
          <p:nvPr>
            <p:ph sz="half" idx="2"/>
          </p:nvPr>
        </p:nvGraphicFramePr>
        <p:xfrm>
          <a:off x="228600" y="457200"/>
          <a:ext cx="8305800" cy="5513388"/>
        </p:xfrm>
        <a:graphic>
          <a:graphicData uri="http://schemas.openxmlformats.org/drawingml/2006/table">
            <a:tbl>
              <a:tblPr/>
              <a:tblGrid>
                <a:gridCol w="8305800"/>
              </a:tblGrid>
              <a:tr h="5117102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Surface classifier- fine material at the water surface – Thickeners , Pyramidal box type classifier ( Spitzkasten)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6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3018" name="Picture 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09800"/>
            <a:ext cx="3733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209800"/>
            <a:ext cx="46958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0" name="Text Box 32"/>
          <p:cNvSpPr txBox="1">
            <a:spLocks noChangeArrowheads="1"/>
          </p:cNvSpPr>
          <p:nvPr/>
        </p:nvSpPr>
        <p:spPr bwMode="auto">
          <a:xfrm>
            <a:off x="1752600" y="5653088"/>
            <a:ext cx="205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Thickener</a:t>
            </a:r>
          </a:p>
        </p:txBody>
      </p:sp>
      <p:sp>
        <p:nvSpPr>
          <p:cNvPr id="43021" name="Text Box 35"/>
          <p:cNvSpPr txBox="1">
            <a:spLocks noChangeArrowheads="1"/>
          </p:cNvSpPr>
          <p:nvPr/>
        </p:nvSpPr>
        <p:spPr bwMode="auto">
          <a:xfrm>
            <a:off x="5334000" y="47244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3022" name="Text Box 36"/>
          <p:cNvSpPr txBox="1">
            <a:spLocks noChangeArrowheads="1"/>
          </p:cNvSpPr>
          <p:nvPr/>
        </p:nvSpPr>
        <p:spPr bwMode="auto">
          <a:xfrm>
            <a:off x="5562600" y="5653088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Spitzkasten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CF66A0-48C7-4B6C-891C-0D0ED8102D1B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0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Sizing Classifiers – Non Mechancial</a:t>
            </a:r>
            <a:r>
              <a:rPr lang="en-US" sz="3200" smtClean="0"/>
              <a:t> </a:t>
            </a:r>
          </a:p>
        </p:txBody>
      </p:sp>
      <p:sp>
        <p:nvSpPr>
          <p:cNvPr id="44036" name="AutoShape 3"/>
          <p:cNvSpPr>
            <a:spLocks noGrp="1" noChangeAspec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12655" name="Group 15"/>
          <p:cNvGraphicFramePr>
            <a:graphicFrameLocks noGrp="1"/>
          </p:cNvGraphicFramePr>
          <p:nvPr>
            <p:ph sz="half" idx="2"/>
          </p:nvPr>
        </p:nvGraphicFramePr>
        <p:xfrm>
          <a:off x="228600" y="508000"/>
          <a:ext cx="4800600" cy="5513388"/>
        </p:xfrm>
        <a:graphic>
          <a:graphicData uri="http://schemas.openxmlformats.org/drawingml/2006/table">
            <a:tbl>
              <a:tblPr/>
              <a:tblGrid>
                <a:gridCol w="4800600"/>
              </a:tblGrid>
              <a:tr h="5117102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Hydraulic  Classifier ( upward current ) for Coarse material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 &gt;180 microns)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-Shape : cylinderical / tapering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- Water rise at controlled rate in upward direction  &amp; feed from the top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- Lighter grains overflow to second compartment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with lower water velocity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6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4042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066800"/>
            <a:ext cx="426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3BB8C2-0D34-4480-9AF2-A1378EF77AE8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0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Sizing Classifiers – Mechancial</a:t>
            </a:r>
            <a:r>
              <a:rPr lang="en-US" sz="3200" smtClean="0"/>
              <a:t> </a:t>
            </a:r>
          </a:p>
        </p:txBody>
      </p:sp>
      <p:sp>
        <p:nvSpPr>
          <p:cNvPr id="2053" name="AutoShape 3"/>
          <p:cNvSpPr>
            <a:spLocks noGrp="1" noChangeAspec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13672" name="Group 8"/>
          <p:cNvGraphicFramePr>
            <a:graphicFrameLocks noGrp="1"/>
          </p:cNvGraphicFramePr>
          <p:nvPr>
            <p:ph sz="half" idx="2"/>
          </p:nvPr>
        </p:nvGraphicFramePr>
        <p:xfrm>
          <a:off x="228600" y="457200"/>
          <a:ext cx="8305800" cy="5867400"/>
        </p:xfrm>
        <a:graphic>
          <a:graphicData uri="http://schemas.openxmlformats.org/drawingml/2006/table">
            <a:tbl>
              <a:tblPr/>
              <a:tblGrid>
                <a:gridCol w="8305800"/>
              </a:tblGrid>
              <a:tr h="5445669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Shape – Rectangular or bowl shaped inclined settling tank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Pulp ( density 30% ) fed in such condition :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- Coarse particle flow downward freely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- Lighter ones discharge through weir / overflow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Stirring  by – Drag belts / Set of rakes / Spiral screw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731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9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276600"/>
            <a:ext cx="3124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TextBox 19"/>
          <p:cNvSpPr txBox="1">
            <a:spLocks noChangeArrowheads="1"/>
          </p:cNvSpPr>
          <p:nvPr/>
        </p:nvSpPr>
        <p:spPr bwMode="auto">
          <a:xfrm>
            <a:off x="1447800" y="28956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Rake classifier</a:t>
            </a:r>
          </a:p>
        </p:txBody>
      </p:sp>
      <p:sp>
        <p:nvSpPr>
          <p:cNvPr id="2061" name="TextBox 20"/>
          <p:cNvSpPr txBox="1">
            <a:spLocks noChangeArrowheads="1"/>
          </p:cNvSpPr>
          <p:nvPr/>
        </p:nvSpPr>
        <p:spPr bwMode="auto">
          <a:xfrm>
            <a:off x="6477000" y="28956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Bowl classifier</a:t>
            </a:r>
          </a:p>
        </p:txBody>
      </p:sp>
      <p:graphicFrame>
        <p:nvGraphicFramePr>
          <p:cNvPr id="2050" name="Object 18"/>
          <p:cNvGraphicFramePr>
            <a:graphicFrameLocks noChangeAspect="1"/>
          </p:cNvGraphicFramePr>
          <p:nvPr/>
        </p:nvGraphicFramePr>
        <p:xfrm>
          <a:off x="457200" y="3352800"/>
          <a:ext cx="4492625" cy="2667000"/>
        </p:xfrm>
        <a:graphic>
          <a:graphicData uri="http://schemas.openxmlformats.org/presentationml/2006/ole">
            <p:oleObj spid="_x0000_s2050" name="Worksheet" r:id="rId4" imgW="4492879" imgH="1755714" progId="Excel.Sheet.8">
              <p:embed/>
            </p:oleObj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Spiral Classifier</a:t>
            </a:r>
          </a:p>
        </p:txBody>
      </p:sp>
      <p:sp>
        <p:nvSpPr>
          <p:cNvPr id="45059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5060" name="Content Placeholder 7" descr="spiral-classifier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828800"/>
            <a:ext cx="8524875" cy="2743200"/>
          </a:xfrm>
        </p:spPr>
      </p:pic>
      <p:sp>
        <p:nvSpPr>
          <p:cNvPr id="4506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97645D-819F-47FA-80E6-E33D8D5FBDB6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C22C48-CAD7-423D-B5DE-5B1F894DA5D6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0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Sizing Classifiers – Mechancial</a:t>
            </a:r>
            <a:r>
              <a:rPr lang="en-US" sz="3200" smtClean="0"/>
              <a:t> </a:t>
            </a:r>
          </a:p>
        </p:txBody>
      </p:sp>
      <p:sp>
        <p:nvSpPr>
          <p:cNvPr id="46084" name="AutoShape 3"/>
          <p:cNvSpPr>
            <a:spLocks noGrp="1" noChangeAspec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46085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6086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13672" name="Group 8"/>
          <p:cNvGraphicFramePr>
            <a:graphicFrameLocks noGrp="1"/>
          </p:cNvGraphicFramePr>
          <p:nvPr>
            <p:ph sz="half" idx="2"/>
          </p:nvPr>
        </p:nvGraphicFramePr>
        <p:xfrm>
          <a:off x="228600" y="533400"/>
          <a:ext cx="8305800" cy="6035675"/>
        </p:xfrm>
        <a:graphic>
          <a:graphicData uri="http://schemas.openxmlformats.org/drawingml/2006/table">
            <a:tbl>
              <a:tblPr/>
              <a:tblGrid>
                <a:gridCol w="8305800"/>
              </a:tblGrid>
              <a:tr h="5578427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Spiral Classifiers – sloping trough ( 25-35 cm/m)  as in rake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classifier , stirring by helix / spiral ribbons ( 3-20 rpm) ,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material moved from bottom of the tank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Multizone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classifier - two settling zones ( one for hindered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settling near rake and other for free settling )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Overdrain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classifiers – Long sloping trough , drag belt with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scrapper - heavier particles in the bottom driven up  slope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48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D32D36-1E1C-4048-A653-B24401F51B2E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0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Sizing Classifiers – Mechancial</a:t>
            </a:r>
            <a:r>
              <a:rPr lang="en-US" sz="3200" smtClean="0"/>
              <a:t> </a:t>
            </a:r>
          </a:p>
        </p:txBody>
      </p:sp>
      <p:sp>
        <p:nvSpPr>
          <p:cNvPr id="47108" name="AutoShape 3"/>
          <p:cNvSpPr>
            <a:spLocks noGrp="1" noChangeAspec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13672" name="Group 8"/>
          <p:cNvGraphicFramePr>
            <a:graphicFrameLocks noGrp="1"/>
          </p:cNvGraphicFramePr>
          <p:nvPr>
            <p:ph sz="half" idx="2"/>
          </p:nvPr>
        </p:nvGraphicFramePr>
        <p:xfrm>
          <a:off x="228600" y="593725"/>
          <a:ext cx="8305800" cy="6035675"/>
        </p:xfrm>
        <a:graphic>
          <a:graphicData uri="http://schemas.openxmlformats.org/drawingml/2006/table">
            <a:tbl>
              <a:tblPr/>
              <a:tblGrid>
                <a:gridCol w="8305800"/>
              </a:tblGrid>
              <a:tr h="5578427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Settling velocity 100 times more in air than water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Pneumatic classifier –Two annular conical shells , air as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medium , vanes in outer shell – coarse / heavier particles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descend via inner shell –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Hardinge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&amp;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Gayco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models  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Cyclones ( Centrifugal Classifiers)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-Very fine particles require more time to settle - surface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drag force neutralization by gravitational force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-Increase in gravitational pull due to Centrifugal force 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48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6D9A17-35D9-4F7B-BEE5-5B20F1D04485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0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Sizing Classifiers </a:t>
            </a:r>
            <a:r>
              <a:rPr lang="en-US" sz="3200" smtClean="0"/>
              <a:t> </a:t>
            </a:r>
          </a:p>
        </p:txBody>
      </p:sp>
      <p:sp>
        <p:nvSpPr>
          <p:cNvPr id="3077" name="AutoShape 3"/>
          <p:cNvSpPr>
            <a:spLocks noGrp="1" noChangeAspec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52240" name="Group 16"/>
          <p:cNvGraphicFramePr>
            <a:graphicFrameLocks noGrp="1"/>
          </p:cNvGraphicFramePr>
          <p:nvPr>
            <p:ph sz="half" idx="2"/>
          </p:nvPr>
        </p:nvGraphicFramePr>
        <p:xfrm>
          <a:off x="228600" y="533400"/>
          <a:ext cx="8305800" cy="5654675"/>
        </p:xfrm>
        <a:graphic>
          <a:graphicData uri="http://schemas.openxmlformats.org/drawingml/2006/table">
            <a:tbl>
              <a:tblPr/>
              <a:tblGrid>
                <a:gridCol w="8305800"/>
              </a:tblGrid>
              <a:tr h="5197475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Hydro/ Pneumatic cyclone : spinning motion imparted to suspension by water  / air . Air Cyclones - Frictional drag of air / particle touching the wall - pronounced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74" name="Object 17"/>
          <p:cNvGraphicFramePr>
            <a:graphicFrameLocks noChangeAspect="1"/>
          </p:cNvGraphicFramePr>
          <p:nvPr/>
        </p:nvGraphicFramePr>
        <p:xfrm>
          <a:off x="1143000" y="1752600"/>
          <a:ext cx="6781800" cy="4419600"/>
        </p:xfrm>
        <a:graphic>
          <a:graphicData uri="http://schemas.openxmlformats.org/presentationml/2006/ole">
            <p:oleObj spid="_x0000_s3074" name="Worksheet" r:id="rId3" imgW="3057525" imgH="4010025" progId="Excel.Sheet.8">
              <p:embed/>
            </p:oleObj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94F6ED-230F-4A32-B62C-69F2BC51F5BA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0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Cyclone Classifiers </a:t>
            </a:r>
            <a:r>
              <a:rPr lang="en-US" sz="3200" smtClean="0"/>
              <a:t> </a:t>
            </a:r>
          </a:p>
        </p:txBody>
      </p:sp>
      <p:sp>
        <p:nvSpPr>
          <p:cNvPr id="48132" name="AutoShape 3"/>
          <p:cNvSpPr>
            <a:spLocks noGrp="1" noChangeAspec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134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13672" name="Group 8"/>
          <p:cNvGraphicFramePr>
            <a:graphicFrameLocks noGrp="1"/>
          </p:cNvGraphicFramePr>
          <p:nvPr>
            <p:ph sz="half" idx="2"/>
          </p:nvPr>
        </p:nvGraphicFramePr>
        <p:xfrm>
          <a:off x="228600" y="533400"/>
          <a:ext cx="8305800" cy="6035675"/>
        </p:xfrm>
        <a:graphic>
          <a:graphicData uri="http://schemas.openxmlformats.org/drawingml/2006/table">
            <a:tbl>
              <a:tblPr/>
              <a:tblGrid>
                <a:gridCol w="8305800"/>
              </a:tblGrid>
              <a:tr h="5578427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Vortex finder – zone of low pressure  &amp; centrifugal force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Fine particles tend to move towards vortex finder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VF adjusted to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minimise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short circuiting of  new pulp by reducing cross section of cyclone – VF on conical portion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Particle subjected to centrifugal force mv²/R ( V –tangential velocity) and drag force by inward flow of fluid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Each particle with particular radial path balancing the forces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 radial path of particle &lt; vortex –  particles carried to vortex stream as overflow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48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675194-7738-4C5F-AA2D-54DCEC8AD77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381000"/>
          </a:xfrm>
        </p:spPr>
        <p:txBody>
          <a:bodyPr/>
          <a:lstStyle/>
          <a:p>
            <a:pPr eaLnBrk="1" hangingPunct="1"/>
            <a:r>
              <a:rPr lang="en-US" sz="2800" smtClean="0"/>
              <a:t>Screen size representation</a:t>
            </a:r>
            <a:r>
              <a:rPr lang="en-US" sz="2400" smtClean="0"/>
              <a:t> 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Mesh No – No of openings per inch of screen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Sieve Analysis of Ore Sample : Example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 Mesh size	 %wt retained     Cummulative % pass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 +10			7		93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 -10 +5		80		13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 -5 +1			10		 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 -1					 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Mesh no relation with size  of aperture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-Tyler (USA) , ASTM , BS  standards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  60 mesh – 250 micron / 0.25 mm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      100 mesh – 150 micron / 0.15 mm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smtClean="0"/>
          </a:p>
        </p:txBody>
      </p:sp>
      <p:pic>
        <p:nvPicPr>
          <p:cNvPr id="15365" name="Picture 4" descr="banana-screen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9600" y="3581400"/>
            <a:ext cx="34544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091C87-2CD9-4886-A6BE-4D73F041F89D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0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Cyclone Classifiers </a:t>
            </a:r>
            <a:r>
              <a:rPr lang="en-US" sz="3200" smtClean="0"/>
              <a:t> </a:t>
            </a:r>
          </a:p>
        </p:txBody>
      </p:sp>
      <p:sp>
        <p:nvSpPr>
          <p:cNvPr id="49156" name="AutoShape 3"/>
          <p:cNvSpPr>
            <a:spLocks noGrp="1" noChangeAspec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49157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158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13672" name="Group 8"/>
          <p:cNvGraphicFramePr>
            <a:graphicFrameLocks noGrp="1"/>
          </p:cNvGraphicFramePr>
          <p:nvPr>
            <p:ph sz="half" idx="2"/>
          </p:nvPr>
        </p:nvGraphicFramePr>
        <p:xfrm>
          <a:off x="228600" y="533400"/>
          <a:ext cx="8305800" cy="6035675"/>
        </p:xfrm>
        <a:graphic>
          <a:graphicData uri="http://schemas.openxmlformats.org/drawingml/2006/table">
            <a:tbl>
              <a:tblPr/>
              <a:tblGrid>
                <a:gridCol w="8305800"/>
              </a:tblGrid>
              <a:tr h="5578427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 Radial path &gt; vortex , particles large &amp; dense at the wall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 cone – fall to apex of cyclone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Cyclone suited to dilute pulp ( 80% solid in underflow )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Factors affecting operation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Particle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( 5 -150 microns) , Rate of feed , Cone angle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Solid –liquid ratio , Position of vortex finder , Apex &amp; vortex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finder diameters , Sp gravity of particle  , Feed pressure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diameter of  overflow pipe , length of cone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48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81505E-9A0A-4377-B05D-CABCF5FDD812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0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Cyclone Classifiers</a:t>
            </a:r>
          </a:p>
        </p:txBody>
      </p:sp>
      <p:sp>
        <p:nvSpPr>
          <p:cNvPr id="50180" name="AutoShape 3"/>
          <p:cNvSpPr>
            <a:spLocks noGrp="1" noChangeAspec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50181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182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55328" name="Group 32"/>
          <p:cNvGraphicFramePr>
            <a:graphicFrameLocks noGrp="1"/>
          </p:cNvGraphicFramePr>
          <p:nvPr>
            <p:ph sz="half" idx="2"/>
          </p:nvPr>
        </p:nvGraphicFramePr>
        <p:xfrm>
          <a:off x="228600" y="533400"/>
          <a:ext cx="8305800" cy="6035675"/>
        </p:xfrm>
        <a:graphic>
          <a:graphicData uri="http://schemas.openxmlformats.org/drawingml/2006/table">
            <a:tbl>
              <a:tblPr/>
              <a:tblGrid>
                <a:gridCol w="8305800"/>
              </a:tblGrid>
              <a:tr h="5578427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Advantages over other classifiers :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-Less floor area , cheaper equipment , less power consumption , low maintenance , operational ease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-Most suitable for fines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-Smooth out surges ,robust in structure , low wear , easy control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-Capital cost less, High settling rate due to CF force , Higher circulating load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Demerits : Wear &amp; tear on feed pipe , not suitable for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particle &lt; 5 micron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48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085D0F1-5473-42E9-A722-4BC34AD8C14C}" type="slidenum">
              <a:rPr lang="en-US" sz="1400"/>
              <a:pPr algn="r"/>
              <a:t>42</a:t>
            </a:fld>
            <a:endParaRPr lang="en-US" sz="1400"/>
          </a:p>
        </p:txBody>
      </p:sp>
      <p:sp>
        <p:nvSpPr>
          <p:cNvPr id="51203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51204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05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79887" name="Group 15"/>
          <p:cNvGraphicFramePr>
            <a:graphicFrameLocks noGrp="1"/>
          </p:cNvGraphicFramePr>
          <p:nvPr>
            <p:ph sz="half" idx="4294967295"/>
          </p:nvPr>
        </p:nvGraphicFramePr>
        <p:xfrm>
          <a:off x="228600" y="533400"/>
          <a:ext cx="8305800" cy="5715000"/>
        </p:xfrm>
        <a:graphic>
          <a:graphicData uri="http://schemas.openxmlformats.org/drawingml/2006/table">
            <a:tbl>
              <a:tblPr/>
              <a:tblGrid>
                <a:gridCol w="8305800"/>
              </a:tblGrid>
              <a:tr h="525780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Classifiers Capacity :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 is proportional to a) cross sectional area b) rising velocity of fluid ( water /air) c) solid content in the fluid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C  ( t/h)=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aAv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Ω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a = constant = 1.875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A = cross sectional area ( ft2)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v = velocity of fluid  (ft/ min )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Ω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% of solids by volume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d = Sp. Gr. of solids ( t/m3)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C = tons of solids /hr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95A332-74C5-4E59-8020-1F9D3FAD9EEB}" type="slidenum">
              <a:rPr lang="en-US" sz="1400"/>
              <a:pPr algn="r"/>
              <a:t>43</a:t>
            </a:fld>
            <a:endParaRPr lang="en-US" sz="1400"/>
          </a:p>
        </p:txBody>
      </p:sp>
      <p:sp>
        <p:nvSpPr>
          <p:cNvPr id="52227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52228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2229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79887" name="Group 15"/>
          <p:cNvGraphicFramePr>
            <a:graphicFrameLocks noGrp="1"/>
          </p:cNvGraphicFramePr>
          <p:nvPr>
            <p:ph sz="half" idx="4294967295"/>
          </p:nvPr>
        </p:nvGraphicFramePr>
        <p:xfrm>
          <a:off x="228600" y="533400"/>
          <a:ext cx="8382000" cy="6035675"/>
        </p:xfrm>
        <a:graphic>
          <a:graphicData uri="http://schemas.openxmlformats.org/drawingml/2006/table">
            <a:tbl>
              <a:tblPr/>
              <a:tblGrid>
                <a:gridCol w="8382000"/>
              </a:tblGrid>
              <a:tr h="5578427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Classifiers Efficiency :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-Difficult to quantify , Distribution of product in overflow &amp;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underflow with respect  to feed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-It is the ratio , on % basis , classified material in the overflow / classifiable  material  in the feed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-Normal range 50 -80%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Hinderance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for high efficiency – flocculation of pulp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  of classification – 300 mesh require 4 times settling space for classification of 150 mesh &amp; 12 times compared to 65 mesh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48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DAB4BA-D409-463B-B4D5-19E10005261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/>
          <a:lstStyle/>
          <a:p>
            <a:pPr eaLnBrk="1" hangingPunct="1"/>
            <a:r>
              <a:rPr lang="en-US" sz="2400" smtClean="0"/>
              <a:t>Screen size representation 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058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Industrial screens – Fixed &amp; Moving Types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Fixed Type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	-</a:t>
            </a:r>
            <a:r>
              <a:rPr lang="en-US" sz="2400" smtClean="0"/>
              <a:t>Bar screen / Grizzlies (   Large size ,with slop ,ore /rock 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     </a:t>
            </a:r>
            <a:r>
              <a:rPr lang="en-US" sz="2000" smtClean="0"/>
              <a:t>Cap 10-50 T/m2/mm/day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	 </a:t>
            </a:r>
            <a:r>
              <a:rPr lang="en-US" sz="1400" smtClean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	-Roll Screens - Bank of rolls 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     10-110 mm , hard material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	-</a:t>
            </a:r>
            <a:r>
              <a:rPr lang="en-US" sz="2400" smtClean="0"/>
              <a:t>Punch Screens - MS/SS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	 Abrasive material ,40 mm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smtClean="0"/>
              <a:t>.</a:t>
            </a:r>
          </a:p>
        </p:txBody>
      </p:sp>
      <p:pic>
        <p:nvPicPr>
          <p:cNvPr id="16389" name="Picture 12" descr="11030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514600"/>
            <a:ext cx="29622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CBD805-7F30-4728-AAEF-BD867A53D90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/>
          <a:lstStyle/>
          <a:p>
            <a:pPr eaLnBrk="1" hangingPunct="1"/>
            <a:r>
              <a:rPr lang="en-US" sz="2800" smtClean="0"/>
              <a:t>Types of Screen</a:t>
            </a:r>
            <a:r>
              <a:rPr lang="en-US" sz="2400" smtClean="0"/>
              <a:t> 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3820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Moving Type –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/>
          </a:p>
        </p:txBody>
      </p:sp>
      <p:pic>
        <p:nvPicPr>
          <p:cNvPr id="17413" name="Picture 7" descr="s_screen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838200"/>
            <a:ext cx="3276600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9" descr="0,0,370,19597,410,308,df2a144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0"/>
            <a:ext cx="32004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0" descr="tromm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3733800"/>
            <a:ext cx="30670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5181600" y="32766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Trommels </a:t>
            </a:r>
            <a:r>
              <a:rPr lang="en-US"/>
              <a:t>Cap 3-20</a:t>
            </a:r>
          </a:p>
        </p:txBody>
      </p:sp>
      <p:sp>
        <p:nvSpPr>
          <p:cNvPr id="17417" name="Text Box 13"/>
          <p:cNvSpPr txBox="1">
            <a:spLocks noChangeArrowheads="1"/>
          </p:cNvSpPr>
          <p:nvPr/>
        </p:nvSpPr>
        <p:spPr bwMode="auto">
          <a:xfrm>
            <a:off x="381000" y="3078163"/>
            <a:ext cx="28194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Shaking Screen  </a:t>
            </a:r>
            <a:r>
              <a:rPr lang="en-US"/>
              <a:t>Cap 20-80</a:t>
            </a:r>
          </a:p>
        </p:txBody>
      </p:sp>
      <p:sp>
        <p:nvSpPr>
          <p:cNvPr id="17418" name="Text Box 14"/>
          <p:cNvSpPr txBox="1">
            <a:spLocks noChangeArrowheads="1"/>
          </p:cNvSpPr>
          <p:nvPr/>
        </p:nvSpPr>
        <p:spPr bwMode="auto">
          <a:xfrm>
            <a:off x="6400800" y="1219200"/>
            <a:ext cx="16764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Vibrating Screens</a:t>
            </a:r>
          </a:p>
          <a:p>
            <a:pPr>
              <a:spcBef>
                <a:spcPct val="50000"/>
              </a:spcBef>
            </a:pPr>
            <a:r>
              <a:rPr lang="en-US"/>
              <a:t>Cap 50-200 t/m2/mm/day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C256A7-FC97-47C2-B4D1-92B64D23205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/>
          <a:lstStyle/>
          <a:p>
            <a:pPr eaLnBrk="1" hangingPunct="1"/>
            <a:r>
              <a:rPr lang="en-US" sz="2800" smtClean="0"/>
              <a:t>Screen Efficiency</a:t>
            </a:r>
            <a:r>
              <a:rPr lang="en-US" sz="2400" smtClean="0"/>
              <a:t> 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820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Recovery- Undersize after screen / Undersize during lab test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Factors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Particle shape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Size of screen ( mesh size) 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Relative size of particle &amp; screen size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Angle of incidence - min cross section of particle on drop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Bunching of small particle due to friction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Moisture content 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Feed spread over screen 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Rate of feed  &amp; thickness of layer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Shaking motion of screen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smtClean="0"/>
              <a:t>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0138D6-8769-47E2-8AB0-7A48A6804E2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/>
          <a:lstStyle/>
          <a:p>
            <a:pPr eaLnBrk="1" hangingPunct="1"/>
            <a:r>
              <a:rPr lang="en-US" sz="2800" smtClean="0"/>
              <a:t>Comminution</a:t>
            </a:r>
            <a:r>
              <a:rPr lang="en-US" sz="2400" smtClean="0"/>
              <a:t> 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3820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Objective – size reduction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-Liberation of value from gangue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-Handling &amp; Transportation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-Preparation for ore processing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Stages of size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-Explosive shattering 		Big size  to 1000 mm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-Primary crushing 		1000 to 100 mm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-Secondary crushing 		100 to 10 mm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-Coarse Grinding 		10 to 1 mm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-Fine grinding 			1 to 0.01 mm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-Very fine grinding    		100 to 1 micron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3" name="Content Placeholder 6" descr="QuarryingProcess_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00" y="449263"/>
            <a:ext cx="4435475" cy="5676900"/>
          </a:xfrm>
        </p:spPr>
      </p:pic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43F459-F651-462B-A735-C7ED9523DA25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6007</TotalTime>
  <Words>1893</Words>
  <Application>Microsoft Office PowerPoint</Application>
  <PresentationFormat>On-screen Show (4:3)</PresentationFormat>
  <Paragraphs>517</Paragraphs>
  <Slides>43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Trek</vt:lpstr>
      <vt:lpstr>Default Design</vt:lpstr>
      <vt:lpstr>Worksheet</vt:lpstr>
      <vt:lpstr>Slide 1</vt:lpstr>
      <vt:lpstr>Slide 2</vt:lpstr>
      <vt:lpstr>Liberation</vt:lpstr>
      <vt:lpstr>Screen size representation </vt:lpstr>
      <vt:lpstr>Screen size representation </vt:lpstr>
      <vt:lpstr>Types of Screen </vt:lpstr>
      <vt:lpstr>Screen Efficiency </vt:lpstr>
      <vt:lpstr>Comminution </vt:lpstr>
      <vt:lpstr>Slide 9</vt:lpstr>
      <vt:lpstr>Comminution Laws</vt:lpstr>
      <vt:lpstr>Comminution Laws</vt:lpstr>
      <vt:lpstr>Comminution Laws</vt:lpstr>
      <vt:lpstr>Crushing Equipment</vt:lpstr>
      <vt:lpstr>Crushing Equipment</vt:lpstr>
      <vt:lpstr>Secondary Crushing Machines</vt:lpstr>
      <vt:lpstr>Crushing Capacity</vt:lpstr>
      <vt:lpstr>Crushing Equipment</vt:lpstr>
      <vt:lpstr>Nip angle , Roll size , feed size in  Crushing </vt:lpstr>
      <vt:lpstr>Fine Crushing Machines</vt:lpstr>
      <vt:lpstr>Slide 20</vt:lpstr>
      <vt:lpstr>Grinding </vt:lpstr>
      <vt:lpstr>Types of Tumbling mill </vt:lpstr>
      <vt:lpstr>Theory – Ball Mill</vt:lpstr>
      <vt:lpstr>Theory – Ball Mill</vt:lpstr>
      <vt:lpstr>Theory – Ball Mill</vt:lpstr>
      <vt:lpstr>Ball Mill Operation  </vt:lpstr>
      <vt:lpstr> BALL MILL WITH – GRATE-DISCHARGE</vt:lpstr>
      <vt:lpstr>Classification  </vt:lpstr>
      <vt:lpstr>Classification  </vt:lpstr>
      <vt:lpstr>Classification  </vt:lpstr>
      <vt:lpstr>Sorting Classifiers  </vt:lpstr>
      <vt:lpstr>Sizing Classifiers – Non Mechancial </vt:lpstr>
      <vt:lpstr>Sizing Classifiers – Non Mechancial </vt:lpstr>
      <vt:lpstr>Sizing Classifiers – Mechancial </vt:lpstr>
      <vt:lpstr>Spiral Classifier</vt:lpstr>
      <vt:lpstr>Sizing Classifiers – Mechancial </vt:lpstr>
      <vt:lpstr>Sizing Classifiers – Mechancial </vt:lpstr>
      <vt:lpstr>Sizing Classifiers  </vt:lpstr>
      <vt:lpstr>Cyclone Classifiers  </vt:lpstr>
      <vt:lpstr>Cyclone Classifiers  </vt:lpstr>
      <vt:lpstr>Cyclone Classifiers</vt:lpstr>
      <vt:lpstr>Slide 42</vt:lpstr>
      <vt:lpstr>Slide 43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 of  Mineral Dressing</dc:title>
  <dc:creator>standon</dc:creator>
  <cp:lastModifiedBy>gauravavasthi</cp:lastModifiedBy>
  <cp:revision>318</cp:revision>
  <dcterms:created xsi:type="dcterms:W3CDTF">2010-04-21T10:03:30Z</dcterms:created>
  <dcterms:modified xsi:type="dcterms:W3CDTF">2016-08-29T06:14:05Z</dcterms:modified>
</cp:coreProperties>
</file>