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56" r:id="rId1"/>
    <p:sldMasterId id="2147483776" r:id="rId2"/>
  </p:sldMasterIdLst>
  <p:notesMasterIdLst>
    <p:notesMasterId r:id="rId23"/>
  </p:notesMasterIdLst>
  <p:sldIdLst>
    <p:sldId id="256" r:id="rId3"/>
    <p:sldId id="270" r:id="rId4"/>
    <p:sldId id="259" r:id="rId5"/>
    <p:sldId id="286" r:id="rId6"/>
    <p:sldId id="287" r:id="rId7"/>
    <p:sldId id="289" r:id="rId8"/>
    <p:sldId id="288" r:id="rId9"/>
    <p:sldId id="266" r:id="rId10"/>
    <p:sldId id="267" r:id="rId11"/>
    <p:sldId id="268" r:id="rId12"/>
    <p:sldId id="262" r:id="rId13"/>
    <p:sldId id="285" r:id="rId14"/>
    <p:sldId id="258" r:id="rId15"/>
    <p:sldId id="263" r:id="rId16"/>
    <p:sldId id="260" r:id="rId17"/>
    <p:sldId id="257" r:id="rId18"/>
    <p:sldId id="269" r:id="rId19"/>
    <p:sldId id="290" r:id="rId20"/>
    <p:sldId id="291" r:id="rId21"/>
    <p:sldId id="292" r:id="rId22"/>
  </p:sldIdLst>
  <p:sldSz cx="9144000" cy="6858000" type="screen4x3"/>
  <p:notesSz cx="6858000" cy="9144000"/>
  <p:embeddedFontLst>
    <p:embeddedFont>
      <p:font typeface="Wingdings 2" pitchFamily="18" charset="2"/>
      <p:regular r:id="rId24"/>
    </p:embeddedFont>
    <p:embeddedFont>
      <p:font typeface="Franklin Gothic Medium" pitchFamily="34" charset="0"/>
      <p:regular r:id="rId25"/>
      <p:italic r:id="rId26"/>
    </p:embeddedFont>
    <p:embeddedFont>
      <p:font typeface="Franklin Gothic Book" pitchFamily="34" charset="0"/>
      <p:regular r:id="rId27"/>
      <p: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5F2DAEF-BA93-4BF0-8E39-7D5F00034074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B27FE13-1BEC-4F90-8DE0-F7E56083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4197C-44D4-4D27-B4E0-FBC0D82A1FAB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36CA-657B-4733-B173-CD39C164C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23C7A-0356-4D65-B5BE-9A5148468439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9E78-1392-4AC3-8057-CF17FCB24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3C7BA-DC9C-4AD6-8FAD-1EC7DDB52EDD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7705B-DBDF-440C-9289-0D06426A1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F25D-1E61-46A1-80E6-769F8CBB12E0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74000-58B2-4BBF-BE93-3DA3E902E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8462-A2B6-4A9C-9D4D-DB905F5A423D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F810-7A9A-41FB-B1E1-AEC2A2A84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F5B4-3885-498E-9708-CF555610D062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80F6F-45D1-4D91-A7A5-9D30BCA27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E8949-74D4-4A9D-A5C7-D399046B6BC1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9398-898A-47A0-A16F-FBE76DA8F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8BDA8-6650-489A-B359-83025A3FA068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5E1AD-A224-40B9-B8FA-6FD92682F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D97AD-E72F-408E-A367-5BAF8A64A632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0545A-0E85-4228-9F3F-A3DADDFAF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8458C-1030-4037-BD21-F10445136509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13AE-8A22-4419-BC65-AA6FFC1B8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5866-2CEF-4159-95A1-ABEECB93E982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3B56-9CEF-4C9A-B194-3B62F1DE0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9FD2B-3419-44B0-AA64-414B27191CAE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F21B-3259-40D0-BBA0-F9582E266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819B1-6317-4EB5-A3E2-9381DD80CAE9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59A79-A5B3-460F-974F-C414A14EB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BD3B2-E239-4565-A7CF-A361F16CBAF2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5F83-6630-4B1A-86CD-63B199588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B0E24-E360-443F-B270-138AD5FFBE34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0929-2070-4AE9-AF00-099A2541C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6E58-DE7D-4630-8C52-865D1DDBFB67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2D3E7-4F6A-43CA-A557-9FA1A6759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2BF7F-08CE-4DE5-AC7C-ACC991D81D2E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C9C2-ECDF-4D18-8348-48915032B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EEC8-7E9B-4305-8050-0C78889B602B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05895-0D31-4C95-82D2-9EB8887FC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4CB7-2A2F-4107-89B0-CFEEAC446D19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E6CE7-328E-431D-8478-CC03104AF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5FBE-854A-4597-AE7E-DB30C7A90922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E987-AB18-4CBF-8868-BD7FE2B60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E9EB-59BA-4ED9-A481-BADB47E0B036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40BD-C5A6-4F69-B707-5B6BF687C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95CC-B424-4E0A-8759-275A172BC7EA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4D55-9869-4693-BFA2-65D08E07D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0415D8A5-7A56-4889-AD5B-5AE5F9C1E80E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B8FAB27-E619-4634-B28C-BE1C52C0D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13" r:id="rId2"/>
    <p:sldLayoutId id="2147484130" r:id="rId3"/>
    <p:sldLayoutId id="2147484114" r:id="rId4"/>
    <p:sldLayoutId id="2147484131" r:id="rId5"/>
    <p:sldLayoutId id="2147484132" r:id="rId6"/>
    <p:sldLayoutId id="2147484133" r:id="rId7"/>
    <p:sldLayoutId id="2147484115" r:id="rId8"/>
    <p:sldLayoutId id="2147484134" r:id="rId9"/>
  </p:sldLayoutIdLst>
  <p:transition>
    <p:randomBar dir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F12610F-69EA-4441-A2EF-2CF430677014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DBBD7E-F0D5-49D4-90D7-9FCEEC930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</p:sldLayoutIdLst>
  <p:transition>
    <p:randomBar dir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81000" y="685800"/>
            <a:ext cx="83058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“Principle of Mineral Processing”</a:t>
            </a: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Subject Code : MT 410302</a:t>
            </a:r>
          </a:p>
          <a:p>
            <a:pPr algn="ctr">
              <a:defRPr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685800"/>
            <a:ext cx="8229600" cy="5181600"/>
          </a:xfrm>
        </p:spPr>
        <p:txBody>
          <a:bodyPr/>
          <a:lstStyle/>
          <a:p>
            <a:pPr eaLnBrk="1" hangingPunct="1"/>
            <a:r>
              <a:rPr lang="en-US" sz="2400" smtClean="0"/>
              <a:t>Halides :</a:t>
            </a:r>
          </a:p>
          <a:p>
            <a:pPr eaLnBrk="1" hangingPunct="1"/>
            <a:r>
              <a:rPr lang="en-US" sz="2400" smtClean="0"/>
              <a:t>Salt NaCl , Fluorite CaF2, Cryolite  Na3AlF6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 Nitrates :</a:t>
            </a:r>
          </a:p>
          <a:p>
            <a:pPr eaLnBrk="1" hangingPunct="1"/>
            <a:r>
              <a:rPr lang="en-US" sz="2400" smtClean="0"/>
              <a:t> Soda Nitre NaNO3 , Nitre KNO3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Sulphates :</a:t>
            </a:r>
          </a:p>
          <a:p>
            <a:pPr eaLnBrk="1" hangingPunct="1"/>
            <a:r>
              <a:rPr lang="en-US" sz="2400" smtClean="0"/>
              <a:t>Barytes BaSO4 , Anglesite PbSO4, Gypsum CaSO4.2H2O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Borates :</a:t>
            </a:r>
          </a:p>
          <a:p>
            <a:pPr eaLnBrk="1" hangingPunct="1"/>
            <a:r>
              <a:rPr lang="en-US" sz="2400" smtClean="0"/>
              <a:t>Borax Na2B4O7.10 H2O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90600" y="762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Types of minerals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en-US" sz="2800" smtClean="0"/>
              <a:t>Mineral Resources in India</a:t>
            </a:r>
          </a:p>
        </p:txBody>
      </p:sp>
      <p:pic>
        <p:nvPicPr>
          <p:cNvPr id="19459" name="Content Placeholder 9" descr="Picture3.jp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43075" y="1981200"/>
            <a:ext cx="5343525" cy="3933825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en-US" sz="2800" smtClean="0"/>
              <a:t>Mineral Resources in India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/>
            <a:r>
              <a:rPr lang="en-US" sz="2000" smtClean="0"/>
              <a:t>Classification of mineral resources in Indian perspective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/>
            <a:r>
              <a:rPr lang="en-US" sz="2000" b="1" smtClean="0"/>
              <a:t>Surplus Group </a:t>
            </a:r>
            <a:r>
              <a:rPr lang="en-US" sz="2000" smtClean="0"/>
              <a:t>: Iron ore, barite, bauxite, mica, soapstone, china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     clay, gypsum, beach sand, sillimanite, ornamental stone, chromite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(low grade), dolomite and limestone ( cement grade)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/>
            <a:r>
              <a:rPr lang="en-US" sz="2000" b="1" smtClean="0"/>
              <a:t>Self sufficient Group</a:t>
            </a:r>
            <a:r>
              <a:rPr lang="en-US" sz="2000" smtClean="0"/>
              <a:t>: Thermal coal, lignite, chromite, pyrite etc.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b="1" smtClean="0"/>
              <a:t>Satisfactory Group </a:t>
            </a:r>
            <a:r>
              <a:rPr lang="en-US" sz="2000" smtClean="0"/>
              <a:t>: Zinc, magnesite, fireclay, ilmenite sand           ( titanium) rutile, sand</a:t>
            </a:r>
            <a:r>
              <a:rPr lang="en-US" smtClean="0"/>
              <a:t> </a:t>
            </a:r>
            <a:r>
              <a:rPr lang="en-US" sz="2000" smtClean="0"/>
              <a:t>(titanium)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1219200" y="14288"/>
            <a:ext cx="678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Properties used for Separation</a:t>
            </a:r>
          </a:p>
        </p:txBody>
      </p:sp>
      <p:graphicFrame>
        <p:nvGraphicFramePr>
          <p:cNvPr id="21507" name="Object 217"/>
          <p:cNvGraphicFramePr>
            <a:graphicFrameLocks noChangeAspect="1"/>
          </p:cNvGraphicFramePr>
          <p:nvPr/>
        </p:nvGraphicFramePr>
        <p:xfrm>
          <a:off x="609600" y="609600"/>
          <a:ext cx="7848600" cy="5562600"/>
        </p:xfrm>
        <a:graphic>
          <a:graphicData uri="http://schemas.openxmlformats.org/presentationml/2006/ole">
            <p:oleObj spid="_x0000_s21507" name="Worksheet" r:id="rId3" imgW="6163225" imgH="3486912" progId="Excel.Sheet.8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/>
          <a:lstStyle/>
          <a:p>
            <a:pPr eaLnBrk="1" hangingPunct="1"/>
            <a:r>
              <a:rPr lang="en-US" sz="2400" smtClean="0"/>
              <a:t>Physical Properties of Minerals</a:t>
            </a:r>
            <a:r>
              <a:rPr lang="en-US" sz="4000" smtClean="0"/>
              <a:t> </a:t>
            </a:r>
          </a:p>
        </p:txBody>
      </p:sp>
      <p:graphicFrame>
        <p:nvGraphicFramePr>
          <p:cNvPr id="22531" name="Object 5"/>
          <p:cNvGraphicFramePr>
            <a:graphicFrameLocks noChangeAspect="1"/>
          </p:cNvGraphicFramePr>
          <p:nvPr>
            <p:ph idx="1"/>
          </p:nvPr>
        </p:nvGraphicFramePr>
        <p:xfrm>
          <a:off x="152400" y="1752600"/>
          <a:ext cx="8839200" cy="3362325"/>
        </p:xfrm>
        <a:graphic>
          <a:graphicData uri="http://schemas.openxmlformats.org/presentationml/2006/ole">
            <p:oleObj spid="_x0000_s22531" name="Worksheet" r:id="rId3" imgW="6324431" imgH="1923354" progId="Excel.Sheet.8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752600" y="0"/>
            <a:ext cx="6553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Stages involved in Ore processing</a:t>
            </a:r>
          </a:p>
          <a:p>
            <a:pPr>
              <a:spcBef>
                <a:spcPct val="50000"/>
              </a:spcBef>
              <a:defRPr/>
            </a:pPr>
            <a:endParaRPr lang="en-US" sz="3200"/>
          </a:p>
        </p:txBody>
      </p:sp>
      <p:pic>
        <p:nvPicPr>
          <p:cNvPr id="23555" name="Picture 8" descr="Picture4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25488"/>
            <a:ext cx="73152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1800" u="sng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Ratio of concentration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	Wt of conc / wt of Feed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Recovery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Assay value in Conc. / assay value in feed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Selectivity Index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 Geometrical mean of recoveries &amp;  rejections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S.I. = ( CPb/TPb*Tg/Cg)½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Pb-value in conc. - 60.5%  &amp; Tailing    - 0.2%  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Gangue in conc    - 12.6% , &amp; Tailing  - 94.6%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SI = ((60.5/0.2)*(94.6/12.6)) ^1/2 =47.6</a:t>
            </a:r>
            <a:endParaRPr lang="en-US" sz="1800" u="sng" smtClean="0"/>
          </a:p>
          <a:p>
            <a:pPr eaLnBrk="1" hangingPunct="1">
              <a:defRPr/>
            </a:pPr>
            <a:endParaRPr lang="en-US" sz="1800" u="sng" smtClean="0"/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295400" y="166688"/>
            <a:ext cx="662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Quantitative Measurement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1800" u="sng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Economic Recovery or Efficiency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% ratio of actual value of concentrate  per ton of ore  to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the theoretical value of concentrate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Example 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	130 kg of Pb concentrate / T of ore worth  Rs 16000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Theoretically 120 kg pure Galena worth    Rs 18000.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	Actual recovery  = (0.13*16000)/(0.12*18000) =96.3% , 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295400" y="166688"/>
            <a:ext cx="662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Quantitative Measurement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F512B42-51E3-4D74-A985-7F58BB88A39E}" type="slidenum">
              <a:rPr lang="en-US" sz="1400"/>
              <a:pPr algn="r"/>
              <a:t>18</a:t>
            </a:fld>
            <a:endParaRPr lang="en-US" sz="1400"/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/>
              <a:t>Metal Accounting</a:t>
            </a:r>
            <a:r>
              <a:rPr lang="en-US" sz="3600"/>
              <a:t> </a:t>
            </a:r>
            <a:endParaRPr lang="en-US" sz="4400"/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457200" y="7620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71600" indent="-342900" eaLnBrk="0" hangingPunct="0">
              <a:spcBef>
                <a:spcPct val="20000"/>
              </a:spcBef>
            </a:pPr>
            <a:r>
              <a:rPr lang="en-US" sz="2800"/>
              <a:t>Uses</a:t>
            </a:r>
          </a:p>
          <a:p>
            <a:pPr marL="1714500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2400"/>
              <a:t>steady-state accounting of mass flows in a system</a:t>
            </a:r>
          </a:p>
          <a:p>
            <a:pPr marL="1714500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2400"/>
              <a:t>evaluation of metallurgical testwork</a:t>
            </a:r>
          </a:p>
          <a:p>
            <a:pPr marL="1714500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2400"/>
              <a:t>comparison of two different mills or circuits</a:t>
            </a:r>
          </a:p>
          <a:p>
            <a:pPr marL="1714500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2400"/>
              <a:t>process control of an operation plant</a:t>
            </a:r>
          </a:p>
          <a:p>
            <a:pPr marL="1714500" lvl="1" indent="-228600" eaLnBrk="0" hangingPunct="0">
              <a:spcBef>
                <a:spcPct val="20000"/>
              </a:spcBef>
              <a:buFontTx/>
              <a:buChar char="–"/>
            </a:pPr>
            <a:endParaRPr lang="en-US" sz="2400"/>
          </a:p>
          <a:p>
            <a:pPr marL="13716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Properties of the Balance</a:t>
            </a:r>
          </a:p>
          <a:p>
            <a:pPr marL="1714500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2400"/>
              <a:t>requires samples for assay and weights/flowrates</a:t>
            </a:r>
          </a:p>
          <a:p>
            <a:pPr marL="13716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accuracy of the assays used</a:t>
            </a:r>
          </a:p>
          <a:p>
            <a:pPr marL="1714500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2400"/>
              <a:t>turnaround time of assays </a:t>
            </a:r>
            <a:endParaRPr lang="en-US" sz="24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C759822-8432-4711-8D8C-858027D9B0B7}" type="slidenum">
              <a:rPr lang="en-US" sz="1400"/>
              <a:pPr algn="r"/>
              <a:t>19</a:t>
            </a:fld>
            <a:endParaRPr lang="en-US" sz="1400"/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685800" y="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/>
              <a:t>Metallurgical Balances </a:t>
            </a:r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152400" y="990600"/>
            <a:ext cx="876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71600" indent="-342900" eaLnBrk="0" hangingPunct="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folHlink"/>
              </a:solidFill>
            </a:endParaRPr>
          </a:p>
          <a:p>
            <a:pPr marL="2114550" lvl="2" indent="-228600" eaLnBrk="0" hangingPunct="0">
              <a:spcBef>
                <a:spcPct val="20000"/>
              </a:spcBef>
              <a:buFontTx/>
              <a:buChar char="•"/>
            </a:pPr>
            <a:endParaRPr lang="en-US" sz="2000">
              <a:solidFill>
                <a:schemeClr val="folHlink"/>
              </a:solidFill>
            </a:endParaRPr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952500" y="1219200"/>
            <a:ext cx="712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latin typeface="Times New Roman" pitchFamily="18" charset="0"/>
              </a:rPr>
              <a:t>The method relies on equations and tables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1050925" y="1895475"/>
            <a:ext cx="172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</a:rPr>
              <a:t>Equations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898525" y="2857500"/>
            <a:ext cx="82454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2-Product Formula</a:t>
            </a:r>
          </a:p>
          <a:p>
            <a:pPr eaLnBrk="0" hangingPunct="0"/>
            <a:endParaRPr lang="en-US" sz="2400">
              <a:latin typeface="Times New Roman" pitchFamily="18" charset="0"/>
            </a:endParaRPr>
          </a:p>
          <a:p>
            <a:pPr eaLnBrk="0" hangingPunct="0"/>
            <a:r>
              <a:rPr lang="en-US" sz="2400">
                <a:latin typeface="Times New Roman" pitchFamily="18" charset="0"/>
              </a:rPr>
              <a:t>	F = C + T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	Ff = Cc + Tt</a:t>
            </a:r>
          </a:p>
          <a:p>
            <a:pPr eaLnBrk="0" hangingPunct="0"/>
            <a:endParaRPr lang="en-US" sz="2400">
              <a:latin typeface="Times New Roman" pitchFamily="18" charset="0"/>
            </a:endParaRPr>
          </a:p>
          <a:p>
            <a:pPr eaLnBrk="0" hangingPunct="0"/>
            <a:r>
              <a:rPr lang="en-US" sz="2400">
                <a:latin typeface="Times New Roman" pitchFamily="18" charset="0"/>
              </a:rPr>
              <a:t>where	F = feed tonnage rate or 100%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	C = concentrate tonnage or weight%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	T = tailing tonnage or weight%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and f, c, t = assay of each respective stream (%, g/t, ppm, etc.)</a:t>
            </a:r>
            <a:r>
              <a:rPr lang="en-US" sz="2400">
                <a:solidFill>
                  <a:schemeClr val="folHlink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27656" name="Group 13"/>
          <p:cNvGrpSpPr>
            <a:grpSpLocks/>
          </p:cNvGrpSpPr>
          <p:nvPr/>
        </p:nvGrpSpPr>
        <p:grpSpPr bwMode="auto">
          <a:xfrm>
            <a:off x="4251325" y="2019300"/>
            <a:ext cx="4294188" cy="1736725"/>
            <a:chOff x="1190" y="1440"/>
            <a:chExt cx="2705" cy="1094"/>
          </a:xfrm>
        </p:grpSpPr>
        <p:sp>
          <p:nvSpPr>
            <p:cNvPr id="27657" name="Rectangle 14"/>
            <p:cNvSpPr>
              <a:spLocks noChangeArrowheads="1"/>
            </p:cNvSpPr>
            <p:nvPr/>
          </p:nvSpPr>
          <p:spPr bwMode="auto">
            <a:xfrm>
              <a:off x="2064" y="1440"/>
              <a:ext cx="110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Line 15"/>
            <p:cNvSpPr>
              <a:spLocks noChangeShapeType="1"/>
            </p:cNvSpPr>
            <p:nvPr/>
          </p:nvSpPr>
          <p:spPr bwMode="auto">
            <a:xfrm rot="10800000" flipH="1">
              <a:off x="3168" y="16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AutoShape 16"/>
            <p:cNvSpPr>
              <a:spLocks noChangeArrowheads="1"/>
            </p:cNvSpPr>
            <p:nvPr/>
          </p:nvSpPr>
          <p:spPr bwMode="auto">
            <a:xfrm flipH="1" flipV="1">
              <a:off x="2064" y="1872"/>
              <a:ext cx="1104" cy="19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Line 17"/>
            <p:cNvSpPr>
              <a:spLocks noChangeShapeType="1"/>
            </p:cNvSpPr>
            <p:nvPr/>
          </p:nvSpPr>
          <p:spPr bwMode="auto">
            <a:xfrm rot="10800000" flipH="1">
              <a:off x="1584" y="16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Line 18"/>
            <p:cNvSpPr>
              <a:spLocks noChangeShapeType="1"/>
            </p:cNvSpPr>
            <p:nvPr/>
          </p:nvSpPr>
          <p:spPr bwMode="auto">
            <a:xfrm rot="5400000">
              <a:off x="2514" y="2178"/>
              <a:ext cx="20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Text Box 19"/>
            <p:cNvSpPr txBox="1">
              <a:spLocks noChangeArrowheads="1"/>
            </p:cNvSpPr>
            <p:nvPr/>
          </p:nvSpPr>
          <p:spPr bwMode="auto">
            <a:xfrm>
              <a:off x="1190" y="156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folHlink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7663" name="Text Box 20"/>
            <p:cNvSpPr txBox="1">
              <a:spLocks noChangeArrowheads="1"/>
            </p:cNvSpPr>
            <p:nvPr/>
          </p:nvSpPr>
          <p:spPr bwMode="auto">
            <a:xfrm>
              <a:off x="2510" y="224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folHlink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7664" name="Text Box 21"/>
            <p:cNvSpPr txBox="1">
              <a:spLocks noChangeArrowheads="1"/>
            </p:cNvSpPr>
            <p:nvPr/>
          </p:nvSpPr>
          <p:spPr bwMode="auto">
            <a:xfrm>
              <a:off x="3662" y="151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folHlink"/>
                  </a:solidFill>
                  <a:latin typeface="Times New Roman" pitchFamily="18" charset="0"/>
                </a:rPr>
                <a:t>T</a:t>
              </a: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81000" y="685800"/>
            <a:ext cx="8305800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1</a:t>
            </a:r>
          </a:p>
          <a:p>
            <a:pPr algn="ctr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000" dirty="0"/>
              <a:t>Introduction and scope of mineral processing in extractive metallurgy,</a:t>
            </a:r>
          </a:p>
          <a:p>
            <a:pPr>
              <a:defRPr/>
            </a:pPr>
            <a:r>
              <a:rPr lang="en-US" sz="2000" dirty="0"/>
              <a:t>Mineral resources in India, Physical characteristics exploited in mineral</a:t>
            </a:r>
          </a:p>
          <a:p>
            <a:pPr>
              <a:defRPr/>
            </a:pPr>
            <a:r>
              <a:rPr lang="en-US" sz="2000" dirty="0"/>
              <a:t>processing, Terminology in mineral processing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Physical and chemical characteristics of industrial minerals such as</a:t>
            </a:r>
          </a:p>
          <a:p>
            <a:pPr>
              <a:defRPr/>
            </a:pPr>
            <a:r>
              <a:rPr lang="en-US" sz="2000" dirty="0" err="1"/>
              <a:t>Haematite</a:t>
            </a:r>
            <a:r>
              <a:rPr lang="en-US" sz="2000" dirty="0"/>
              <a:t>, Magnetite, Galena, Chalcopyrite, Azurite, Monazite, </a:t>
            </a:r>
            <a:r>
              <a:rPr lang="en-US" sz="2000" dirty="0" err="1"/>
              <a:t>Cassiterite</a:t>
            </a:r>
            <a:r>
              <a:rPr lang="en-US" sz="2000" dirty="0"/>
              <a:t>, Chromite, Bauxite and </a:t>
            </a:r>
            <a:r>
              <a:rPr lang="en-US" sz="2000" dirty="0" err="1"/>
              <a:t>Ilmenite</a:t>
            </a:r>
            <a:r>
              <a:rPr lang="en-US" sz="2000" dirty="0"/>
              <a:t>; Economics of ore processing. Selectivity index.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828800" y="2286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Principle of Mineral Processing  - Syllabus</a:t>
            </a: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B9E7A76-96A4-4CC2-9A99-5836D8D8EA47}" type="slidenum">
              <a:rPr lang="en-US" sz="1400"/>
              <a:pPr algn="r"/>
              <a:t>20</a:t>
            </a:fld>
            <a:endParaRPr lang="en-US" sz="1400"/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685800" y="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/>
              <a:t>Metallurgical Balances </a:t>
            </a: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152400" y="990600"/>
            <a:ext cx="876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71600" indent="-342900" eaLnBrk="0" hangingPunct="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folHlink"/>
              </a:solidFill>
            </a:endParaRPr>
          </a:p>
          <a:p>
            <a:pPr marL="2114550" lvl="2" indent="-228600" eaLnBrk="0" hangingPunct="0">
              <a:spcBef>
                <a:spcPct val="20000"/>
              </a:spcBef>
              <a:buFontTx/>
              <a:buChar char="•"/>
            </a:pPr>
            <a:endParaRPr lang="en-US" sz="2000">
              <a:solidFill>
                <a:schemeClr val="folHlink"/>
              </a:solidFill>
            </a:endParaRPr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898525" y="2857500"/>
            <a:ext cx="824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8678" name="Text Box 22"/>
          <p:cNvSpPr txBox="1">
            <a:spLocks noChangeArrowheads="1"/>
          </p:cNvSpPr>
          <p:nvPr/>
        </p:nvSpPr>
        <p:spPr bwMode="auto">
          <a:xfrm>
            <a:off x="1676400" y="1860550"/>
            <a:ext cx="4102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 = 100 * (f-t)/(c-t)</a:t>
            </a:r>
          </a:p>
          <a:p>
            <a:pPr eaLnBrk="0" hangingPunct="0"/>
            <a:endParaRPr lang="en-US" sz="2400">
              <a:latin typeface="Times New Roman" pitchFamily="18" charset="0"/>
            </a:endParaRPr>
          </a:p>
          <a:p>
            <a:pPr eaLnBrk="0" hangingPunct="0"/>
            <a:r>
              <a:rPr lang="en-US" sz="2400">
                <a:latin typeface="Times New Roman" pitchFamily="18" charset="0"/>
              </a:rPr>
              <a:t>%Recovery = 100 * c(f-t) /f(c-t)</a:t>
            </a:r>
          </a:p>
        </p:txBody>
      </p:sp>
      <p:sp>
        <p:nvSpPr>
          <p:cNvPr id="28679" name="Text Box 23"/>
          <p:cNvSpPr txBox="1">
            <a:spLocks noChangeArrowheads="1"/>
          </p:cNvSpPr>
          <p:nvPr/>
        </p:nvSpPr>
        <p:spPr bwMode="auto">
          <a:xfrm>
            <a:off x="1181100" y="1066800"/>
            <a:ext cx="712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</a:rPr>
              <a:t>2-Product Formula Solution</a:t>
            </a:r>
          </a:p>
        </p:txBody>
      </p:sp>
      <p:sp>
        <p:nvSpPr>
          <p:cNvPr id="28680" name="Text Box 24"/>
          <p:cNvSpPr txBox="1">
            <a:spLocks noChangeArrowheads="1"/>
          </p:cNvSpPr>
          <p:nvPr/>
        </p:nvSpPr>
        <p:spPr bwMode="auto">
          <a:xfrm>
            <a:off x="1641475" y="4537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8681" name="Text Box 25"/>
          <p:cNvSpPr txBox="1">
            <a:spLocks noChangeArrowheads="1"/>
          </p:cNvSpPr>
          <p:nvPr/>
        </p:nvSpPr>
        <p:spPr bwMode="auto">
          <a:xfrm>
            <a:off x="1317625" y="3367088"/>
            <a:ext cx="4864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Times New Roman" pitchFamily="18" charset="0"/>
              </a:rPr>
              <a:t>The Metallurgical Balance Table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82" name="Rectangle 26"/>
          <p:cNvSpPr>
            <a:spLocks noChangeArrowheads="1"/>
          </p:cNvSpPr>
          <p:nvPr/>
        </p:nvSpPr>
        <p:spPr bwMode="auto">
          <a:xfrm>
            <a:off x="933450" y="4343400"/>
            <a:ext cx="7467600" cy="196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8683" name="Line 27"/>
          <p:cNvSpPr>
            <a:spLocks noChangeShapeType="1"/>
          </p:cNvSpPr>
          <p:nvPr/>
        </p:nvSpPr>
        <p:spPr bwMode="auto">
          <a:xfrm>
            <a:off x="933450" y="489585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28"/>
          <p:cNvSpPr>
            <a:spLocks noChangeShapeType="1"/>
          </p:cNvSpPr>
          <p:nvPr/>
        </p:nvSpPr>
        <p:spPr bwMode="auto">
          <a:xfrm>
            <a:off x="914400" y="535305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29"/>
          <p:cNvSpPr>
            <a:spLocks noChangeShapeType="1"/>
          </p:cNvSpPr>
          <p:nvPr/>
        </p:nvSpPr>
        <p:spPr bwMode="auto">
          <a:xfrm>
            <a:off x="933450" y="581025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30"/>
          <p:cNvSpPr>
            <a:spLocks noChangeShapeType="1"/>
          </p:cNvSpPr>
          <p:nvPr/>
        </p:nvSpPr>
        <p:spPr bwMode="auto">
          <a:xfrm>
            <a:off x="3067050" y="4362450"/>
            <a:ext cx="0" cy="196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31"/>
          <p:cNvSpPr>
            <a:spLocks noChangeShapeType="1"/>
          </p:cNvSpPr>
          <p:nvPr/>
        </p:nvSpPr>
        <p:spPr bwMode="auto">
          <a:xfrm>
            <a:off x="4381500" y="4343400"/>
            <a:ext cx="0" cy="196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32"/>
          <p:cNvSpPr>
            <a:spLocks noChangeShapeType="1"/>
          </p:cNvSpPr>
          <p:nvPr/>
        </p:nvSpPr>
        <p:spPr bwMode="auto">
          <a:xfrm>
            <a:off x="5734050" y="4343400"/>
            <a:ext cx="0" cy="196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33"/>
          <p:cNvSpPr>
            <a:spLocks noChangeShapeType="1"/>
          </p:cNvSpPr>
          <p:nvPr/>
        </p:nvSpPr>
        <p:spPr bwMode="auto">
          <a:xfrm>
            <a:off x="7029450" y="4343400"/>
            <a:ext cx="0" cy="196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Rectangle 34"/>
          <p:cNvSpPr>
            <a:spLocks noChangeArrowheads="1"/>
          </p:cNvSpPr>
          <p:nvPr/>
        </p:nvSpPr>
        <p:spPr bwMode="auto">
          <a:xfrm>
            <a:off x="3124200" y="4487863"/>
            <a:ext cx="1141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Weight%</a:t>
            </a:r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8691" name="Rectangle 35"/>
          <p:cNvSpPr>
            <a:spLocks noChangeArrowheads="1"/>
          </p:cNvSpPr>
          <p:nvPr/>
        </p:nvSpPr>
        <p:spPr bwMode="auto">
          <a:xfrm>
            <a:off x="4476750" y="44196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Assay (%)</a:t>
            </a:r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8692" name="Rectangle 36"/>
          <p:cNvSpPr>
            <a:spLocks noChangeArrowheads="1"/>
          </p:cNvSpPr>
          <p:nvPr/>
        </p:nvSpPr>
        <p:spPr bwMode="auto">
          <a:xfrm>
            <a:off x="5924550" y="4438650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Units</a:t>
            </a:r>
          </a:p>
        </p:txBody>
      </p:sp>
      <p:sp>
        <p:nvSpPr>
          <p:cNvPr id="28693" name="Rectangle 37"/>
          <p:cNvSpPr>
            <a:spLocks noChangeArrowheads="1"/>
          </p:cNvSpPr>
          <p:nvPr/>
        </p:nvSpPr>
        <p:spPr bwMode="auto">
          <a:xfrm>
            <a:off x="7086600" y="446881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%Recovery</a:t>
            </a:r>
          </a:p>
        </p:txBody>
      </p:sp>
      <p:sp>
        <p:nvSpPr>
          <p:cNvPr id="28694" name="Rectangle 38"/>
          <p:cNvSpPr>
            <a:spLocks noChangeArrowheads="1"/>
          </p:cNvSpPr>
          <p:nvPr/>
        </p:nvSpPr>
        <p:spPr bwMode="auto">
          <a:xfrm>
            <a:off x="1485900" y="4487863"/>
            <a:ext cx="973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Product</a:t>
            </a:r>
          </a:p>
        </p:txBody>
      </p:sp>
      <p:sp>
        <p:nvSpPr>
          <p:cNvPr id="28695" name="Rectangle 39"/>
          <p:cNvSpPr>
            <a:spLocks noChangeArrowheads="1"/>
          </p:cNvSpPr>
          <p:nvPr/>
        </p:nvSpPr>
        <p:spPr bwMode="auto">
          <a:xfrm>
            <a:off x="1504950" y="4945063"/>
            <a:ext cx="140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Concentrate</a:t>
            </a:r>
          </a:p>
        </p:txBody>
      </p:sp>
      <p:sp>
        <p:nvSpPr>
          <p:cNvPr id="28696" name="Rectangle 40"/>
          <p:cNvSpPr>
            <a:spLocks noChangeArrowheads="1"/>
          </p:cNvSpPr>
          <p:nvPr/>
        </p:nvSpPr>
        <p:spPr bwMode="auto">
          <a:xfrm>
            <a:off x="1485900" y="5383213"/>
            <a:ext cx="91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Tailing</a:t>
            </a:r>
          </a:p>
        </p:txBody>
      </p:sp>
      <p:sp>
        <p:nvSpPr>
          <p:cNvPr id="28697" name="Rectangle 41"/>
          <p:cNvSpPr>
            <a:spLocks noChangeArrowheads="1"/>
          </p:cNvSpPr>
          <p:nvPr/>
        </p:nvSpPr>
        <p:spPr bwMode="auto">
          <a:xfrm>
            <a:off x="1562100" y="5897563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Feed</a:t>
            </a:r>
          </a:p>
        </p:txBody>
      </p:sp>
      <p:sp>
        <p:nvSpPr>
          <p:cNvPr id="28698" name="Text Box 42"/>
          <p:cNvSpPr txBox="1">
            <a:spLocks noChangeArrowheads="1"/>
          </p:cNvSpPr>
          <p:nvPr/>
        </p:nvSpPr>
        <p:spPr bwMode="auto">
          <a:xfrm>
            <a:off x="3489325" y="535622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T</a:t>
            </a:r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8699" name="Text Box 43"/>
          <p:cNvSpPr txBox="1">
            <a:spLocks noChangeArrowheads="1"/>
          </p:cNvSpPr>
          <p:nvPr/>
        </p:nvSpPr>
        <p:spPr bwMode="auto">
          <a:xfrm>
            <a:off x="3355975" y="58896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100</a:t>
            </a:r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8700" name="Text Box 44"/>
          <p:cNvSpPr txBox="1">
            <a:spLocks noChangeArrowheads="1"/>
          </p:cNvSpPr>
          <p:nvPr/>
        </p:nvSpPr>
        <p:spPr bwMode="auto">
          <a:xfrm>
            <a:off x="3508375" y="48990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C</a:t>
            </a:r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8701" name="Text Box 45"/>
          <p:cNvSpPr txBox="1">
            <a:spLocks noChangeArrowheads="1"/>
          </p:cNvSpPr>
          <p:nvPr/>
        </p:nvSpPr>
        <p:spPr bwMode="auto">
          <a:xfrm>
            <a:off x="4841875" y="48609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c</a:t>
            </a:r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8702" name="Text Box 47"/>
          <p:cNvSpPr txBox="1">
            <a:spLocks noChangeArrowheads="1"/>
          </p:cNvSpPr>
          <p:nvPr/>
        </p:nvSpPr>
        <p:spPr bwMode="auto">
          <a:xfrm>
            <a:off x="4876800" y="529907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t</a:t>
            </a:r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8703" name="Text Box 48"/>
          <p:cNvSpPr txBox="1">
            <a:spLocks noChangeArrowheads="1"/>
          </p:cNvSpPr>
          <p:nvPr/>
        </p:nvSpPr>
        <p:spPr bwMode="auto">
          <a:xfrm>
            <a:off x="4857750" y="583247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f</a:t>
            </a:r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8704" name="Text Box 49"/>
          <p:cNvSpPr txBox="1">
            <a:spLocks noChangeArrowheads="1"/>
          </p:cNvSpPr>
          <p:nvPr/>
        </p:nvSpPr>
        <p:spPr bwMode="auto">
          <a:xfrm>
            <a:off x="6022975" y="5356225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Tt</a:t>
            </a:r>
          </a:p>
        </p:txBody>
      </p:sp>
      <p:sp>
        <p:nvSpPr>
          <p:cNvPr id="28705" name="Text Box 50"/>
          <p:cNvSpPr txBox="1">
            <a:spLocks noChangeArrowheads="1"/>
          </p:cNvSpPr>
          <p:nvPr/>
        </p:nvSpPr>
        <p:spPr bwMode="auto">
          <a:xfrm>
            <a:off x="5889625" y="581342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100f</a:t>
            </a:r>
          </a:p>
        </p:txBody>
      </p:sp>
      <p:sp>
        <p:nvSpPr>
          <p:cNvPr id="28706" name="Text Box 51"/>
          <p:cNvSpPr txBox="1">
            <a:spLocks noChangeArrowheads="1"/>
          </p:cNvSpPr>
          <p:nvPr/>
        </p:nvSpPr>
        <p:spPr bwMode="auto">
          <a:xfrm>
            <a:off x="7318375" y="587057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28707" name="Text Box 52"/>
          <p:cNvSpPr txBox="1">
            <a:spLocks noChangeArrowheads="1"/>
          </p:cNvSpPr>
          <p:nvPr/>
        </p:nvSpPr>
        <p:spPr bwMode="auto">
          <a:xfrm>
            <a:off x="6022975" y="48990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Cc</a:t>
            </a:r>
          </a:p>
        </p:txBody>
      </p:sp>
      <p:sp>
        <p:nvSpPr>
          <p:cNvPr id="28708" name="Text Box 53"/>
          <p:cNvSpPr txBox="1">
            <a:spLocks noChangeArrowheads="1"/>
          </p:cNvSpPr>
          <p:nvPr/>
        </p:nvSpPr>
        <p:spPr bwMode="auto">
          <a:xfrm>
            <a:off x="7318375" y="4899025"/>
            <a:ext cx="70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Cc/f</a:t>
            </a:r>
          </a:p>
        </p:txBody>
      </p:sp>
      <p:sp>
        <p:nvSpPr>
          <p:cNvPr id="28709" name="Text Box 54"/>
          <p:cNvSpPr txBox="1">
            <a:spLocks noChangeArrowheads="1"/>
          </p:cNvSpPr>
          <p:nvPr/>
        </p:nvSpPr>
        <p:spPr bwMode="auto">
          <a:xfrm>
            <a:off x="7356475" y="5356225"/>
            <a:ext cx="639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Tt/f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685800"/>
            <a:ext cx="82296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Mineral – Naturally occuring chemical compound having definite chemical composition &amp; crystal structure.</a:t>
            </a:r>
          </a:p>
          <a:p>
            <a:pPr eaLnBrk="1" hangingPunct="1">
              <a:buFontTx/>
              <a:buNone/>
              <a:defRPr/>
            </a:pP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Ore – Natural aggregation of minerals from which a metal or metallic compound can be recovered.</a:t>
            </a:r>
          </a:p>
          <a:p>
            <a:pPr eaLnBrk="1" hangingPunct="1">
              <a:buFontTx/>
              <a:buNone/>
              <a:defRPr/>
            </a:pP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Mineral Processing of  raw minerals : 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Marketable products without destroying physical &amp; chemical identity of minerals</a:t>
            </a:r>
          </a:p>
          <a:p>
            <a:pPr eaLnBrk="1" hangingPunct="1">
              <a:buFontTx/>
              <a:buNone/>
              <a:defRPr/>
            </a:pPr>
            <a:endParaRPr lang="en-US" sz="2400" smtClean="0"/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1295400" y="762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Introduction</a:t>
            </a:r>
          </a:p>
        </p:txBody>
      </p:sp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8768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876800"/>
            <a:ext cx="17526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1143000" y="4419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Chalcopyrite</a:t>
            </a: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5562600" y="4419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Galena ( PbS)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8C5D5E4-D112-42CB-B262-5B3E0199E018}" type="slidenum">
              <a:rPr lang="en-US" sz="1400"/>
              <a:pPr algn="r"/>
              <a:t>4</a:t>
            </a:fld>
            <a:endParaRPr lang="en-US" sz="1400"/>
          </a:p>
        </p:txBody>
      </p:sp>
      <p:sp>
        <p:nvSpPr>
          <p:cNvPr id="12291" name="Rectangle 15"/>
          <p:cNvSpPr>
            <a:spLocks noChangeArrowheads="1"/>
          </p:cNvSpPr>
          <p:nvPr/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800">
              <a:solidFill>
                <a:schemeClr val="tx2"/>
              </a:solidFill>
            </a:endParaRPr>
          </a:p>
        </p:txBody>
      </p:sp>
      <p:pic>
        <p:nvPicPr>
          <p:cNvPr id="12292" name="Picture 8" descr="Picture1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5799138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583EF87-7321-4E56-9933-6BC40F34479D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295400" y="762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Introduction</a:t>
            </a: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457200" y="762000"/>
            <a:ext cx="8002588" cy="518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/>
              <a:t>Ore Deposit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/>
              <a:t>An occurrence of minerals or metals in sufficiently high concentration to be </a:t>
            </a:r>
            <a:r>
              <a:rPr lang="en-US" sz="2400" i="1" u="sng"/>
              <a:t>profitable</a:t>
            </a:r>
            <a:r>
              <a:rPr lang="en-US" sz="2400"/>
              <a:t> to mine and process using </a:t>
            </a:r>
            <a:r>
              <a:rPr lang="en-US" sz="2400" i="1" u="sng"/>
              <a:t>current  technology</a:t>
            </a:r>
            <a:r>
              <a:rPr lang="en-US" sz="2400"/>
              <a:t> and under </a:t>
            </a:r>
            <a:r>
              <a:rPr lang="en-US" sz="2400" i="1" u="sng"/>
              <a:t>current economic conditions</a:t>
            </a:r>
            <a:r>
              <a:rPr lang="en-US" sz="2400"/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/>
              <a:t>Ore Grade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/>
              <a:t>Ore grade is the concentration of economic mineral or metal in an ore deposit.</a:t>
            </a:r>
          </a:p>
          <a:p>
            <a:pPr algn="just" eaLnBrk="0" hangingPunct="0">
              <a:spcBef>
                <a:spcPct val="50000"/>
              </a:spcBef>
            </a:pPr>
            <a:endParaRPr lang="en-US" sz="2400"/>
          </a:p>
          <a:p>
            <a:r>
              <a:rPr lang="en-US" sz="2400"/>
              <a:t>Weight percentage (base metals) Grams/tonne </a:t>
            </a:r>
          </a:p>
          <a:p>
            <a:r>
              <a:rPr lang="en-US" sz="2400"/>
              <a:t>or oz/ton (precious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/>
              <a:t>metals)</a:t>
            </a:r>
            <a:endParaRPr lang="en-US" sz="2400" i="1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414F87C-D6BF-4340-9558-AF918CA0A590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295400" y="762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Introduction</a:t>
            </a: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57200" y="762000"/>
            <a:ext cx="8002588" cy="518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just" eaLnBrk="0" hangingPunct="0">
              <a:spcBef>
                <a:spcPct val="50000"/>
              </a:spcBef>
            </a:pPr>
            <a:endParaRPr lang="en-US" sz="2400" i="1"/>
          </a:p>
        </p:txBody>
      </p:sp>
      <p:pic>
        <p:nvPicPr>
          <p:cNvPr id="14342" name="Picture 10" descr="Picture2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28800"/>
            <a:ext cx="61722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6DFCB2A-716C-4AAB-8E4C-BA794757D774}" type="slidenum">
              <a:rPr lang="en-US" sz="1400"/>
              <a:pPr algn="r"/>
              <a:t>7</a:t>
            </a:fld>
            <a:endParaRPr lang="en-US" sz="1400"/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295400" y="76200"/>
            <a:ext cx="6629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Economically Important Metals </a:t>
            </a:r>
            <a:br>
              <a:rPr lang="en-US" sz="2800" b="1"/>
            </a:br>
            <a:r>
              <a:rPr lang="en-US" sz="2800" b="1"/>
              <a:t>Typical Grades of Ore Deposits</a:t>
            </a:r>
            <a:r>
              <a:rPr lang="en-US" sz="2800"/>
              <a:t> 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457200" y="762000"/>
            <a:ext cx="8002588" cy="518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just" eaLnBrk="0" hangingPunct="0">
              <a:spcBef>
                <a:spcPct val="50000"/>
              </a:spcBef>
            </a:pPr>
            <a:endParaRPr lang="en-US" sz="2400" i="1"/>
          </a:p>
        </p:txBody>
      </p:sp>
      <p:graphicFrame>
        <p:nvGraphicFramePr>
          <p:cNvPr id="15366" name="Object 10"/>
          <p:cNvGraphicFramePr>
            <a:graphicFrameLocks noChangeAspect="1"/>
          </p:cNvGraphicFramePr>
          <p:nvPr/>
        </p:nvGraphicFramePr>
        <p:xfrm>
          <a:off x="1600200" y="1219200"/>
          <a:ext cx="6172200" cy="5102225"/>
        </p:xfrm>
        <a:graphic>
          <a:graphicData uri="http://schemas.openxmlformats.org/presentationml/2006/ole">
            <p:oleObj spid="_x0000_s15366" name="Document" r:id="rId3" imgW="6083808" imgH="6422136" progId="Word.Document.8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6858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Economic &amp; Technical justification of ore dressing </a:t>
            </a:r>
          </a:p>
          <a:p>
            <a:pPr eaLnBrk="1" hangingPunct="1">
              <a:defRPr/>
            </a:pP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- Less expensive than hydro &amp; pyro process 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- savings in freight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- reduced metal losses in slag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- lower smelting cost </a:t>
            </a:r>
          </a:p>
          <a:p>
            <a:pPr eaLnBrk="1" hangingPunct="1">
              <a:buFontTx/>
              <a:buNone/>
              <a:defRPr/>
            </a:pP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Scope of mineral dressing process - elimination of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a) unwanted chemical species/gangue 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	b) unsuitable particle size </a:t>
            </a:r>
          </a:p>
          <a:p>
            <a:pPr eaLnBrk="1" hangingPunct="1">
              <a:buFontTx/>
              <a:buNone/>
              <a:defRPr/>
            </a:pP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Most minerals - Crystalline in nature  with crystal structure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990600" y="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Introduction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685800"/>
            <a:ext cx="8229600" cy="4678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Native Form :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Cu, Gold , Silver, Bismuth, Diamond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</a:t>
            </a:r>
          </a:p>
          <a:p>
            <a:pPr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Sulphides  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Chalcopyrite  CuFeS2, Galena PbS , Sphalerite  ZnS      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</a:t>
            </a:r>
          </a:p>
          <a:p>
            <a:pPr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Oxides &amp; Hydroxides :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Cuprite Cu2O , Rutile TiO2, Hematite Fe2O3 </a:t>
            </a:r>
          </a:p>
          <a:p>
            <a:pPr eaLnBrk="1" hangingPunct="1">
              <a:buFontTx/>
              <a:buNone/>
              <a:defRPr/>
            </a:pP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Carbonates   :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Calcite CaCO3 , Magnesite MgCO3, Cerussite PbCO3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90600" y="762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Types of minerals</a:t>
            </a:r>
          </a:p>
        </p:txBody>
      </p:sp>
      <p:pic>
        <p:nvPicPr>
          <p:cNvPr id="17412" name="Picture 12" descr="Cupri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2672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rutile6_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9713" y="4267200"/>
            <a:ext cx="1487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hematite6_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267200"/>
            <a:ext cx="1549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5529</TotalTime>
  <Words>486</Words>
  <Application>Microsoft Office PowerPoint</Application>
  <PresentationFormat>On-screen Show (4:3)</PresentationFormat>
  <Paragraphs>181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Times New Roman</vt:lpstr>
      <vt:lpstr>Wingdings 2</vt:lpstr>
      <vt:lpstr>Franklin Gothic Medium</vt:lpstr>
      <vt:lpstr>Franklin Gothic Book</vt:lpstr>
      <vt:lpstr>Calibri</vt:lpstr>
      <vt:lpstr>Trek</vt:lpstr>
      <vt:lpstr>Default Design</vt:lpstr>
      <vt:lpstr>Document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Mineral Resources in India</vt:lpstr>
      <vt:lpstr>Mineral Resources in India</vt:lpstr>
      <vt:lpstr>Slide 13</vt:lpstr>
      <vt:lpstr>Physical Properties of Minerals 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 of  Mineral Dressing</dc:title>
  <dc:creator>standon</dc:creator>
  <cp:lastModifiedBy>gauravavasthi</cp:lastModifiedBy>
  <cp:revision>279</cp:revision>
  <dcterms:created xsi:type="dcterms:W3CDTF">2010-04-21T10:03:30Z</dcterms:created>
  <dcterms:modified xsi:type="dcterms:W3CDTF">2016-08-29T06:16:06Z</dcterms:modified>
</cp:coreProperties>
</file>