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342" r:id="rId3"/>
    <p:sldId id="257" r:id="rId4"/>
    <p:sldId id="259" r:id="rId5"/>
    <p:sldId id="261" r:id="rId6"/>
    <p:sldId id="266" r:id="rId7"/>
    <p:sldId id="263" r:id="rId8"/>
    <p:sldId id="258" r:id="rId9"/>
    <p:sldId id="264" r:id="rId10"/>
    <p:sldId id="265" r:id="rId11"/>
    <p:sldId id="267" r:id="rId12"/>
    <p:sldId id="268" r:id="rId13"/>
    <p:sldId id="269" r:id="rId14"/>
    <p:sldId id="270" r:id="rId15"/>
    <p:sldId id="271" r:id="rId16"/>
    <p:sldId id="272" r:id="rId17"/>
    <p:sldId id="343" r:id="rId18"/>
    <p:sldId id="344" r:id="rId19"/>
    <p:sldId id="345" r:id="rId20"/>
    <p:sldId id="273" r:id="rId21"/>
    <p:sldId id="274" r:id="rId22"/>
    <p:sldId id="288" r:id="rId23"/>
    <p:sldId id="275" r:id="rId24"/>
    <p:sldId id="276" r:id="rId25"/>
    <p:sldId id="277" r:id="rId26"/>
    <p:sldId id="278" r:id="rId27"/>
    <p:sldId id="279" r:id="rId28"/>
    <p:sldId id="280" r:id="rId29"/>
    <p:sldId id="281" r:id="rId30"/>
    <p:sldId id="282" r:id="rId31"/>
    <p:sldId id="283" r:id="rId32"/>
    <p:sldId id="346" r:id="rId33"/>
    <p:sldId id="347" r:id="rId34"/>
    <p:sldId id="348" r:id="rId35"/>
    <p:sldId id="349" r:id="rId36"/>
    <p:sldId id="284" r:id="rId37"/>
    <p:sldId id="286" r:id="rId38"/>
    <p:sldId id="287" r:id="rId39"/>
    <p:sldId id="306" r:id="rId40"/>
    <p:sldId id="289" r:id="rId41"/>
    <p:sldId id="307" r:id="rId42"/>
    <p:sldId id="304" r:id="rId43"/>
    <p:sldId id="290" r:id="rId44"/>
    <p:sldId id="308" r:id="rId45"/>
    <p:sldId id="309" r:id="rId46"/>
    <p:sldId id="305" r:id="rId47"/>
    <p:sldId id="333" r:id="rId48"/>
    <p:sldId id="291" r:id="rId49"/>
    <p:sldId id="292" r:id="rId50"/>
    <p:sldId id="293" r:id="rId51"/>
    <p:sldId id="311" r:id="rId52"/>
    <p:sldId id="312" r:id="rId53"/>
    <p:sldId id="313" r:id="rId54"/>
    <p:sldId id="314" r:id="rId55"/>
    <p:sldId id="315" r:id="rId56"/>
    <p:sldId id="294" r:id="rId57"/>
    <p:sldId id="295" r:id="rId58"/>
    <p:sldId id="296" r:id="rId59"/>
    <p:sldId id="297" r:id="rId60"/>
    <p:sldId id="298" r:id="rId61"/>
    <p:sldId id="334" r:id="rId62"/>
    <p:sldId id="335" r:id="rId63"/>
    <p:sldId id="336" r:id="rId64"/>
    <p:sldId id="351" r:id="rId65"/>
    <p:sldId id="337" r:id="rId66"/>
    <p:sldId id="338" r:id="rId67"/>
    <p:sldId id="350" r:id="rId68"/>
    <p:sldId id="340" r:id="rId69"/>
    <p:sldId id="299" r:id="rId70"/>
    <p:sldId id="300" r:id="rId71"/>
    <p:sldId id="301" r:id="rId72"/>
    <p:sldId id="302" r:id="rId73"/>
    <p:sldId id="303"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41"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04C90-EC7C-4568-830F-F6738EF54D92}"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US"/>
        </a:p>
      </dgm:t>
    </dgm:pt>
    <dgm:pt modelId="{6C675112-BA74-49A6-91A6-1BD436D6D4CC}">
      <dgm:prSet phldrT="[Text]" custT="1"/>
      <dgm:spPr/>
      <dgm:t>
        <a:bodyPr/>
        <a:lstStyle/>
        <a:p>
          <a:r>
            <a:rPr lang="en-US" sz="1600"/>
            <a:t>Roasting</a:t>
          </a:r>
        </a:p>
      </dgm:t>
    </dgm:pt>
    <dgm:pt modelId="{021978B8-25AA-4A25-A5C4-ADF424A5148F}" type="parTrans" cxnId="{F19FF796-0B20-4D8E-B4DE-DCC67FEFC901}">
      <dgm:prSet/>
      <dgm:spPr/>
      <dgm:t>
        <a:bodyPr/>
        <a:lstStyle/>
        <a:p>
          <a:endParaRPr lang="en-US" sz="1600"/>
        </a:p>
      </dgm:t>
    </dgm:pt>
    <dgm:pt modelId="{3F1F94FA-1E42-46BA-A24E-06F8181A042B}" type="sibTrans" cxnId="{F19FF796-0B20-4D8E-B4DE-DCC67FEFC901}">
      <dgm:prSet/>
      <dgm:spPr/>
      <dgm:t>
        <a:bodyPr/>
        <a:lstStyle/>
        <a:p>
          <a:endParaRPr lang="en-US" sz="1600"/>
        </a:p>
      </dgm:t>
    </dgm:pt>
    <dgm:pt modelId="{B7610EFC-7E97-43E0-9DEC-B26D3206429A}">
      <dgm:prSet phldrT="[Text]" custT="1"/>
      <dgm:spPr/>
      <dgm:t>
        <a:bodyPr/>
        <a:lstStyle/>
        <a:p>
          <a:r>
            <a:rPr lang="en-US" sz="1600"/>
            <a:t>Oxidizing Roasting</a:t>
          </a:r>
        </a:p>
      </dgm:t>
    </dgm:pt>
    <dgm:pt modelId="{48FD1720-770F-4E25-B71E-01C79E71EFD8}" type="parTrans" cxnId="{37A35640-2DC5-4162-A491-4C631FFF4715}">
      <dgm:prSet/>
      <dgm:spPr/>
      <dgm:t>
        <a:bodyPr/>
        <a:lstStyle/>
        <a:p>
          <a:endParaRPr lang="en-US" sz="1600"/>
        </a:p>
      </dgm:t>
    </dgm:pt>
    <dgm:pt modelId="{8E0F5BBF-8D28-47E3-A817-6E576DCF9EA9}" type="sibTrans" cxnId="{37A35640-2DC5-4162-A491-4C631FFF4715}">
      <dgm:prSet/>
      <dgm:spPr/>
      <dgm:t>
        <a:bodyPr/>
        <a:lstStyle/>
        <a:p>
          <a:endParaRPr lang="en-US" sz="1600"/>
        </a:p>
      </dgm:t>
    </dgm:pt>
    <dgm:pt modelId="{D9CAE52D-445B-439C-B3AA-1C225E36D5A4}">
      <dgm:prSet phldrT="[Text]" custT="1"/>
      <dgm:spPr/>
      <dgm:t>
        <a:bodyPr/>
        <a:lstStyle/>
        <a:p>
          <a:r>
            <a:rPr lang="en-US" sz="1600"/>
            <a:t>Volatilizing Roasting</a:t>
          </a:r>
        </a:p>
      </dgm:t>
    </dgm:pt>
    <dgm:pt modelId="{B72A68DB-9A34-42A6-8108-97A9ADC695EB}" type="parTrans" cxnId="{C414E2A5-A1BB-4EE5-A835-1E192188DB6B}">
      <dgm:prSet/>
      <dgm:spPr/>
      <dgm:t>
        <a:bodyPr/>
        <a:lstStyle/>
        <a:p>
          <a:endParaRPr lang="en-US" sz="1600"/>
        </a:p>
      </dgm:t>
    </dgm:pt>
    <dgm:pt modelId="{9F068D5C-26A9-4F5E-93F2-4F9F1FCFA5C0}" type="sibTrans" cxnId="{C414E2A5-A1BB-4EE5-A835-1E192188DB6B}">
      <dgm:prSet/>
      <dgm:spPr/>
      <dgm:t>
        <a:bodyPr/>
        <a:lstStyle/>
        <a:p>
          <a:endParaRPr lang="en-US" sz="1600"/>
        </a:p>
      </dgm:t>
    </dgm:pt>
    <dgm:pt modelId="{6A879A7D-E858-4300-BA51-BDB830C74C3F}">
      <dgm:prSet phldrT="[Text]" custT="1"/>
      <dgm:spPr/>
      <dgm:t>
        <a:bodyPr/>
        <a:lstStyle/>
        <a:p>
          <a:r>
            <a:rPr lang="en-US" sz="1600" dirty="0"/>
            <a:t>Chloridizing Roasting</a:t>
          </a:r>
        </a:p>
      </dgm:t>
    </dgm:pt>
    <dgm:pt modelId="{EFC21206-393C-43CE-81EA-F7A30F3A6258}" type="parTrans" cxnId="{590CD367-EF3E-461D-AC5E-D77B216A676B}">
      <dgm:prSet/>
      <dgm:spPr/>
      <dgm:t>
        <a:bodyPr/>
        <a:lstStyle/>
        <a:p>
          <a:endParaRPr lang="en-US" sz="1600"/>
        </a:p>
      </dgm:t>
    </dgm:pt>
    <dgm:pt modelId="{D6C954FB-F20D-48B6-B26D-F7AB55E0B961}" type="sibTrans" cxnId="{590CD367-EF3E-461D-AC5E-D77B216A676B}">
      <dgm:prSet/>
      <dgm:spPr/>
      <dgm:t>
        <a:bodyPr/>
        <a:lstStyle/>
        <a:p>
          <a:endParaRPr lang="en-US" sz="1600"/>
        </a:p>
      </dgm:t>
    </dgm:pt>
    <dgm:pt modelId="{11396286-7BA4-4F68-88E5-95F3A37F99C9}" type="pres">
      <dgm:prSet presAssocID="{2E104C90-EC7C-4568-830F-F6738EF54D92}" presName="hierChild1" presStyleCnt="0">
        <dgm:presLayoutVars>
          <dgm:orgChart val="1"/>
          <dgm:chPref val="1"/>
          <dgm:dir/>
          <dgm:animOne val="branch"/>
          <dgm:animLvl val="lvl"/>
          <dgm:resizeHandles/>
        </dgm:presLayoutVars>
      </dgm:prSet>
      <dgm:spPr/>
      <dgm:t>
        <a:bodyPr/>
        <a:lstStyle/>
        <a:p>
          <a:endParaRPr lang="en-US"/>
        </a:p>
      </dgm:t>
    </dgm:pt>
    <dgm:pt modelId="{E0FF9FC9-967D-457C-92A5-D53AE40508E5}" type="pres">
      <dgm:prSet presAssocID="{6C675112-BA74-49A6-91A6-1BD436D6D4CC}" presName="hierRoot1" presStyleCnt="0">
        <dgm:presLayoutVars>
          <dgm:hierBranch val="init"/>
        </dgm:presLayoutVars>
      </dgm:prSet>
      <dgm:spPr/>
    </dgm:pt>
    <dgm:pt modelId="{40DFD7F6-37DD-4C22-9B14-6EDA950ABDA3}" type="pres">
      <dgm:prSet presAssocID="{6C675112-BA74-49A6-91A6-1BD436D6D4CC}" presName="rootComposite1" presStyleCnt="0"/>
      <dgm:spPr/>
    </dgm:pt>
    <dgm:pt modelId="{B1DE96EF-26C2-4601-A4D5-BD9E2E534012}" type="pres">
      <dgm:prSet presAssocID="{6C675112-BA74-49A6-91A6-1BD436D6D4CC}" presName="rootText1" presStyleLbl="node0" presStyleIdx="0" presStyleCnt="1">
        <dgm:presLayoutVars>
          <dgm:chPref val="3"/>
        </dgm:presLayoutVars>
      </dgm:prSet>
      <dgm:spPr/>
      <dgm:t>
        <a:bodyPr/>
        <a:lstStyle/>
        <a:p>
          <a:endParaRPr lang="en-US"/>
        </a:p>
      </dgm:t>
    </dgm:pt>
    <dgm:pt modelId="{D6CA8E06-B4EB-4104-BDC5-0DD49EF0D9E0}" type="pres">
      <dgm:prSet presAssocID="{6C675112-BA74-49A6-91A6-1BD436D6D4CC}" presName="rootConnector1" presStyleLbl="node1" presStyleIdx="0" presStyleCnt="0"/>
      <dgm:spPr/>
      <dgm:t>
        <a:bodyPr/>
        <a:lstStyle/>
        <a:p>
          <a:endParaRPr lang="en-US"/>
        </a:p>
      </dgm:t>
    </dgm:pt>
    <dgm:pt modelId="{8CCDE15E-DE42-4DA5-9E33-C4F2C0922461}" type="pres">
      <dgm:prSet presAssocID="{6C675112-BA74-49A6-91A6-1BD436D6D4CC}" presName="hierChild2" presStyleCnt="0"/>
      <dgm:spPr/>
    </dgm:pt>
    <dgm:pt modelId="{4B4CD62E-C6A9-4A22-853D-C8E29773BB04}" type="pres">
      <dgm:prSet presAssocID="{48FD1720-770F-4E25-B71E-01C79E71EFD8}" presName="Name37" presStyleLbl="parChTrans1D2" presStyleIdx="0" presStyleCnt="3"/>
      <dgm:spPr/>
      <dgm:t>
        <a:bodyPr/>
        <a:lstStyle/>
        <a:p>
          <a:endParaRPr lang="en-US"/>
        </a:p>
      </dgm:t>
    </dgm:pt>
    <dgm:pt modelId="{984155D1-12AE-44A0-AE54-2A047C2226B1}" type="pres">
      <dgm:prSet presAssocID="{B7610EFC-7E97-43E0-9DEC-B26D3206429A}" presName="hierRoot2" presStyleCnt="0">
        <dgm:presLayoutVars>
          <dgm:hierBranch val="init"/>
        </dgm:presLayoutVars>
      </dgm:prSet>
      <dgm:spPr/>
    </dgm:pt>
    <dgm:pt modelId="{22AED854-01ED-433D-A17E-DDF6F4BB8F61}" type="pres">
      <dgm:prSet presAssocID="{B7610EFC-7E97-43E0-9DEC-B26D3206429A}" presName="rootComposite" presStyleCnt="0"/>
      <dgm:spPr/>
    </dgm:pt>
    <dgm:pt modelId="{4E407AC8-B524-4017-AE53-570A6733B2B9}" type="pres">
      <dgm:prSet presAssocID="{B7610EFC-7E97-43E0-9DEC-B26D3206429A}" presName="rootText" presStyleLbl="node2" presStyleIdx="0" presStyleCnt="3">
        <dgm:presLayoutVars>
          <dgm:chPref val="3"/>
        </dgm:presLayoutVars>
      </dgm:prSet>
      <dgm:spPr/>
      <dgm:t>
        <a:bodyPr/>
        <a:lstStyle/>
        <a:p>
          <a:endParaRPr lang="en-US"/>
        </a:p>
      </dgm:t>
    </dgm:pt>
    <dgm:pt modelId="{A319ECF9-5ABB-45BF-9D0A-EA48BE2D612D}" type="pres">
      <dgm:prSet presAssocID="{B7610EFC-7E97-43E0-9DEC-B26D3206429A}" presName="rootConnector" presStyleLbl="node2" presStyleIdx="0" presStyleCnt="3"/>
      <dgm:spPr/>
      <dgm:t>
        <a:bodyPr/>
        <a:lstStyle/>
        <a:p>
          <a:endParaRPr lang="en-US"/>
        </a:p>
      </dgm:t>
    </dgm:pt>
    <dgm:pt modelId="{01042D7B-3FC6-4B23-A6CC-51D5482C95C2}" type="pres">
      <dgm:prSet presAssocID="{B7610EFC-7E97-43E0-9DEC-B26D3206429A}" presName="hierChild4" presStyleCnt="0"/>
      <dgm:spPr/>
    </dgm:pt>
    <dgm:pt modelId="{5D0AE504-7309-4837-862A-BCBEEB7B9BDF}" type="pres">
      <dgm:prSet presAssocID="{B7610EFC-7E97-43E0-9DEC-B26D3206429A}" presName="hierChild5" presStyleCnt="0"/>
      <dgm:spPr/>
    </dgm:pt>
    <dgm:pt modelId="{9264D8BF-852D-4C24-A645-3C0D43E1AF0B}" type="pres">
      <dgm:prSet presAssocID="{B72A68DB-9A34-42A6-8108-97A9ADC695EB}" presName="Name37" presStyleLbl="parChTrans1D2" presStyleIdx="1" presStyleCnt="3"/>
      <dgm:spPr/>
      <dgm:t>
        <a:bodyPr/>
        <a:lstStyle/>
        <a:p>
          <a:endParaRPr lang="en-US"/>
        </a:p>
      </dgm:t>
    </dgm:pt>
    <dgm:pt modelId="{D8D4315F-CFB0-4AF9-B501-2B3A00F5BF1A}" type="pres">
      <dgm:prSet presAssocID="{D9CAE52D-445B-439C-B3AA-1C225E36D5A4}" presName="hierRoot2" presStyleCnt="0">
        <dgm:presLayoutVars>
          <dgm:hierBranch val="init"/>
        </dgm:presLayoutVars>
      </dgm:prSet>
      <dgm:spPr/>
    </dgm:pt>
    <dgm:pt modelId="{9267604E-4EB4-4F58-9CCE-53B72B143A0F}" type="pres">
      <dgm:prSet presAssocID="{D9CAE52D-445B-439C-B3AA-1C225E36D5A4}" presName="rootComposite" presStyleCnt="0"/>
      <dgm:spPr/>
    </dgm:pt>
    <dgm:pt modelId="{51096B7B-0888-4956-BA92-FE01CC2468BF}" type="pres">
      <dgm:prSet presAssocID="{D9CAE52D-445B-439C-B3AA-1C225E36D5A4}" presName="rootText" presStyleLbl="node2" presStyleIdx="1" presStyleCnt="3">
        <dgm:presLayoutVars>
          <dgm:chPref val="3"/>
        </dgm:presLayoutVars>
      </dgm:prSet>
      <dgm:spPr/>
      <dgm:t>
        <a:bodyPr/>
        <a:lstStyle/>
        <a:p>
          <a:endParaRPr lang="en-US"/>
        </a:p>
      </dgm:t>
    </dgm:pt>
    <dgm:pt modelId="{A5BBFFAE-BCBD-4C02-82CD-EB7F12EE2B3A}" type="pres">
      <dgm:prSet presAssocID="{D9CAE52D-445B-439C-B3AA-1C225E36D5A4}" presName="rootConnector" presStyleLbl="node2" presStyleIdx="1" presStyleCnt="3"/>
      <dgm:spPr/>
      <dgm:t>
        <a:bodyPr/>
        <a:lstStyle/>
        <a:p>
          <a:endParaRPr lang="en-US"/>
        </a:p>
      </dgm:t>
    </dgm:pt>
    <dgm:pt modelId="{6B1DBE35-1BAC-4E26-9F67-FEE9950A1CC6}" type="pres">
      <dgm:prSet presAssocID="{D9CAE52D-445B-439C-B3AA-1C225E36D5A4}" presName="hierChild4" presStyleCnt="0"/>
      <dgm:spPr/>
    </dgm:pt>
    <dgm:pt modelId="{A2DF860D-E11B-4E62-A317-99746BEE51CB}" type="pres">
      <dgm:prSet presAssocID="{D9CAE52D-445B-439C-B3AA-1C225E36D5A4}" presName="hierChild5" presStyleCnt="0"/>
      <dgm:spPr/>
    </dgm:pt>
    <dgm:pt modelId="{40C3A9F0-44C1-4B04-ADDB-284476FA79D2}" type="pres">
      <dgm:prSet presAssocID="{EFC21206-393C-43CE-81EA-F7A30F3A6258}" presName="Name37" presStyleLbl="parChTrans1D2" presStyleIdx="2" presStyleCnt="3"/>
      <dgm:spPr/>
      <dgm:t>
        <a:bodyPr/>
        <a:lstStyle/>
        <a:p>
          <a:endParaRPr lang="en-US"/>
        </a:p>
      </dgm:t>
    </dgm:pt>
    <dgm:pt modelId="{D463B36C-DB12-4B2D-896D-935E7CB43CE0}" type="pres">
      <dgm:prSet presAssocID="{6A879A7D-E858-4300-BA51-BDB830C74C3F}" presName="hierRoot2" presStyleCnt="0">
        <dgm:presLayoutVars>
          <dgm:hierBranch val="init"/>
        </dgm:presLayoutVars>
      </dgm:prSet>
      <dgm:spPr/>
    </dgm:pt>
    <dgm:pt modelId="{1777DB26-B8D0-470C-96BD-BB8F7CDFD658}" type="pres">
      <dgm:prSet presAssocID="{6A879A7D-E858-4300-BA51-BDB830C74C3F}" presName="rootComposite" presStyleCnt="0"/>
      <dgm:spPr/>
    </dgm:pt>
    <dgm:pt modelId="{7A07564A-F6FF-4001-9D17-DF3CA23061FD}" type="pres">
      <dgm:prSet presAssocID="{6A879A7D-E858-4300-BA51-BDB830C74C3F}" presName="rootText" presStyleLbl="node2" presStyleIdx="2" presStyleCnt="3">
        <dgm:presLayoutVars>
          <dgm:chPref val="3"/>
        </dgm:presLayoutVars>
      </dgm:prSet>
      <dgm:spPr/>
      <dgm:t>
        <a:bodyPr/>
        <a:lstStyle/>
        <a:p>
          <a:endParaRPr lang="en-US"/>
        </a:p>
      </dgm:t>
    </dgm:pt>
    <dgm:pt modelId="{2047DF7C-48A5-4D5A-B708-469DCAF731A3}" type="pres">
      <dgm:prSet presAssocID="{6A879A7D-E858-4300-BA51-BDB830C74C3F}" presName="rootConnector" presStyleLbl="node2" presStyleIdx="2" presStyleCnt="3"/>
      <dgm:spPr/>
      <dgm:t>
        <a:bodyPr/>
        <a:lstStyle/>
        <a:p>
          <a:endParaRPr lang="en-US"/>
        </a:p>
      </dgm:t>
    </dgm:pt>
    <dgm:pt modelId="{1C19AAD7-FF3D-4B94-9662-FA7C2C31B620}" type="pres">
      <dgm:prSet presAssocID="{6A879A7D-E858-4300-BA51-BDB830C74C3F}" presName="hierChild4" presStyleCnt="0"/>
      <dgm:spPr/>
    </dgm:pt>
    <dgm:pt modelId="{5018EB8E-AD09-4CCE-B1A4-D54A2E84452A}" type="pres">
      <dgm:prSet presAssocID="{6A879A7D-E858-4300-BA51-BDB830C74C3F}" presName="hierChild5" presStyleCnt="0"/>
      <dgm:spPr/>
    </dgm:pt>
    <dgm:pt modelId="{96774843-8836-4EB7-9579-BBBB00A5484C}" type="pres">
      <dgm:prSet presAssocID="{6C675112-BA74-49A6-91A6-1BD436D6D4CC}" presName="hierChild3" presStyleCnt="0"/>
      <dgm:spPr/>
    </dgm:pt>
  </dgm:ptLst>
  <dgm:cxnLst>
    <dgm:cxn modelId="{1D9571C9-8329-4BDC-9FE6-8D6564B92E6B}" type="presOf" srcId="{D9CAE52D-445B-439C-B3AA-1C225E36D5A4}" destId="{51096B7B-0888-4956-BA92-FE01CC2468BF}" srcOrd="0" destOrd="0" presId="urn:microsoft.com/office/officeart/2005/8/layout/orgChart1"/>
    <dgm:cxn modelId="{6AC14556-7AAA-4862-B468-E8F1F4C6C005}" type="presOf" srcId="{D9CAE52D-445B-439C-B3AA-1C225E36D5A4}" destId="{A5BBFFAE-BCBD-4C02-82CD-EB7F12EE2B3A}" srcOrd="1" destOrd="0" presId="urn:microsoft.com/office/officeart/2005/8/layout/orgChart1"/>
    <dgm:cxn modelId="{F19FF796-0B20-4D8E-B4DE-DCC67FEFC901}" srcId="{2E104C90-EC7C-4568-830F-F6738EF54D92}" destId="{6C675112-BA74-49A6-91A6-1BD436D6D4CC}" srcOrd="0" destOrd="0" parTransId="{021978B8-25AA-4A25-A5C4-ADF424A5148F}" sibTransId="{3F1F94FA-1E42-46BA-A24E-06F8181A042B}"/>
    <dgm:cxn modelId="{C414E2A5-A1BB-4EE5-A835-1E192188DB6B}" srcId="{6C675112-BA74-49A6-91A6-1BD436D6D4CC}" destId="{D9CAE52D-445B-439C-B3AA-1C225E36D5A4}" srcOrd="1" destOrd="0" parTransId="{B72A68DB-9A34-42A6-8108-97A9ADC695EB}" sibTransId="{9F068D5C-26A9-4F5E-93F2-4F9F1FCFA5C0}"/>
    <dgm:cxn modelId="{069D7E9E-3DDB-49E9-862D-D00DC260DDC4}" type="presOf" srcId="{B72A68DB-9A34-42A6-8108-97A9ADC695EB}" destId="{9264D8BF-852D-4C24-A645-3C0D43E1AF0B}" srcOrd="0" destOrd="0" presId="urn:microsoft.com/office/officeart/2005/8/layout/orgChart1"/>
    <dgm:cxn modelId="{34C4BCEB-0E5C-41E6-ABDA-454A7F7C2001}" type="presOf" srcId="{B7610EFC-7E97-43E0-9DEC-B26D3206429A}" destId="{A319ECF9-5ABB-45BF-9D0A-EA48BE2D612D}" srcOrd="1" destOrd="0" presId="urn:microsoft.com/office/officeart/2005/8/layout/orgChart1"/>
    <dgm:cxn modelId="{BB70A848-99FD-48C4-8770-74D33A7145B5}" type="presOf" srcId="{2E104C90-EC7C-4568-830F-F6738EF54D92}" destId="{11396286-7BA4-4F68-88E5-95F3A37F99C9}" srcOrd="0" destOrd="0" presId="urn:microsoft.com/office/officeart/2005/8/layout/orgChart1"/>
    <dgm:cxn modelId="{590CD367-EF3E-461D-AC5E-D77B216A676B}" srcId="{6C675112-BA74-49A6-91A6-1BD436D6D4CC}" destId="{6A879A7D-E858-4300-BA51-BDB830C74C3F}" srcOrd="2" destOrd="0" parTransId="{EFC21206-393C-43CE-81EA-F7A30F3A6258}" sibTransId="{D6C954FB-F20D-48B6-B26D-F7AB55E0B961}"/>
    <dgm:cxn modelId="{9AE42B2F-B0E5-4395-AB37-776443CD0DB4}" type="presOf" srcId="{48FD1720-770F-4E25-B71E-01C79E71EFD8}" destId="{4B4CD62E-C6A9-4A22-853D-C8E29773BB04}" srcOrd="0" destOrd="0" presId="urn:microsoft.com/office/officeart/2005/8/layout/orgChart1"/>
    <dgm:cxn modelId="{2A46A62C-651C-4A3C-A459-8E31CBBBCC80}" type="presOf" srcId="{6C675112-BA74-49A6-91A6-1BD436D6D4CC}" destId="{D6CA8E06-B4EB-4104-BDC5-0DD49EF0D9E0}" srcOrd="1" destOrd="0" presId="urn:microsoft.com/office/officeart/2005/8/layout/orgChart1"/>
    <dgm:cxn modelId="{30F86A2C-A6FD-4B8A-819C-0E32BDC0D2A3}" type="presOf" srcId="{B7610EFC-7E97-43E0-9DEC-B26D3206429A}" destId="{4E407AC8-B524-4017-AE53-570A6733B2B9}" srcOrd="0" destOrd="0" presId="urn:microsoft.com/office/officeart/2005/8/layout/orgChart1"/>
    <dgm:cxn modelId="{39330E52-E293-4BF5-B628-DB7200F2D423}" type="presOf" srcId="{6A879A7D-E858-4300-BA51-BDB830C74C3F}" destId="{2047DF7C-48A5-4D5A-B708-469DCAF731A3}" srcOrd="1" destOrd="0" presId="urn:microsoft.com/office/officeart/2005/8/layout/orgChart1"/>
    <dgm:cxn modelId="{C2549261-82C0-4C18-8D36-EF587E70C3DC}" type="presOf" srcId="{6C675112-BA74-49A6-91A6-1BD436D6D4CC}" destId="{B1DE96EF-26C2-4601-A4D5-BD9E2E534012}" srcOrd="0" destOrd="0" presId="urn:microsoft.com/office/officeart/2005/8/layout/orgChart1"/>
    <dgm:cxn modelId="{3EBF1188-E306-479D-A945-6965C2CA3EF4}" type="presOf" srcId="{EFC21206-393C-43CE-81EA-F7A30F3A6258}" destId="{40C3A9F0-44C1-4B04-ADDB-284476FA79D2}" srcOrd="0" destOrd="0" presId="urn:microsoft.com/office/officeart/2005/8/layout/orgChart1"/>
    <dgm:cxn modelId="{20E7B54E-E63A-40CF-A956-7AD1DFAF1CF9}" type="presOf" srcId="{6A879A7D-E858-4300-BA51-BDB830C74C3F}" destId="{7A07564A-F6FF-4001-9D17-DF3CA23061FD}" srcOrd="0" destOrd="0" presId="urn:microsoft.com/office/officeart/2005/8/layout/orgChart1"/>
    <dgm:cxn modelId="{37A35640-2DC5-4162-A491-4C631FFF4715}" srcId="{6C675112-BA74-49A6-91A6-1BD436D6D4CC}" destId="{B7610EFC-7E97-43E0-9DEC-B26D3206429A}" srcOrd="0" destOrd="0" parTransId="{48FD1720-770F-4E25-B71E-01C79E71EFD8}" sibTransId="{8E0F5BBF-8D28-47E3-A817-6E576DCF9EA9}"/>
    <dgm:cxn modelId="{6CBA1B00-49DF-4D10-8336-5E993212D43D}" type="presParOf" srcId="{11396286-7BA4-4F68-88E5-95F3A37F99C9}" destId="{E0FF9FC9-967D-457C-92A5-D53AE40508E5}" srcOrd="0" destOrd="0" presId="urn:microsoft.com/office/officeart/2005/8/layout/orgChart1"/>
    <dgm:cxn modelId="{B50A3B7F-01CE-4E11-8FF7-A367193A6827}" type="presParOf" srcId="{E0FF9FC9-967D-457C-92A5-D53AE40508E5}" destId="{40DFD7F6-37DD-4C22-9B14-6EDA950ABDA3}" srcOrd="0" destOrd="0" presId="urn:microsoft.com/office/officeart/2005/8/layout/orgChart1"/>
    <dgm:cxn modelId="{1740BB0F-19FE-4C09-A635-1E3B1B4E90D6}" type="presParOf" srcId="{40DFD7F6-37DD-4C22-9B14-6EDA950ABDA3}" destId="{B1DE96EF-26C2-4601-A4D5-BD9E2E534012}" srcOrd="0" destOrd="0" presId="urn:microsoft.com/office/officeart/2005/8/layout/orgChart1"/>
    <dgm:cxn modelId="{3F097E14-FCCA-4F91-8FD7-807E48FAEF37}" type="presParOf" srcId="{40DFD7F6-37DD-4C22-9B14-6EDA950ABDA3}" destId="{D6CA8E06-B4EB-4104-BDC5-0DD49EF0D9E0}" srcOrd="1" destOrd="0" presId="urn:microsoft.com/office/officeart/2005/8/layout/orgChart1"/>
    <dgm:cxn modelId="{F1216D78-6BA1-4450-96BF-94A6C057B143}" type="presParOf" srcId="{E0FF9FC9-967D-457C-92A5-D53AE40508E5}" destId="{8CCDE15E-DE42-4DA5-9E33-C4F2C0922461}" srcOrd="1" destOrd="0" presId="urn:microsoft.com/office/officeart/2005/8/layout/orgChart1"/>
    <dgm:cxn modelId="{26F16251-94F9-47A7-827A-CCF00397364C}" type="presParOf" srcId="{8CCDE15E-DE42-4DA5-9E33-C4F2C0922461}" destId="{4B4CD62E-C6A9-4A22-853D-C8E29773BB04}" srcOrd="0" destOrd="0" presId="urn:microsoft.com/office/officeart/2005/8/layout/orgChart1"/>
    <dgm:cxn modelId="{4DF94A3C-118E-4313-A271-AF59D1674E9F}" type="presParOf" srcId="{8CCDE15E-DE42-4DA5-9E33-C4F2C0922461}" destId="{984155D1-12AE-44A0-AE54-2A047C2226B1}" srcOrd="1" destOrd="0" presId="urn:microsoft.com/office/officeart/2005/8/layout/orgChart1"/>
    <dgm:cxn modelId="{B53168A0-A2A6-418F-AA19-74AA6D3699B6}" type="presParOf" srcId="{984155D1-12AE-44A0-AE54-2A047C2226B1}" destId="{22AED854-01ED-433D-A17E-DDF6F4BB8F61}" srcOrd="0" destOrd="0" presId="urn:microsoft.com/office/officeart/2005/8/layout/orgChart1"/>
    <dgm:cxn modelId="{9FEAD01C-C936-4BD4-92F1-6BA873826C69}" type="presParOf" srcId="{22AED854-01ED-433D-A17E-DDF6F4BB8F61}" destId="{4E407AC8-B524-4017-AE53-570A6733B2B9}" srcOrd="0" destOrd="0" presId="urn:microsoft.com/office/officeart/2005/8/layout/orgChart1"/>
    <dgm:cxn modelId="{84D11140-4DFF-42B7-B5A5-01FC491546CC}" type="presParOf" srcId="{22AED854-01ED-433D-A17E-DDF6F4BB8F61}" destId="{A319ECF9-5ABB-45BF-9D0A-EA48BE2D612D}" srcOrd="1" destOrd="0" presId="urn:microsoft.com/office/officeart/2005/8/layout/orgChart1"/>
    <dgm:cxn modelId="{0FE4783C-FBC0-436B-8931-CE4EEF4BC1F7}" type="presParOf" srcId="{984155D1-12AE-44A0-AE54-2A047C2226B1}" destId="{01042D7B-3FC6-4B23-A6CC-51D5482C95C2}" srcOrd="1" destOrd="0" presId="urn:microsoft.com/office/officeart/2005/8/layout/orgChart1"/>
    <dgm:cxn modelId="{66270E78-B294-47A0-A2B0-B3EFACF0314A}" type="presParOf" srcId="{984155D1-12AE-44A0-AE54-2A047C2226B1}" destId="{5D0AE504-7309-4837-862A-BCBEEB7B9BDF}" srcOrd="2" destOrd="0" presId="urn:microsoft.com/office/officeart/2005/8/layout/orgChart1"/>
    <dgm:cxn modelId="{513AEFC7-E0DB-476E-96EB-B7968B8DE1C6}" type="presParOf" srcId="{8CCDE15E-DE42-4DA5-9E33-C4F2C0922461}" destId="{9264D8BF-852D-4C24-A645-3C0D43E1AF0B}" srcOrd="2" destOrd="0" presId="urn:microsoft.com/office/officeart/2005/8/layout/orgChart1"/>
    <dgm:cxn modelId="{E1D85977-8079-4283-8FC9-85830FD6EC3C}" type="presParOf" srcId="{8CCDE15E-DE42-4DA5-9E33-C4F2C0922461}" destId="{D8D4315F-CFB0-4AF9-B501-2B3A00F5BF1A}" srcOrd="3" destOrd="0" presId="urn:microsoft.com/office/officeart/2005/8/layout/orgChart1"/>
    <dgm:cxn modelId="{65F0E4F6-D7BD-4883-85B5-63FC676BC741}" type="presParOf" srcId="{D8D4315F-CFB0-4AF9-B501-2B3A00F5BF1A}" destId="{9267604E-4EB4-4F58-9CCE-53B72B143A0F}" srcOrd="0" destOrd="0" presId="urn:microsoft.com/office/officeart/2005/8/layout/orgChart1"/>
    <dgm:cxn modelId="{D3E4933C-4C0A-4C88-8047-911860F8AE11}" type="presParOf" srcId="{9267604E-4EB4-4F58-9CCE-53B72B143A0F}" destId="{51096B7B-0888-4956-BA92-FE01CC2468BF}" srcOrd="0" destOrd="0" presId="urn:microsoft.com/office/officeart/2005/8/layout/orgChart1"/>
    <dgm:cxn modelId="{D67F10BF-D95D-4AAF-82F5-3024281351C2}" type="presParOf" srcId="{9267604E-4EB4-4F58-9CCE-53B72B143A0F}" destId="{A5BBFFAE-BCBD-4C02-82CD-EB7F12EE2B3A}" srcOrd="1" destOrd="0" presId="urn:microsoft.com/office/officeart/2005/8/layout/orgChart1"/>
    <dgm:cxn modelId="{A817724B-44EE-46AD-81F3-E91F01A8B1F1}" type="presParOf" srcId="{D8D4315F-CFB0-4AF9-B501-2B3A00F5BF1A}" destId="{6B1DBE35-1BAC-4E26-9F67-FEE9950A1CC6}" srcOrd="1" destOrd="0" presId="urn:microsoft.com/office/officeart/2005/8/layout/orgChart1"/>
    <dgm:cxn modelId="{42D79132-0D0F-4E4A-A466-03951BC14F5E}" type="presParOf" srcId="{D8D4315F-CFB0-4AF9-B501-2B3A00F5BF1A}" destId="{A2DF860D-E11B-4E62-A317-99746BEE51CB}" srcOrd="2" destOrd="0" presId="urn:microsoft.com/office/officeart/2005/8/layout/orgChart1"/>
    <dgm:cxn modelId="{C4EB9B04-5D35-4B75-AD0E-9FE4AF709C94}" type="presParOf" srcId="{8CCDE15E-DE42-4DA5-9E33-C4F2C0922461}" destId="{40C3A9F0-44C1-4B04-ADDB-284476FA79D2}" srcOrd="4" destOrd="0" presId="urn:microsoft.com/office/officeart/2005/8/layout/orgChart1"/>
    <dgm:cxn modelId="{6546A4D1-3528-49BF-8DA3-92BDF1528493}" type="presParOf" srcId="{8CCDE15E-DE42-4DA5-9E33-C4F2C0922461}" destId="{D463B36C-DB12-4B2D-896D-935E7CB43CE0}" srcOrd="5" destOrd="0" presId="urn:microsoft.com/office/officeart/2005/8/layout/orgChart1"/>
    <dgm:cxn modelId="{90D4BA1D-E369-43AC-9B36-F509662092D2}" type="presParOf" srcId="{D463B36C-DB12-4B2D-896D-935E7CB43CE0}" destId="{1777DB26-B8D0-470C-96BD-BB8F7CDFD658}" srcOrd="0" destOrd="0" presId="urn:microsoft.com/office/officeart/2005/8/layout/orgChart1"/>
    <dgm:cxn modelId="{7D306CEA-D84E-4062-B976-7E67CBAF1DB4}" type="presParOf" srcId="{1777DB26-B8D0-470C-96BD-BB8F7CDFD658}" destId="{7A07564A-F6FF-4001-9D17-DF3CA23061FD}" srcOrd="0" destOrd="0" presId="urn:microsoft.com/office/officeart/2005/8/layout/orgChart1"/>
    <dgm:cxn modelId="{9AD36739-0E25-4E13-9CD9-33448287A702}" type="presParOf" srcId="{1777DB26-B8D0-470C-96BD-BB8F7CDFD658}" destId="{2047DF7C-48A5-4D5A-B708-469DCAF731A3}" srcOrd="1" destOrd="0" presId="urn:microsoft.com/office/officeart/2005/8/layout/orgChart1"/>
    <dgm:cxn modelId="{54FDB210-E7C5-4EEE-80CA-90519ECB9C08}" type="presParOf" srcId="{D463B36C-DB12-4B2D-896D-935E7CB43CE0}" destId="{1C19AAD7-FF3D-4B94-9662-FA7C2C31B620}" srcOrd="1" destOrd="0" presId="urn:microsoft.com/office/officeart/2005/8/layout/orgChart1"/>
    <dgm:cxn modelId="{E2A89932-47A5-4EBD-8A04-6E39004C1FAC}" type="presParOf" srcId="{D463B36C-DB12-4B2D-896D-935E7CB43CE0}" destId="{5018EB8E-AD09-4CCE-B1A4-D54A2E84452A}" srcOrd="2" destOrd="0" presId="urn:microsoft.com/office/officeart/2005/8/layout/orgChart1"/>
    <dgm:cxn modelId="{955728BD-E4DC-4C7C-962D-09FA5ED4719A}" type="presParOf" srcId="{E0FF9FC9-967D-457C-92A5-D53AE40508E5}" destId="{96774843-8836-4EB7-9579-BBBB00A5484C}"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528BA-0FAC-4B58-BEAC-93171652F7FA}" type="doc">
      <dgm:prSet loTypeId="urn:microsoft.com/office/officeart/2005/8/layout/process1" loCatId="process" qsTypeId="urn:microsoft.com/office/officeart/2005/8/quickstyle/simple1" qsCatId="simple" csTypeId="urn:microsoft.com/office/officeart/2005/8/colors/colorful1#1" csCatId="colorful" phldr="1"/>
      <dgm:spPr/>
      <dgm:t>
        <a:bodyPr/>
        <a:lstStyle/>
        <a:p>
          <a:endParaRPr lang="en-US"/>
        </a:p>
      </dgm:t>
    </dgm:pt>
    <dgm:pt modelId="{22C78E3F-F01B-41D4-AA4D-24D8169AEC3D}">
      <dgm:prSet phldrT="[Text]"/>
      <dgm:spPr/>
      <dgm:t>
        <a:bodyPr/>
        <a:lstStyle/>
        <a:p>
          <a:r>
            <a:rPr lang="en-US" dirty="0" smtClean="0"/>
            <a:t>Gangue in the ore</a:t>
          </a:r>
          <a:endParaRPr lang="en-US" dirty="0"/>
        </a:p>
      </dgm:t>
    </dgm:pt>
    <dgm:pt modelId="{BFD6EE4B-9BD2-4542-9097-4819D983B1EB}" type="parTrans" cxnId="{E887F270-E1F7-4BB7-BB6E-F6B0DFE5E217}">
      <dgm:prSet/>
      <dgm:spPr/>
      <dgm:t>
        <a:bodyPr/>
        <a:lstStyle/>
        <a:p>
          <a:endParaRPr lang="en-US"/>
        </a:p>
      </dgm:t>
    </dgm:pt>
    <dgm:pt modelId="{59822AE9-3D02-4FD8-8B5E-6E77AED68765}" type="sibTrans" cxnId="{E887F270-E1F7-4BB7-BB6E-F6B0DFE5E217}">
      <dgm:prSet/>
      <dgm:spPr/>
      <dgm:t>
        <a:bodyPr/>
        <a:lstStyle/>
        <a:p>
          <a:endParaRPr lang="en-US"/>
        </a:p>
      </dgm:t>
    </dgm:pt>
    <dgm:pt modelId="{63236754-41E8-4903-B062-EAB9E55F452B}">
      <dgm:prSet phldrT="[Text]"/>
      <dgm:spPr/>
      <dgm:t>
        <a:bodyPr/>
        <a:lstStyle/>
        <a:p>
          <a:r>
            <a:rPr lang="en-US" dirty="0" smtClean="0"/>
            <a:t>Less fusible than metal</a:t>
          </a:r>
          <a:endParaRPr lang="en-US" dirty="0"/>
        </a:p>
      </dgm:t>
    </dgm:pt>
    <dgm:pt modelId="{2FAAE2D8-8190-4E7B-AC9F-DC0DDF137F2A}" type="parTrans" cxnId="{17129DEF-1705-4062-9D37-D10D587BF901}">
      <dgm:prSet/>
      <dgm:spPr/>
      <dgm:t>
        <a:bodyPr/>
        <a:lstStyle/>
        <a:p>
          <a:endParaRPr lang="en-US"/>
        </a:p>
      </dgm:t>
    </dgm:pt>
    <dgm:pt modelId="{36079ECE-CF7A-4BF6-82AA-32D668A8E466}" type="sibTrans" cxnId="{17129DEF-1705-4062-9D37-D10D587BF901}">
      <dgm:prSet/>
      <dgm:spPr/>
      <dgm:t>
        <a:bodyPr/>
        <a:lstStyle/>
        <a:p>
          <a:endParaRPr lang="en-US"/>
        </a:p>
      </dgm:t>
    </dgm:pt>
    <dgm:pt modelId="{6A4E2360-4EBA-4093-B0B1-92B6A83FB337}">
      <dgm:prSet phldrT="[Text]"/>
      <dgm:spPr/>
      <dgm:t>
        <a:bodyPr/>
        <a:lstStyle/>
        <a:p>
          <a:r>
            <a:rPr lang="en-US" dirty="0" smtClean="0"/>
            <a:t>Form a slag</a:t>
          </a:r>
          <a:endParaRPr lang="en-US" dirty="0"/>
        </a:p>
      </dgm:t>
    </dgm:pt>
    <dgm:pt modelId="{0AED3079-2D3A-4781-9ACD-32F1B472CDE2}" type="parTrans" cxnId="{B03D52FB-47BA-418A-B921-4DEFE6EF8A91}">
      <dgm:prSet/>
      <dgm:spPr/>
      <dgm:t>
        <a:bodyPr/>
        <a:lstStyle/>
        <a:p>
          <a:endParaRPr lang="en-US"/>
        </a:p>
      </dgm:t>
    </dgm:pt>
    <dgm:pt modelId="{9AC1D627-D83D-498B-875C-21700E0D841D}" type="sibTrans" cxnId="{B03D52FB-47BA-418A-B921-4DEFE6EF8A91}">
      <dgm:prSet/>
      <dgm:spPr/>
      <dgm:t>
        <a:bodyPr/>
        <a:lstStyle/>
        <a:p>
          <a:endParaRPr lang="en-US"/>
        </a:p>
      </dgm:t>
    </dgm:pt>
    <dgm:pt modelId="{1202C84D-BD0A-47F6-9DFB-82140A5171E9}">
      <dgm:prSet phldrT="[Text]"/>
      <dgm:spPr/>
      <dgm:t>
        <a:bodyPr/>
        <a:lstStyle/>
        <a:p>
          <a:r>
            <a:rPr lang="en-US" dirty="0" smtClean="0"/>
            <a:t>Easily fusible</a:t>
          </a:r>
          <a:endParaRPr lang="en-US" dirty="0"/>
        </a:p>
      </dgm:t>
    </dgm:pt>
    <dgm:pt modelId="{AABDE814-6281-4942-94D1-E45C6EB89DCC}" type="parTrans" cxnId="{208719EB-6750-4DCC-92CB-48CF5E00FA1F}">
      <dgm:prSet/>
      <dgm:spPr/>
      <dgm:t>
        <a:bodyPr/>
        <a:lstStyle/>
        <a:p>
          <a:endParaRPr lang="en-US"/>
        </a:p>
      </dgm:t>
    </dgm:pt>
    <dgm:pt modelId="{9DA18B3B-9E93-4E64-A10B-87AAE480BB37}" type="sibTrans" cxnId="{208719EB-6750-4DCC-92CB-48CF5E00FA1F}">
      <dgm:prSet/>
      <dgm:spPr/>
      <dgm:t>
        <a:bodyPr/>
        <a:lstStyle/>
        <a:p>
          <a:endParaRPr lang="en-US"/>
        </a:p>
      </dgm:t>
    </dgm:pt>
    <dgm:pt modelId="{F8AA51A3-A2ED-4FA4-B177-2EAF2F815A76}" type="pres">
      <dgm:prSet presAssocID="{9F0528BA-0FAC-4B58-BEAC-93171652F7FA}" presName="Name0" presStyleCnt="0">
        <dgm:presLayoutVars>
          <dgm:dir/>
          <dgm:resizeHandles val="exact"/>
        </dgm:presLayoutVars>
      </dgm:prSet>
      <dgm:spPr/>
      <dgm:t>
        <a:bodyPr/>
        <a:lstStyle/>
        <a:p>
          <a:endParaRPr lang="en-US"/>
        </a:p>
      </dgm:t>
    </dgm:pt>
    <dgm:pt modelId="{008D2B4C-C15F-4999-AE79-0F246E2251CF}" type="pres">
      <dgm:prSet presAssocID="{22C78E3F-F01B-41D4-AA4D-24D8169AEC3D}" presName="node" presStyleLbl="node1" presStyleIdx="0" presStyleCnt="4">
        <dgm:presLayoutVars>
          <dgm:bulletEnabled val="1"/>
        </dgm:presLayoutVars>
      </dgm:prSet>
      <dgm:spPr/>
      <dgm:t>
        <a:bodyPr/>
        <a:lstStyle/>
        <a:p>
          <a:endParaRPr lang="en-US"/>
        </a:p>
      </dgm:t>
    </dgm:pt>
    <dgm:pt modelId="{8D7E206D-B7B7-40C7-9AC9-0F7EC096FCC4}" type="pres">
      <dgm:prSet presAssocID="{59822AE9-3D02-4FD8-8B5E-6E77AED68765}" presName="sibTrans" presStyleLbl="sibTrans2D1" presStyleIdx="0" presStyleCnt="3" custLinFactNeighborX="-20686"/>
      <dgm:spPr/>
      <dgm:t>
        <a:bodyPr/>
        <a:lstStyle/>
        <a:p>
          <a:endParaRPr lang="en-US"/>
        </a:p>
      </dgm:t>
    </dgm:pt>
    <dgm:pt modelId="{3F349145-AEC0-4C0E-B57C-3B3896A98523}" type="pres">
      <dgm:prSet presAssocID="{59822AE9-3D02-4FD8-8B5E-6E77AED68765}" presName="connectorText" presStyleLbl="sibTrans2D1" presStyleIdx="0" presStyleCnt="3"/>
      <dgm:spPr/>
      <dgm:t>
        <a:bodyPr/>
        <a:lstStyle/>
        <a:p>
          <a:endParaRPr lang="en-US"/>
        </a:p>
      </dgm:t>
    </dgm:pt>
    <dgm:pt modelId="{462BEEAD-267D-4851-BBA7-DA6D3AF90AEA}" type="pres">
      <dgm:prSet presAssocID="{63236754-41E8-4903-B062-EAB9E55F452B}" presName="node" presStyleLbl="node1" presStyleIdx="1" presStyleCnt="4" custLinFactNeighborX="-66073">
        <dgm:presLayoutVars>
          <dgm:bulletEnabled val="1"/>
        </dgm:presLayoutVars>
      </dgm:prSet>
      <dgm:spPr/>
      <dgm:t>
        <a:bodyPr/>
        <a:lstStyle/>
        <a:p>
          <a:endParaRPr lang="en-US"/>
        </a:p>
      </dgm:t>
    </dgm:pt>
    <dgm:pt modelId="{1EB71FAD-A3BA-4762-B927-0F310A4FD901}" type="pres">
      <dgm:prSet presAssocID="{36079ECE-CF7A-4BF6-82AA-32D668A8E466}" presName="sibTrans" presStyleLbl="sibTrans2D1" presStyleIdx="1" presStyleCnt="3" custScaleX="153556" custLinFactNeighborX="9427"/>
      <dgm:spPr/>
      <dgm:t>
        <a:bodyPr/>
        <a:lstStyle/>
        <a:p>
          <a:endParaRPr lang="en-US"/>
        </a:p>
      </dgm:t>
    </dgm:pt>
    <dgm:pt modelId="{F0A16E96-8C23-40EA-825D-E95AECF74D60}" type="pres">
      <dgm:prSet presAssocID="{36079ECE-CF7A-4BF6-82AA-32D668A8E466}" presName="connectorText" presStyleLbl="sibTrans2D1" presStyleIdx="1" presStyleCnt="3"/>
      <dgm:spPr/>
      <dgm:t>
        <a:bodyPr/>
        <a:lstStyle/>
        <a:p>
          <a:endParaRPr lang="en-US"/>
        </a:p>
      </dgm:t>
    </dgm:pt>
    <dgm:pt modelId="{8F99D65F-323E-4B7F-81BE-4C1CCB0F8B32}" type="pres">
      <dgm:prSet presAssocID="{6A4E2360-4EBA-4093-B0B1-92B6A83FB337}" presName="node" presStyleLbl="node1" presStyleIdx="2" presStyleCnt="4" custLinFactNeighborX="56457">
        <dgm:presLayoutVars>
          <dgm:bulletEnabled val="1"/>
        </dgm:presLayoutVars>
      </dgm:prSet>
      <dgm:spPr/>
      <dgm:t>
        <a:bodyPr/>
        <a:lstStyle/>
        <a:p>
          <a:endParaRPr lang="en-US"/>
        </a:p>
      </dgm:t>
    </dgm:pt>
    <dgm:pt modelId="{07DA8A9E-492C-41F0-8B60-78EC549437F2}" type="pres">
      <dgm:prSet presAssocID="{9AC1D627-D83D-498B-875C-21700E0D841D}" presName="sibTrans" presStyleLbl="sibTrans2D1" presStyleIdx="2" presStyleCnt="3" custScaleX="201841"/>
      <dgm:spPr/>
      <dgm:t>
        <a:bodyPr/>
        <a:lstStyle/>
        <a:p>
          <a:endParaRPr lang="en-US"/>
        </a:p>
      </dgm:t>
    </dgm:pt>
    <dgm:pt modelId="{4D3BCD75-8369-430C-BF51-67B5489D3BEE}" type="pres">
      <dgm:prSet presAssocID="{9AC1D627-D83D-498B-875C-21700E0D841D}" presName="connectorText" presStyleLbl="sibTrans2D1" presStyleIdx="2" presStyleCnt="3"/>
      <dgm:spPr/>
      <dgm:t>
        <a:bodyPr/>
        <a:lstStyle/>
        <a:p>
          <a:endParaRPr lang="en-US"/>
        </a:p>
      </dgm:t>
    </dgm:pt>
    <dgm:pt modelId="{A64AACA6-340A-4343-B4C8-FDB2FD41C05C}" type="pres">
      <dgm:prSet presAssocID="{1202C84D-BD0A-47F6-9DFB-82140A5171E9}" presName="node" presStyleLbl="node1" presStyleIdx="3" presStyleCnt="4">
        <dgm:presLayoutVars>
          <dgm:bulletEnabled val="1"/>
        </dgm:presLayoutVars>
      </dgm:prSet>
      <dgm:spPr/>
      <dgm:t>
        <a:bodyPr/>
        <a:lstStyle/>
        <a:p>
          <a:endParaRPr lang="en-US"/>
        </a:p>
      </dgm:t>
    </dgm:pt>
  </dgm:ptLst>
  <dgm:cxnLst>
    <dgm:cxn modelId="{B03D52FB-47BA-418A-B921-4DEFE6EF8A91}" srcId="{9F0528BA-0FAC-4B58-BEAC-93171652F7FA}" destId="{6A4E2360-4EBA-4093-B0B1-92B6A83FB337}" srcOrd="2" destOrd="0" parTransId="{0AED3079-2D3A-4781-9ACD-32F1B472CDE2}" sibTransId="{9AC1D627-D83D-498B-875C-21700E0D841D}"/>
    <dgm:cxn modelId="{24179AFA-B014-451B-A8D2-26756F321D8B}" type="presOf" srcId="{36079ECE-CF7A-4BF6-82AA-32D668A8E466}" destId="{F0A16E96-8C23-40EA-825D-E95AECF74D60}" srcOrd="1" destOrd="0" presId="urn:microsoft.com/office/officeart/2005/8/layout/process1"/>
    <dgm:cxn modelId="{5EB11ABD-DD60-47CE-999C-F19BAEF8CF7E}" type="presOf" srcId="{9AC1D627-D83D-498B-875C-21700E0D841D}" destId="{07DA8A9E-492C-41F0-8B60-78EC549437F2}" srcOrd="0" destOrd="0" presId="urn:microsoft.com/office/officeart/2005/8/layout/process1"/>
    <dgm:cxn modelId="{8FA694BE-7B6A-4FBC-AAAA-BDF04A370771}" type="presOf" srcId="{1202C84D-BD0A-47F6-9DFB-82140A5171E9}" destId="{A64AACA6-340A-4343-B4C8-FDB2FD41C05C}" srcOrd="0" destOrd="0" presId="urn:microsoft.com/office/officeart/2005/8/layout/process1"/>
    <dgm:cxn modelId="{6A3FFE8E-3EB6-4A50-89DD-374188D5ACF4}" type="presOf" srcId="{63236754-41E8-4903-B062-EAB9E55F452B}" destId="{462BEEAD-267D-4851-BBA7-DA6D3AF90AEA}" srcOrd="0" destOrd="0" presId="urn:microsoft.com/office/officeart/2005/8/layout/process1"/>
    <dgm:cxn modelId="{B821C4E6-1D2C-46A0-86FC-1CE6DB91059F}" type="presOf" srcId="{59822AE9-3D02-4FD8-8B5E-6E77AED68765}" destId="{3F349145-AEC0-4C0E-B57C-3B3896A98523}" srcOrd="1" destOrd="0" presId="urn:microsoft.com/office/officeart/2005/8/layout/process1"/>
    <dgm:cxn modelId="{52BAFEAA-368F-4D06-B62E-6FEB5E931A9B}" type="presOf" srcId="{9AC1D627-D83D-498B-875C-21700E0D841D}" destId="{4D3BCD75-8369-430C-BF51-67B5489D3BEE}" srcOrd="1" destOrd="0" presId="urn:microsoft.com/office/officeart/2005/8/layout/process1"/>
    <dgm:cxn modelId="{E887F270-E1F7-4BB7-BB6E-F6B0DFE5E217}" srcId="{9F0528BA-0FAC-4B58-BEAC-93171652F7FA}" destId="{22C78E3F-F01B-41D4-AA4D-24D8169AEC3D}" srcOrd="0" destOrd="0" parTransId="{BFD6EE4B-9BD2-4542-9097-4819D983B1EB}" sibTransId="{59822AE9-3D02-4FD8-8B5E-6E77AED68765}"/>
    <dgm:cxn modelId="{D67119CF-73F2-48B6-A7B6-796A2075A50E}" type="presOf" srcId="{9F0528BA-0FAC-4B58-BEAC-93171652F7FA}" destId="{F8AA51A3-A2ED-4FA4-B177-2EAF2F815A76}" srcOrd="0" destOrd="0" presId="urn:microsoft.com/office/officeart/2005/8/layout/process1"/>
    <dgm:cxn modelId="{A583A089-CEB3-41B4-BBAD-AFF288951209}" type="presOf" srcId="{36079ECE-CF7A-4BF6-82AA-32D668A8E466}" destId="{1EB71FAD-A3BA-4762-B927-0F310A4FD901}" srcOrd="0" destOrd="0" presId="urn:microsoft.com/office/officeart/2005/8/layout/process1"/>
    <dgm:cxn modelId="{30DFFA80-7B97-4B99-B44C-63F151CAAAAE}" type="presOf" srcId="{6A4E2360-4EBA-4093-B0B1-92B6A83FB337}" destId="{8F99D65F-323E-4B7F-81BE-4C1CCB0F8B32}" srcOrd="0" destOrd="0" presId="urn:microsoft.com/office/officeart/2005/8/layout/process1"/>
    <dgm:cxn modelId="{0AC16A3F-14AC-427E-9065-54CB12AC0B6D}" type="presOf" srcId="{59822AE9-3D02-4FD8-8B5E-6E77AED68765}" destId="{8D7E206D-B7B7-40C7-9AC9-0F7EC096FCC4}" srcOrd="0" destOrd="0" presId="urn:microsoft.com/office/officeart/2005/8/layout/process1"/>
    <dgm:cxn modelId="{208719EB-6750-4DCC-92CB-48CF5E00FA1F}" srcId="{9F0528BA-0FAC-4B58-BEAC-93171652F7FA}" destId="{1202C84D-BD0A-47F6-9DFB-82140A5171E9}" srcOrd="3" destOrd="0" parTransId="{AABDE814-6281-4942-94D1-E45C6EB89DCC}" sibTransId="{9DA18B3B-9E93-4E64-A10B-87AAE480BB37}"/>
    <dgm:cxn modelId="{18A6D0B0-0F71-4754-8E9A-2688A6CBBD65}" type="presOf" srcId="{22C78E3F-F01B-41D4-AA4D-24D8169AEC3D}" destId="{008D2B4C-C15F-4999-AE79-0F246E2251CF}" srcOrd="0" destOrd="0" presId="urn:microsoft.com/office/officeart/2005/8/layout/process1"/>
    <dgm:cxn modelId="{17129DEF-1705-4062-9D37-D10D587BF901}" srcId="{9F0528BA-0FAC-4B58-BEAC-93171652F7FA}" destId="{63236754-41E8-4903-B062-EAB9E55F452B}" srcOrd="1" destOrd="0" parTransId="{2FAAE2D8-8190-4E7B-AC9F-DC0DDF137F2A}" sibTransId="{36079ECE-CF7A-4BF6-82AA-32D668A8E466}"/>
    <dgm:cxn modelId="{A941C3B2-28C7-4EC5-A612-3B9D02FEC539}" type="presParOf" srcId="{F8AA51A3-A2ED-4FA4-B177-2EAF2F815A76}" destId="{008D2B4C-C15F-4999-AE79-0F246E2251CF}" srcOrd="0" destOrd="0" presId="urn:microsoft.com/office/officeart/2005/8/layout/process1"/>
    <dgm:cxn modelId="{A2E62F89-76F5-439C-B752-045B8B59B0BD}" type="presParOf" srcId="{F8AA51A3-A2ED-4FA4-B177-2EAF2F815A76}" destId="{8D7E206D-B7B7-40C7-9AC9-0F7EC096FCC4}" srcOrd="1" destOrd="0" presId="urn:microsoft.com/office/officeart/2005/8/layout/process1"/>
    <dgm:cxn modelId="{9B706C98-15C0-4EC3-8C9C-3166408910C0}" type="presParOf" srcId="{8D7E206D-B7B7-40C7-9AC9-0F7EC096FCC4}" destId="{3F349145-AEC0-4C0E-B57C-3B3896A98523}" srcOrd="0" destOrd="0" presId="urn:microsoft.com/office/officeart/2005/8/layout/process1"/>
    <dgm:cxn modelId="{BF6E011F-B363-42CD-B7E2-4D5D259D1B27}" type="presParOf" srcId="{F8AA51A3-A2ED-4FA4-B177-2EAF2F815A76}" destId="{462BEEAD-267D-4851-BBA7-DA6D3AF90AEA}" srcOrd="2" destOrd="0" presId="urn:microsoft.com/office/officeart/2005/8/layout/process1"/>
    <dgm:cxn modelId="{B54BCB08-8E61-42FB-9E70-D6A920243BAA}" type="presParOf" srcId="{F8AA51A3-A2ED-4FA4-B177-2EAF2F815A76}" destId="{1EB71FAD-A3BA-4762-B927-0F310A4FD901}" srcOrd="3" destOrd="0" presId="urn:microsoft.com/office/officeart/2005/8/layout/process1"/>
    <dgm:cxn modelId="{E3A3BB99-33AD-454B-BD5A-C0E4A3A552D5}" type="presParOf" srcId="{1EB71FAD-A3BA-4762-B927-0F310A4FD901}" destId="{F0A16E96-8C23-40EA-825D-E95AECF74D60}" srcOrd="0" destOrd="0" presId="urn:microsoft.com/office/officeart/2005/8/layout/process1"/>
    <dgm:cxn modelId="{DA925153-CD66-4271-88D7-7878C6FD7806}" type="presParOf" srcId="{F8AA51A3-A2ED-4FA4-B177-2EAF2F815A76}" destId="{8F99D65F-323E-4B7F-81BE-4C1CCB0F8B32}" srcOrd="4" destOrd="0" presId="urn:microsoft.com/office/officeart/2005/8/layout/process1"/>
    <dgm:cxn modelId="{EAB86BCB-2227-4448-BC0E-C0BDC627F53A}" type="presParOf" srcId="{F8AA51A3-A2ED-4FA4-B177-2EAF2F815A76}" destId="{07DA8A9E-492C-41F0-8B60-78EC549437F2}" srcOrd="5" destOrd="0" presId="urn:microsoft.com/office/officeart/2005/8/layout/process1"/>
    <dgm:cxn modelId="{06D6E537-84A1-4621-A69C-FE03F3D328B0}" type="presParOf" srcId="{07DA8A9E-492C-41F0-8B60-78EC549437F2}" destId="{4D3BCD75-8369-430C-BF51-67B5489D3BEE}" srcOrd="0" destOrd="0" presId="urn:microsoft.com/office/officeart/2005/8/layout/process1"/>
    <dgm:cxn modelId="{4BAA73CE-6267-4E8D-82BF-06396A2E5E7D}" type="presParOf" srcId="{F8AA51A3-A2ED-4FA4-B177-2EAF2F815A76}" destId="{A64AACA6-340A-4343-B4C8-FDB2FD41C05C}" srcOrd="6"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3A9F0-44C1-4B04-ADDB-284476FA79D2}">
      <dsp:nvSpPr>
        <dsp:cNvPr id="0" name=""/>
        <dsp:cNvSpPr/>
      </dsp:nvSpPr>
      <dsp:spPr>
        <a:xfrm>
          <a:off x="4800600" y="1495965"/>
          <a:ext cx="3396459" cy="589468"/>
        </a:xfrm>
        <a:custGeom>
          <a:avLst/>
          <a:gdLst/>
          <a:ahLst/>
          <a:cxnLst/>
          <a:rect l="0" t="0" r="0" b="0"/>
          <a:pathLst>
            <a:path>
              <a:moveTo>
                <a:pt x="0" y="0"/>
              </a:moveTo>
              <a:lnTo>
                <a:pt x="0" y="294734"/>
              </a:lnTo>
              <a:lnTo>
                <a:pt x="3396459" y="294734"/>
              </a:lnTo>
              <a:lnTo>
                <a:pt x="3396459" y="589468"/>
              </a:lnTo>
            </a:path>
          </a:pathLst>
        </a:custGeom>
        <a:noFill/>
        <a:ln w="34925"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4D8BF-852D-4C24-A645-3C0D43E1AF0B}">
      <dsp:nvSpPr>
        <dsp:cNvPr id="0" name=""/>
        <dsp:cNvSpPr/>
      </dsp:nvSpPr>
      <dsp:spPr>
        <a:xfrm>
          <a:off x="4754879" y="1495965"/>
          <a:ext cx="91440" cy="589468"/>
        </a:xfrm>
        <a:custGeom>
          <a:avLst/>
          <a:gdLst/>
          <a:ahLst/>
          <a:cxnLst/>
          <a:rect l="0" t="0" r="0" b="0"/>
          <a:pathLst>
            <a:path>
              <a:moveTo>
                <a:pt x="45720" y="0"/>
              </a:moveTo>
              <a:lnTo>
                <a:pt x="45720" y="589468"/>
              </a:lnTo>
            </a:path>
          </a:pathLst>
        </a:custGeom>
        <a:noFill/>
        <a:ln w="34925"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CD62E-C6A9-4A22-853D-C8E29773BB04}">
      <dsp:nvSpPr>
        <dsp:cNvPr id="0" name=""/>
        <dsp:cNvSpPr/>
      </dsp:nvSpPr>
      <dsp:spPr>
        <a:xfrm>
          <a:off x="1404140" y="1495965"/>
          <a:ext cx="3396459" cy="589468"/>
        </a:xfrm>
        <a:custGeom>
          <a:avLst/>
          <a:gdLst/>
          <a:ahLst/>
          <a:cxnLst/>
          <a:rect l="0" t="0" r="0" b="0"/>
          <a:pathLst>
            <a:path>
              <a:moveTo>
                <a:pt x="3396459" y="0"/>
              </a:moveTo>
              <a:lnTo>
                <a:pt x="3396459" y="294734"/>
              </a:lnTo>
              <a:lnTo>
                <a:pt x="0" y="294734"/>
              </a:lnTo>
              <a:lnTo>
                <a:pt x="0" y="589468"/>
              </a:lnTo>
            </a:path>
          </a:pathLst>
        </a:custGeom>
        <a:noFill/>
        <a:ln w="34925"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E96EF-26C2-4601-A4D5-BD9E2E534012}">
      <dsp:nvSpPr>
        <dsp:cNvPr id="0" name=""/>
        <dsp:cNvSpPr/>
      </dsp:nvSpPr>
      <dsp:spPr>
        <a:xfrm>
          <a:off x="3397104" y="92470"/>
          <a:ext cx="2806991" cy="140349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Roasting</a:t>
          </a:r>
        </a:p>
      </dsp:txBody>
      <dsp:txXfrm>
        <a:off x="3397104" y="92470"/>
        <a:ext cx="2806991" cy="1403495"/>
      </dsp:txXfrm>
    </dsp:sp>
    <dsp:sp modelId="{4E407AC8-B524-4017-AE53-570A6733B2B9}">
      <dsp:nvSpPr>
        <dsp:cNvPr id="0" name=""/>
        <dsp:cNvSpPr/>
      </dsp:nvSpPr>
      <dsp:spPr>
        <a:xfrm>
          <a:off x="644" y="2085434"/>
          <a:ext cx="2806991" cy="140349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Oxidizing Roasting</a:t>
          </a:r>
        </a:p>
      </dsp:txBody>
      <dsp:txXfrm>
        <a:off x="644" y="2085434"/>
        <a:ext cx="2806991" cy="1403495"/>
      </dsp:txXfrm>
    </dsp:sp>
    <dsp:sp modelId="{51096B7B-0888-4956-BA92-FE01CC2468BF}">
      <dsp:nvSpPr>
        <dsp:cNvPr id="0" name=""/>
        <dsp:cNvSpPr/>
      </dsp:nvSpPr>
      <dsp:spPr>
        <a:xfrm>
          <a:off x="3397104" y="2085434"/>
          <a:ext cx="2806991" cy="140349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Volatilizing Roasting</a:t>
          </a:r>
        </a:p>
      </dsp:txBody>
      <dsp:txXfrm>
        <a:off x="3397104" y="2085434"/>
        <a:ext cx="2806991" cy="1403495"/>
      </dsp:txXfrm>
    </dsp:sp>
    <dsp:sp modelId="{7A07564A-F6FF-4001-9D17-DF3CA23061FD}">
      <dsp:nvSpPr>
        <dsp:cNvPr id="0" name=""/>
        <dsp:cNvSpPr/>
      </dsp:nvSpPr>
      <dsp:spPr>
        <a:xfrm>
          <a:off x="6793563" y="2085434"/>
          <a:ext cx="2806991" cy="140349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Chloridizing Roasting</a:t>
          </a:r>
        </a:p>
      </dsp:txBody>
      <dsp:txXfrm>
        <a:off x="6793563" y="2085434"/>
        <a:ext cx="2806991" cy="1403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D2B4C-C15F-4999-AE79-0F246E2251CF}">
      <dsp:nvSpPr>
        <dsp:cNvPr id="0" name=""/>
        <dsp:cNvSpPr/>
      </dsp:nvSpPr>
      <dsp:spPr>
        <a:xfrm>
          <a:off x="3683" y="316948"/>
          <a:ext cx="1610506" cy="966303"/>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Gangue in the ore</a:t>
          </a:r>
          <a:endParaRPr lang="en-US" sz="2100" kern="1200" dirty="0"/>
        </a:p>
      </dsp:txBody>
      <dsp:txXfrm>
        <a:off x="31985" y="345250"/>
        <a:ext cx="1553902" cy="909699"/>
      </dsp:txXfrm>
    </dsp:sp>
    <dsp:sp modelId="{8D7E206D-B7B7-40C7-9AC9-0F7EC096FCC4}">
      <dsp:nvSpPr>
        <dsp:cNvPr id="0" name=""/>
        <dsp:cNvSpPr/>
      </dsp:nvSpPr>
      <dsp:spPr>
        <a:xfrm>
          <a:off x="1665705" y="600397"/>
          <a:ext cx="194515" cy="3994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665705" y="680278"/>
        <a:ext cx="136161" cy="239643"/>
      </dsp:txXfrm>
    </dsp:sp>
    <dsp:sp modelId="{462BEEAD-267D-4851-BBA7-DA6D3AF90AEA}">
      <dsp:nvSpPr>
        <dsp:cNvPr id="0" name=""/>
        <dsp:cNvSpPr/>
      </dsp:nvSpPr>
      <dsp:spPr>
        <a:xfrm>
          <a:off x="1981201" y="316948"/>
          <a:ext cx="1610506" cy="966303"/>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Less fusible than metal</a:t>
          </a:r>
          <a:endParaRPr lang="en-US" sz="2100" kern="1200" dirty="0"/>
        </a:p>
      </dsp:txBody>
      <dsp:txXfrm>
        <a:off x="2009503" y="345250"/>
        <a:ext cx="1553902" cy="909699"/>
      </dsp:txXfrm>
    </dsp:sp>
    <dsp:sp modelId="{1EB71FAD-A3BA-4762-B927-0F310A4FD901}">
      <dsp:nvSpPr>
        <dsp:cNvPr id="0" name=""/>
        <dsp:cNvSpPr/>
      </dsp:nvSpPr>
      <dsp:spPr>
        <a:xfrm>
          <a:off x="3765801" y="600397"/>
          <a:ext cx="896520" cy="3994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765801" y="680278"/>
        <a:ext cx="776699" cy="239643"/>
      </dsp:txXfrm>
    </dsp:sp>
    <dsp:sp modelId="{8F99D65F-323E-4B7F-81BE-4C1CCB0F8B32}">
      <dsp:nvSpPr>
        <dsp:cNvPr id="0" name=""/>
        <dsp:cNvSpPr/>
      </dsp:nvSpPr>
      <dsp:spPr>
        <a:xfrm>
          <a:off x="4693291" y="316948"/>
          <a:ext cx="1610506" cy="966303"/>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Form a slag</a:t>
          </a:r>
          <a:endParaRPr lang="en-US" sz="2100" kern="1200" dirty="0"/>
        </a:p>
      </dsp:txBody>
      <dsp:txXfrm>
        <a:off x="4721593" y="345250"/>
        <a:ext cx="1553902" cy="909699"/>
      </dsp:txXfrm>
    </dsp:sp>
    <dsp:sp modelId="{07DA8A9E-492C-41F0-8B60-78EC549437F2}">
      <dsp:nvSpPr>
        <dsp:cNvPr id="0" name=""/>
        <dsp:cNvSpPr/>
      </dsp:nvSpPr>
      <dsp:spPr>
        <a:xfrm>
          <a:off x="6294573" y="600397"/>
          <a:ext cx="496380" cy="3994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294573" y="680278"/>
        <a:ext cx="376559" cy="239643"/>
      </dsp:txXfrm>
    </dsp:sp>
    <dsp:sp modelId="{A64AACA6-340A-4343-B4C8-FDB2FD41C05C}">
      <dsp:nvSpPr>
        <dsp:cNvPr id="0" name=""/>
        <dsp:cNvSpPr/>
      </dsp:nvSpPr>
      <dsp:spPr>
        <a:xfrm>
          <a:off x="6767810" y="316948"/>
          <a:ext cx="1610506" cy="966303"/>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Easily fusible</a:t>
          </a:r>
          <a:endParaRPr lang="en-US" sz="2100" kern="1200" dirty="0"/>
        </a:p>
      </dsp:txBody>
      <dsp:txXfrm>
        <a:off x="6796112" y="345250"/>
        <a:ext cx="1553902" cy="9096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691836-518B-4FAF-B626-7FD2DC95344E}" type="datetimeFigureOut">
              <a:rPr lang="en-US" smtClean="0"/>
              <a:pPr/>
              <a:t>2/15/2018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3822084-2F98-482D-B36B-093EEB5F201A}"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 xmlns:p14="http://schemas.microsoft.com/office/powerpoint/2010/main" val="22206489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691836-518B-4FAF-B626-7FD2DC95344E}"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321263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691836-518B-4FAF-B626-7FD2DC95344E}"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72629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691836-518B-4FAF-B626-7FD2DC95344E}" type="datetimeFigureOut">
              <a:rPr lang="en-US" smtClean="0"/>
              <a:pPr/>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403192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691836-518B-4FAF-B626-7FD2DC95344E}" type="datetimeFigureOut">
              <a:rPr lang="en-US" smtClean="0"/>
              <a:pPr/>
              <a:t>2/15/2018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3822084-2F98-482D-B36B-093EEB5F201A}"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 xmlns:p14="http://schemas.microsoft.com/office/powerpoint/2010/main" val="4786561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691836-518B-4FAF-B626-7FD2DC95344E}" type="datetimeFigureOut">
              <a:rPr lang="en-US" smtClean="0"/>
              <a:pPr/>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104034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691836-518B-4FAF-B626-7FD2DC95344E}" type="datetimeFigureOut">
              <a:rPr lang="en-US" smtClean="0"/>
              <a:pPr/>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321474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691836-518B-4FAF-B626-7FD2DC95344E}" type="datetimeFigureOut">
              <a:rPr lang="en-US" smtClean="0"/>
              <a:pPr/>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347845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91836-518B-4FAF-B626-7FD2DC95344E}" type="datetimeFigureOut">
              <a:rPr lang="en-US" smtClean="0"/>
              <a:pPr/>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22084-2F98-482D-B36B-093EEB5F201A}" type="slidenum">
              <a:rPr lang="en-US" smtClean="0"/>
              <a:pPr/>
              <a:t>‹#›</a:t>
            </a:fld>
            <a:endParaRPr lang="en-US"/>
          </a:p>
        </p:txBody>
      </p:sp>
    </p:spTree>
    <p:extLst>
      <p:ext uri="{BB962C8B-B14F-4D97-AF65-F5344CB8AC3E}">
        <p14:creationId xmlns="" xmlns:p14="http://schemas.microsoft.com/office/powerpoint/2010/main" val="174644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691836-518B-4FAF-B626-7FD2DC95344E}" type="datetimeFigureOut">
              <a:rPr lang="en-US" smtClean="0"/>
              <a:pPr/>
              <a:t>2/15/2018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3822084-2F98-482D-B36B-093EEB5F201A}"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8155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691836-518B-4FAF-B626-7FD2DC95344E}" type="datetimeFigureOut">
              <a:rPr lang="en-US" smtClean="0"/>
              <a:pPr/>
              <a:t>2/15/2018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3822084-2F98-482D-B36B-093EEB5F201A}"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50286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691836-518B-4FAF-B626-7FD2DC95344E}" type="datetimeFigureOut">
              <a:rPr lang="en-US" smtClean="0"/>
              <a:pPr/>
              <a:t>2/15/2018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3822084-2F98-482D-B36B-093EEB5F201A}"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856199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Introduction to </a:t>
            </a:r>
            <a:r>
              <a:rPr lang="en-US" sz="4800" smtClean="0"/>
              <a:t>process metallurgy-Unit 1</a:t>
            </a:r>
            <a:endParaRPr lang="en-US" sz="4800" dirty="0"/>
          </a:p>
        </p:txBody>
      </p:sp>
      <p:sp>
        <p:nvSpPr>
          <p:cNvPr id="3" name="Subtitle 2"/>
          <p:cNvSpPr>
            <a:spLocks noGrp="1"/>
          </p:cNvSpPr>
          <p:nvPr>
            <p:ph type="subTitle" idx="1"/>
          </p:nvPr>
        </p:nvSpPr>
        <p:spPr/>
        <p:txBody>
          <a:bodyPr/>
          <a:lstStyle/>
          <a:p>
            <a:r>
              <a:rPr lang="en-US" dirty="0" smtClean="0"/>
              <a:t>Prof. Monil </a:t>
            </a:r>
            <a:r>
              <a:rPr lang="en-US" dirty="0" err="1" smtClean="0"/>
              <a:t>Salot</a:t>
            </a:r>
            <a:endParaRPr lang="en-US" dirty="0"/>
          </a:p>
        </p:txBody>
      </p:sp>
    </p:spTree>
    <p:extLst>
      <p:ext uri="{BB962C8B-B14F-4D97-AF65-F5344CB8AC3E}">
        <p14:creationId xmlns="" xmlns:p14="http://schemas.microsoft.com/office/powerpoint/2010/main" val="289017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Pyrometallurgy</a:t>
            </a:r>
            <a:r>
              <a:rPr lang="en-US" dirty="0" smtClean="0"/>
              <a:t>-Introduction</a:t>
            </a:r>
            <a:endParaRPr lang="en-US" dirty="0"/>
          </a:p>
        </p:txBody>
      </p:sp>
      <p:sp>
        <p:nvSpPr>
          <p:cNvPr id="3" name="Content Placeholder 2"/>
          <p:cNvSpPr>
            <a:spLocks noGrp="1"/>
          </p:cNvSpPr>
          <p:nvPr>
            <p:ph idx="1"/>
          </p:nvPr>
        </p:nvSpPr>
        <p:spPr>
          <a:xfrm>
            <a:off x="1371600" y="1593273"/>
            <a:ext cx="9601200" cy="3581400"/>
          </a:xfrm>
        </p:spPr>
        <p:txBody>
          <a:bodyPr>
            <a:normAutofit/>
          </a:bodyPr>
          <a:lstStyle/>
          <a:p>
            <a:r>
              <a:rPr lang="en-US" sz="2200" dirty="0"/>
              <a:t>The word pyro derived from a Greek word which means fire.</a:t>
            </a:r>
          </a:p>
          <a:p>
            <a:r>
              <a:rPr lang="en-US" sz="2200" dirty="0"/>
              <a:t>A </a:t>
            </a:r>
            <a:r>
              <a:rPr lang="en-US" sz="2200" dirty="0" err="1"/>
              <a:t>pyrometallurgical</a:t>
            </a:r>
            <a:r>
              <a:rPr lang="en-US" sz="2200" dirty="0"/>
              <a:t> processes may be </a:t>
            </a:r>
            <a:r>
              <a:rPr lang="en-US" sz="2200" dirty="0" smtClean="0"/>
              <a:t>defined </a:t>
            </a:r>
            <a:r>
              <a:rPr lang="en-US" sz="2200" dirty="0"/>
              <a:t>as one involving the application of heat</a:t>
            </a:r>
            <a:r>
              <a:rPr lang="en-US" sz="2200" dirty="0" smtClean="0"/>
              <a:t>.</a:t>
            </a:r>
          </a:p>
          <a:p>
            <a:pPr marL="0" indent="0">
              <a:buNone/>
            </a:pPr>
            <a:endParaRPr lang="en-US" sz="2200" dirty="0"/>
          </a:p>
          <a:p>
            <a:r>
              <a:rPr lang="en-US" sz="2200" b="1" dirty="0" err="1"/>
              <a:t>Pyrometallurgy</a:t>
            </a:r>
            <a:r>
              <a:rPr lang="en-US" sz="2200" b="1" dirty="0"/>
              <a:t> can be further </a:t>
            </a:r>
            <a:r>
              <a:rPr lang="en-US" sz="2200" b="1" dirty="0" smtClean="0"/>
              <a:t>classified </a:t>
            </a:r>
            <a:r>
              <a:rPr lang="en-US" sz="2200" b="1" dirty="0"/>
              <a:t>as </a:t>
            </a:r>
            <a:r>
              <a:rPr lang="en-US" sz="2200" b="1" dirty="0" smtClean="0"/>
              <a:t>follows:</a:t>
            </a:r>
          </a:p>
          <a:p>
            <a:pPr lvl="1"/>
            <a:r>
              <a:rPr lang="en-US" sz="2200" b="1" dirty="0"/>
              <a:t>Solid-state </a:t>
            </a:r>
            <a:r>
              <a:rPr lang="en-US" sz="2200" b="1" dirty="0" smtClean="0"/>
              <a:t>processing</a:t>
            </a:r>
          </a:p>
          <a:p>
            <a:pPr lvl="1"/>
            <a:r>
              <a:rPr lang="en-US" sz="2200" b="1" dirty="0"/>
              <a:t>Liquid – State processing</a:t>
            </a:r>
            <a:endParaRPr lang="en-US" sz="2200" dirty="0"/>
          </a:p>
        </p:txBody>
      </p:sp>
    </p:spTree>
    <p:extLst>
      <p:ext uri="{BB962C8B-B14F-4D97-AF65-F5344CB8AC3E}">
        <p14:creationId xmlns="" xmlns:p14="http://schemas.microsoft.com/office/powerpoint/2010/main" val="655168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3291"/>
            <a:ext cx="9601200" cy="852054"/>
          </a:xfrm>
        </p:spPr>
        <p:txBody>
          <a:bodyPr>
            <a:normAutofit fontScale="90000"/>
          </a:bodyPr>
          <a:lstStyle/>
          <a:p>
            <a:r>
              <a:rPr lang="en-US" dirty="0"/>
              <a:t>Solid-state </a:t>
            </a:r>
            <a:r>
              <a:rPr lang="en-US" dirty="0" smtClean="0"/>
              <a:t>Processing</a:t>
            </a:r>
            <a:r>
              <a:rPr lang="en-US" dirty="0"/>
              <a:t/>
            </a:r>
            <a:br>
              <a:rPr lang="en-US" dirty="0"/>
            </a:br>
            <a:endParaRPr lang="en-US" dirty="0"/>
          </a:p>
        </p:txBody>
      </p:sp>
      <p:sp>
        <p:nvSpPr>
          <p:cNvPr id="3" name="Content Placeholder 2"/>
          <p:cNvSpPr>
            <a:spLocks noGrp="1"/>
          </p:cNvSpPr>
          <p:nvPr>
            <p:ph idx="1"/>
          </p:nvPr>
        </p:nvSpPr>
        <p:spPr>
          <a:xfrm>
            <a:off x="1371600" y="2258291"/>
            <a:ext cx="9601200" cy="2909455"/>
          </a:xfrm>
        </p:spPr>
        <p:txBody>
          <a:bodyPr>
            <a:normAutofit/>
          </a:bodyPr>
          <a:lstStyle/>
          <a:p>
            <a:pPr lvl="0"/>
            <a:r>
              <a:rPr lang="en-US" sz="2200" dirty="0"/>
              <a:t>This does not involve any melting. It is typically carried out in the temperature range of 500-1200 </a:t>
            </a:r>
            <a:r>
              <a:rPr lang="en-US" sz="2200" baseline="30000" dirty="0" err="1"/>
              <a:t>o</a:t>
            </a:r>
            <a:r>
              <a:rPr lang="en-US" sz="2200" dirty="0" err="1" smtClean="0"/>
              <a:t>C</a:t>
            </a:r>
            <a:r>
              <a:rPr lang="en-US" sz="2200" dirty="0"/>
              <a:t>, as exemplified by roasting of </a:t>
            </a:r>
            <a:r>
              <a:rPr lang="en-US" sz="2200" dirty="0" err="1"/>
              <a:t>sulphides</a:t>
            </a:r>
            <a:r>
              <a:rPr lang="en-US" sz="2200" dirty="0"/>
              <a:t>, calcinations , solid state reduction of metal oxides by H, and CO.</a:t>
            </a:r>
          </a:p>
          <a:p>
            <a:pPr lvl="0"/>
            <a:r>
              <a:rPr lang="en-US" sz="2200" dirty="0"/>
              <a:t>Solids are mostly immiscible and hence the product of solid sate processing is either pure or is a mechanical mixture.</a:t>
            </a:r>
          </a:p>
          <a:p>
            <a:pPr lvl="0"/>
            <a:r>
              <a:rPr lang="en-US" sz="2200" dirty="0"/>
              <a:t>In the latter case, it requires further separation. </a:t>
            </a:r>
          </a:p>
        </p:txBody>
      </p:sp>
    </p:spTree>
    <p:extLst>
      <p:ext uri="{BB962C8B-B14F-4D97-AF65-F5344CB8AC3E}">
        <p14:creationId xmlns="" xmlns:p14="http://schemas.microsoft.com/office/powerpoint/2010/main" val="3917073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7364"/>
          </a:xfrm>
        </p:spPr>
        <p:txBody>
          <a:bodyPr>
            <a:normAutofit fontScale="90000"/>
          </a:bodyPr>
          <a:lstStyle/>
          <a:p>
            <a:pPr lvl="0"/>
            <a:r>
              <a:rPr lang="en-US" b="1" dirty="0"/>
              <a:t>Liquid – State </a:t>
            </a:r>
            <a:r>
              <a:rPr lang="en-US" b="1" dirty="0" smtClean="0"/>
              <a:t>Processing</a:t>
            </a:r>
            <a:r>
              <a:rPr lang="en-US" b="1" dirty="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sz="2200" dirty="0"/>
              <a:t>This involves melting of fat least the metal- containing phase and is on the whole carried out at a higher temperature.</a:t>
            </a:r>
          </a:p>
          <a:p>
            <a:pPr lvl="0"/>
            <a:r>
              <a:rPr lang="en-US" sz="2200" dirty="0"/>
              <a:t>Examples are blast furnace smelting, steelmaking, distillation refining of zinc from impure lead etc.</a:t>
            </a:r>
          </a:p>
          <a:p>
            <a:pPr lvl="0"/>
            <a:r>
              <a:rPr lang="en-US" sz="2200" dirty="0"/>
              <a:t>Liquid state processing separates out of the metal either in pure or in impure form.</a:t>
            </a:r>
          </a:p>
          <a:p>
            <a:r>
              <a:rPr lang="en-US" sz="2200" dirty="0"/>
              <a:t>Appreciable compositional changes in the liquid are possible due to miscibility, rapid diffusion and mixing.</a:t>
            </a:r>
          </a:p>
        </p:txBody>
      </p:sp>
    </p:spTree>
    <p:extLst>
      <p:ext uri="{BB962C8B-B14F-4D97-AF65-F5344CB8AC3E}">
        <p14:creationId xmlns="" xmlns:p14="http://schemas.microsoft.com/office/powerpoint/2010/main" val="39182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Pyrometallurgical Processes</a:t>
            </a:r>
            <a:endParaRPr lang="en-US" dirty="0"/>
          </a:p>
        </p:txBody>
      </p:sp>
      <p:sp>
        <p:nvSpPr>
          <p:cNvPr id="3" name="Content Placeholder 2"/>
          <p:cNvSpPr>
            <a:spLocks noGrp="1"/>
          </p:cNvSpPr>
          <p:nvPr>
            <p:ph idx="1"/>
          </p:nvPr>
        </p:nvSpPr>
        <p:spPr>
          <a:xfrm>
            <a:off x="1371600" y="1607127"/>
            <a:ext cx="9601200" cy="4260273"/>
          </a:xfrm>
        </p:spPr>
        <p:txBody>
          <a:bodyPr/>
          <a:lstStyle/>
          <a:p>
            <a:r>
              <a:rPr lang="en-US" sz="2200" dirty="0" smtClean="0"/>
              <a:t>Drying</a:t>
            </a:r>
            <a:endParaRPr lang="en-US" sz="2200" dirty="0"/>
          </a:p>
          <a:p>
            <a:r>
              <a:rPr lang="en-US" sz="2200" dirty="0" smtClean="0"/>
              <a:t>Calcination</a:t>
            </a:r>
            <a:endParaRPr lang="en-US" sz="2200" dirty="0"/>
          </a:p>
          <a:p>
            <a:r>
              <a:rPr lang="en-US" sz="2200" dirty="0" smtClean="0"/>
              <a:t>Roasting</a:t>
            </a:r>
            <a:endParaRPr lang="en-US" sz="2200" dirty="0"/>
          </a:p>
          <a:p>
            <a:r>
              <a:rPr lang="en-US" sz="2200" dirty="0" smtClean="0"/>
              <a:t>Agglomeration</a:t>
            </a:r>
            <a:endParaRPr lang="en-US" sz="2200" dirty="0"/>
          </a:p>
          <a:p>
            <a:pPr lvl="1"/>
            <a:r>
              <a:rPr lang="en-US" sz="2200" dirty="0" smtClean="0"/>
              <a:t>Sintering</a:t>
            </a:r>
            <a:endParaRPr lang="en-US" sz="2200" dirty="0"/>
          </a:p>
          <a:p>
            <a:pPr lvl="1"/>
            <a:r>
              <a:rPr lang="en-US" sz="2200" dirty="0" smtClean="0"/>
              <a:t>Pelletizing</a:t>
            </a:r>
            <a:endParaRPr lang="en-US" sz="2200" dirty="0"/>
          </a:p>
          <a:p>
            <a:r>
              <a:rPr lang="en-US" sz="2200" dirty="0" smtClean="0"/>
              <a:t>Smelting</a:t>
            </a:r>
            <a:endParaRPr lang="en-US" sz="2200" dirty="0"/>
          </a:p>
          <a:p>
            <a:r>
              <a:rPr lang="en-US" sz="2200" dirty="0" smtClean="0"/>
              <a:t>Distillation</a:t>
            </a:r>
            <a:endParaRPr lang="en-US" sz="2200" dirty="0"/>
          </a:p>
          <a:p>
            <a:r>
              <a:rPr lang="en-US" sz="2200" dirty="0" smtClean="0"/>
              <a:t>Fire </a:t>
            </a:r>
            <a:r>
              <a:rPr lang="en-US" sz="2200" dirty="0"/>
              <a:t>Refining</a:t>
            </a:r>
          </a:p>
          <a:p>
            <a:endParaRPr lang="en-US" dirty="0"/>
          </a:p>
        </p:txBody>
      </p:sp>
    </p:spTree>
    <p:extLst>
      <p:ext uri="{BB962C8B-B14F-4D97-AF65-F5344CB8AC3E}">
        <p14:creationId xmlns="" xmlns:p14="http://schemas.microsoft.com/office/powerpoint/2010/main" val="276187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99655"/>
          </a:xfrm>
        </p:spPr>
        <p:txBody>
          <a:bodyPr/>
          <a:lstStyle/>
          <a:p>
            <a:r>
              <a:rPr lang="en-US" dirty="0"/>
              <a:t>Drying</a:t>
            </a:r>
          </a:p>
        </p:txBody>
      </p:sp>
      <p:sp>
        <p:nvSpPr>
          <p:cNvPr id="3" name="Content Placeholder 2"/>
          <p:cNvSpPr>
            <a:spLocks noGrp="1"/>
          </p:cNvSpPr>
          <p:nvPr>
            <p:ph idx="1"/>
          </p:nvPr>
        </p:nvSpPr>
        <p:spPr>
          <a:xfrm>
            <a:off x="1371600" y="1842655"/>
            <a:ext cx="9601200" cy="5195454"/>
          </a:xfrm>
        </p:spPr>
        <p:txBody>
          <a:bodyPr/>
          <a:lstStyle/>
          <a:p>
            <a:r>
              <a:rPr lang="en-US" sz="2200" dirty="0" smtClean="0"/>
              <a:t>Drying </a:t>
            </a:r>
            <a:r>
              <a:rPr lang="en-US" sz="2200" dirty="0"/>
              <a:t>is thermal removal of liquid moisture (not chemically bound) from a material.</a:t>
            </a:r>
          </a:p>
          <a:p>
            <a:r>
              <a:rPr lang="en-US" sz="2200" dirty="0" smtClean="0"/>
              <a:t>Drying </a:t>
            </a:r>
            <a:r>
              <a:rPr lang="en-US" sz="2200" dirty="0"/>
              <a:t>is usually accomplished by contacting the moist solids with hot combustion gases generated by burning fossil fuels.</a:t>
            </a:r>
          </a:p>
          <a:p>
            <a:r>
              <a:rPr lang="en-US" sz="2200" dirty="0" smtClean="0"/>
              <a:t>In </a:t>
            </a:r>
            <a:r>
              <a:rPr lang="en-US" sz="2200" dirty="0"/>
              <a:t>some cases, heat for drying can be provided by hot air or inert gas that has been indirectly heated. </a:t>
            </a:r>
            <a:endParaRPr lang="en-US" sz="2200" dirty="0" smtClean="0"/>
          </a:p>
          <a:p>
            <a:r>
              <a:rPr lang="en-US" sz="2200" dirty="0" smtClean="0"/>
              <a:t>The </a:t>
            </a:r>
            <a:r>
              <a:rPr lang="en-US" sz="2200" dirty="0"/>
              <a:t>amount of heat required for a given drying operation corresponds to the heat required to vaporize the liquid moisture, the heat required to raise the temperature of the products (dry solids and water vapor) to the final drying temperature, and heat required to offset radiant heat losses.</a:t>
            </a:r>
          </a:p>
          <a:p>
            <a:endParaRPr lang="en-US" dirty="0"/>
          </a:p>
        </p:txBody>
      </p:sp>
    </p:spTree>
    <p:extLst>
      <p:ext uri="{BB962C8B-B14F-4D97-AF65-F5344CB8AC3E}">
        <p14:creationId xmlns="" xmlns:p14="http://schemas.microsoft.com/office/powerpoint/2010/main" val="51988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fontScale="90000"/>
          </a:bodyPr>
          <a:lstStyle/>
          <a:p>
            <a:r>
              <a:rPr lang="en-US" dirty="0"/>
              <a:t>Drying</a:t>
            </a:r>
          </a:p>
        </p:txBody>
      </p:sp>
      <p:sp>
        <p:nvSpPr>
          <p:cNvPr id="3" name="Content Placeholder 2"/>
          <p:cNvSpPr>
            <a:spLocks noGrp="1"/>
          </p:cNvSpPr>
          <p:nvPr>
            <p:ph idx="1"/>
          </p:nvPr>
        </p:nvSpPr>
        <p:spPr>
          <a:xfrm>
            <a:off x="1371600" y="1593272"/>
            <a:ext cx="9601200" cy="5112327"/>
          </a:xfrm>
        </p:spPr>
        <p:txBody>
          <a:bodyPr>
            <a:normAutofit/>
          </a:bodyPr>
          <a:lstStyle/>
          <a:p>
            <a:pPr lvl="0"/>
            <a:r>
              <a:rPr lang="en-US" sz="2200" dirty="0"/>
              <a:t>Usually the drying temperature is set at a nominal value above the boiling point of water, often about 120°C.</a:t>
            </a:r>
          </a:p>
          <a:p>
            <a:pPr lvl="0"/>
            <a:r>
              <a:rPr lang="en-US" sz="2200" dirty="0"/>
              <a:t>In special cases, such as in the drying of certain water-soluble salts, higher drying temperatures are required. In salt drying, the feed moisture is saturated with dissolved salts, which alters the boiling point and requires higher drying temperatures.</a:t>
            </a:r>
          </a:p>
          <a:p>
            <a:pPr lvl="0"/>
            <a:r>
              <a:rPr lang="en-US" sz="2200" dirty="0"/>
              <a:t>Drying of moist solids is carried out in several types of industrial dryers, including rotary dryers, fluidized bed dryers, and flash dryers</a:t>
            </a:r>
            <a:r>
              <a:rPr lang="en-US" sz="2200" dirty="0" smtClean="0"/>
              <a:t>.</a:t>
            </a:r>
            <a:endParaRPr lang="en-US" sz="2200" dirty="0"/>
          </a:p>
        </p:txBody>
      </p:sp>
    </p:spTree>
    <p:extLst>
      <p:ext uri="{BB962C8B-B14F-4D97-AF65-F5344CB8AC3E}">
        <p14:creationId xmlns="" xmlns:p14="http://schemas.microsoft.com/office/powerpoint/2010/main" val="4099339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Drying</a:t>
            </a:r>
          </a:p>
        </p:txBody>
      </p:sp>
      <p:sp>
        <p:nvSpPr>
          <p:cNvPr id="3" name="Content Placeholder 2"/>
          <p:cNvSpPr>
            <a:spLocks noGrp="1"/>
          </p:cNvSpPr>
          <p:nvPr>
            <p:ph idx="1"/>
          </p:nvPr>
        </p:nvSpPr>
        <p:spPr>
          <a:xfrm>
            <a:off x="1371600" y="1911927"/>
            <a:ext cx="9601200" cy="4204855"/>
          </a:xfrm>
        </p:spPr>
        <p:txBody>
          <a:bodyPr>
            <a:normAutofit/>
          </a:bodyPr>
          <a:lstStyle/>
          <a:p>
            <a:r>
              <a:rPr lang="en-US" sz="2200" dirty="0"/>
              <a:t>Another type of drying, called spray drying, is carried out when the material to be dried is completely dissolved in aqueous solution. The solution is sprayed (usually through a specially designed nozzle) into a heated chamber and as the water is evaporated, solids crystallize. The water vapor is exhausted from the dryer, and dry solids are collected, usually in a conical section of the dryer</a:t>
            </a:r>
            <a:r>
              <a:rPr lang="en-US" sz="2200" dirty="0" smtClean="0"/>
              <a:t>.</a:t>
            </a:r>
          </a:p>
          <a:p>
            <a:r>
              <a:rPr lang="en-US" sz="2200" dirty="0" smtClean="0"/>
              <a:t>Solid </a:t>
            </a:r>
            <a:r>
              <a:rPr lang="en-US" sz="2200" dirty="0"/>
              <a:t>material produced from a spray dryer often has special particle size and shape characteristics, which may be controlled by the concentration of dissolved material in the solution, and the design of the atomizing spray nozzle.</a:t>
            </a:r>
          </a:p>
        </p:txBody>
      </p:sp>
    </p:spTree>
    <p:extLst>
      <p:ext uri="{BB962C8B-B14F-4D97-AF65-F5344CB8AC3E}">
        <p14:creationId xmlns="" xmlns:p14="http://schemas.microsoft.com/office/powerpoint/2010/main" val="2643535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1-s2.0-S0001868615000767-gr1.jpg"/>
          <p:cNvPicPr>
            <a:picLocks noGrp="1" noChangeAspect="1"/>
          </p:cNvPicPr>
          <p:nvPr>
            <p:ph idx="1"/>
          </p:nvPr>
        </p:nvPicPr>
        <p:blipFill>
          <a:blip r:embed="rId2"/>
          <a:stretch>
            <a:fillRect/>
          </a:stretch>
        </p:blipFill>
        <p:spPr>
          <a:xfrm>
            <a:off x="1032139" y="236624"/>
            <a:ext cx="8036786" cy="630133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onventional-fluidized-dryers.jpg"/>
          <p:cNvPicPr>
            <a:picLocks noGrp="1" noChangeAspect="1"/>
          </p:cNvPicPr>
          <p:nvPr>
            <p:ph idx="1"/>
          </p:nvPr>
        </p:nvPicPr>
        <p:blipFill>
          <a:blip r:embed="rId2"/>
          <a:stretch>
            <a:fillRect/>
          </a:stretch>
        </p:blipFill>
        <p:spPr>
          <a:xfrm>
            <a:off x="1315720" y="289560"/>
            <a:ext cx="7995920" cy="599694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lash-dryer-process-diagram_tcm11-17325.jpg"/>
          <p:cNvPicPr>
            <a:picLocks noGrp="1" noChangeAspect="1"/>
          </p:cNvPicPr>
          <p:nvPr>
            <p:ph idx="1"/>
          </p:nvPr>
        </p:nvPicPr>
        <p:blipFill>
          <a:blip r:embed="rId2"/>
          <a:stretch>
            <a:fillRect/>
          </a:stretch>
        </p:blipFill>
        <p:spPr>
          <a:xfrm>
            <a:off x="1144693" y="182880"/>
            <a:ext cx="10322559" cy="580644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3601"/>
            <a:ext cx="8382000" cy="1905001"/>
          </a:xfrm>
        </p:spPr>
        <p:txBody>
          <a:bodyPr/>
          <a:lstStyle/>
          <a:p>
            <a:r>
              <a:rPr lang="en-US" sz="6000" b="1" i="1" dirty="0"/>
              <a:t/>
            </a:r>
            <a:br>
              <a:rPr lang="en-US" sz="6000" b="1" i="1" dirty="0"/>
            </a:br>
            <a:r>
              <a:rPr lang="en-US" sz="6000" b="1" i="1" dirty="0"/>
              <a:t/>
            </a:r>
            <a:br>
              <a:rPr lang="en-US" sz="6000" b="1" i="1" dirty="0"/>
            </a:br>
            <a:r>
              <a:rPr lang="en-US" sz="6000" b="1" i="1"/>
              <a:t/>
            </a:r>
            <a:br>
              <a:rPr lang="en-US" sz="6000" b="1" i="1"/>
            </a:br>
            <a:r>
              <a:rPr lang="en-US" sz="6000" b="1" i="1" smtClean="0"/>
              <a:t>PYROMETALLURGY</a:t>
            </a:r>
            <a:endParaRPr lang="en-US" sz="6000" b="1" i="1" dirty="0"/>
          </a:p>
        </p:txBody>
      </p:sp>
    </p:spTree>
    <p:extLst>
      <p:ext uri="{BB962C8B-B14F-4D97-AF65-F5344CB8AC3E}">
        <p14:creationId xmlns="" xmlns:p14="http://schemas.microsoft.com/office/powerpoint/2010/main" val="2725318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02673"/>
          </a:xfrm>
        </p:spPr>
        <p:txBody>
          <a:bodyPr>
            <a:normAutofit fontScale="90000"/>
          </a:bodyPr>
          <a:lstStyle/>
          <a:p>
            <a:r>
              <a:rPr lang="en-US" b="1" dirty="0"/>
              <a:t>Calcination</a:t>
            </a:r>
            <a:endParaRPr lang="en-US" dirty="0"/>
          </a:p>
        </p:txBody>
      </p:sp>
      <p:sp>
        <p:nvSpPr>
          <p:cNvPr id="3" name="Content Placeholder 2"/>
          <p:cNvSpPr>
            <a:spLocks noGrp="1"/>
          </p:cNvSpPr>
          <p:nvPr>
            <p:ph idx="1"/>
          </p:nvPr>
        </p:nvSpPr>
        <p:spPr>
          <a:xfrm>
            <a:off x="1371600" y="1551713"/>
            <a:ext cx="9601200" cy="5043051"/>
          </a:xfrm>
        </p:spPr>
        <p:txBody>
          <a:bodyPr>
            <a:normAutofit/>
          </a:bodyPr>
          <a:lstStyle/>
          <a:p>
            <a:pPr lvl="0"/>
            <a:r>
              <a:rPr lang="en-US" sz="2200" dirty="0"/>
              <a:t>Calcination is the thermal treatment of ore that brings about its decomposition and eliminates the volatile product-usually carbon dioxide or water.</a:t>
            </a:r>
          </a:p>
          <a:p>
            <a:pPr lvl="0"/>
            <a:r>
              <a:rPr lang="en-US" sz="2200" dirty="0"/>
              <a:t>The temperature required for calcinations can be calculated from the free energy-temperature relationship for the reaction under consideration.  For example, the reaction for the decomposition of calcium carbonate in a kiln is</a:t>
            </a:r>
          </a:p>
          <a:p>
            <a:r>
              <a:rPr lang="en-US" sz="2200" dirty="0"/>
              <a:t>CaCO</a:t>
            </a:r>
            <a:r>
              <a:rPr lang="en-US" sz="2200" baseline="-25000" dirty="0"/>
              <a:t>3(c)  </a:t>
            </a:r>
            <a:r>
              <a:rPr lang="en-US" sz="2200" dirty="0"/>
              <a:t>=  </a:t>
            </a:r>
            <a:r>
              <a:rPr lang="en-US" sz="2200" dirty="0" err="1"/>
              <a:t>CaO</a:t>
            </a:r>
            <a:r>
              <a:rPr lang="en-US" sz="2200" baseline="-25000" dirty="0"/>
              <a:t>(c)</a:t>
            </a:r>
            <a:r>
              <a:rPr lang="en-US" sz="2200" dirty="0"/>
              <a:t> + CO</a:t>
            </a:r>
            <a:r>
              <a:rPr lang="en-US" sz="2200" baseline="-25000" dirty="0"/>
              <a:t>2(g)  </a:t>
            </a:r>
            <a:r>
              <a:rPr lang="en-US" sz="2200" dirty="0"/>
              <a:t>,			ΔG˚</a:t>
            </a:r>
            <a:r>
              <a:rPr lang="en-US" sz="2200" baseline="-25000" dirty="0"/>
              <a:t>T</a:t>
            </a:r>
            <a:r>
              <a:rPr lang="en-US" sz="2200" dirty="0"/>
              <a:t>(</a:t>
            </a:r>
            <a:r>
              <a:rPr lang="en-US" sz="2200" dirty="0" err="1"/>
              <a:t>cal</a:t>
            </a:r>
            <a:r>
              <a:rPr lang="en-US" sz="2200" dirty="0"/>
              <a:t>) = 42300 – 37.7T </a:t>
            </a:r>
            <a:endParaRPr lang="en-US" sz="2200" dirty="0" smtClean="0"/>
          </a:p>
          <a:p>
            <a:pPr lvl="0"/>
            <a:r>
              <a:rPr lang="en-US" sz="2200" dirty="0"/>
              <a:t>When the CO</a:t>
            </a:r>
            <a:r>
              <a:rPr lang="en-US" sz="2200" baseline="-25000" dirty="0"/>
              <a:t>2</a:t>
            </a:r>
            <a:r>
              <a:rPr lang="en-US" sz="2200" dirty="0"/>
              <a:t> pressure is 1 </a:t>
            </a:r>
            <a:r>
              <a:rPr lang="en-US" sz="2200" dirty="0" err="1"/>
              <a:t>atm</a:t>
            </a:r>
            <a:r>
              <a:rPr lang="en-US" sz="2200" dirty="0"/>
              <a:t>, ΔG˚</a:t>
            </a:r>
            <a:r>
              <a:rPr lang="en-US" sz="2200" baseline="-25000" dirty="0"/>
              <a:t>T</a:t>
            </a:r>
            <a:r>
              <a:rPr lang="en-US" sz="2200" dirty="0"/>
              <a:t> becomes equal to 0(zero) and T becomes equal to 1123 K or 850˚C, so that a kiln temperature of 1000˚C would be sufficient to provide a rapid temperature rise in the mineral particles and to reach the decomposition temperature.</a:t>
            </a:r>
          </a:p>
          <a:p>
            <a:pPr lvl="0"/>
            <a:r>
              <a:rPr lang="en-US" sz="2200" dirty="0" smtClean="0"/>
              <a:t>Since the reaction is endothermic, the rate of decomposition is probably controlled by the rate of heat transfer into the particle.</a:t>
            </a:r>
          </a:p>
          <a:p>
            <a:endParaRPr lang="en-US" dirty="0"/>
          </a:p>
        </p:txBody>
      </p:sp>
    </p:spTree>
    <p:extLst>
      <p:ext uri="{BB962C8B-B14F-4D97-AF65-F5344CB8AC3E}">
        <p14:creationId xmlns="" xmlns:p14="http://schemas.microsoft.com/office/powerpoint/2010/main" val="2447774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6527"/>
          </a:xfrm>
        </p:spPr>
        <p:txBody>
          <a:bodyPr>
            <a:normAutofit fontScale="90000"/>
          </a:bodyPr>
          <a:lstStyle/>
          <a:p>
            <a:r>
              <a:rPr lang="en-US" dirty="0" smtClean="0"/>
              <a:t>Calcination- Application</a:t>
            </a:r>
            <a:endParaRPr lang="en-US" dirty="0"/>
          </a:p>
        </p:txBody>
      </p:sp>
      <p:sp>
        <p:nvSpPr>
          <p:cNvPr id="3" name="Content Placeholder 2"/>
          <p:cNvSpPr>
            <a:spLocks noGrp="1"/>
          </p:cNvSpPr>
          <p:nvPr>
            <p:ph idx="1"/>
          </p:nvPr>
        </p:nvSpPr>
        <p:spPr>
          <a:xfrm>
            <a:off x="1127760" y="1805247"/>
            <a:ext cx="9601200" cy="4565073"/>
          </a:xfrm>
        </p:spPr>
        <p:txBody>
          <a:bodyPr/>
          <a:lstStyle/>
          <a:p>
            <a:r>
              <a:rPr lang="en-US" dirty="0"/>
              <a:t>To </a:t>
            </a:r>
            <a:r>
              <a:rPr lang="en-US" dirty="0" smtClean="0"/>
              <a:t>produce </a:t>
            </a:r>
            <a:r>
              <a:rPr lang="en-US" dirty="0"/>
              <a:t>cement from  CaCo</a:t>
            </a:r>
            <a:r>
              <a:rPr lang="en-US" baseline="-25000" dirty="0"/>
              <a:t>3</a:t>
            </a:r>
          </a:p>
          <a:p>
            <a:r>
              <a:rPr lang="en-US" dirty="0"/>
              <a:t>To </a:t>
            </a:r>
            <a:r>
              <a:rPr lang="en-US" dirty="0" smtClean="0"/>
              <a:t>cause </a:t>
            </a:r>
            <a:r>
              <a:rPr lang="en-US" dirty="0"/>
              <a:t>decomposition of hydrated minerals</a:t>
            </a:r>
          </a:p>
          <a:p>
            <a:r>
              <a:rPr lang="en-US" dirty="0"/>
              <a:t>To cause decomposition of volatile matter contained in petroleum Coke</a:t>
            </a:r>
            <a:r>
              <a:rPr lang="en-US" dirty="0" smtClean="0"/>
              <a:t>.</a:t>
            </a:r>
            <a:endParaRPr lang="en-US" dirty="0"/>
          </a:p>
          <a:p>
            <a:pPr algn="just"/>
            <a:r>
              <a:rPr lang="en-US" dirty="0"/>
              <a:t>The decomposition of calcium carbonate (limestone) to calcium oxide (lime) and carbon dioxide, in order to create cement.</a:t>
            </a:r>
          </a:p>
        </p:txBody>
      </p:sp>
    </p:spTree>
    <p:extLst>
      <p:ext uri="{BB962C8B-B14F-4D97-AF65-F5344CB8AC3E}">
        <p14:creationId xmlns="" xmlns:p14="http://schemas.microsoft.com/office/powerpoint/2010/main" val="67623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5139" y="609598"/>
            <a:ext cx="10500388" cy="5630489"/>
          </a:xfrm>
          <a:prstGeom prst="rect">
            <a:avLst/>
          </a:prstGeom>
        </p:spPr>
      </p:pic>
    </p:spTree>
    <p:extLst>
      <p:ext uri="{BB962C8B-B14F-4D97-AF65-F5344CB8AC3E}">
        <p14:creationId xmlns="" xmlns:p14="http://schemas.microsoft.com/office/powerpoint/2010/main" val="3753549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4236"/>
          </a:xfrm>
        </p:spPr>
        <p:txBody>
          <a:bodyPr>
            <a:normAutofit fontScale="90000"/>
          </a:bodyPr>
          <a:lstStyle/>
          <a:p>
            <a:r>
              <a:rPr lang="en-US" b="1" dirty="0"/>
              <a:t>Roasting</a:t>
            </a:r>
            <a:endParaRPr lang="en-US" dirty="0"/>
          </a:p>
        </p:txBody>
      </p:sp>
      <p:sp>
        <p:nvSpPr>
          <p:cNvPr id="3" name="Content Placeholder 2"/>
          <p:cNvSpPr>
            <a:spLocks noGrp="1"/>
          </p:cNvSpPr>
          <p:nvPr>
            <p:ph idx="1"/>
          </p:nvPr>
        </p:nvSpPr>
        <p:spPr>
          <a:xfrm>
            <a:off x="1371600" y="1593273"/>
            <a:ext cx="9601200" cy="4537364"/>
          </a:xfrm>
        </p:spPr>
        <p:txBody>
          <a:bodyPr/>
          <a:lstStyle/>
          <a:p>
            <a:pPr lvl="0"/>
            <a:r>
              <a:rPr lang="en-US" sz="2200" dirty="0"/>
              <a:t>The roasting of an ore or a concentrate is a process which leads smelting in </a:t>
            </a:r>
            <a:r>
              <a:rPr lang="en-US" sz="2200" dirty="0" err="1"/>
              <a:t>Pyrometallurgy</a:t>
            </a:r>
            <a:r>
              <a:rPr lang="en-US" sz="2200" dirty="0"/>
              <a:t> and leaching in hydrometallurgy.</a:t>
            </a:r>
          </a:p>
          <a:p>
            <a:pPr lvl="0"/>
            <a:r>
              <a:rPr lang="en-US" sz="2200" dirty="0"/>
              <a:t>An oxide is more easily reduced to the metal than a </a:t>
            </a:r>
            <a:r>
              <a:rPr lang="en-US" sz="2200" dirty="0" err="1"/>
              <a:t>sulphide</a:t>
            </a:r>
            <a:r>
              <a:rPr lang="en-US" sz="2200" dirty="0"/>
              <a:t>, and leaching becomes easier if the metal were present as a </a:t>
            </a:r>
            <a:r>
              <a:rPr lang="en-US" sz="2200" dirty="0" err="1"/>
              <a:t>sulphate</a:t>
            </a:r>
            <a:r>
              <a:rPr lang="en-US" sz="2200" dirty="0"/>
              <a:t>, </a:t>
            </a:r>
            <a:r>
              <a:rPr lang="en-US" sz="2200" dirty="0" smtClean="0"/>
              <a:t>chloride etc.</a:t>
            </a:r>
            <a:endParaRPr lang="en-US" sz="2200" dirty="0"/>
          </a:p>
          <a:p>
            <a:pPr lvl="0"/>
            <a:r>
              <a:rPr lang="en-US" sz="2200" dirty="0"/>
              <a:t>Therefore, the mineral constituents of an ore must be converted into another chemical form. Such a conversion can be brought about by roasting. </a:t>
            </a:r>
          </a:p>
          <a:p>
            <a:pPr lvl="0"/>
            <a:r>
              <a:rPr lang="en-US" sz="2200" dirty="0"/>
              <a:t> Roasting usually involves heating of ores below the fusion point in excess of air.</a:t>
            </a:r>
          </a:p>
          <a:p>
            <a:pPr lvl="0"/>
            <a:r>
              <a:rPr lang="en-US" sz="2200" dirty="0"/>
              <a:t>The main purpose of calcinations is to decompose an ore, where roasting, by employing oxygen or some other element, aims at the chemical conversion of an ore. </a:t>
            </a:r>
          </a:p>
          <a:p>
            <a:endParaRPr lang="en-US" dirty="0"/>
          </a:p>
        </p:txBody>
      </p:sp>
    </p:spTree>
    <p:extLst>
      <p:ext uri="{BB962C8B-B14F-4D97-AF65-F5344CB8AC3E}">
        <p14:creationId xmlns="" xmlns:p14="http://schemas.microsoft.com/office/powerpoint/2010/main" val="1121550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58091"/>
          </a:xfrm>
        </p:spPr>
        <p:txBody>
          <a:bodyPr>
            <a:normAutofit fontScale="90000"/>
          </a:bodyPr>
          <a:lstStyle/>
          <a:p>
            <a:r>
              <a:rPr lang="en-US" b="1" dirty="0"/>
              <a:t>Roasting</a:t>
            </a:r>
            <a:endParaRPr lang="en-US" dirty="0"/>
          </a:p>
        </p:txBody>
      </p:sp>
      <p:sp>
        <p:nvSpPr>
          <p:cNvPr id="3" name="Content Placeholder 2"/>
          <p:cNvSpPr>
            <a:spLocks noGrp="1"/>
          </p:cNvSpPr>
          <p:nvPr>
            <p:ph idx="1"/>
          </p:nvPr>
        </p:nvSpPr>
        <p:spPr>
          <a:xfrm>
            <a:off x="1371600" y="1551710"/>
            <a:ext cx="9601200" cy="4426527"/>
          </a:xfrm>
        </p:spPr>
        <p:txBody>
          <a:bodyPr/>
          <a:lstStyle/>
          <a:p>
            <a:pPr lvl="0"/>
            <a:r>
              <a:rPr lang="en-US" sz="2200" dirty="0"/>
              <a:t>It brings about chemical conversion and makes the raw materials more suitable for subsequent reduction.</a:t>
            </a:r>
          </a:p>
          <a:p>
            <a:pPr lvl="0"/>
            <a:r>
              <a:rPr lang="en-US" sz="2200" dirty="0"/>
              <a:t>Earlier, the major application of roasting included removal of </a:t>
            </a:r>
            <a:r>
              <a:rPr lang="en-US" sz="2200" dirty="0" err="1"/>
              <a:t>sulphur</a:t>
            </a:r>
            <a:r>
              <a:rPr lang="en-US" sz="2200" dirty="0"/>
              <a:t> or other elements such as arsenic and tellurium as volatile oxides.</a:t>
            </a:r>
          </a:p>
          <a:p>
            <a:pPr lvl="0"/>
            <a:r>
              <a:rPr lang="en-US" sz="2200" dirty="0"/>
              <a:t>At present, however, roasting implies a wide variety of more complicated operations.</a:t>
            </a:r>
          </a:p>
          <a:p>
            <a:pPr lvl="0"/>
            <a:r>
              <a:rPr lang="en-US" sz="2200" dirty="0"/>
              <a:t>It can be defined as the process of heating of the ore below the fusion point to change it chemically to a form more suitable to subsequent treatment for ultimate extraction of the metal.</a:t>
            </a:r>
          </a:p>
          <a:p>
            <a:endParaRPr lang="en-US" dirty="0"/>
          </a:p>
        </p:txBody>
      </p:sp>
    </p:spTree>
    <p:extLst>
      <p:ext uri="{BB962C8B-B14F-4D97-AF65-F5344CB8AC3E}">
        <p14:creationId xmlns="" xmlns:p14="http://schemas.microsoft.com/office/powerpoint/2010/main" val="3246831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Roasting: Classification</a:t>
            </a:r>
            <a:endParaRPr lang="en-US" dirty="0"/>
          </a:p>
        </p:txBody>
      </p:sp>
      <p:graphicFrame>
        <p:nvGraphicFramePr>
          <p:cNvPr id="4" name="Content Placeholder 3"/>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61103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58091"/>
          </a:xfrm>
        </p:spPr>
        <p:txBody>
          <a:bodyPr>
            <a:normAutofit fontScale="90000"/>
          </a:bodyPr>
          <a:lstStyle/>
          <a:p>
            <a:r>
              <a:rPr lang="en-US" b="1" dirty="0"/>
              <a:t>Oxidizing Roasting</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371600" y="1995054"/>
                <a:ext cx="9601200" cy="5153891"/>
              </a:xfrm>
            </p:spPr>
            <p:txBody>
              <a:bodyPr>
                <a:normAutofit/>
              </a:bodyPr>
              <a:lstStyle/>
              <a:p>
                <a:r>
                  <a:rPr lang="en-US" sz="2200" dirty="0"/>
                  <a:t>This is carried out to burn </a:t>
                </a:r>
                <a:r>
                  <a:rPr lang="en-US" sz="2200" dirty="0" err="1"/>
                  <a:t>sulphur</a:t>
                </a:r>
                <a:r>
                  <a:rPr lang="en-US" sz="2200" dirty="0"/>
                  <a:t> from </a:t>
                </a:r>
                <a:r>
                  <a:rPr lang="en-US" sz="2200" dirty="0" err="1"/>
                  <a:t>sulphides</a:t>
                </a:r>
                <a:r>
                  <a:rPr lang="en-US" sz="2200" dirty="0"/>
                  <a:t> with conversion of </a:t>
                </a:r>
                <a:r>
                  <a:rPr lang="en-US" sz="2200" dirty="0" err="1"/>
                  <a:t>sulphides</a:t>
                </a:r>
                <a:r>
                  <a:rPr lang="en-US" sz="2200" dirty="0"/>
                  <a:t> in whole or in part into oxides.</a:t>
                </a:r>
              </a:p>
              <a:p>
                <a:r>
                  <a:rPr lang="en-US" sz="2200" dirty="0"/>
                  <a:t>The general reaction is </a:t>
                </a:r>
              </a:p>
              <a:p>
                <a:pPr lvl="1"/>
                <a:r>
                  <a:rPr lang="en-US" sz="2200" dirty="0"/>
                  <a:t>MS</a:t>
                </a:r>
                <a:r>
                  <a:rPr lang="en-US" sz="2200" baseline="-25000" dirty="0"/>
                  <a:t>(s)</a:t>
                </a:r>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oMath>
                </a14:m>
                <a:r>
                  <a:rPr lang="en-US" sz="2200" dirty="0"/>
                  <a:t>O</a:t>
                </a:r>
                <a:r>
                  <a:rPr lang="en-US" sz="2200" baseline="-25000" dirty="0"/>
                  <a:t>2(g)</a:t>
                </a:r>
                <a:r>
                  <a:rPr lang="en-US" sz="2200" dirty="0"/>
                  <a:t> = MO</a:t>
                </a:r>
                <a:r>
                  <a:rPr lang="en-US" sz="2200" baseline="-25000" dirty="0"/>
                  <a:t>(S)</a:t>
                </a:r>
                <a:r>
                  <a:rPr lang="en-US" sz="2200" dirty="0"/>
                  <a:t> + SO</a:t>
                </a:r>
                <a:r>
                  <a:rPr lang="en-US" sz="2200" baseline="-25000" dirty="0"/>
                  <a:t>2(g)</a:t>
                </a:r>
                <a:endParaRPr lang="en-US" sz="2200" dirty="0"/>
              </a:p>
              <a:p>
                <a:r>
                  <a:rPr lang="en-US" sz="2200" dirty="0"/>
                  <a:t>For example,</a:t>
                </a:r>
              </a:p>
              <a:p>
                <a:pPr lvl="1"/>
                <a:r>
                  <a:rPr lang="en-US" sz="2200" dirty="0" err="1"/>
                  <a:t>PbS</a:t>
                </a:r>
                <a:r>
                  <a:rPr lang="en-US" sz="2200" baseline="-25000" dirty="0"/>
                  <a:t>(s)</a:t>
                </a:r>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oMath>
                </a14:m>
                <a:r>
                  <a:rPr lang="en-US" sz="2200" dirty="0"/>
                  <a:t>O</a:t>
                </a:r>
                <a:r>
                  <a:rPr lang="en-US" sz="2200" baseline="-25000" dirty="0"/>
                  <a:t>2(g)</a:t>
                </a:r>
                <a:r>
                  <a:rPr lang="en-US" sz="2200" dirty="0"/>
                  <a:t> = </a:t>
                </a:r>
                <a:r>
                  <a:rPr lang="en-US" sz="2200" dirty="0" err="1"/>
                  <a:t>PbO</a:t>
                </a:r>
                <a:r>
                  <a:rPr lang="en-US" sz="2200" baseline="-25000" dirty="0"/>
                  <a:t>(S)</a:t>
                </a:r>
                <a:r>
                  <a:rPr lang="en-US" sz="2200" dirty="0"/>
                  <a:t> + SO</a:t>
                </a:r>
                <a:r>
                  <a:rPr lang="en-US" sz="2200" baseline="-25000" dirty="0"/>
                  <a:t>2(g)</a:t>
                </a:r>
                <a:endParaRPr lang="en-US" sz="2200" dirty="0"/>
              </a:p>
              <a:p>
                <a:pPr lvl="1"/>
                <a:r>
                  <a:rPr lang="en-US" sz="2200" dirty="0" err="1"/>
                  <a:t>ZnS</a:t>
                </a:r>
                <a:r>
                  <a:rPr lang="en-US" sz="2200" baseline="-25000" dirty="0"/>
                  <a:t>(s)</a:t>
                </a:r>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oMath>
                </a14:m>
                <a:r>
                  <a:rPr lang="en-US" sz="2200" dirty="0"/>
                  <a:t>O</a:t>
                </a:r>
                <a:r>
                  <a:rPr lang="en-US" sz="2200" baseline="-25000" dirty="0"/>
                  <a:t>2(g)</a:t>
                </a:r>
                <a:r>
                  <a:rPr lang="en-US" sz="2200" dirty="0"/>
                  <a:t> = </a:t>
                </a:r>
                <a:r>
                  <a:rPr lang="en-US" sz="2200" dirty="0" err="1"/>
                  <a:t>ZnO</a:t>
                </a:r>
                <a:r>
                  <a:rPr lang="en-US" sz="2200" baseline="-25000" dirty="0"/>
                  <a:t>(s)</a:t>
                </a:r>
                <a:r>
                  <a:rPr lang="en-US" sz="2200" dirty="0"/>
                  <a:t> + SO</a:t>
                </a:r>
                <a:r>
                  <a:rPr lang="en-US" sz="2200" baseline="-25000" dirty="0"/>
                  <a:t>2(g)</a:t>
                </a:r>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71600" y="1995054"/>
                <a:ext cx="9601200" cy="5153891"/>
              </a:xfrm>
              <a:blipFill>
                <a:blip r:embed="rId2"/>
                <a:stretch>
                  <a:fillRect l="-698" t="-1064"/>
                </a:stretch>
              </a:blipFill>
            </p:spPr>
            <p:txBody>
              <a:bodyPr/>
              <a:lstStyle/>
              <a:p>
                <a:r>
                  <a:rPr lang="en-US">
                    <a:noFill/>
                  </a:rPr>
                  <a:t> </a:t>
                </a:r>
              </a:p>
            </p:txBody>
          </p:sp>
        </mc:Fallback>
      </mc:AlternateContent>
    </p:spTree>
    <p:extLst>
      <p:ext uri="{BB962C8B-B14F-4D97-AF65-F5344CB8AC3E}">
        <p14:creationId xmlns="" xmlns:p14="http://schemas.microsoft.com/office/powerpoint/2010/main" val="3498939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Oxidizing Roasting</a:t>
            </a:r>
            <a:endParaRPr lang="en-US" dirty="0"/>
          </a:p>
        </p:txBody>
      </p:sp>
      <p:sp>
        <p:nvSpPr>
          <p:cNvPr id="3" name="Content Placeholder 2"/>
          <p:cNvSpPr>
            <a:spLocks noGrp="1"/>
          </p:cNvSpPr>
          <p:nvPr>
            <p:ph idx="1"/>
          </p:nvPr>
        </p:nvSpPr>
        <p:spPr/>
        <p:txBody>
          <a:bodyPr/>
          <a:lstStyle/>
          <a:p>
            <a:r>
              <a:rPr lang="en-US" sz="2200" dirty="0"/>
              <a:t>Under certain conditions, oxidizing roasting may involve other reactions, leading to formation of </a:t>
            </a:r>
            <a:r>
              <a:rPr lang="en-US" sz="2200" dirty="0" err="1"/>
              <a:t>sulphates</a:t>
            </a:r>
            <a:r>
              <a:rPr lang="en-US" sz="2200" dirty="0"/>
              <a:t> or even the release of the metal itself in elemental form.</a:t>
            </a:r>
          </a:p>
          <a:p>
            <a:r>
              <a:rPr lang="en-US" sz="2200" dirty="0"/>
              <a:t>When a </a:t>
            </a:r>
            <a:r>
              <a:rPr lang="en-US" sz="2200" dirty="0" err="1"/>
              <a:t>sulphide</a:t>
            </a:r>
            <a:r>
              <a:rPr lang="en-US" sz="2200" dirty="0"/>
              <a:t> ore is roasted to a point where almost the entire </a:t>
            </a:r>
            <a:r>
              <a:rPr lang="en-US" sz="2200" dirty="0" err="1"/>
              <a:t>sulphur</a:t>
            </a:r>
            <a:r>
              <a:rPr lang="en-US" sz="2200" dirty="0"/>
              <a:t> content is eliminated, the residue is called dead roast.</a:t>
            </a:r>
          </a:p>
          <a:p>
            <a:r>
              <a:rPr lang="en-US" sz="2200" dirty="0"/>
              <a:t>A catalytic agent often speeds up the roasting process. Quartz and other gangue materials often act as catalyst during roasting.</a:t>
            </a:r>
          </a:p>
          <a:p>
            <a:endParaRPr lang="en-US" dirty="0"/>
          </a:p>
        </p:txBody>
      </p:sp>
    </p:spTree>
    <p:extLst>
      <p:ext uri="{BB962C8B-B14F-4D97-AF65-F5344CB8AC3E}">
        <p14:creationId xmlns="" xmlns:p14="http://schemas.microsoft.com/office/powerpoint/2010/main" val="3053286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4236"/>
          </a:xfrm>
        </p:spPr>
        <p:txBody>
          <a:bodyPr>
            <a:normAutofit fontScale="90000"/>
          </a:bodyPr>
          <a:lstStyle/>
          <a:p>
            <a:r>
              <a:rPr lang="en-US" b="1" dirty="0"/>
              <a:t>Volatilizing Roasting</a:t>
            </a:r>
            <a:endParaRPr lang="en-US" dirty="0"/>
          </a:p>
        </p:txBody>
      </p:sp>
      <p:sp>
        <p:nvSpPr>
          <p:cNvPr id="3" name="Content Placeholder 2"/>
          <p:cNvSpPr>
            <a:spLocks noGrp="1"/>
          </p:cNvSpPr>
          <p:nvPr>
            <p:ph idx="1"/>
          </p:nvPr>
        </p:nvSpPr>
        <p:spPr>
          <a:xfrm>
            <a:off x="1371600" y="2285999"/>
            <a:ext cx="9601200" cy="4045527"/>
          </a:xfrm>
        </p:spPr>
        <p:txBody>
          <a:bodyPr/>
          <a:lstStyle/>
          <a:p>
            <a:r>
              <a:rPr lang="en-US" dirty="0"/>
              <a:t>Volatilizing roasting eliminates volatile oxides such as As</a:t>
            </a:r>
            <a:r>
              <a:rPr lang="en-US" baseline="-25000" dirty="0"/>
              <a:t>2</a:t>
            </a:r>
            <a:r>
              <a:rPr lang="en-US" dirty="0"/>
              <a:t>O</a:t>
            </a:r>
            <a:r>
              <a:rPr lang="en-US" baseline="-25000" dirty="0"/>
              <a:t>3</a:t>
            </a:r>
            <a:r>
              <a:rPr lang="en-US" dirty="0"/>
              <a:t>, Sb</a:t>
            </a:r>
            <a:r>
              <a:rPr lang="en-US" baseline="-25000" dirty="0"/>
              <a:t>3</a:t>
            </a:r>
            <a:r>
              <a:rPr lang="en-US" dirty="0"/>
              <a:t>O</a:t>
            </a:r>
            <a:r>
              <a:rPr lang="en-US" baseline="-25000" dirty="0"/>
              <a:t>3 </a:t>
            </a:r>
            <a:r>
              <a:rPr lang="en-US" dirty="0"/>
              <a:t>and </a:t>
            </a:r>
            <a:r>
              <a:rPr lang="en-US" dirty="0" err="1"/>
              <a:t>ZnO</a:t>
            </a:r>
            <a:r>
              <a:rPr lang="en-US" dirty="0"/>
              <a:t> from an ore.</a:t>
            </a:r>
          </a:p>
          <a:p>
            <a:r>
              <a:rPr lang="en-US" dirty="0"/>
              <a:t>In volatilizing roasting, the inflow of oxygen should be carefully controlled, as excessive oxidation may lead to the formation of non-volatile higher oxides.</a:t>
            </a:r>
          </a:p>
          <a:p>
            <a:endParaRPr lang="en-US" dirty="0"/>
          </a:p>
        </p:txBody>
      </p:sp>
    </p:spTree>
    <p:extLst>
      <p:ext uri="{BB962C8B-B14F-4D97-AF65-F5344CB8AC3E}">
        <p14:creationId xmlns="" xmlns:p14="http://schemas.microsoft.com/office/powerpoint/2010/main" val="3486922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99655"/>
          </a:xfrm>
        </p:spPr>
        <p:txBody>
          <a:bodyPr/>
          <a:lstStyle/>
          <a:p>
            <a:r>
              <a:rPr lang="en-US" dirty="0" smtClean="0"/>
              <a:t>Chloridizing </a:t>
            </a:r>
            <a:r>
              <a:rPr lang="en-US" dirty="0"/>
              <a:t>Roasting</a:t>
            </a:r>
          </a:p>
        </p:txBody>
      </p:sp>
      <p:sp>
        <p:nvSpPr>
          <p:cNvPr id="3" name="Content Placeholder 2"/>
          <p:cNvSpPr>
            <a:spLocks noGrp="1"/>
          </p:cNvSpPr>
          <p:nvPr>
            <p:ph idx="1"/>
          </p:nvPr>
        </p:nvSpPr>
        <p:spPr>
          <a:xfrm>
            <a:off x="1371600" y="1939637"/>
            <a:ext cx="9601200" cy="4481945"/>
          </a:xfrm>
        </p:spPr>
        <p:txBody>
          <a:bodyPr/>
          <a:lstStyle/>
          <a:p>
            <a:r>
              <a:rPr lang="en-US" sz="2200" dirty="0"/>
              <a:t>This is carried out to convert certain metal compounds to Chloridizing from which the metal may be subsequently obtained by reduction.</a:t>
            </a:r>
          </a:p>
          <a:p>
            <a:r>
              <a:rPr lang="en-US" sz="2200" dirty="0"/>
              <a:t>Many metals, for example, uranium, beryllium, niobium, zirconium, and titanium, are extracted from their chlorides.</a:t>
            </a:r>
          </a:p>
          <a:p>
            <a:r>
              <a:rPr lang="en-US" sz="2200" dirty="0"/>
              <a:t>Some </a:t>
            </a:r>
            <a:r>
              <a:rPr lang="en-US" sz="2200" dirty="0" err="1"/>
              <a:t>chloridizing</a:t>
            </a:r>
            <a:r>
              <a:rPr lang="en-US" sz="2200" dirty="0"/>
              <a:t> reactions are</a:t>
            </a:r>
          </a:p>
          <a:p>
            <a:pPr lvl="1"/>
            <a:r>
              <a:rPr lang="en-US" sz="2200" dirty="0"/>
              <a:t>2NaCl + MS +2O</a:t>
            </a:r>
            <a:r>
              <a:rPr lang="en-US" sz="2200" baseline="-25000" dirty="0"/>
              <a:t>2</a:t>
            </a:r>
            <a:r>
              <a:rPr lang="en-US" sz="2200" dirty="0"/>
              <a:t> = Na</a:t>
            </a:r>
            <a:r>
              <a:rPr lang="en-US" sz="2200" baseline="-25000" dirty="0"/>
              <a:t>2</a:t>
            </a:r>
            <a:r>
              <a:rPr lang="en-US" sz="2200" dirty="0"/>
              <a:t>SO</a:t>
            </a:r>
            <a:r>
              <a:rPr lang="en-US" sz="2200" baseline="-25000" dirty="0"/>
              <a:t>4</a:t>
            </a:r>
            <a:r>
              <a:rPr lang="en-US" sz="2200" dirty="0"/>
              <a:t> + </a:t>
            </a:r>
            <a:r>
              <a:rPr lang="en-US" sz="2200" dirty="0" smtClean="0"/>
              <a:t>MCl</a:t>
            </a:r>
            <a:r>
              <a:rPr lang="en-US" sz="2200" baseline="-25000" dirty="0" smtClean="0"/>
              <a:t>2</a:t>
            </a:r>
            <a:endParaRPr lang="en-US" sz="2200" baseline="-25000" dirty="0"/>
          </a:p>
          <a:p>
            <a:pPr lvl="1"/>
            <a:r>
              <a:rPr lang="en-US" sz="2200" dirty="0"/>
              <a:t>4NaCl + 2MO + S</a:t>
            </a:r>
            <a:r>
              <a:rPr lang="en-US" sz="2200" baseline="-25000" dirty="0"/>
              <a:t>2</a:t>
            </a:r>
            <a:r>
              <a:rPr lang="en-US" sz="2200" dirty="0"/>
              <a:t> + 3O</a:t>
            </a:r>
            <a:r>
              <a:rPr lang="en-US" sz="2200" baseline="-25000" dirty="0"/>
              <a:t>2</a:t>
            </a:r>
            <a:r>
              <a:rPr lang="en-US" sz="2200" dirty="0"/>
              <a:t> = 2Na</a:t>
            </a:r>
            <a:r>
              <a:rPr lang="en-US" sz="2200" baseline="-25000" dirty="0"/>
              <a:t>2</a:t>
            </a:r>
            <a:r>
              <a:rPr lang="en-US" sz="2200" dirty="0"/>
              <a:t>SO</a:t>
            </a:r>
            <a:r>
              <a:rPr lang="en-US" sz="2200" baseline="-25000" dirty="0"/>
              <a:t>4</a:t>
            </a:r>
            <a:r>
              <a:rPr lang="en-US" sz="2200" dirty="0"/>
              <a:t> + 2MCl</a:t>
            </a:r>
            <a:r>
              <a:rPr lang="en-US" sz="2200" baseline="-25000" dirty="0"/>
              <a:t>2</a:t>
            </a:r>
          </a:p>
          <a:p>
            <a:endParaRPr lang="en-US" dirty="0"/>
          </a:p>
        </p:txBody>
      </p:sp>
    </p:spTree>
    <p:extLst>
      <p:ext uri="{BB962C8B-B14F-4D97-AF65-F5344CB8AC3E}">
        <p14:creationId xmlns="" xmlns:p14="http://schemas.microsoft.com/office/powerpoint/2010/main" val="457586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Unit-I</a:t>
            </a:r>
            <a:endParaRPr lang="en-US" dirty="0"/>
          </a:p>
        </p:txBody>
      </p:sp>
      <p:sp>
        <p:nvSpPr>
          <p:cNvPr id="3" name="Content Placeholder 2"/>
          <p:cNvSpPr>
            <a:spLocks noGrp="1"/>
          </p:cNvSpPr>
          <p:nvPr>
            <p:ph idx="1"/>
          </p:nvPr>
        </p:nvSpPr>
        <p:spPr>
          <a:xfrm>
            <a:off x="1371600" y="1428750"/>
            <a:ext cx="9601200" cy="5179868"/>
          </a:xfrm>
        </p:spPr>
        <p:txBody>
          <a:bodyPr>
            <a:normAutofit/>
          </a:bodyPr>
          <a:lstStyle/>
          <a:p>
            <a:r>
              <a:rPr lang="en-US" sz="2200" b="1" dirty="0"/>
              <a:t>Pyrometallurgical </a:t>
            </a:r>
            <a:r>
              <a:rPr lang="en-US" sz="2200" b="1" dirty="0" smtClean="0"/>
              <a:t>Processes</a:t>
            </a:r>
          </a:p>
          <a:p>
            <a:pPr lvl="1"/>
            <a:r>
              <a:rPr lang="en-US" sz="2200" dirty="0"/>
              <a:t>Basics of Pyrometallurgical </a:t>
            </a:r>
            <a:r>
              <a:rPr lang="en-US" sz="2200" dirty="0" smtClean="0"/>
              <a:t>Processes</a:t>
            </a:r>
          </a:p>
          <a:p>
            <a:pPr lvl="1"/>
            <a:r>
              <a:rPr lang="en-US" sz="2200" dirty="0" smtClean="0"/>
              <a:t>Drying</a:t>
            </a:r>
          </a:p>
          <a:p>
            <a:pPr lvl="1"/>
            <a:r>
              <a:rPr lang="en-US" sz="2200" dirty="0" smtClean="0"/>
              <a:t>Calcination</a:t>
            </a:r>
          </a:p>
          <a:p>
            <a:pPr lvl="1"/>
            <a:r>
              <a:rPr lang="en-US" sz="2200" dirty="0" smtClean="0"/>
              <a:t>Agglomeration</a:t>
            </a:r>
          </a:p>
          <a:p>
            <a:pPr lvl="1"/>
            <a:r>
              <a:rPr lang="en-US" sz="2200" dirty="0" smtClean="0"/>
              <a:t>Sintering</a:t>
            </a:r>
          </a:p>
          <a:p>
            <a:pPr lvl="1"/>
            <a:r>
              <a:rPr lang="en-US" sz="2200" dirty="0" smtClean="0"/>
              <a:t>Roasting</a:t>
            </a:r>
            <a:endParaRPr lang="en-US" sz="2200" dirty="0"/>
          </a:p>
          <a:p>
            <a:pPr lvl="1"/>
            <a:r>
              <a:rPr lang="en-US" sz="2200" dirty="0" smtClean="0"/>
              <a:t>Smelting</a:t>
            </a:r>
          </a:p>
          <a:p>
            <a:pPr lvl="1"/>
            <a:r>
              <a:rPr lang="en-US" sz="2200" dirty="0" smtClean="0"/>
              <a:t>Converting</a:t>
            </a:r>
          </a:p>
          <a:p>
            <a:pPr lvl="1"/>
            <a:r>
              <a:rPr lang="en-US" sz="2200" dirty="0" smtClean="0"/>
              <a:t>Refining </a:t>
            </a:r>
            <a:r>
              <a:rPr lang="en-US" sz="2200" dirty="0"/>
              <a:t>processes with examples for metals like Aluminum, </a:t>
            </a:r>
            <a:r>
              <a:rPr lang="en-US" sz="2200" dirty="0" smtClean="0"/>
              <a:t>Copper, Zinc</a:t>
            </a:r>
            <a:r>
              <a:rPr lang="en-US" sz="2200" dirty="0"/>
              <a:t>, and Lead.</a:t>
            </a:r>
          </a:p>
        </p:txBody>
      </p:sp>
    </p:spTree>
    <p:extLst>
      <p:ext uri="{BB962C8B-B14F-4D97-AF65-F5344CB8AC3E}">
        <p14:creationId xmlns="" xmlns:p14="http://schemas.microsoft.com/office/powerpoint/2010/main" val="3410940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7037"/>
            <a:ext cx="9601200" cy="727364"/>
          </a:xfrm>
        </p:spPr>
        <p:txBody>
          <a:bodyPr/>
          <a:lstStyle/>
          <a:p>
            <a:r>
              <a:rPr lang="en-US" dirty="0"/>
              <a:t>Other Types of Roasting</a:t>
            </a: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371600" y="914401"/>
                <a:ext cx="9601200" cy="4959928"/>
              </a:xfrm>
            </p:spPr>
            <p:txBody>
              <a:bodyPr>
                <a:noAutofit/>
              </a:bodyPr>
              <a:lstStyle/>
              <a:p>
                <a:pPr lvl="0"/>
                <a:r>
                  <a:rPr lang="en-US" sz="2200" b="1" dirty="0"/>
                  <a:t>Reduction Roasting</a:t>
                </a:r>
                <a:r>
                  <a:rPr lang="en-US" sz="2200" dirty="0"/>
                  <a:t>:</a:t>
                </a:r>
              </a:p>
              <a:p>
                <a:r>
                  <a:rPr lang="en-US" sz="2200" dirty="0" smtClean="0"/>
                  <a:t>It </a:t>
                </a:r>
                <a:r>
                  <a:rPr lang="en-US" sz="2200" dirty="0"/>
                  <a:t>is the process of heating material in contact with reducing agent to get reduction of certain compound.</a:t>
                </a:r>
              </a:p>
              <a:p>
                <a:pPr lvl="1"/>
                <a:r>
                  <a:rPr lang="en-US" sz="2200" dirty="0"/>
                  <a:t>Fe</a:t>
                </a:r>
                <a:r>
                  <a:rPr lang="en-US" sz="2200" baseline="-25000" dirty="0"/>
                  <a:t>2</a:t>
                </a:r>
                <a:r>
                  <a:rPr lang="en-US" sz="2200" dirty="0"/>
                  <a:t>O</a:t>
                </a:r>
                <a:r>
                  <a:rPr lang="en-US" sz="2200" baseline="-25000" dirty="0"/>
                  <a:t>3</a:t>
                </a:r>
                <a:r>
                  <a:rPr lang="en-US" sz="2200" dirty="0"/>
                  <a:t> + C </a:t>
                </a:r>
                <a:r>
                  <a:rPr lang="en-US" sz="2200" dirty="0">
                    <a:sym typeface="Symbol" panose="05050102010706020507" pitchFamily="18" charset="2"/>
                  </a:rPr>
                  <a:t></a:t>
                </a:r>
                <a:r>
                  <a:rPr lang="en-US" sz="2200" dirty="0"/>
                  <a:t> Fe</a:t>
                </a:r>
                <a:r>
                  <a:rPr lang="en-US" sz="2200" baseline="-25000" dirty="0"/>
                  <a:t>3</a:t>
                </a:r>
                <a:r>
                  <a:rPr lang="en-US" sz="2200" dirty="0"/>
                  <a:t>O</a:t>
                </a:r>
                <a:r>
                  <a:rPr lang="en-US" sz="2200" baseline="-25000" dirty="0"/>
                  <a:t>4</a:t>
                </a:r>
                <a:r>
                  <a:rPr lang="en-US" sz="2200" dirty="0"/>
                  <a:t> + CO</a:t>
                </a:r>
              </a:p>
              <a:p>
                <a:pPr lvl="1"/>
                <a:r>
                  <a:rPr lang="en-US" sz="2200" dirty="0" err="1"/>
                  <a:t>FeO</a:t>
                </a:r>
                <a:r>
                  <a:rPr lang="en-US" sz="2200" dirty="0"/>
                  <a:t> + H</a:t>
                </a:r>
                <a:r>
                  <a:rPr lang="en-US" sz="2200" baseline="-25000" dirty="0"/>
                  <a:t>2</a:t>
                </a:r>
                <a:r>
                  <a:rPr lang="en-US" sz="2200" dirty="0"/>
                  <a:t/>
                </a:r>
                <a:r>
                  <a:rPr lang="en-US" sz="2200" dirty="0">
                    <a:sym typeface="Symbol" panose="05050102010706020507" pitchFamily="18" charset="2"/>
                  </a:rPr>
                  <a:t></a:t>
                </a:r>
                <a:r>
                  <a:rPr lang="en-US" sz="2200" dirty="0"/>
                  <a:t> Fe + H</a:t>
                </a:r>
                <a:r>
                  <a:rPr lang="en-US" sz="2200" baseline="-25000" dirty="0"/>
                  <a:t>2</a:t>
                </a:r>
                <a:r>
                  <a:rPr lang="en-US" sz="2200" dirty="0"/>
                  <a:t>O</a:t>
                </a:r>
              </a:p>
              <a:p>
                <a:pPr lvl="1"/>
                <a:r>
                  <a:rPr lang="en-US" sz="2200" dirty="0" err="1"/>
                  <a:t>FeO</a:t>
                </a:r>
                <a:r>
                  <a:rPr lang="en-US" sz="2200" dirty="0"/>
                  <a:t> + C </a:t>
                </a:r>
                <a:r>
                  <a:rPr lang="en-US" sz="2200" dirty="0">
                    <a:sym typeface="Symbol" panose="05050102010706020507" pitchFamily="18" charset="2"/>
                  </a:rPr>
                  <a:t></a:t>
                </a:r>
                <a:r>
                  <a:rPr lang="en-US" sz="2200" dirty="0"/>
                  <a:t> Fe + CO</a:t>
                </a:r>
              </a:p>
              <a:p>
                <a:r>
                  <a:rPr lang="en-US" sz="2200" b="1" dirty="0" err="1"/>
                  <a:t>Sulphating</a:t>
                </a:r>
                <a:r>
                  <a:rPr lang="en-US" sz="2200" b="1" dirty="0"/>
                  <a:t/>
                </a:r>
                <a:r>
                  <a:rPr lang="en-US" sz="2200" b="1" dirty="0" smtClean="0"/>
                  <a:t>Roasting:</a:t>
                </a:r>
              </a:p>
              <a:p>
                <a:r>
                  <a:rPr lang="en-US" sz="2200" dirty="0"/>
                  <a:t>It converts certain </a:t>
                </a:r>
                <a:r>
                  <a:rPr lang="en-US" sz="2200" dirty="0" err="1"/>
                  <a:t>sulphide</a:t>
                </a:r>
                <a:r>
                  <a:rPr lang="en-US" sz="2200" dirty="0"/>
                  <a:t> ores to </a:t>
                </a:r>
                <a:r>
                  <a:rPr lang="en-US" sz="2200" dirty="0" err="1"/>
                  <a:t>sulphates</a:t>
                </a:r>
                <a:r>
                  <a:rPr lang="en-US" sz="2200" dirty="0"/>
                  <a:t>.</a:t>
                </a:r>
              </a:p>
              <a:p>
                <a:pPr lvl="1"/>
                <a:r>
                  <a:rPr lang="en-US" sz="2200" dirty="0" err="1"/>
                  <a:t>ZnS</a:t>
                </a:r>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2</m:t>
                        </m:r>
                      </m:den>
                    </m:f>
                  </m:oMath>
                </a14:m>
                <a:r>
                  <a:rPr lang="en-US" sz="2200" dirty="0"/>
                  <a:t>O</a:t>
                </a:r>
                <a:r>
                  <a:rPr lang="en-US" sz="2200" baseline="-25000" dirty="0"/>
                  <a:t>2</a:t>
                </a:r>
                <a:r>
                  <a:rPr lang="en-US" sz="2200" dirty="0"/>
                  <a:t/>
                </a:r>
                <a:r>
                  <a:rPr lang="en-US" sz="2200" dirty="0">
                    <a:sym typeface="Symbol" panose="05050102010706020507" pitchFamily="18" charset="2"/>
                  </a:rPr>
                  <a:t></a:t>
                </a:r>
                <a:r>
                  <a:rPr lang="en-US" sz="2200" dirty="0"/>
                  <a:t/>
                </a:r>
                <a:r>
                  <a:rPr lang="en-US" sz="2200" dirty="0" err="1"/>
                  <a:t>ZnO</a:t>
                </a:r>
                <a:r>
                  <a:rPr lang="en-US" sz="2200" dirty="0"/>
                  <a:t> + SO</a:t>
                </a:r>
                <a:r>
                  <a:rPr lang="en-US" sz="2200" baseline="-25000" dirty="0"/>
                  <a:t>2</a:t>
                </a:r>
                <a:endParaRPr lang="en-US" sz="2200" dirty="0"/>
              </a:p>
              <a:p>
                <a:pPr lvl="1"/>
                <a:r>
                  <a:rPr lang="en-US" sz="2200" dirty="0" err="1"/>
                  <a:t>ZnO</a:t>
                </a:r>
                <a:r>
                  <a:rPr lang="en-US" sz="2200" dirty="0"/>
                  <a:t> + SO</a:t>
                </a:r>
                <a:r>
                  <a:rPr lang="en-US" sz="2200" baseline="-25000" dirty="0"/>
                  <a:t>3</a:t>
                </a:r>
                <a:r>
                  <a:rPr lang="en-US" sz="2200" dirty="0"/>
                  <a:t/>
                </a:r>
                <a:r>
                  <a:rPr lang="en-US" sz="2200" dirty="0">
                    <a:sym typeface="Symbol" panose="05050102010706020507" pitchFamily="18" charset="2"/>
                  </a:rPr>
                  <a:t></a:t>
                </a:r>
                <a:r>
                  <a:rPr lang="en-US" sz="2200" dirty="0"/>
                  <a:t> ZnSO</a:t>
                </a:r>
                <a:r>
                  <a:rPr lang="en-US" sz="2200" baseline="-25000" dirty="0"/>
                  <a:t>4</a:t>
                </a:r>
                <a:endParaRPr lang="en-US" sz="2200" dirty="0"/>
              </a:p>
              <a:p>
                <a:pPr lvl="1"/>
                <a:r>
                  <a:rPr lang="en-US" sz="2200" dirty="0"/>
                  <a:t>2SO</a:t>
                </a:r>
                <a:r>
                  <a:rPr lang="en-US" sz="2200" baseline="-25000" dirty="0"/>
                  <a:t>2</a:t>
                </a:r>
                <a:r>
                  <a:rPr lang="en-US" sz="2200" dirty="0"/>
                  <a:t> + O</a:t>
                </a:r>
                <a:r>
                  <a:rPr lang="en-US" sz="2200" baseline="-25000" dirty="0"/>
                  <a:t>2</a:t>
                </a:r>
                <a:r>
                  <a:rPr lang="en-US" sz="2200" dirty="0"/>
                  <a:t/>
                </a:r>
                <a:r>
                  <a:rPr lang="en-US" sz="2200" dirty="0">
                    <a:sym typeface="Symbol" panose="05050102010706020507" pitchFamily="18" charset="2"/>
                  </a:rPr>
                  <a:t></a:t>
                </a:r>
                <a:r>
                  <a:rPr lang="en-US" sz="2200" dirty="0"/>
                  <a:t> 2SO</a:t>
                </a:r>
                <a:r>
                  <a:rPr lang="en-US" sz="2200" baseline="-25000" dirty="0"/>
                  <a:t>3</a:t>
                </a:r>
                <a:endParaRPr lang="en-US" sz="2200" dirty="0"/>
              </a:p>
              <a:p>
                <a:pPr lvl="0"/>
                <a:r>
                  <a:rPr lang="en-US" sz="2200" dirty="0"/>
                  <a:t>Reduction of hematite to magnetite is an example of </a:t>
                </a:r>
                <a:r>
                  <a:rPr lang="en-US" sz="2200" b="1" dirty="0"/>
                  <a:t>magnetic roasting</a:t>
                </a:r>
                <a:r>
                  <a:rPr lang="en-US" sz="2200" dirty="0"/>
                  <a:t>.</a:t>
                </a:r>
              </a:p>
              <a:p>
                <a:r>
                  <a:rPr lang="en-US" sz="2200" b="1" dirty="0"/>
                  <a:t>Blast roasting</a:t>
                </a:r>
                <a:r>
                  <a:rPr lang="en-US" sz="2200" dirty="0"/>
                  <a:t> or </a:t>
                </a:r>
                <a:r>
                  <a:rPr lang="en-US" sz="2200" b="1" dirty="0"/>
                  <a:t>sinter roasting</a:t>
                </a:r>
                <a:r>
                  <a:rPr lang="en-US" sz="2200" dirty="0"/>
                  <a:t> is not only modifies the physical condition of an ore but also helps in its partial oxidation.</a:t>
                </a:r>
                <a:endParaRPr lang="en-US" sz="22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71600" y="914401"/>
                <a:ext cx="9601200" cy="4959928"/>
              </a:xfrm>
              <a:blipFill>
                <a:blip r:embed="rId2"/>
                <a:stretch>
                  <a:fillRect l="-698" t="-1229" r="-508" b="-22113"/>
                </a:stretch>
              </a:blipFill>
            </p:spPr>
            <p:txBody>
              <a:bodyPr/>
              <a:lstStyle/>
              <a:p>
                <a:r>
                  <a:rPr lang="en-US">
                    <a:noFill/>
                  </a:rPr>
                  <a:t> </a:t>
                </a:r>
              </a:p>
            </p:txBody>
          </p:sp>
        </mc:Fallback>
      </mc:AlternateContent>
    </p:spTree>
    <p:extLst>
      <p:ext uri="{BB962C8B-B14F-4D97-AF65-F5344CB8AC3E}">
        <p14:creationId xmlns="" xmlns:p14="http://schemas.microsoft.com/office/powerpoint/2010/main" val="526427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roasting: Based on types of furnace design used for roasting</a:t>
            </a:r>
          </a:p>
        </p:txBody>
      </p:sp>
      <p:sp>
        <p:nvSpPr>
          <p:cNvPr id="3" name="Content Placeholder 2"/>
          <p:cNvSpPr>
            <a:spLocks noGrp="1"/>
          </p:cNvSpPr>
          <p:nvPr>
            <p:ph idx="1"/>
          </p:nvPr>
        </p:nvSpPr>
        <p:spPr/>
        <p:txBody>
          <a:bodyPr/>
          <a:lstStyle/>
          <a:p>
            <a:r>
              <a:rPr lang="en-US" sz="2200" dirty="0" smtClean="0"/>
              <a:t>Hearth </a:t>
            </a:r>
            <a:r>
              <a:rPr lang="en-US" sz="2200" dirty="0"/>
              <a:t>roasting</a:t>
            </a:r>
          </a:p>
          <a:p>
            <a:r>
              <a:rPr lang="en-US" sz="2200" dirty="0" smtClean="0"/>
              <a:t>Flash </a:t>
            </a:r>
            <a:r>
              <a:rPr lang="en-US" sz="2200" dirty="0"/>
              <a:t>roasting</a:t>
            </a:r>
          </a:p>
          <a:p>
            <a:r>
              <a:rPr lang="en-US" sz="2200" dirty="0" smtClean="0"/>
              <a:t>Fluidized </a:t>
            </a:r>
            <a:r>
              <a:rPr lang="en-US" sz="2200" dirty="0"/>
              <a:t>bed roasting</a:t>
            </a:r>
          </a:p>
          <a:p>
            <a:r>
              <a:rPr lang="en-US" sz="2200" dirty="0" smtClean="0"/>
              <a:t>Blast </a:t>
            </a:r>
            <a:r>
              <a:rPr lang="en-US" sz="2200" dirty="0"/>
              <a:t>roasting or sinter roasting</a:t>
            </a:r>
          </a:p>
          <a:p>
            <a:endParaRPr lang="en-US" dirty="0"/>
          </a:p>
        </p:txBody>
      </p:sp>
    </p:spTree>
    <p:extLst>
      <p:ext uri="{BB962C8B-B14F-4D97-AF65-F5344CB8AC3E}">
        <p14:creationId xmlns="" xmlns:p14="http://schemas.microsoft.com/office/powerpoint/2010/main" val="99771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rth Roasting.jpg"/>
          <p:cNvPicPr>
            <a:picLocks noGrp="1" noChangeAspect="1"/>
          </p:cNvPicPr>
          <p:nvPr>
            <p:ph idx="1"/>
          </p:nvPr>
        </p:nvPicPr>
        <p:blipFill>
          <a:blip r:embed="rId2"/>
          <a:stretch>
            <a:fillRect/>
          </a:stretch>
        </p:blipFill>
        <p:spPr>
          <a:xfrm>
            <a:off x="1440132" y="518159"/>
            <a:ext cx="7856268" cy="589835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lash Roasting.jpg"/>
          <p:cNvPicPr>
            <a:picLocks noGrp="1" noChangeAspect="1"/>
          </p:cNvPicPr>
          <p:nvPr>
            <p:ph idx="1"/>
          </p:nvPr>
        </p:nvPicPr>
        <p:blipFill>
          <a:blip r:embed="rId2"/>
          <a:stretch>
            <a:fillRect/>
          </a:stretch>
        </p:blipFill>
        <p:spPr>
          <a:xfrm>
            <a:off x="1607772" y="381000"/>
            <a:ext cx="9456468" cy="60699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luidized Bed Roasting.jpg"/>
          <p:cNvPicPr>
            <a:picLocks noGrp="1" noChangeAspect="1"/>
          </p:cNvPicPr>
          <p:nvPr>
            <p:ph idx="1"/>
          </p:nvPr>
        </p:nvPicPr>
        <p:blipFill>
          <a:blip r:embed="rId2"/>
          <a:srcRect l="10680"/>
          <a:stretch>
            <a:fillRect/>
          </a:stretch>
        </p:blipFill>
        <p:spPr>
          <a:xfrm>
            <a:off x="1082040" y="0"/>
            <a:ext cx="8183880" cy="648189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nter Roasting.jpg"/>
          <p:cNvPicPr>
            <a:picLocks noGrp="1" noChangeAspect="1"/>
          </p:cNvPicPr>
          <p:nvPr>
            <p:ph idx="1"/>
          </p:nvPr>
        </p:nvPicPr>
        <p:blipFill>
          <a:blip r:embed="rId2"/>
          <a:stretch>
            <a:fillRect/>
          </a:stretch>
        </p:blipFill>
        <p:spPr>
          <a:xfrm>
            <a:off x="1424892" y="350520"/>
            <a:ext cx="9913668" cy="601277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fontScale="90000"/>
          </a:bodyPr>
          <a:lstStyle/>
          <a:p>
            <a:r>
              <a:rPr lang="en-US" dirty="0"/>
              <a:t>Kinetics of roasting</a:t>
            </a:r>
          </a:p>
        </p:txBody>
      </p:sp>
      <p:sp>
        <p:nvSpPr>
          <p:cNvPr id="3" name="Content Placeholder 2"/>
          <p:cNvSpPr>
            <a:spLocks noGrp="1"/>
          </p:cNvSpPr>
          <p:nvPr>
            <p:ph idx="1"/>
          </p:nvPr>
        </p:nvSpPr>
        <p:spPr>
          <a:xfrm>
            <a:off x="1371600" y="1510145"/>
            <a:ext cx="9601200" cy="4946073"/>
          </a:xfrm>
        </p:spPr>
        <p:txBody>
          <a:bodyPr>
            <a:noAutofit/>
          </a:bodyPr>
          <a:lstStyle/>
          <a:p>
            <a:r>
              <a:rPr lang="en-US" dirty="0"/>
              <a:t>Rate of roasting can be increase by increase rate of diffusion of O2 through M-oxide layer by following way.</a:t>
            </a:r>
          </a:p>
          <a:p>
            <a:pPr lvl="0"/>
            <a:r>
              <a:rPr lang="en-US" dirty="0"/>
              <a:t>Grinding of metal </a:t>
            </a:r>
            <a:r>
              <a:rPr lang="en-US" dirty="0" err="1"/>
              <a:t>sulphide</a:t>
            </a:r>
            <a:r>
              <a:rPr lang="en-US" dirty="0"/>
              <a:t> (increasing surface area):</a:t>
            </a:r>
          </a:p>
          <a:p>
            <a:pPr lvl="1"/>
            <a:r>
              <a:rPr lang="en-US" dirty="0"/>
              <a:t>By increasing the ratio of </a:t>
            </a:r>
            <a:r>
              <a:rPr lang="en-US" dirty="0" err="1"/>
              <a:t>sulphide</a:t>
            </a:r>
            <a:r>
              <a:rPr lang="en-US" dirty="0"/>
              <a:t> area to unit weight of M-</a:t>
            </a:r>
            <a:r>
              <a:rPr lang="en-US" dirty="0" err="1"/>
              <a:t>sulphide</a:t>
            </a:r>
            <a:r>
              <a:rPr lang="en-US" dirty="0"/>
              <a:t> particles.</a:t>
            </a:r>
          </a:p>
          <a:p>
            <a:pPr lvl="0"/>
            <a:r>
              <a:rPr lang="en-US" dirty="0"/>
              <a:t>Increasing temperature (keeping within limit to avoid fusion):</a:t>
            </a:r>
          </a:p>
          <a:p>
            <a:pPr lvl="1"/>
            <a:r>
              <a:rPr lang="en-US" dirty="0"/>
              <a:t>It increases rate of diffusion of gases (i.e. O</a:t>
            </a:r>
            <a:r>
              <a:rPr lang="en-US" baseline="-25000" dirty="0"/>
              <a:t>2</a:t>
            </a:r>
            <a:r>
              <a:rPr lang="en-US" dirty="0"/>
              <a:t>,SO</a:t>
            </a:r>
            <a:r>
              <a:rPr lang="en-US" baseline="-25000" dirty="0"/>
              <a:t>2</a:t>
            </a:r>
            <a:r>
              <a:rPr lang="en-US" dirty="0"/>
              <a:t>) through pores in M-oxide layer</a:t>
            </a:r>
            <a:r>
              <a:rPr lang="en-US" dirty="0" smtClean="0"/>
              <a:t>.</a:t>
            </a:r>
            <a:endParaRPr lang="en-US" dirty="0"/>
          </a:p>
        </p:txBody>
      </p:sp>
    </p:spTree>
    <p:extLst>
      <p:ext uri="{BB962C8B-B14F-4D97-AF65-F5344CB8AC3E}">
        <p14:creationId xmlns="" xmlns:p14="http://schemas.microsoft.com/office/powerpoint/2010/main" val="2443065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cstate="print"/>
          <a:srcRect l="530" t="1738" r="13315" b="4946"/>
          <a:stretch/>
        </p:blipFill>
        <p:spPr bwMode="auto">
          <a:xfrm>
            <a:off x="1371600" y="685800"/>
            <a:ext cx="9650546" cy="5181600"/>
          </a:xfrm>
          <a:prstGeom prst="rect">
            <a:avLst/>
          </a:prstGeom>
          <a:noFill/>
          <a:ln w="9525">
            <a:noFill/>
            <a:miter lim="800000"/>
            <a:headEnd/>
            <a:tailEnd/>
          </a:ln>
        </p:spPr>
      </p:pic>
    </p:spTree>
    <p:extLst>
      <p:ext uri="{BB962C8B-B14F-4D97-AF65-F5344CB8AC3E}">
        <p14:creationId xmlns="" xmlns:p14="http://schemas.microsoft.com/office/powerpoint/2010/main" val="750143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99655"/>
          </a:xfrm>
        </p:spPr>
        <p:txBody>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Agglomeration</a:t>
            </a:r>
            <a:endParaRPr lang="en-US" dirty="0"/>
          </a:p>
        </p:txBody>
      </p:sp>
      <p:sp>
        <p:nvSpPr>
          <p:cNvPr id="3" name="Content Placeholder 2"/>
          <p:cNvSpPr>
            <a:spLocks noGrp="1"/>
          </p:cNvSpPr>
          <p:nvPr>
            <p:ph idx="1"/>
          </p:nvPr>
        </p:nvSpPr>
        <p:spPr>
          <a:xfrm>
            <a:off x="1371600" y="2064328"/>
            <a:ext cx="9601200" cy="4481945"/>
          </a:xfrm>
        </p:spPr>
        <p:txBody>
          <a:bodyPr/>
          <a:lstStyle/>
          <a:p>
            <a:pPr marL="0" marR="0" algn="just">
              <a:lnSpc>
                <a:spcPct val="115000"/>
              </a:lnSpc>
              <a:spcBef>
                <a:spcPts val="0"/>
              </a:spcBef>
              <a:spcAft>
                <a:spcPts val="1000"/>
              </a:spcAft>
            </a:pPr>
            <a:r>
              <a:rPr lang="en-US" sz="2200" dirty="0">
                <a:latin typeface="Calibri" panose="020F0502020204030204" pitchFamily="34" charset="0"/>
                <a:ea typeface="Times New Roman" panose="02020603050405020304" pitchFamily="18" charset="0"/>
                <a:cs typeface="Times New Roman" panose="02020603050405020304" pitchFamily="18" charset="0"/>
              </a:rPr>
              <a:t>The process by which a relatively fine size material is converted to larger size is called agglomeration.</a:t>
            </a:r>
          </a:p>
          <a:p>
            <a:pPr marL="0" marR="0" algn="just">
              <a:lnSpc>
                <a:spcPct val="115000"/>
              </a:lnSpc>
              <a:spcBef>
                <a:spcPts val="0"/>
              </a:spcBef>
              <a:spcAft>
                <a:spcPts val="1000"/>
              </a:spcAft>
            </a:pPr>
            <a:r>
              <a:rPr lang="en-US" sz="2200" dirty="0">
                <a:latin typeface="Calibri" panose="020F0502020204030204" pitchFamily="34" charset="0"/>
                <a:ea typeface="Times New Roman" panose="02020603050405020304" pitchFamily="18" charset="0"/>
                <a:cs typeface="Times New Roman" panose="02020603050405020304" pitchFamily="18" charset="0"/>
              </a:rPr>
              <a:t>There are three methods of agglomeration</a:t>
            </a:r>
          </a:p>
          <a:p>
            <a:pPr marL="873252" lvl="1" indent="-342900" algn="just">
              <a:lnSpc>
                <a:spcPct val="115000"/>
              </a:lnSpc>
              <a:spcBef>
                <a:spcPts val="0"/>
              </a:spcBef>
              <a:spcAft>
                <a:spcPts val="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Times New Roman" panose="02020603050405020304" pitchFamily="18" charset="0"/>
              </a:rPr>
              <a:t>Sintering</a:t>
            </a:r>
          </a:p>
          <a:p>
            <a:pPr marL="873252" lvl="1" indent="-342900" algn="just">
              <a:lnSpc>
                <a:spcPct val="115000"/>
              </a:lnSpc>
              <a:spcBef>
                <a:spcPts val="0"/>
              </a:spcBef>
              <a:spcAft>
                <a:spcPts val="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Times New Roman" panose="02020603050405020304" pitchFamily="18" charset="0"/>
              </a:rPr>
              <a:t>Pelletizing</a:t>
            </a:r>
          </a:p>
          <a:p>
            <a:pPr marL="873252" lvl="1" indent="-342900" algn="just">
              <a:lnSpc>
                <a:spcPct val="115000"/>
              </a:lnSpc>
              <a:spcBef>
                <a:spcPts val="0"/>
              </a:spcBef>
              <a:spcAft>
                <a:spcPts val="10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Times New Roman" panose="02020603050405020304" pitchFamily="18" charset="0"/>
              </a:rPr>
              <a:t>Briquetting</a:t>
            </a:r>
          </a:p>
          <a:p>
            <a:endParaRPr lang="en-US" dirty="0"/>
          </a:p>
        </p:txBody>
      </p:sp>
    </p:spTree>
    <p:extLst>
      <p:ext uri="{BB962C8B-B14F-4D97-AF65-F5344CB8AC3E}">
        <p14:creationId xmlns="" xmlns:p14="http://schemas.microsoft.com/office/powerpoint/2010/main" val="3683708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AGGLOMERATION</a:t>
            </a:r>
            <a:endParaRPr lang="en-US" dirty="0"/>
          </a:p>
        </p:txBody>
      </p:sp>
      <p:sp>
        <p:nvSpPr>
          <p:cNvPr id="3" name="Content Placeholder 2"/>
          <p:cNvSpPr>
            <a:spLocks noGrp="1"/>
          </p:cNvSpPr>
          <p:nvPr>
            <p:ph idx="1"/>
          </p:nvPr>
        </p:nvSpPr>
        <p:spPr>
          <a:xfrm>
            <a:off x="1371600" y="1731818"/>
            <a:ext cx="9601200" cy="3581400"/>
          </a:xfrm>
        </p:spPr>
        <p:txBody>
          <a:bodyPr>
            <a:noAutofit/>
          </a:bodyPr>
          <a:lstStyle/>
          <a:p>
            <a:pPr algn="just"/>
            <a:r>
              <a:rPr lang="en-US" dirty="0"/>
              <a:t>Agglomeration is used to combine the resulting fine particles into durable clusters. </a:t>
            </a:r>
          </a:p>
          <a:p>
            <a:pPr algn="just"/>
            <a:endParaRPr lang="en-US" dirty="0"/>
          </a:p>
          <a:p>
            <a:pPr algn="just"/>
            <a:r>
              <a:rPr lang="en-US" dirty="0"/>
              <a:t>The iron concentrate is balled in drums and heated to create a hardened agglomerate. </a:t>
            </a:r>
          </a:p>
          <a:p>
            <a:pPr algn="just"/>
            <a:endParaRPr lang="en-US" dirty="0"/>
          </a:p>
          <a:p>
            <a:pPr algn="just"/>
            <a:r>
              <a:rPr lang="en-US" dirty="0"/>
              <a:t>Agglomerates may be in the form of pellets, sinter, briquettes, or nodules. </a:t>
            </a:r>
          </a:p>
          <a:p>
            <a:pPr algn="just"/>
            <a:endParaRPr lang="en-US" dirty="0"/>
          </a:p>
          <a:p>
            <a:pPr algn="just"/>
            <a:r>
              <a:rPr lang="en-US" dirty="0"/>
              <a:t>The purpose of agglomerating iron ore is to improve the permeability of blast furnace feed leading to faster gas-solid contact in the furnace . </a:t>
            </a:r>
          </a:p>
          <a:p>
            <a:pPr algn="just"/>
            <a:endParaRPr lang="en-US" dirty="0"/>
          </a:p>
          <a:p>
            <a:pPr algn="just"/>
            <a:r>
              <a:rPr lang="en-US" dirty="0"/>
              <a:t>Agglomerating the ore prior to being sent to blast furnaces reduces the amount of coke consumed in the furnace by increasing the reduction rate.</a:t>
            </a:r>
          </a:p>
        </p:txBody>
      </p:sp>
    </p:spTree>
    <p:extLst>
      <p:ext uri="{BB962C8B-B14F-4D97-AF65-F5344CB8AC3E}">
        <p14:creationId xmlns="" xmlns:p14="http://schemas.microsoft.com/office/powerpoint/2010/main" val="428664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7364"/>
          </a:xfrm>
        </p:spPr>
        <p:txBody>
          <a:bodyPr>
            <a:normAutofit fontScale="90000"/>
          </a:bodyPr>
          <a:lstStyle/>
          <a:p>
            <a:r>
              <a:rPr lang="en-US" dirty="0" smtClean="0"/>
              <a:t>What is Process Metallurgy?</a:t>
            </a:r>
            <a:br>
              <a:rPr lang="en-US" dirty="0" smtClean="0"/>
            </a:br>
            <a:endParaRPr lang="en-US" dirty="0"/>
          </a:p>
        </p:txBody>
      </p:sp>
      <p:sp>
        <p:nvSpPr>
          <p:cNvPr id="3" name="Content Placeholder 2"/>
          <p:cNvSpPr>
            <a:spLocks noGrp="1"/>
          </p:cNvSpPr>
          <p:nvPr>
            <p:ph idx="1"/>
          </p:nvPr>
        </p:nvSpPr>
        <p:spPr>
          <a:xfrm>
            <a:off x="1274618" y="1579418"/>
            <a:ext cx="9601200" cy="3581400"/>
          </a:xfrm>
        </p:spPr>
        <p:txBody>
          <a:bodyPr>
            <a:normAutofit/>
          </a:bodyPr>
          <a:lstStyle/>
          <a:p>
            <a:r>
              <a:rPr lang="en-US" sz="2400" dirty="0"/>
              <a:t>The branch of metallurgy concerned with the extraction of metals from ore, and with the refining of metals; usually synonymous with extractive metallurgy.</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71600" y="2724584"/>
            <a:ext cx="3519055" cy="2371843"/>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05846" y="2724584"/>
            <a:ext cx="3126167" cy="2371843"/>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602177" y="2724583"/>
            <a:ext cx="3340441" cy="2371843"/>
          </a:xfrm>
          <a:prstGeom prst="rect">
            <a:avLst/>
          </a:prstGeom>
        </p:spPr>
      </p:pic>
    </p:spTree>
    <p:extLst>
      <p:ext uri="{BB962C8B-B14F-4D97-AF65-F5344CB8AC3E}">
        <p14:creationId xmlns="" xmlns:p14="http://schemas.microsoft.com/office/powerpoint/2010/main" val="3258401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4236"/>
          </a:xfrm>
        </p:spPr>
        <p:txBody>
          <a:bodyPr>
            <a:normAutofit fontScale="90000"/>
          </a:bodyPr>
          <a:lstStyle/>
          <a:p>
            <a:r>
              <a:rPr lang="en-US" b="1" dirty="0"/>
              <a:t>Pelletizing</a:t>
            </a:r>
            <a:endParaRPr lang="en-US" dirty="0"/>
          </a:p>
        </p:txBody>
      </p:sp>
      <p:sp>
        <p:nvSpPr>
          <p:cNvPr id="3" name="Content Placeholder 2"/>
          <p:cNvSpPr>
            <a:spLocks noGrp="1"/>
          </p:cNvSpPr>
          <p:nvPr>
            <p:ph idx="1"/>
          </p:nvPr>
        </p:nvSpPr>
        <p:spPr>
          <a:xfrm>
            <a:off x="1371600" y="1510145"/>
            <a:ext cx="9601200" cy="4668982"/>
          </a:xfrm>
        </p:spPr>
        <p:txBody>
          <a:bodyPr/>
          <a:lstStyle/>
          <a:p>
            <a:r>
              <a:rPr lang="en-US" b="1" dirty="0"/>
              <a:t>Pelletizing</a:t>
            </a:r>
            <a:r>
              <a:rPr lang="en-US" dirty="0"/>
              <a:t> is the process of compressed or molding of product into the shape of a pellet. A large range of different products are pelletized including chemicals, iron ore, animal compound feed, and more.</a:t>
            </a:r>
          </a:p>
          <a:p>
            <a:r>
              <a:rPr lang="en-US" dirty="0"/>
              <a:t>Pelletizing is carried out in two types of machines:</a:t>
            </a:r>
          </a:p>
          <a:p>
            <a:pPr lvl="1"/>
            <a:r>
              <a:rPr lang="en-US" dirty="0"/>
              <a:t>Disc pelletizer</a:t>
            </a:r>
          </a:p>
          <a:p>
            <a:pPr lvl="1"/>
            <a:r>
              <a:rPr lang="en-US" dirty="0"/>
              <a:t>Drum </a:t>
            </a:r>
            <a:r>
              <a:rPr lang="en-US" dirty="0" smtClean="0"/>
              <a:t>pelletizer</a:t>
            </a:r>
          </a:p>
          <a:p>
            <a:r>
              <a:rPr lang="en-US" dirty="0"/>
              <a:t>Mixture of fine ore, moisture (10-15%), and binder (2%) (e.g. Bentonite ) is fed as charge to pelletizer.</a:t>
            </a:r>
          </a:p>
          <a:p>
            <a:r>
              <a:rPr lang="en-US" dirty="0"/>
              <a:t>Binding takes place due to binder and moisture.</a:t>
            </a:r>
          </a:p>
          <a:p>
            <a:r>
              <a:rPr lang="en-US" dirty="0"/>
              <a:t>Pelletizing is followed by firing.</a:t>
            </a:r>
            <a:endParaRPr lang="en-US" dirty="0" smtClean="0"/>
          </a:p>
        </p:txBody>
      </p:sp>
    </p:spTree>
    <p:extLst>
      <p:ext uri="{BB962C8B-B14F-4D97-AF65-F5344CB8AC3E}">
        <p14:creationId xmlns="" xmlns:p14="http://schemas.microsoft.com/office/powerpoint/2010/main" val="324238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Pelletizing</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905000" y="1828801"/>
            <a:ext cx="3124200" cy="4525963"/>
          </a:xfrm>
          <a:prstGeom prst="rect">
            <a:avLst/>
          </a:prstGeom>
          <a:noFill/>
          <a:ln w="9525">
            <a:noFill/>
            <a:miter lim="800000"/>
            <a:headEnd/>
            <a:tailEnd/>
          </a:ln>
          <a:effectLst/>
        </p:spPr>
      </p:pic>
      <p:sp>
        <p:nvSpPr>
          <p:cNvPr id="3075" name="Rectangle 3"/>
          <p:cNvSpPr>
            <a:spLocks noChangeArrowheads="1"/>
          </p:cNvSpPr>
          <p:nvPr/>
        </p:nvSpPr>
        <p:spPr bwMode="auto">
          <a:xfrm>
            <a:off x="5410200" y="1447801"/>
            <a:ext cx="4800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dirty="0">
                <a:latin typeface="Arial" pitchFamily="34" charset="0"/>
              </a:rPr>
              <a:t>Formation of green balls by rolling a fine iron bearing material with a Water + binder or </a:t>
            </a:r>
            <a:r>
              <a:rPr lang="en-US" dirty="0" err="1">
                <a:latin typeface="Arial" pitchFamily="34" charset="0"/>
              </a:rPr>
              <a:t>aditives</a:t>
            </a:r>
            <a:endParaRPr lang="en-US" dirty="0">
              <a:latin typeface="Arial" pitchFamily="34" charset="0"/>
            </a:endParaRPr>
          </a:p>
          <a:p>
            <a:pPr indent="457200" algn="just" fontAlgn="base">
              <a:spcBef>
                <a:spcPct val="0"/>
              </a:spcBef>
              <a:spcAft>
                <a:spcPct val="0"/>
              </a:spcAft>
            </a:pPr>
            <a:r>
              <a:rPr lang="en-US" dirty="0">
                <a:latin typeface="Arial" pitchFamily="34" charset="0"/>
              </a:rPr>
              <a:t>Size: 5-20 mm</a:t>
            </a:r>
          </a:p>
          <a:p>
            <a:pPr indent="457200" algn="just" fontAlgn="base">
              <a:spcBef>
                <a:spcPct val="0"/>
              </a:spcBef>
              <a:spcAft>
                <a:spcPct val="0"/>
              </a:spcAft>
            </a:pPr>
            <a:r>
              <a:rPr lang="en-US" dirty="0">
                <a:latin typeface="Arial" pitchFamily="34" charset="0"/>
              </a:rPr>
              <a:t>Dried, preheated and fired.</a:t>
            </a:r>
          </a:p>
          <a:p>
            <a:pPr indent="457200" algn="just" fontAlgn="base">
              <a:spcBef>
                <a:spcPct val="0"/>
              </a:spcBef>
              <a:spcAft>
                <a:spcPct val="0"/>
              </a:spcAft>
            </a:pPr>
            <a:endParaRPr lang="en-US" sz="2800" dirty="0">
              <a:latin typeface="Arial" pitchFamily="34" charset="0"/>
            </a:endParaRPr>
          </a:p>
        </p:txBody>
      </p:sp>
      <p:sp>
        <p:nvSpPr>
          <p:cNvPr id="3076" name="Rectangle 4"/>
          <p:cNvSpPr>
            <a:spLocks noChangeArrowheads="1"/>
          </p:cNvSpPr>
          <p:nvPr/>
        </p:nvSpPr>
        <p:spPr bwMode="auto">
          <a:xfrm>
            <a:off x="5181600" y="2895600"/>
            <a:ext cx="510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Calibri" pitchFamily="34" charset="0"/>
                <a:ea typeface="Times New Roman" pitchFamily="18" charset="0"/>
              </a:rPr>
              <a:t>Pelletizing is carried out in two types of machines:</a:t>
            </a:r>
          </a:p>
          <a:p>
            <a:pPr eaLnBrk="0" fontAlgn="base" hangingPunct="0">
              <a:spcBef>
                <a:spcPct val="0"/>
              </a:spcBef>
              <a:spcAft>
                <a:spcPct val="0"/>
              </a:spcAft>
              <a:buFontTx/>
              <a:buChar char="•"/>
            </a:pPr>
            <a:r>
              <a:rPr lang="en-US" dirty="0">
                <a:latin typeface="Calibri" pitchFamily="34" charset="0"/>
                <a:ea typeface="Times New Roman" pitchFamily="18" charset="0"/>
              </a:rPr>
              <a:t>Disc </a:t>
            </a:r>
            <a:r>
              <a:rPr lang="en-US" dirty="0" err="1">
                <a:latin typeface="Calibri" pitchFamily="34" charset="0"/>
                <a:ea typeface="Times New Roman" pitchFamily="18" charset="0"/>
              </a:rPr>
              <a:t>pelletizer</a:t>
            </a:r>
            <a:endParaRPr lang="en-US" dirty="0">
              <a:latin typeface="Calibri" pitchFamily="34" charset="0"/>
              <a:ea typeface="Times New Roman" pitchFamily="18" charset="0"/>
            </a:endParaRPr>
          </a:p>
          <a:p>
            <a:pPr eaLnBrk="0" fontAlgn="base" hangingPunct="0">
              <a:spcBef>
                <a:spcPct val="0"/>
              </a:spcBef>
              <a:spcAft>
                <a:spcPct val="0"/>
              </a:spcAft>
              <a:buFontTx/>
              <a:buChar char="•"/>
            </a:pPr>
            <a:r>
              <a:rPr lang="en-US" dirty="0">
                <a:latin typeface="Calibri" pitchFamily="34" charset="0"/>
                <a:ea typeface="Times New Roman" pitchFamily="18" charset="0"/>
              </a:rPr>
              <a:t>Drum </a:t>
            </a:r>
            <a:r>
              <a:rPr lang="en-US" dirty="0" err="1">
                <a:latin typeface="Calibri" pitchFamily="34" charset="0"/>
                <a:ea typeface="Times New Roman" pitchFamily="18" charset="0"/>
              </a:rPr>
              <a:t>pelletizer</a:t>
            </a:r>
            <a:endParaRPr lang="en-US" dirty="0">
              <a:latin typeface="Calibri" pitchFamily="34" charset="0"/>
              <a:ea typeface="Times New Roman" pitchFamily="18" charset="0"/>
            </a:endParaRPr>
          </a:p>
          <a:p>
            <a:pPr eaLnBrk="0" fontAlgn="base" hangingPunct="0">
              <a:spcBef>
                <a:spcPct val="0"/>
              </a:spcBef>
              <a:spcAft>
                <a:spcPct val="0"/>
              </a:spcAft>
            </a:pPr>
            <a:r>
              <a:rPr lang="en-US" dirty="0">
                <a:latin typeface="Calibri" pitchFamily="34" charset="0"/>
                <a:ea typeface="Times New Roman" pitchFamily="18" charset="0"/>
              </a:rPr>
              <a:t>Mixture of fine ore, moisture (10-15%), and binder (2%) (e.g. </a:t>
            </a:r>
            <a:r>
              <a:rPr lang="en-US" dirty="0" err="1">
                <a:latin typeface="Calibri" pitchFamily="34" charset="0"/>
                <a:ea typeface="Times New Roman" pitchFamily="18" charset="0"/>
              </a:rPr>
              <a:t>Bentonite</a:t>
            </a:r>
            <a:r>
              <a:rPr lang="en-US" dirty="0">
                <a:latin typeface="Calibri" pitchFamily="34" charset="0"/>
                <a:ea typeface="Times New Roman" pitchFamily="18" charset="0"/>
              </a:rPr>
              <a:t> ) is fed as charge to </a:t>
            </a:r>
            <a:r>
              <a:rPr lang="en-US" dirty="0" err="1">
                <a:latin typeface="Calibri" pitchFamily="34" charset="0"/>
                <a:ea typeface="Times New Roman" pitchFamily="18" charset="0"/>
              </a:rPr>
              <a:t>pelletizer</a:t>
            </a:r>
            <a:r>
              <a:rPr lang="en-US" dirty="0">
                <a:latin typeface="Calibri" pitchFamily="34" charset="0"/>
                <a:ea typeface="Times New Roman" pitchFamily="18" charset="0"/>
              </a:rPr>
              <a:t>.</a:t>
            </a:r>
          </a:p>
          <a:p>
            <a:pPr eaLnBrk="0" fontAlgn="base" hangingPunct="0">
              <a:spcBef>
                <a:spcPct val="0"/>
              </a:spcBef>
              <a:spcAft>
                <a:spcPct val="0"/>
              </a:spcAft>
            </a:pPr>
            <a:endParaRPr lang="en-US" dirty="0">
              <a:latin typeface="Calibri" pitchFamily="34" charset="0"/>
              <a:ea typeface="Times New Roman" pitchFamily="18" charset="0"/>
            </a:endParaRPr>
          </a:p>
          <a:p>
            <a:pPr eaLnBrk="0" fontAlgn="base" hangingPunct="0">
              <a:spcBef>
                <a:spcPct val="0"/>
              </a:spcBef>
              <a:spcAft>
                <a:spcPct val="0"/>
              </a:spcAft>
            </a:pPr>
            <a:r>
              <a:rPr lang="en-US" b="1" dirty="0">
                <a:latin typeface="Calibri" pitchFamily="34" charset="0"/>
                <a:ea typeface="Times New Roman" pitchFamily="18" charset="0"/>
              </a:rPr>
              <a:t>Steps</a:t>
            </a:r>
          </a:p>
          <a:p>
            <a:pPr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Feed preparation</a:t>
            </a:r>
          </a:p>
          <a:p>
            <a:pPr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Green ball production and sizing</a:t>
            </a:r>
          </a:p>
          <a:p>
            <a:pPr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Green ball </a:t>
            </a:r>
            <a:r>
              <a:rPr lang="en-US" dirty="0" err="1">
                <a:latin typeface="Calibri" pitchFamily="34" charset="0"/>
                <a:ea typeface="Times New Roman" pitchFamily="18" charset="0"/>
              </a:rPr>
              <a:t>induration</a:t>
            </a:r>
            <a:endParaRPr lang="en-US" dirty="0">
              <a:latin typeface="Calibri" pitchFamily="34" charset="0"/>
              <a:ea typeface="Times New Roman" pitchFamily="18" charset="0"/>
            </a:endParaRPr>
          </a:p>
          <a:p>
            <a:pPr lvl="1"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Drying </a:t>
            </a:r>
          </a:p>
          <a:p>
            <a:pPr lvl="1"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Preheating </a:t>
            </a:r>
          </a:p>
          <a:p>
            <a:pPr lvl="1" eaLnBrk="0" fontAlgn="base" hangingPunct="0">
              <a:spcBef>
                <a:spcPct val="0"/>
              </a:spcBef>
              <a:spcAft>
                <a:spcPct val="0"/>
              </a:spcAft>
              <a:buFont typeface="Arial" pitchFamily="34" charset="0"/>
              <a:buChar char="•"/>
            </a:pPr>
            <a:r>
              <a:rPr lang="en-US" dirty="0">
                <a:latin typeface="Calibri" pitchFamily="34" charset="0"/>
                <a:ea typeface="Times New Roman" pitchFamily="18" charset="0"/>
              </a:rPr>
              <a:t>Firing</a:t>
            </a:r>
          </a:p>
          <a:p>
            <a:pPr eaLnBrk="0" fontAlgn="base" hangingPunct="0">
              <a:spcBef>
                <a:spcPct val="0"/>
              </a:spcBef>
              <a:spcAft>
                <a:spcPct val="0"/>
              </a:spcAft>
            </a:pPr>
            <a:endParaRPr lang="en-US" dirty="0">
              <a:latin typeface="Calibri" pitchFamily="34" charset="0"/>
              <a:ea typeface="Times New Roman" pitchFamily="18" charset="0"/>
            </a:endParaRPr>
          </a:p>
        </p:txBody>
      </p:sp>
      <p:sp>
        <p:nvSpPr>
          <p:cNvPr id="7" name="Rectangle 6"/>
          <p:cNvSpPr/>
          <p:nvPr/>
        </p:nvSpPr>
        <p:spPr>
          <a:xfrm>
            <a:off x="5105401" y="6488668"/>
            <a:ext cx="2780377" cy="369332"/>
          </a:xfrm>
          <a:prstGeom prst="rect">
            <a:avLst/>
          </a:prstGeom>
        </p:spPr>
        <p:txBody>
          <a:bodyPr wrap="none">
            <a:spAutoFit/>
          </a:bodyPr>
          <a:lstStyle/>
          <a:p>
            <a:pPr lvl="0" eaLnBrk="0" fontAlgn="base" hangingPunct="0">
              <a:spcBef>
                <a:spcPct val="0"/>
              </a:spcBef>
              <a:spcAft>
                <a:spcPct val="0"/>
              </a:spcAft>
              <a:buFont typeface="Arial" pitchFamily="34" charset="0"/>
              <a:buChar char="•"/>
            </a:pPr>
            <a:r>
              <a:rPr lang="en-US" dirty="0" err="1">
                <a:latin typeface="Calibri" pitchFamily="34" charset="0"/>
                <a:ea typeface="Times New Roman" pitchFamily="18" charset="0"/>
              </a:rPr>
              <a:t>Colling</a:t>
            </a:r>
            <a:r>
              <a:rPr lang="en-US" dirty="0">
                <a:latin typeface="Calibri" pitchFamily="34" charset="0"/>
                <a:ea typeface="Times New Roman" pitchFamily="18" charset="0"/>
              </a:rPr>
              <a:t> of hardened pellets</a:t>
            </a:r>
          </a:p>
        </p:txBody>
      </p:sp>
    </p:spTree>
    <p:extLst>
      <p:ext uri="{BB962C8B-B14F-4D97-AF65-F5344CB8AC3E}">
        <p14:creationId xmlns="" xmlns:p14="http://schemas.microsoft.com/office/powerpoint/2010/main" val="4261814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3509"/>
          </a:xfrm>
        </p:spPr>
        <p:txBody>
          <a:bodyPr/>
          <a:lstStyle/>
          <a:p>
            <a:r>
              <a:rPr lang="en-US" dirty="0" smtClean="0"/>
              <a:t>Pelletizer</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615" t="11421" r="-154" b="34819"/>
          <a:stretch/>
        </p:blipFill>
        <p:spPr>
          <a:xfrm>
            <a:off x="1828801" y="1995055"/>
            <a:ext cx="9074726" cy="2673927"/>
          </a:xfrm>
        </p:spPr>
      </p:pic>
    </p:spTree>
    <p:extLst>
      <p:ext uri="{BB962C8B-B14F-4D97-AF65-F5344CB8AC3E}">
        <p14:creationId xmlns="" xmlns:p14="http://schemas.microsoft.com/office/powerpoint/2010/main" val="2577987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96636"/>
          </a:xfrm>
        </p:spPr>
        <p:txBody>
          <a:bodyPr/>
          <a:lstStyle/>
          <a:p>
            <a:r>
              <a:rPr lang="en-US" b="1" dirty="0"/>
              <a:t>Sintering</a:t>
            </a:r>
            <a:endParaRPr lang="en-US" dirty="0"/>
          </a:p>
        </p:txBody>
      </p:sp>
      <p:sp>
        <p:nvSpPr>
          <p:cNvPr id="3" name="Content Placeholder 2"/>
          <p:cNvSpPr>
            <a:spLocks noGrp="1"/>
          </p:cNvSpPr>
          <p:nvPr>
            <p:ph idx="1"/>
          </p:nvPr>
        </p:nvSpPr>
        <p:spPr>
          <a:xfrm>
            <a:off x="1371600" y="1773381"/>
            <a:ext cx="9601200" cy="4655127"/>
          </a:xfrm>
        </p:spPr>
        <p:txBody>
          <a:bodyPr/>
          <a:lstStyle/>
          <a:p>
            <a:r>
              <a:rPr lang="en-US" sz="2200" b="1" dirty="0"/>
              <a:t>Sintering</a:t>
            </a:r>
            <a:r>
              <a:rPr lang="en-US" sz="2200" dirty="0"/>
              <a:t> is a method for making objects from powder, by heating the material in a sintering furnace below its melting point (solid state sintering) until its particles adhere to each other.</a:t>
            </a:r>
          </a:p>
          <a:p>
            <a:r>
              <a:rPr lang="en-US" sz="2200" dirty="0"/>
              <a:t>Sintering is mostly done in </a:t>
            </a:r>
            <a:r>
              <a:rPr lang="en-US" sz="2200" dirty="0" smtClean="0"/>
              <a:t>Dwight-Lloyd </a:t>
            </a:r>
            <a:r>
              <a:rPr lang="en-US" sz="2200" dirty="0"/>
              <a:t>sintering machine.</a:t>
            </a:r>
          </a:p>
          <a:p>
            <a:r>
              <a:rPr lang="en-US" sz="2200" dirty="0"/>
              <a:t>Mixture of fine ore-mostly </a:t>
            </a:r>
            <a:r>
              <a:rPr lang="en-US" sz="2200" dirty="0" smtClean="0"/>
              <a:t>up to </a:t>
            </a:r>
            <a:r>
              <a:rPr lang="en-US" sz="2200" dirty="0"/>
              <a:t>3 mm excluding 100 mesh, moisture (5%) and solid fuel coke is fed as charge.</a:t>
            </a:r>
          </a:p>
          <a:p>
            <a:r>
              <a:rPr lang="en-US" sz="2200" dirty="0"/>
              <a:t>Binding takes place due to partial fusion.</a:t>
            </a:r>
          </a:p>
          <a:p>
            <a:r>
              <a:rPr lang="en-US" sz="2200" dirty="0"/>
              <a:t>In this, sintering &amp; firing of material takes place </a:t>
            </a:r>
            <a:r>
              <a:rPr lang="en-US" sz="2200" dirty="0" smtClean="0"/>
              <a:t>simultaneously. </a:t>
            </a:r>
            <a:endParaRPr lang="en-US" sz="2200" dirty="0"/>
          </a:p>
          <a:p>
            <a:endParaRPr lang="en-US" dirty="0"/>
          </a:p>
        </p:txBody>
      </p:sp>
    </p:spTree>
    <p:extLst>
      <p:ext uri="{BB962C8B-B14F-4D97-AF65-F5344CB8AC3E}">
        <p14:creationId xmlns="" xmlns:p14="http://schemas.microsoft.com/office/powerpoint/2010/main" val="1757536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Sintering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505200" y="2362200"/>
            <a:ext cx="4572000" cy="4267200"/>
          </a:xfrm>
          <a:prstGeom prst="rect">
            <a:avLst/>
          </a:prstGeom>
          <a:noFill/>
          <a:ln w="9525">
            <a:noFill/>
            <a:miter lim="800000"/>
            <a:headEnd/>
            <a:tailEnd/>
          </a:ln>
          <a:effectLst/>
        </p:spPr>
      </p:pic>
      <p:sp>
        <p:nvSpPr>
          <p:cNvPr id="5" name="TextBox 4"/>
          <p:cNvSpPr txBox="1"/>
          <p:nvPr/>
        </p:nvSpPr>
        <p:spPr>
          <a:xfrm>
            <a:off x="2514600" y="1295401"/>
            <a:ext cx="6172200" cy="646331"/>
          </a:xfrm>
          <a:prstGeom prst="rect">
            <a:avLst/>
          </a:prstGeom>
          <a:noFill/>
        </p:spPr>
        <p:txBody>
          <a:bodyPr wrap="square" rtlCol="0">
            <a:spAutoFit/>
          </a:bodyPr>
          <a:lstStyle/>
          <a:p>
            <a:r>
              <a:rPr lang="en-US" dirty="0"/>
              <a:t>Agglomeration technique of fine materials to produce cluster by incipient fusion at high temperature.</a:t>
            </a:r>
          </a:p>
        </p:txBody>
      </p:sp>
      <p:sp>
        <p:nvSpPr>
          <p:cNvPr id="1027" name="Rectangle 3"/>
          <p:cNvSpPr>
            <a:spLocks noChangeArrowheads="1"/>
          </p:cNvSpPr>
          <p:nvPr/>
        </p:nvSpPr>
        <p:spPr bwMode="auto">
          <a:xfrm>
            <a:off x="2590800" y="1905000"/>
            <a:ext cx="6172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t>Binding takes place due to partial fusion.</a:t>
            </a:r>
          </a:p>
        </p:txBody>
      </p:sp>
    </p:spTree>
    <p:extLst>
      <p:ext uri="{BB962C8B-B14F-4D97-AF65-F5344CB8AC3E}">
        <p14:creationId xmlns="" xmlns:p14="http://schemas.microsoft.com/office/powerpoint/2010/main" val="2739149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28800" y="381001"/>
            <a:ext cx="8305800" cy="6019799"/>
          </a:xfrm>
          <a:prstGeom prst="rect">
            <a:avLst/>
          </a:prstGeom>
          <a:noFill/>
          <a:ln w="9525">
            <a:noFill/>
            <a:miter lim="800000"/>
            <a:headEnd/>
            <a:tailEnd/>
          </a:ln>
          <a:effectLst/>
        </p:spPr>
      </p:pic>
    </p:spTree>
    <p:extLst>
      <p:ext uri="{BB962C8B-B14F-4D97-AF65-F5344CB8AC3E}">
        <p14:creationId xmlns="" xmlns:p14="http://schemas.microsoft.com/office/powerpoint/2010/main" val="2432195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Dwight-</a:t>
            </a:r>
            <a:r>
              <a:rPr lang="en-US" dirty="0" err="1" smtClean="0"/>
              <a:t>Llyod</a:t>
            </a:r>
            <a:r>
              <a:rPr lang="en-US" dirty="0" smtClean="0"/>
              <a:t> sintering Machine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371600" y="1517005"/>
            <a:ext cx="10307782" cy="5015967"/>
          </a:xfrm>
        </p:spPr>
      </p:pic>
    </p:spTree>
    <p:extLst>
      <p:ext uri="{BB962C8B-B14F-4D97-AF65-F5344CB8AC3E}">
        <p14:creationId xmlns="" xmlns:p14="http://schemas.microsoft.com/office/powerpoint/2010/main" val="1525323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00064897"/>
              </p:ext>
            </p:extLst>
          </p:nvPr>
        </p:nvGraphicFramePr>
        <p:xfrm>
          <a:off x="1371598" y="256307"/>
          <a:ext cx="9601202" cy="6205306"/>
        </p:xfrm>
        <a:graphic>
          <a:graphicData uri="http://schemas.openxmlformats.org/drawingml/2006/table">
            <a:tbl>
              <a:tblPr firstRow="1" firstCol="1" bandRow="1">
                <a:tableStyleId>{5C22544A-7EE6-4342-B048-85BDC9FD1C3A}</a:tableStyleId>
              </a:tblPr>
              <a:tblGrid>
                <a:gridCol w="464966">
                  <a:extLst>
                    <a:ext uri="{9D8B030D-6E8A-4147-A177-3AD203B41FA5}">
                      <a16:colId xmlns="" xmlns:a16="http://schemas.microsoft.com/office/drawing/2014/main" val="175889894"/>
                    </a:ext>
                  </a:extLst>
                </a:gridCol>
                <a:gridCol w="4400149">
                  <a:extLst>
                    <a:ext uri="{9D8B030D-6E8A-4147-A177-3AD203B41FA5}">
                      <a16:colId xmlns="" xmlns:a16="http://schemas.microsoft.com/office/drawing/2014/main" val="1654670101"/>
                    </a:ext>
                  </a:extLst>
                </a:gridCol>
                <a:gridCol w="4736087">
                  <a:extLst>
                    <a:ext uri="{9D8B030D-6E8A-4147-A177-3AD203B41FA5}">
                      <a16:colId xmlns="" xmlns:a16="http://schemas.microsoft.com/office/drawing/2014/main" val="3257708896"/>
                    </a:ext>
                  </a:extLst>
                </a:gridCol>
              </a:tblGrid>
              <a:tr h="843985">
                <a:tc>
                  <a:txBody>
                    <a:bodyPr/>
                    <a:lstStyle/>
                    <a:p>
                      <a:pPr marL="0" marR="0" algn="ctr">
                        <a:lnSpc>
                          <a:spcPct val="115000"/>
                        </a:lnSpc>
                        <a:spcBef>
                          <a:spcPts val="0"/>
                        </a:spcBef>
                        <a:spcAft>
                          <a:spcPts val="0"/>
                        </a:spcAft>
                      </a:pPr>
                      <a:r>
                        <a:rPr lang="en-US" sz="1800" dirty="0">
                          <a:effectLst/>
                        </a:rPr>
                        <a:t>No.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Sintering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Pelletizing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96848355"/>
                  </a:ext>
                </a:extLst>
              </a:tr>
              <a:tr h="1128599">
                <a:tc>
                  <a:txBody>
                    <a:bodyPr/>
                    <a:lstStyle/>
                    <a:p>
                      <a:pPr marL="0" marR="0" algn="ctr">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As charge = fine ore + moisture(5%) + solid fuel coke breeze for heat generation fine ore mostly up to 3 mm excluding 100 mesh.</a:t>
                      </a:r>
                    </a:p>
                    <a:p>
                      <a:pPr marL="0" marR="0" algn="just">
                        <a:lnSpc>
                          <a:spcPct val="115000"/>
                        </a:lnSpc>
                        <a:spcBef>
                          <a:spcPts val="0"/>
                        </a:spcBef>
                        <a:spcAft>
                          <a:spcPts val="0"/>
                        </a:spcAft>
                      </a:pPr>
                      <a:r>
                        <a:rPr lang="en-US" sz="1800" dirty="0">
                          <a:effectLst/>
                        </a:rPr>
                        <a:t>Generally no binder is used.</a:t>
                      </a:r>
                    </a:p>
                    <a:p>
                      <a:pPr marL="0" marR="0" algn="just">
                        <a:lnSpc>
                          <a:spcPct val="115000"/>
                        </a:lnSpc>
                        <a:spcBef>
                          <a:spcPts val="0"/>
                        </a:spcBef>
                        <a:spcAft>
                          <a:spcPts val="0"/>
                        </a:spcAft>
                      </a:pPr>
                      <a:r>
                        <a:rPr lang="en-US" sz="1800" dirty="0">
                          <a:effectLst/>
                        </a:rPr>
                        <a:t>Flux may/ may not be used.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As charge = fine ore + moisture (10 - 15%) + binder (2%).</a:t>
                      </a:r>
                    </a:p>
                    <a:p>
                      <a:pPr marL="0" marR="0" algn="just">
                        <a:lnSpc>
                          <a:spcPct val="115000"/>
                        </a:lnSpc>
                        <a:spcBef>
                          <a:spcPts val="0"/>
                        </a:spcBef>
                        <a:spcAft>
                          <a:spcPts val="0"/>
                        </a:spcAft>
                      </a:pPr>
                      <a:r>
                        <a:rPr lang="en-US" sz="1800" dirty="0">
                          <a:effectLst/>
                        </a:rPr>
                        <a:t>Fine ore are very fine of -100 mesh.</a:t>
                      </a:r>
                    </a:p>
                    <a:p>
                      <a:pPr marL="0" marR="0" algn="just">
                        <a:lnSpc>
                          <a:spcPct val="115000"/>
                        </a:lnSpc>
                        <a:spcBef>
                          <a:spcPts val="0"/>
                        </a:spcBef>
                        <a:spcAft>
                          <a:spcPts val="0"/>
                        </a:spcAft>
                      </a:pPr>
                      <a:r>
                        <a:rPr lang="en-US" sz="1800" dirty="0">
                          <a:effectLst/>
                        </a:rPr>
                        <a:t>Moisture – critical amount</a:t>
                      </a:r>
                    </a:p>
                    <a:p>
                      <a:pPr marL="0" marR="0" algn="just">
                        <a:lnSpc>
                          <a:spcPct val="115000"/>
                        </a:lnSpc>
                        <a:spcBef>
                          <a:spcPts val="0"/>
                        </a:spcBef>
                        <a:spcAft>
                          <a:spcPts val="0"/>
                        </a:spcAft>
                      </a:pPr>
                      <a:r>
                        <a:rPr lang="en-US" sz="1800" dirty="0">
                          <a:effectLst/>
                        </a:rPr>
                        <a:t>Binder – organic or inorganic e.g. bentonite.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01600323"/>
                  </a:ext>
                </a:extLst>
              </a:tr>
              <a:tr h="843985">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Charged is mixed and sintered by heating.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Charge is mixed and pelletized by mechanical process.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356581327"/>
                  </a:ext>
                </a:extLst>
              </a:tr>
              <a:tr h="843985">
                <a:tc>
                  <a:txBody>
                    <a:bodyPr/>
                    <a:lstStyle/>
                    <a:p>
                      <a:pPr marL="0" marR="0" algn="ctr">
                        <a:lnSpc>
                          <a:spcPct val="115000"/>
                        </a:lnSpc>
                        <a:spcBef>
                          <a:spcPts val="0"/>
                        </a:spcBef>
                        <a:spcAft>
                          <a:spcPts val="0"/>
                        </a:spcAft>
                      </a:pPr>
                      <a:r>
                        <a:rPr lang="en-US" sz="18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Binding takes place by partial fusion.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Binding takes place because of binder and moisture.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35602986"/>
                  </a:ext>
                </a:extLst>
              </a:tr>
              <a:tr h="843985">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In sintering, sintering and firing of material takes place simultaneously.</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First pelletizing is done followed by firing. Firing is called hardening.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17367799"/>
                  </a:ext>
                </a:extLst>
              </a:tr>
              <a:tr h="843985">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Mostly done in Dwight-Lloyed sintering machine.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It is done on disc or drying pelletizing machine.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88638949"/>
                  </a:ext>
                </a:extLst>
              </a:tr>
              <a:tr h="408041">
                <a:tc>
                  <a:txBody>
                    <a:bodyPr/>
                    <a:lstStyle/>
                    <a:p>
                      <a:pPr marL="0" marR="0" algn="ctr">
                        <a:lnSpc>
                          <a:spcPct val="115000"/>
                        </a:lnSpc>
                        <a:spcBef>
                          <a:spcPts val="0"/>
                        </a:spcBef>
                        <a:spcAft>
                          <a:spcPts val="0"/>
                        </a:spcAft>
                      </a:pPr>
                      <a:r>
                        <a:rPr lang="en-US"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Final product is porous sinter cake.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Final product is pellets of various sizes.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76923954"/>
                  </a:ext>
                </a:extLst>
              </a:tr>
            </a:tbl>
          </a:graphicData>
        </a:graphic>
      </p:graphicFrame>
    </p:spTree>
    <p:extLst>
      <p:ext uri="{BB962C8B-B14F-4D97-AF65-F5344CB8AC3E}">
        <p14:creationId xmlns="" xmlns:p14="http://schemas.microsoft.com/office/powerpoint/2010/main" val="2859201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fontScale="90000"/>
          </a:bodyPr>
          <a:lstStyle/>
          <a:p>
            <a:r>
              <a:rPr lang="en-US" b="1" dirty="0"/>
              <a:t>Briquetting</a:t>
            </a:r>
            <a:endParaRPr lang="en-US" dirty="0"/>
          </a:p>
        </p:txBody>
      </p:sp>
      <p:sp>
        <p:nvSpPr>
          <p:cNvPr id="3" name="Content Placeholder 2"/>
          <p:cNvSpPr>
            <a:spLocks noGrp="1"/>
          </p:cNvSpPr>
          <p:nvPr>
            <p:ph idx="1"/>
          </p:nvPr>
        </p:nvSpPr>
        <p:spPr>
          <a:xfrm>
            <a:off x="1371600" y="1496291"/>
            <a:ext cx="9601200" cy="4849091"/>
          </a:xfrm>
        </p:spPr>
        <p:txBody>
          <a:bodyPr/>
          <a:lstStyle/>
          <a:p>
            <a:r>
              <a:rPr lang="en-US" dirty="0"/>
              <a:t>It is the mechanically processing the fine flux size material using a press, punch and die assembly to get briquettes.</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71600" y="2589143"/>
            <a:ext cx="9601199" cy="4124629"/>
          </a:xfrm>
          <a:prstGeom prst="rect">
            <a:avLst/>
          </a:prstGeom>
        </p:spPr>
      </p:pic>
    </p:spTree>
    <p:extLst>
      <p:ext uri="{BB962C8B-B14F-4D97-AF65-F5344CB8AC3E}">
        <p14:creationId xmlns="" xmlns:p14="http://schemas.microsoft.com/office/powerpoint/2010/main" val="2776923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41218"/>
          </a:xfrm>
        </p:spPr>
        <p:txBody>
          <a:bodyPr/>
          <a:lstStyle/>
          <a:p>
            <a:r>
              <a:rPr lang="en-US" b="1" dirty="0"/>
              <a:t>Need of agglomeration</a:t>
            </a:r>
            <a:endParaRPr lang="en-US" dirty="0"/>
          </a:p>
        </p:txBody>
      </p:sp>
      <p:sp>
        <p:nvSpPr>
          <p:cNvPr id="3" name="Content Placeholder 2"/>
          <p:cNvSpPr>
            <a:spLocks noGrp="1"/>
          </p:cNvSpPr>
          <p:nvPr>
            <p:ph idx="1"/>
          </p:nvPr>
        </p:nvSpPr>
        <p:spPr>
          <a:xfrm>
            <a:off x="1371600" y="1717963"/>
            <a:ext cx="9601200" cy="4655127"/>
          </a:xfrm>
        </p:spPr>
        <p:txBody>
          <a:bodyPr/>
          <a:lstStyle/>
          <a:p>
            <a:r>
              <a:rPr lang="en-US" sz="2200" dirty="0"/>
              <a:t>Lots of fine material produced from various sources.</a:t>
            </a:r>
          </a:p>
          <a:p>
            <a:r>
              <a:rPr lang="en-US" sz="2200" dirty="0"/>
              <a:t>During mining (called blue dust)</a:t>
            </a:r>
          </a:p>
          <a:p>
            <a:r>
              <a:rPr lang="en-US" sz="2200" dirty="0"/>
              <a:t>During concentration (process like flotation)</a:t>
            </a:r>
          </a:p>
          <a:p>
            <a:r>
              <a:rPr lang="en-US" sz="2200" dirty="0"/>
              <a:t>Collection of flue dust (from flue gases)</a:t>
            </a:r>
          </a:p>
          <a:p>
            <a:r>
              <a:rPr lang="en-US" sz="2200" dirty="0"/>
              <a:t>Such material is not suitable for some of the extraction process because it doesn’t give good permeability of the bed. (permeability is ability of gases to pass through)</a:t>
            </a:r>
          </a:p>
          <a:p>
            <a:r>
              <a:rPr lang="en-US" sz="2200" dirty="0" smtClean="0"/>
              <a:t>For </a:t>
            </a:r>
            <a:r>
              <a:rPr lang="en-US" sz="2200" dirty="0"/>
              <a:t>fine size, gas will not pass easily than large particles.</a:t>
            </a:r>
          </a:p>
          <a:p>
            <a:endParaRPr lang="en-US" dirty="0"/>
          </a:p>
        </p:txBody>
      </p:sp>
    </p:spTree>
    <p:extLst>
      <p:ext uri="{BB962C8B-B14F-4D97-AF65-F5344CB8AC3E}">
        <p14:creationId xmlns="" xmlns:p14="http://schemas.microsoft.com/office/powerpoint/2010/main" val="112076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304800"/>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What is Extraction of metals?</a:t>
            </a:r>
          </a:p>
        </p:txBody>
      </p:sp>
      <p:cxnSp>
        <p:nvCxnSpPr>
          <p:cNvPr id="4" name="Straight Arrow Connector 3"/>
          <p:cNvCxnSpPr/>
          <p:nvPr/>
        </p:nvCxnSpPr>
        <p:spPr>
          <a:xfrm rot="5400000">
            <a:off x="6057900" y="1104900"/>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9261" y="1138214"/>
            <a:ext cx="2838277" cy="507831"/>
          </a:xfrm>
          <a:prstGeom prst="rect">
            <a:avLst/>
          </a:prstGeom>
        </p:spPr>
        <p:txBody>
          <a:bodyPr wrap="none">
            <a:spAutoFit/>
          </a:bodyPr>
          <a:lstStyle/>
          <a:p>
            <a:pPr lvl="0" algn="ctr"/>
            <a:r>
              <a:rPr lang="en-US" dirty="0"/>
              <a:t>It is a process of reduction</a:t>
            </a:r>
            <a:r>
              <a:rPr lang="en-US" sz="2700" dirty="0"/>
              <a:t>.</a:t>
            </a:r>
          </a:p>
        </p:txBody>
      </p:sp>
      <p:sp>
        <p:nvSpPr>
          <p:cNvPr id="7" name="Rectangle 6"/>
          <p:cNvSpPr/>
          <p:nvPr/>
        </p:nvSpPr>
        <p:spPr>
          <a:xfrm>
            <a:off x="3651148" y="1695559"/>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What is reduction?</a:t>
            </a:r>
          </a:p>
        </p:txBody>
      </p:sp>
      <p:cxnSp>
        <p:nvCxnSpPr>
          <p:cNvPr id="9" name="Straight Arrow Connector 8"/>
          <p:cNvCxnSpPr/>
          <p:nvPr/>
        </p:nvCxnSpPr>
        <p:spPr>
          <a:xfrm rot="5400000">
            <a:off x="5936354" y="241924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44635" y="2742636"/>
            <a:ext cx="4572000" cy="646331"/>
          </a:xfrm>
          <a:prstGeom prst="rect">
            <a:avLst/>
          </a:prstGeom>
        </p:spPr>
        <p:txBody>
          <a:bodyPr>
            <a:spAutoFit/>
          </a:bodyPr>
          <a:lstStyle/>
          <a:p>
            <a:pPr lvl="0" algn="ctr"/>
            <a:r>
              <a:rPr lang="en-US" dirty="0"/>
              <a:t>Metal present in compound or in solution are convert in to elemental form.</a:t>
            </a:r>
          </a:p>
        </p:txBody>
      </p:sp>
      <p:cxnSp>
        <p:nvCxnSpPr>
          <p:cNvPr id="12" name="Straight Arrow Connector 11"/>
          <p:cNvCxnSpPr/>
          <p:nvPr/>
        </p:nvCxnSpPr>
        <p:spPr>
          <a:xfrm rot="5400000">
            <a:off x="5885765" y="3564772"/>
            <a:ext cx="4204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399" y="3380795"/>
            <a:ext cx="1143000" cy="400110"/>
          </a:xfrm>
          <a:prstGeom prst="rect">
            <a:avLst/>
          </a:prstGeom>
          <a:noFill/>
        </p:spPr>
        <p:txBody>
          <a:bodyPr wrap="square" rtlCol="0">
            <a:spAutoFit/>
          </a:bodyPr>
          <a:lstStyle/>
          <a:p>
            <a:r>
              <a:rPr lang="en-US" sz="2000" b="1" dirty="0"/>
              <a:t>Process</a:t>
            </a:r>
            <a:r>
              <a:rPr lang="en-US" b="1" dirty="0"/>
              <a:t> </a:t>
            </a:r>
          </a:p>
        </p:txBody>
      </p:sp>
      <p:sp>
        <p:nvSpPr>
          <p:cNvPr id="14" name="Rectangle 13"/>
          <p:cNvSpPr/>
          <p:nvPr/>
        </p:nvSpPr>
        <p:spPr>
          <a:xfrm>
            <a:off x="4041336" y="3886200"/>
            <a:ext cx="4244945" cy="369332"/>
          </a:xfrm>
          <a:prstGeom prst="rect">
            <a:avLst/>
          </a:prstGeom>
        </p:spPr>
        <p:txBody>
          <a:bodyPr wrap="none">
            <a:spAutoFit/>
          </a:bodyPr>
          <a:lstStyle/>
          <a:p>
            <a:pPr lvl="0"/>
            <a:r>
              <a:rPr lang="en-US" dirty="0"/>
              <a:t>bulk of metal is separated from impurities</a:t>
            </a:r>
          </a:p>
        </p:txBody>
      </p:sp>
      <p:cxnSp>
        <p:nvCxnSpPr>
          <p:cNvPr id="15" name="Straight Arrow Connector 14"/>
          <p:cNvCxnSpPr/>
          <p:nvPr/>
        </p:nvCxnSpPr>
        <p:spPr>
          <a:xfrm rot="5400000">
            <a:off x="5885764" y="4636445"/>
            <a:ext cx="4204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2200" y="4267200"/>
            <a:ext cx="2057400" cy="677108"/>
          </a:xfrm>
          <a:prstGeom prst="rect">
            <a:avLst/>
          </a:prstGeom>
          <a:noFill/>
        </p:spPr>
        <p:txBody>
          <a:bodyPr wrap="square" rtlCol="0">
            <a:spAutoFit/>
          </a:bodyPr>
          <a:lstStyle/>
          <a:p>
            <a:r>
              <a:rPr lang="en-US" b="1" dirty="0"/>
              <a:t>But </a:t>
            </a:r>
            <a:r>
              <a:rPr lang="en-US" sz="2000" b="1" dirty="0"/>
              <a:t>still</a:t>
            </a:r>
            <a:r>
              <a:rPr lang="en-US" b="1" dirty="0"/>
              <a:t> it is impure </a:t>
            </a:r>
          </a:p>
        </p:txBody>
      </p:sp>
      <p:sp>
        <p:nvSpPr>
          <p:cNvPr id="17" name="Rectangle 16"/>
          <p:cNvSpPr/>
          <p:nvPr/>
        </p:nvSpPr>
        <p:spPr>
          <a:xfrm>
            <a:off x="5117665" y="4975185"/>
            <a:ext cx="1968296" cy="369332"/>
          </a:xfrm>
          <a:prstGeom prst="rect">
            <a:avLst/>
          </a:prstGeom>
        </p:spPr>
        <p:txBody>
          <a:bodyPr wrap="none">
            <a:spAutoFit/>
          </a:bodyPr>
          <a:lstStyle/>
          <a:p>
            <a:r>
              <a:rPr lang="en-US" dirty="0"/>
              <a:t>need to be refined</a:t>
            </a:r>
          </a:p>
        </p:txBody>
      </p:sp>
      <p:sp>
        <p:nvSpPr>
          <p:cNvPr id="18" name="Rectangle 17"/>
          <p:cNvSpPr/>
          <p:nvPr/>
        </p:nvSpPr>
        <p:spPr>
          <a:xfrm>
            <a:off x="3934690" y="5755314"/>
            <a:ext cx="4572000" cy="923330"/>
          </a:xfrm>
          <a:prstGeom prst="rect">
            <a:avLst/>
          </a:prstGeom>
        </p:spPr>
        <p:txBody>
          <a:bodyPr>
            <a:spAutoFit/>
          </a:bodyPr>
          <a:lstStyle/>
          <a:p>
            <a:pPr algn="ctr"/>
            <a:r>
              <a:rPr lang="en-US" dirty="0"/>
              <a:t>Better properties</a:t>
            </a:r>
          </a:p>
          <a:p>
            <a:pPr algn="ctr"/>
            <a:r>
              <a:rPr lang="en-US" dirty="0"/>
              <a:t>Better quality</a:t>
            </a:r>
          </a:p>
          <a:p>
            <a:pPr algn="ctr"/>
            <a:r>
              <a:rPr lang="en-US" dirty="0"/>
              <a:t>Recovery of valuable by products </a:t>
            </a:r>
          </a:p>
        </p:txBody>
      </p:sp>
      <p:cxnSp>
        <p:nvCxnSpPr>
          <p:cNvPr id="19" name="Straight Arrow Connector 18"/>
          <p:cNvCxnSpPr/>
          <p:nvPr/>
        </p:nvCxnSpPr>
        <p:spPr>
          <a:xfrm rot="5400000">
            <a:off x="5891579" y="5513408"/>
            <a:ext cx="4204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89516" y="5276736"/>
            <a:ext cx="2057400" cy="400110"/>
          </a:xfrm>
          <a:prstGeom prst="rect">
            <a:avLst/>
          </a:prstGeom>
          <a:noFill/>
        </p:spPr>
        <p:txBody>
          <a:bodyPr wrap="square" rtlCol="0">
            <a:spAutoFit/>
          </a:bodyPr>
          <a:lstStyle/>
          <a:p>
            <a:r>
              <a:rPr lang="en-US" sz="2000" b="1" dirty="0"/>
              <a:t>After Refining</a:t>
            </a:r>
          </a:p>
        </p:txBody>
      </p:sp>
    </p:spTree>
    <p:extLst>
      <p:ext uri="{BB962C8B-B14F-4D97-AF65-F5344CB8AC3E}">
        <p14:creationId xmlns="" xmlns:p14="http://schemas.microsoft.com/office/powerpoint/2010/main" val="786395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fontScale="90000"/>
          </a:bodyPr>
          <a:lstStyle/>
          <a:p>
            <a:r>
              <a:rPr lang="en-US" b="1" dirty="0"/>
              <a:t>Smelting</a:t>
            </a:r>
            <a:endParaRPr lang="en-US" dirty="0"/>
          </a:p>
        </p:txBody>
      </p:sp>
      <p:sp>
        <p:nvSpPr>
          <p:cNvPr id="3" name="Content Placeholder 2"/>
          <p:cNvSpPr>
            <a:spLocks noGrp="1"/>
          </p:cNvSpPr>
          <p:nvPr>
            <p:ph idx="1"/>
          </p:nvPr>
        </p:nvSpPr>
        <p:spPr>
          <a:xfrm>
            <a:off x="1371600" y="1524000"/>
            <a:ext cx="9601200" cy="4461164"/>
          </a:xfrm>
        </p:spPr>
        <p:txBody>
          <a:bodyPr/>
          <a:lstStyle/>
          <a:p>
            <a:r>
              <a:rPr lang="en-US" dirty="0"/>
              <a:t>Smelting is a process for the production of a metal or metal rich phase called matte. </a:t>
            </a:r>
          </a:p>
          <a:p>
            <a:r>
              <a:rPr lang="en-US" dirty="0"/>
              <a:t>It is the process of reduction of metal oxides with carbon / </a:t>
            </a:r>
            <a:r>
              <a:rPr lang="en-US" dirty="0" err="1"/>
              <a:t>sulphide</a:t>
            </a:r>
            <a:r>
              <a:rPr lang="en-US" dirty="0"/>
              <a:t> / </a:t>
            </a:r>
            <a:r>
              <a:rPr lang="en-US" dirty="0" err="1"/>
              <a:t>sulphur</a:t>
            </a:r>
            <a:r>
              <a:rPr lang="en-US" dirty="0"/>
              <a:t> in a suitable furnace.</a:t>
            </a:r>
          </a:p>
          <a:p>
            <a:r>
              <a:rPr lang="en-US" dirty="0"/>
              <a:t>During smelting it should be remembered that since the gangue in the ore is generally less fusible than metal, a flux must be added to form a slag that is easily fusible. The smelting process for metal extraction can be written as</a:t>
            </a:r>
          </a:p>
          <a:p>
            <a:r>
              <a:rPr lang="en-US" b="1" dirty="0"/>
              <a:t>Mineral + gangue +reducing agent + flux = metal/matte + slag + gas.</a:t>
            </a:r>
          </a:p>
        </p:txBody>
      </p:sp>
    </p:spTree>
    <p:extLst>
      <p:ext uri="{BB962C8B-B14F-4D97-AF65-F5344CB8AC3E}">
        <p14:creationId xmlns="" xmlns:p14="http://schemas.microsoft.com/office/powerpoint/2010/main" val="655007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smtClean="0"/>
              <a:t>SMELTING</a:t>
            </a:r>
            <a:endParaRPr lang="en-US" dirty="0"/>
          </a:p>
        </p:txBody>
      </p:sp>
      <p:sp>
        <p:nvSpPr>
          <p:cNvPr id="3" name="Content Placeholder 2"/>
          <p:cNvSpPr>
            <a:spLocks noGrp="1"/>
          </p:cNvSpPr>
          <p:nvPr>
            <p:ph idx="1"/>
          </p:nvPr>
        </p:nvSpPr>
        <p:spPr>
          <a:xfrm>
            <a:off x="1981200" y="1219200"/>
            <a:ext cx="8229600" cy="5410200"/>
          </a:xfrm>
        </p:spPr>
        <p:txBody>
          <a:bodyPr>
            <a:normAutofit/>
          </a:bodyPr>
          <a:lstStyle/>
          <a:p>
            <a:pPr algn="just"/>
            <a:r>
              <a:rPr lang="en-US" sz="2800" dirty="0"/>
              <a:t>Heating process for production of metal or matte.      (Reduction of oxide of metal with C/S/</a:t>
            </a:r>
            <a:r>
              <a:rPr lang="en-US" sz="2800" dirty="0" err="1"/>
              <a:t>sulphide</a:t>
            </a:r>
            <a:r>
              <a:rPr lang="en-US" sz="2800" dirty="0"/>
              <a:t> in suitable furnace i.e. B/F, Reverberatory F/C or </a:t>
            </a:r>
            <a:r>
              <a:rPr lang="en-US" sz="2800" dirty="0" err="1"/>
              <a:t>ele</a:t>
            </a:r>
            <a:r>
              <a:rPr lang="en-US" sz="2800" dirty="0"/>
              <a:t>. F/C).</a:t>
            </a:r>
          </a:p>
          <a:p>
            <a:pPr algn="just"/>
            <a:endParaRPr lang="en-US" sz="2800" dirty="0"/>
          </a:p>
          <a:p>
            <a:pPr algn="just"/>
            <a:endParaRPr lang="en-US" sz="2800" dirty="0"/>
          </a:p>
          <a:p>
            <a:pPr algn="just"/>
            <a:endParaRPr lang="en-US" sz="2800" dirty="0"/>
          </a:p>
          <a:p>
            <a:pPr algn="just"/>
            <a:endParaRPr lang="en-US" sz="2800" dirty="0"/>
          </a:p>
          <a:p>
            <a:pPr algn="just"/>
            <a:r>
              <a:rPr lang="en-US" sz="2800" dirty="0"/>
              <a:t>Smelting Process</a:t>
            </a:r>
          </a:p>
          <a:p>
            <a:pPr algn="ctr">
              <a:buNone/>
            </a:pPr>
            <a:r>
              <a:rPr lang="en-US" dirty="0"/>
              <a:t>Mineral + Gangue + Reducing agent + Flux = Metal/matte +slag +Gas</a:t>
            </a:r>
          </a:p>
        </p:txBody>
      </p:sp>
      <p:graphicFrame>
        <p:nvGraphicFramePr>
          <p:cNvPr id="6" name="Diagram 5"/>
          <p:cNvGraphicFramePr/>
          <p:nvPr/>
        </p:nvGraphicFramePr>
        <p:xfrm>
          <a:off x="1905000" y="2971800"/>
          <a:ext cx="83820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62600" y="3011270"/>
            <a:ext cx="990600" cy="646331"/>
          </a:xfrm>
          <a:prstGeom prst="rect">
            <a:avLst/>
          </a:prstGeom>
          <a:noFill/>
        </p:spPr>
        <p:txBody>
          <a:bodyPr wrap="square" rtlCol="0">
            <a:spAutoFit/>
          </a:bodyPr>
          <a:lstStyle/>
          <a:p>
            <a:pPr algn="ctr"/>
            <a:r>
              <a:rPr lang="en-US" dirty="0"/>
              <a:t>Addition of flux</a:t>
            </a:r>
          </a:p>
        </p:txBody>
      </p:sp>
    </p:spTree>
    <p:extLst>
      <p:ext uri="{BB962C8B-B14F-4D97-AF65-F5344CB8AC3E}">
        <p14:creationId xmlns="" xmlns:p14="http://schemas.microsoft.com/office/powerpoint/2010/main" val="2975952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 of smelting operation</a:t>
            </a:r>
            <a:endParaRPr lang="en-US" dirty="0"/>
          </a:p>
        </p:txBody>
      </p:sp>
      <p:sp>
        <p:nvSpPr>
          <p:cNvPr id="3" name="Content Placeholder 2"/>
          <p:cNvSpPr>
            <a:spLocks noGrp="1"/>
          </p:cNvSpPr>
          <p:nvPr>
            <p:ph idx="1"/>
          </p:nvPr>
        </p:nvSpPr>
        <p:spPr/>
        <p:txBody>
          <a:bodyPr/>
          <a:lstStyle/>
          <a:p>
            <a:pPr algn="just"/>
            <a:r>
              <a:rPr lang="en-US" dirty="0" smtClean="0"/>
              <a:t>The material to be smelted are usually charged in to solid state.</a:t>
            </a:r>
          </a:p>
          <a:p>
            <a:pPr algn="just"/>
            <a:endParaRPr lang="en-US" dirty="0" smtClean="0"/>
          </a:p>
          <a:p>
            <a:pPr algn="just"/>
            <a:r>
              <a:rPr lang="en-US" dirty="0" smtClean="0"/>
              <a:t>Products – liquid state ; solid material (dust) is carried away by the furnace gases.</a:t>
            </a:r>
          </a:p>
          <a:p>
            <a:pPr algn="just"/>
            <a:endParaRPr lang="en-US" dirty="0" smtClean="0"/>
          </a:p>
          <a:p>
            <a:pPr algn="just"/>
            <a:r>
              <a:rPr lang="en-US" dirty="0" smtClean="0"/>
              <a:t>The heat required for smelting is usually supplied by external sources.</a:t>
            </a:r>
            <a:endParaRPr lang="en-US" dirty="0"/>
          </a:p>
        </p:txBody>
      </p:sp>
    </p:spTree>
    <p:extLst>
      <p:ext uri="{BB962C8B-B14F-4D97-AF65-F5344CB8AC3E}">
        <p14:creationId xmlns="" xmlns:p14="http://schemas.microsoft.com/office/powerpoint/2010/main" val="30455470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533400"/>
            <a:ext cx="3733800" cy="639762"/>
          </a:xfrm>
        </p:spPr>
        <p:txBody>
          <a:bodyPr/>
          <a:lstStyle/>
          <a:p>
            <a:pPr algn="ctr"/>
            <a:r>
              <a:rPr lang="en-US" dirty="0" smtClean="0"/>
              <a:t>Reduction smelting</a:t>
            </a:r>
            <a:endParaRPr lang="en-US" dirty="0"/>
          </a:p>
        </p:txBody>
      </p:sp>
      <p:sp>
        <p:nvSpPr>
          <p:cNvPr id="4" name="Content Placeholder 3"/>
          <p:cNvSpPr>
            <a:spLocks noGrp="1"/>
          </p:cNvSpPr>
          <p:nvPr>
            <p:ph sz="half" idx="2"/>
          </p:nvPr>
        </p:nvSpPr>
        <p:spPr>
          <a:xfrm>
            <a:off x="1981200" y="1524001"/>
            <a:ext cx="4040188" cy="4602163"/>
          </a:xfrm>
        </p:spPr>
        <p:txBody>
          <a:bodyPr/>
          <a:lstStyle/>
          <a:p>
            <a:r>
              <a:rPr lang="en-US" dirty="0" smtClean="0"/>
              <a:t>Carried out in B/F.</a:t>
            </a:r>
          </a:p>
          <a:p>
            <a:endParaRPr lang="en-US" dirty="0" smtClean="0"/>
          </a:p>
          <a:p>
            <a:endParaRPr lang="en-US" dirty="0" smtClean="0"/>
          </a:p>
          <a:p>
            <a:r>
              <a:rPr lang="en-US" dirty="0" smtClean="0"/>
              <a:t>Ore is reduced by C in the presence of Flux</a:t>
            </a:r>
          </a:p>
          <a:p>
            <a:endParaRPr lang="en-US" dirty="0" smtClean="0"/>
          </a:p>
          <a:p>
            <a:r>
              <a:rPr lang="en-US" dirty="0" smtClean="0"/>
              <a:t>Molten metal and slag</a:t>
            </a:r>
          </a:p>
          <a:p>
            <a:endParaRPr lang="en-US" dirty="0"/>
          </a:p>
        </p:txBody>
      </p:sp>
      <p:sp>
        <p:nvSpPr>
          <p:cNvPr id="5" name="Text Placeholder 4"/>
          <p:cNvSpPr>
            <a:spLocks noGrp="1"/>
          </p:cNvSpPr>
          <p:nvPr>
            <p:ph type="body" sz="quarter" idx="3"/>
          </p:nvPr>
        </p:nvSpPr>
        <p:spPr>
          <a:xfrm>
            <a:off x="6400801" y="533400"/>
            <a:ext cx="4041775" cy="639762"/>
          </a:xfrm>
        </p:spPr>
        <p:txBody>
          <a:bodyPr/>
          <a:lstStyle/>
          <a:p>
            <a:pPr algn="ctr"/>
            <a:r>
              <a:rPr lang="en-US" dirty="0" smtClean="0"/>
              <a:t>Matte smelting</a:t>
            </a:r>
            <a:endParaRPr lang="en-US" dirty="0"/>
          </a:p>
        </p:txBody>
      </p:sp>
      <p:sp>
        <p:nvSpPr>
          <p:cNvPr id="6" name="Content Placeholder 5"/>
          <p:cNvSpPr>
            <a:spLocks noGrp="1"/>
          </p:cNvSpPr>
          <p:nvPr>
            <p:ph sz="quarter" idx="4"/>
          </p:nvPr>
        </p:nvSpPr>
        <p:spPr>
          <a:xfrm>
            <a:off x="6169026" y="1600201"/>
            <a:ext cx="4041775" cy="4525963"/>
          </a:xfrm>
        </p:spPr>
        <p:txBody>
          <a:bodyPr/>
          <a:lstStyle/>
          <a:p>
            <a:r>
              <a:rPr lang="en-US" dirty="0" smtClean="0"/>
              <a:t>Either Reverberatory or flash smelter</a:t>
            </a:r>
          </a:p>
          <a:p>
            <a:endParaRPr lang="en-US" dirty="0" smtClean="0"/>
          </a:p>
          <a:p>
            <a:r>
              <a:rPr lang="en-US" dirty="0" smtClean="0"/>
              <a:t>Reducing agent is not used.</a:t>
            </a:r>
          </a:p>
          <a:p>
            <a:endParaRPr lang="en-US" dirty="0" smtClean="0"/>
          </a:p>
          <a:p>
            <a:endParaRPr lang="en-US" dirty="0" smtClean="0"/>
          </a:p>
          <a:p>
            <a:r>
              <a:rPr lang="en-US" dirty="0" smtClean="0"/>
              <a:t>Molten matte and molten slag.</a:t>
            </a:r>
            <a:endParaRPr lang="en-US" dirty="0"/>
          </a:p>
        </p:txBody>
      </p:sp>
    </p:spTree>
    <p:extLst>
      <p:ext uri="{BB962C8B-B14F-4D97-AF65-F5344CB8AC3E}">
        <p14:creationId xmlns="" xmlns:p14="http://schemas.microsoft.com/office/powerpoint/2010/main" val="1415384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fluxes and </a:t>
            </a:r>
            <a:r>
              <a:rPr lang="en-US" dirty="0" err="1" smtClean="0"/>
              <a:t>slags</a:t>
            </a:r>
            <a:endParaRPr lang="en-US" dirty="0"/>
          </a:p>
        </p:txBody>
      </p:sp>
      <p:sp>
        <p:nvSpPr>
          <p:cNvPr id="3" name="Content Placeholder 2"/>
          <p:cNvSpPr>
            <a:spLocks noGrp="1"/>
          </p:cNvSpPr>
          <p:nvPr>
            <p:ph idx="1"/>
          </p:nvPr>
        </p:nvSpPr>
        <p:spPr>
          <a:xfrm>
            <a:off x="1981200" y="1295401"/>
            <a:ext cx="8229600" cy="4830763"/>
          </a:xfrm>
        </p:spPr>
        <p:txBody>
          <a:bodyPr>
            <a:normAutofit fontScale="70000" lnSpcReduction="20000"/>
          </a:bodyPr>
          <a:lstStyle/>
          <a:p>
            <a:pPr marL="514350" indent="-514350">
              <a:buFont typeface="+mj-lt"/>
              <a:buAutoNum type="arabicPeriod"/>
            </a:pPr>
            <a:r>
              <a:rPr lang="en-US" sz="6500" b="1" dirty="0"/>
              <a:t>Flux</a:t>
            </a:r>
          </a:p>
          <a:p>
            <a:pPr marL="514350" indent="-514350">
              <a:buNone/>
            </a:pPr>
            <a:endParaRPr lang="en-US" b="1" dirty="0" smtClean="0"/>
          </a:p>
          <a:p>
            <a:pPr algn="just"/>
            <a:r>
              <a:rPr lang="en-US" dirty="0" smtClean="0"/>
              <a:t>Used to lower both liquidus temperature and viscosity of slag.</a:t>
            </a:r>
          </a:p>
          <a:p>
            <a:pPr algn="just"/>
            <a:endParaRPr lang="en-US" dirty="0" smtClean="0"/>
          </a:p>
          <a:p>
            <a:pPr algn="just"/>
            <a:r>
              <a:rPr lang="en-US" dirty="0" smtClean="0"/>
              <a:t>Classified according to the chemical type and selected on the basis of chemical nature of gangue and the properties desired in the slag( density and viscosity)</a:t>
            </a:r>
          </a:p>
          <a:p>
            <a:pPr algn="just"/>
            <a:endParaRPr lang="en-US" dirty="0" smtClean="0"/>
          </a:p>
          <a:p>
            <a:pPr algn="just"/>
            <a:r>
              <a:rPr lang="en-US" dirty="0" smtClean="0"/>
              <a:t>For siliceous gangue: basic oxide such as lime is used as a flux</a:t>
            </a:r>
          </a:p>
          <a:p>
            <a:pPr algn="just">
              <a:buNone/>
            </a:pPr>
            <a:r>
              <a:rPr lang="en-US" dirty="0" smtClean="0"/>
              <a:t>	For basic gangue: an acidic oxide such as silica used.</a:t>
            </a:r>
          </a:p>
          <a:p>
            <a:pPr algn="just">
              <a:buNone/>
            </a:pPr>
            <a:endParaRPr lang="en-US" dirty="0" smtClean="0"/>
          </a:p>
          <a:p>
            <a:pPr algn="just"/>
            <a:r>
              <a:rPr lang="en-US" dirty="0" smtClean="0"/>
              <a:t>Potassium carbonate /sodium carbonate: flux has to act as cover.</a:t>
            </a:r>
          </a:p>
          <a:p>
            <a:pPr algn="just"/>
            <a:endParaRPr lang="en-US" dirty="0" smtClean="0"/>
          </a:p>
          <a:p>
            <a:pPr algn="just"/>
            <a:r>
              <a:rPr lang="en-US" dirty="0" smtClean="0"/>
              <a:t>Oxidizing flux (Na</a:t>
            </a:r>
            <a:r>
              <a:rPr lang="en-US" baseline="-25000" dirty="0" smtClean="0"/>
              <a:t>2</a:t>
            </a:r>
            <a:r>
              <a:rPr lang="en-US" dirty="0" smtClean="0"/>
              <a:t>O</a:t>
            </a:r>
            <a:r>
              <a:rPr lang="en-US" baseline="-25000" dirty="0" smtClean="0"/>
              <a:t>2</a:t>
            </a:r>
            <a:r>
              <a:rPr lang="en-US" dirty="0" smtClean="0"/>
              <a:t>,NaNO</a:t>
            </a:r>
            <a:r>
              <a:rPr lang="en-US" baseline="-25000" dirty="0" smtClean="0"/>
              <a:t>3</a:t>
            </a:r>
            <a:r>
              <a:rPr lang="en-US" dirty="0" smtClean="0"/>
              <a:t> and KNO</a:t>
            </a:r>
            <a:r>
              <a:rPr lang="en-US" baseline="-25000" dirty="0" smtClean="0"/>
              <a:t>3</a:t>
            </a:r>
            <a:r>
              <a:rPr lang="en-US" dirty="0" smtClean="0"/>
              <a:t>) and Reducing agent ( </a:t>
            </a:r>
            <a:r>
              <a:rPr lang="en-US" dirty="0" err="1" smtClean="0"/>
              <a:t>NaCN</a:t>
            </a:r>
            <a:r>
              <a:rPr lang="en-US" dirty="0" smtClean="0"/>
              <a:t>) : Metallurgy of Precious metals.</a:t>
            </a:r>
          </a:p>
          <a:p>
            <a:pPr algn="just"/>
            <a:endParaRPr lang="en-US" dirty="0" smtClean="0"/>
          </a:p>
          <a:p>
            <a:pPr algn="just"/>
            <a:r>
              <a:rPr lang="en-US" dirty="0" smtClean="0"/>
              <a:t>Neutral flux (CaF2 or Na2SO4): special application for ex. Fused electrolytic bath</a:t>
            </a:r>
          </a:p>
          <a:p>
            <a:pPr algn="just"/>
            <a:endParaRPr lang="en-US" dirty="0"/>
          </a:p>
        </p:txBody>
      </p:sp>
    </p:spTree>
    <p:extLst>
      <p:ext uri="{BB962C8B-B14F-4D97-AF65-F5344CB8AC3E}">
        <p14:creationId xmlns="" xmlns:p14="http://schemas.microsoft.com/office/powerpoint/2010/main" val="1109109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81200" y="304801"/>
            <a:ext cx="8229600" cy="5821363"/>
          </a:xfrm>
        </p:spPr>
        <p:txBody>
          <a:bodyPr>
            <a:normAutofit/>
          </a:bodyPr>
          <a:lstStyle/>
          <a:p>
            <a:pPr marL="742950" indent="-742950">
              <a:buAutoNum type="arabicPeriod" startAt="2"/>
            </a:pPr>
            <a:r>
              <a:rPr lang="en-US" sz="3900" b="1" dirty="0"/>
              <a:t>Slag</a:t>
            </a:r>
          </a:p>
          <a:p>
            <a:pPr marL="742950" indent="-742950">
              <a:buNone/>
            </a:pPr>
            <a:endParaRPr lang="en-US" sz="2500" b="1" dirty="0"/>
          </a:p>
          <a:p>
            <a:pPr algn="just"/>
            <a:r>
              <a:rPr lang="en-US" sz="1900" dirty="0"/>
              <a:t>Two main function</a:t>
            </a:r>
          </a:p>
          <a:p>
            <a:pPr lvl="1" algn="just"/>
            <a:r>
              <a:rPr lang="en-US" sz="1900" dirty="0"/>
              <a:t>Collect the unreduced gangue materials</a:t>
            </a:r>
          </a:p>
          <a:p>
            <a:pPr lvl="1" algn="just"/>
            <a:r>
              <a:rPr lang="en-US" sz="1900" dirty="0"/>
              <a:t>To provide a medium.</a:t>
            </a:r>
          </a:p>
          <a:p>
            <a:pPr algn="just"/>
            <a:endParaRPr lang="en-US" sz="1900" dirty="0"/>
          </a:p>
          <a:p>
            <a:pPr algn="just"/>
            <a:r>
              <a:rPr lang="en-US" sz="1900" dirty="0"/>
              <a:t>To effectively fulfill these functions, a slag must possess the following properties.</a:t>
            </a:r>
          </a:p>
          <a:p>
            <a:pPr lvl="1" algn="just"/>
            <a:r>
              <a:rPr lang="en-US" sz="1900" dirty="0"/>
              <a:t>Specific gravity difference between metal and slag should be high.</a:t>
            </a:r>
          </a:p>
          <a:p>
            <a:pPr lvl="1" algn="just"/>
            <a:r>
              <a:rPr lang="en-US" sz="1900" dirty="0"/>
              <a:t>Slag must be fluid enough</a:t>
            </a:r>
          </a:p>
          <a:p>
            <a:pPr lvl="1" algn="just"/>
            <a:r>
              <a:rPr lang="en-US" sz="1900" dirty="0"/>
              <a:t>Slag must have a chemical composition</a:t>
            </a:r>
          </a:p>
          <a:p>
            <a:pPr algn="just"/>
            <a:endParaRPr lang="en-US" sz="3800" dirty="0"/>
          </a:p>
          <a:p>
            <a:pPr algn="just"/>
            <a:endParaRPr lang="en-US" sz="3800" dirty="0"/>
          </a:p>
        </p:txBody>
      </p:sp>
    </p:spTree>
    <p:extLst>
      <p:ext uri="{BB962C8B-B14F-4D97-AF65-F5344CB8AC3E}">
        <p14:creationId xmlns="" xmlns:p14="http://schemas.microsoft.com/office/powerpoint/2010/main" val="2974448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Smelting</a:t>
            </a:r>
            <a:endParaRPr lang="en-US" dirty="0"/>
          </a:p>
        </p:txBody>
      </p:sp>
      <p:sp>
        <p:nvSpPr>
          <p:cNvPr id="3" name="Content Placeholder 2"/>
          <p:cNvSpPr>
            <a:spLocks noGrp="1"/>
          </p:cNvSpPr>
          <p:nvPr>
            <p:ph idx="1"/>
          </p:nvPr>
        </p:nvSpPr>
        <p:spPr/>
        <p:txBody>
          <a:bodyPr/>
          <a:lstStyle/>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Some of the general characteristics of a smelting operation are:</a:t>
            </a:r>
          </a:p>
          <a:p>
            <a:pPr marL="342900" marR="0" lvl="0" indent="-342900" algn="just">
              <a:lnSpc>
                <a:spcPct val="115000"/>
              </a:lnSpc>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The materials to be smelted are usually charged in the solid state.</a:t>
            </a:r>
          </a:p>
          <a:p>
            <a:pPr marL="342900" marR="0" lvl="0" indent="-342900" algn="just">
              <a:lnSpc>
                <a:spcPct val="115000"/>
              </a:lnSpc>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The products of the smelting furnace are in the liquid state; the solid material that escapes is the dust that is carried away by the furnace gases.</a:t>
            </a:r>
          </a:p>
          <a:p>
            <a:pPr marL="342900" marR="0" lvl="0" indent="-342900" algn="just">
              <a:lnSpc>
                <a:spcPct val="115000"/>
              </a:lnSpc>
              <a:spcBef>
                <a:spcPts val="0"/>
              </a:spcBef>
              <a:spcAft>
                <a:spcPts val="1000"/>
              </a:spcAft>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The heat required for smelting is usually supplied by external sources.</a:t>
            </a:r>
          </a:p>
          <a:p>
            <a:endParaRPr lang="en-US" dirty="0"/>
          </a:p>
        </p:txBody>
      </p:sp>
    </p:spTree>
    <p:extLst>
      <p:ext uri="{BB962C8B-B14F-4D97-AF65-F5344CB8AC3E}">
        <p14:creationId xmlns="" xmlns:p14="http://schemas.microsoft.com/office/powerpoint/2010/main" val="28251562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79764"/>
          </a:xfrm>
        </p:spPr>
        <p:txBody>
          <a:bodyPr>
            <a:normAutofit fontScale="90000"/>
          </a:bodyPr>
          <a:lstStyle/>
          <a:p>
            <a:pPr marL="0" marR="0">
              <a:lnSpc>
                <a:spcPct val="115000"/>
              </a:lnSpc>
              <a:spcBef>
                <a:spcPts val="0"/>
              </a:spcBef>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Types of smelting</a:t>
            </a:r>
            <a:r>
              <a:rPr lang="en-US" sz="4000" dirty="0">
                <a:latin typeface="Calibri" panose="020F0502020204030204" pitchFamily="34" charset="0"/>
                <a:ea typeface="Times New Roman" panose="02020603050405020304" pitchFamily="18" charset="0"/>
                <a:cs typeface="Times New Roman" panose="02020603050405020304" pitchFamily="18" charset="0"/>
              </a:rPr>
              <a:t/>
            </a:r>
            <a:br>
              <a:rPr lang="en-US" sz="400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371600" y="1676400"/>
            <a:ext cx="9601200" cy="4516582"/>
          </a:xfrm>
        </p:spPr>
        <p:txBody>
          <a:bodyPr/>
          <a:lstStyle/>
          <a:p>
            <a:r>
              <a:rPr lang="en-US" b="1" dirty="0"/>
              <a:t>Types of smelting</a:t>
            </a:r>
            <a:endParaRPr lang="en-US" dirty="0"/>
          </a:p>
          <a:p>
            <a:pPr lvl="1"/>
            <a:r>
              <a:rPr lang="en-US" dirty="0"/>
              <a:t>Reduction smelting</a:t>
            </a:r>
          </a:p>
          <a:p>
            <a:pPr lvl="1"/>
            <a:r>
              <a:rPr lang="en-US" dirty="0" smtClean="0"/>
              <a:t>Matte smelting</a:t>
            </a:r>
            <a:endParaRPr lang="en-US" dirty="0"/>
          </a:p>
          <a:p>
            <a:endParaRPr lang="en-US" b="1" dirty="0" smtClean="0"/>
          </a:p>
          <a:p>
            <a:r>
              <a:rPr lang="en-US" b="1" dirty="0" smtClean="0"/>
              <a:t>Reduction </a:t>
            </a:r>
            <a:r>
              <a:rPr lang="en-US" b="1" dirty="0"/>
              <a:t>smelting:</a:t>
            </a:r>
            <a:endParaRPr lang="en-US" dirty="0"/>
          </a:p>
          <a:p>
            <a:pPr lvl="1"/>
            <a:r>
              <a:rPr lang="en-US" dirty="0"/>
              <a:t>That is carried out in a blast or electric furnace, the ore is reducer by carbon, in the presence of flux, to produce the molten metal and the slag.</a:t>
            </a:r>
          </a:p>
          <a:p>
            <a:pPr lvl="1"/>
            <a:r>
              <a:rPr lang="en-US" dirty="0"/>
              <a:t>Sometimes, reduction is brought about by another metal whose oxides are much more suitable than those of the metal being extracted.</a:t>
            </a:r>
          </a:p>
          <a:p>
            <a:endParaRPr lang="en-US" dirty="0"/>
          </a:p>
        </p:txBody>
      </p:sp>
    </p:spTree>
    <p:extLst>
      <p:ext uri="{BB962C8B-B14F-4D97-AF65-F5344CB8AC3E}">
        <p14:creationId xmlns="" xmlns:p14="http://schemas.microsoft.com/office/powerpoint/2010/main" val="2091038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191B0E"/>
                </a:solidFill>
                <a:latin typeface="Calibri" panose="020F0502020204030204" pitchFamily="34" charset="0"/>
                <a:ea typeface="Times New Roman" panose="02020603050405020304" pitchFamily="18" charset="0"/>
                <a:cs typeface="Times New Roman" panose="02020603050405020304" pitchFamily="18" charset="0"/>
              </a:rPr>
              <a:t>Types of smelting</a:t>
            </a:r>
            <a:endParaRPr lang="en-US" dirty="0"/>
          </a:p>
        </p:txBody>
      </p:sp>
      <p:sp>
        <p:nvSpPr>
          <p:cNvPr id="3" name="Content Placeholder 2"/>
          <p:cNvSpPr>
            <a:spLocks noGrp="1"/>
          </p:cNvSpPr>
          <p:nvPr>
            <p:ph idx="1"/>
          </p:nvPr>
        </p:nvSpPr>
        <p:spPr/>
        <p:txBody>
          <a:bodyPr/>
          <a:lstStyle/>
          <a:p>
            <a:pPr marL="0" marR="0" algn="just">
              <a:lnSpc>
                <a:spcPct val="115000"/>
              </a:lnSpc>
              <a:spcBef>
                <a:spcPts val="0"/>
              </a:spcBef>
              <a:spcAft>
                <a:spcPts val="10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Matte smelting:</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usually carried out in either a </a:t>
            </a:r>
            <a:r>
              <a:rPr lang="en-US" dirty="0" err="1">
                <a:latin typeface="Calibri" panose="020F0502020204030204" pitchFamily="34" charset="0"/>
                <a:ea typeface="Times New Roman" panose="02020603050405020304" pitchFamily="18" charset="0"/>
                <a:cs typeface="Times New Roman" panose="02020603050405020304" pitchFamily="18" charset="0"/>
              </a:rPr>
              <a:t>reverberatory</a:t>
            </a:r>
            <a:r>
              <a:rPr lang="en-US" dirty="0">
                <a:latin typeface="Calibri" panose="020F0502020204030204" pitchFamily="34" charset="0"/>
                <a:ea typeface="Times New Roman" panose="02020603050405020304" pitchFamily="18" charset="0"/>
                <a:cs typeface="Times New Roman" panose="02020603050405020304" pitchFamily="18" charset="0"/>
              </a:rPr>
              <a:t> flash smelter. It can be carried out in electric furnace.</a:t>
            </a: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matte smelting, a reducing agent is not used.</a:t>
            </a: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a:t>
            </a:r>
            <a:r>
              <a:rPr lang="en-US" dirty="0" err="1">
                <a:latin typeface="Calibri" panose="020F0502020204030204" pitchFamily="34" charset="0"/>
                <a:ea typeface="Times New Roman" panose="02020603050405020304" pitchFamily="18" charset="0"/>
                <a:cs typeface="Times New Roman" panose="02020603050405020304" pitchFamily="18" charset="0"/>
              </a:rPr>
              <a:t>sulphide</a:t>
            </a:r>
            <a:r>
              <a:rPr lang="en-US" dirty="0">
                <a:latin typeface="Calibri" panose="020F0502020204030204" pitchFamily="34" charset="0"/>
                <a:ea typeface="Times New Roman" panose="02020603050405020304" pitchFamily="18" charset="0"/>
                <a:cs typeface="Times New Roman" panose="02020603050405020304" pitchFamily="18" charset="0"/>
              </a:rPr>
              <a:t> itself acts as a reducing agent.</a:t>
            </a: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this operation, metal is not produced; the products being molten matte and molten slag.</a:t>
            </a:r>
          </a:p>
          <a:p>
            <a:endParaRPr lang="en-US" dirty="0"/>
          </a:p>
        </p:txBody>
      </p:sp>
    </p:spTree>
    <p:extLst>
      <p:ext uri="{BB962C8B-B14F-4D97-AF65-F5344CB8AC3E}">
        <p14:creationId xmlns="" xmlns:p14="http://schemas.microsoft.com/office/powerpoint/2010/main" val="7965526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Distillation</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lstStyle/>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It is carried out for the metals like Zn, Cd, Mg. Here the metal compound is reduced to elemental state of a temperature above boiling point of metal and sometimes reducing agent may be used with metal compound.</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Evaporation result in metal </a:t>
                </a:r>
                <a:r>
                  <a:rPr lang="en-US" dirty="0" err="1">
                    <a:latin typeface="Calibri" panose="020F0502020204030204" pitchFamily="34" charset="0"/>
                    <a:ea typeface="Times New Roman" panose="02020603050405020304" pitchFamily="18" charset="0"/>
                    <a:cs typeface="Times New Roman" panose="02020603050405020304" pitchFamily="18" charset="0"/>
                  </a:rPr>
                  <a:t>vapour</a:t>
                </a:r>
                <a:r>
                  <a:rPr lang="en-US" dirty="0">
                    <a:latin typeface="Calibri" panose="020F0502020204030204" pitchFamily="34" charset="0"/>
                    <a:ea typeface="Times New Roman" panose="02020603050405020304" pitchFamily="18" charset="0"/>
                    <a:cs typeface="Times New Roman" panose="02020603050405020304" pitchFamily="18" charset="0"/>
                  </a:rPr>
                  <a:t>, must then condense to liquid or solid state.</a:t>
                </a:r>
              </a:p>
              <a:p>
                <a:pPr marL="0" marR="0" algn="just">
                  <a:lnSpc>
                    <a:spcPct val="115000"/>
                  </a:lnSpc>
                  <a:spcBef>
                    <a:spcPts val="0"/>
                  </a:spcBef>
                  <a:spcAft>
                    <a:spcPts val="1000"/>
                  </a:spcAft>
                </a:pP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𝑚𝑒𝑡𝑎𝑙</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𝑐𝑜𝑚𝑝𝑜𝑢𝑛𝑑</m:t>
                    </m:r>
                    <m:r>
                      <a:rPr lang="en-US" i="1">
                        <a:latin typeface="Cambria Math" panose="02040503050406030204" pitchFamily="18" charset="0"/>
                        <a:ea typeface="Times New Roman" panose="02020603050405020304" pitchFamily="18" charset="0"/>
                        <a:cs typeface="Times New Roman" panose="02020603050405020304" pitchFamily="18" charset="0"/>
                      </a:rPr>
                      <m:t> </m:t>
                    </m:r>
                    <m:box>
                      <m:boxPr>
                        <m:ctrlPr>
                          <a:rPr lang="en-US" i="1">
                            <a:latin typeface="Cambria Math" panose="02040503050406030204" pitchFamily="18" charset="0"/>
                            <a:ea typeface="Times New Roman" panose="02020603050405020304" pitchFamily="18" charset="0"/>
                            <a:cs typeface="Times New Roman" panose="02020603050405020304" pitchFamily="18" charset="0"/>
                          </a:rPr>
                        </m:ctrlPr>
                      </m:boxPr>
                      <m:e>
                        <m:groupChr>
                          <m:groupChrPr>
                            <m:chr m:val="→"/>
                            <m:vertJc m:val="bot"/>
                            <m:ctrlPr>
                              <a:rPr lang="en-US" i="1">
                                <a:latin typeface="Cambria Math" panose="02040503050406030204" pitchFamily="18" charset="0"/>
                                <a:ea typeface="Times New Roman" panose="02020603050405020304" pitchFamily="18" charset="0"/>
                                <a:cs typeface="Times New Roman" panose="02020603050405020304" pitchFamily="18" charset="0"/>
                              </a:rPr>
                            </m:ctrlPr>
                          </m:groupChrPr>
                          <m:e>
                            <m:r>
                              <a:rPr lang="en-US" i="1">
                                <a:latin typeface="Cambria Math" panose="02040503050406030204" pitchFamily="18" charset="0"/>
                                <a:ea typeface="Times New Roman" panose="02020603050405020304" pitchFamily="18" charset="0"/>
                                <a:cs typeface="Times New Roman" panose="02020603050405020304" pitchFamily="18" charset="0"/>
                              </a:rPr>
                              <m:t>𝑇</m:t>
                            </m:r>
                            <m:r>
                              <a:rPr lang="en-US" i="1">
                                <a:latin typeface="Cambria Math" panose="02040503050406030204" pitchFamily="18" charset="0"/>
                                <a:ea typeface="Times New Roman" panose="02020603050405020304" pitchFamily="18" charset="0"/>
                                <a:cs typeface="Times New Roman" panose="02020603050405020304" pitchFamily="18" charset="0"/>
                              </a:rPr>
                              <m:t>&gt;</m:t>
                            </m:r>
                            <m:r>
                              <a:rPr lang="en-US" i="1">
                                <a:latin typeface="Cambria Math" panose="02040503050406030204" pitchFamily="18" charset="0"/>
                                <a:ea typeface="Times New Roman" panose="02020603050405020304" pitchFamily="18" charset="0"/>
                                <a:cs typeface="Times New Roman" panose="02020603050405020304" pitchFamily="18" charset="0"/>
                              </a:rPr>
                              <m:t>𝐵</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𝑃</m:t>
                            </m:r>
                            <m:r>
                              <a:rPr lang="en-US" i="1">
                                <a:latin typeface="Cambria Math" panose="02040503050406030204" pitchFamily="18" charset="0"/>
                                <a:ea typeface="Times New Roman" panose="02020603050405020304" pitchFamily="18" charset="0"/>
                                <a:cs typeface="Times New Roman" panose="02020603050405020304" pitchFamily="18" charset="0"/>
                              </a:rPr>
                              <m:t>.</m:t>
                            </m:r>
                          </m:e>
                        </m:groupChr>
                      </m:e>
                    </m:box>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𝑚𝑒𝑡𝑎𝑙</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𝑣𝑎𝑝𝑜𝑢𝑟</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𝑎𝑏𝑜𝑣𝑒</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𝐵</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𝑃</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𝑜𝑓</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𝑚𝑒𝑡𝑎𝑙</m:t>
                    </m:r>
                  </m:oMath>
                </a14:m>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e.g. production of  Zn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5" t="-170" r="-635"/>
                </a:stretch>
              </a:blipFill>
            </p:spPr>
            <p:txBody>
              <a:bodyPr/>
              <a:lstStyle/>
              <a:p>
                <a:r>
                  <a:rPr lang="en-US">
                    <a:noFill/>
                  </a:rPr>
                  <a:t> </a:t>
                </a:r>
              </a:p>
            </p:txBody>
          </p:sp>
        </mc:Fallback>
      </mc:AlternateContent>
    </p:spTree>
    <p:extLst>
      <p:ext uri="{BB962C8B-B14F-4D97-AF65-F5344CB8AC3E}">
        <p14:creationId xmlns="" xmlns:p14="http://schemas.microsoft.com/office/powerpoint/2010/main" val="207640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018"/>
            <a:ext cx="9601200" cy="727364"/>
          </a:xfrm>
        </p:spPr>
        <p:txBody>
          <a:bodyPr/>
          <a:lstStyle/>
          <a:p>
            <a:r>
              <a:rPr lang="en-US" dirty="0" smtClean="0"/>
              <a:t>Extractive Metallurgy- An Introduction</a:t>
            </a:r>
            <a:endParaRPr lang="en-US" dirty="0"/>
          </a:p>
        </p:txBody>
      </p:sp>
      <p:sp>
        <p:nvSpPr>
          <p:cNvPr id="3" name="Content Placeholder 2"/>
          <p:cNvSpPr>
            <a:spLocks noGrp="1"/>
          </p:cNvSpPr>
          <p:nvPr>
            <p:ph idx="1"/>
          </p:nvPr>
        </p:nvSpPr>
        <p:spPr>
          <a:xfrm>
            <a:off x="1371600" y="1011383"/>
            <a:ext cx="10474036" cy="5611090"/>
          </a:xfrm>
        </p:spPr>
        <p:txBody>
          <a:bodyPr>
            <a:normAutofit lnSpcReduction="10000"/>
          </a:bodyPr>
          <a:lstStyle/>
          <a:p>
            <a:r>
              <a:rPr lang="en-US" sz="2400" b="1" dirty="0" smtClean="0"/>
              <a:t>Extractive </a:t>
            </a:r>
            <a:r>
              <a:rPr lang="en-US" sz="2400" b="1" dirty="0"/>
              <a:t>Metallurgy</a:t>
            </a:r>
            <a:r>
              <a:rPr lang="en-US" sz="2400" dirty="0"/>
              <a:t> deals with extraction and refining of metals. More than sixty elements are metals which are generally extracted from various forms of natural occurrence in the Earth’s crust.</a:t>
            </a:r>
          </a:p>
          <a:p>
            <a:r>
              <a:rPr lang="en-US" sz="2400" b="1" dirty="0"/>
              <a:t>A mineral</a:t>
            </a:r>
            <a:r>
              <a:rPr lang="en-US" sz="2400" dirty="0"/>
              <a:t> is a naturally occurring compound. These are mostly inorganic compounds consisting of one or more metals in association with nonmetals e.g. oxygen, </a:t>
            </a:r>
            <a:r>
              <a:rPr lang="en-US" sz="2400" dirty="0" err="1"/>
              <a:t>sulphur</a:t>
            </a:r>
            <a:r>
              <a:rPr lang="en-US" sz="2400" dirty="0"/>
              <a:t> etc.  A mineral is solid and crystalline and has a composition varying within certain limits. It also has well defined physical properties.</a:t>
            </a:r>
          </a:p>
          <a:p>
            <a:r>
              <a:rPr lang="en-US" sz="2400" b="1" dirty="0"/>
              <a:t>An ore</a:t>
            </a:r>
            <a:r>
              <a:rPr lang="en-US" sz="2400" dirty="0"/>
              <a:t> is a naturally occurring aggregate of minerals from which one or more metals or minerals may be extracted economically. An ore may exhibit wide variation in composition and is physical and chemical characteristics.</a:t>
            </a:r>
          </a:p>
          <a:p>
            <a:r>
              <a:rPr lang="en-US" sz="2400" dirty="0"/>
              <a:t>When ore deposits are exploited in extractive metallurgy there is generally some waste product. This waste is composed of some minerals in the ore which are not useful form the point of view of metal extraction. These are known as gangue or gangue minerals. The useful minerals are sometimes called ore minerals.</a:t>
            </a:r>
          </a:p>
          <a:p>
            <a:endParaRPr lang="en-US" dirty="0"/>
          </a:p>
        </p:txBody>
      </p:sp>
    </p:spTree>
    <p:extLst>
      <p:ext uri="{BB962C8B-B14F-4D97-AF65-F5344CB8AC3E}">
        <p14:creationId xmlns="" xmlns:p14="http://schemas.microsoft.com/office/powerpoint/2010/main" val="4176743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Fire Refining</a:t>
            </a:r>
            <a:endParaRPr lang="en-US" dirty="0"/>
          </a:p>
        </p:txBody>
      </p:sp>
      <p:sp>
        <p:nvSpPr>
          <p:cNvPr id="3" name="Content Placeholder 2"/>
          <p:cNvSpPr>
            <a:spLocks noGrp="1"/>
          </p:cNvSpPr>
          <p:nvPr>
            <p:ph idx="1"/>
          </p:nvPr>
        </p:nvSpPr>
        <p:spPr/>
        <p:txBody>
          <a:bodyPr/>
          <a:lstStyle/>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This process is done to remove impurities and recover precious metal like gold, silver etc.</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e.g. iron making is smelting process &amp; steel making is fire refining process.</a:t>
            </a:r>
          </a:p>
          <a:p>
            <a:endParaRPr lang="en-US" dirty="0"/>
          </a:p>
        </p:txBody>
      </p:sp>
    </p:spTree>
    <p:extLst>
      <p:ext uri="{BB962C8B-B14F-4D97-AF65-F5344CB8AC3E}">
        <p14:creationId xmlns="" xmlns:p14="http://schemas.microsoft.com/office/powerpoint/2010/main" val="13454219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30382"/>
          </a:xfrm>
        </p:spPr>
        <p:txBody>
          <a:bodyPr>
            <a:normAutofit fontScale="90000"/>
          </a:bodyPr>
          <a:lstStyle/>
          <a:p>
            <a:r>
              <a:rPr lang="en-US" b="1" dirty="0"/>
              <a:t>REFINING PROCESSES</a:t>
            </a:r>
            <a:endParaRPr lang="en-US" dirty="0"/>
          </a:p>
        </p:txBody>
      </p:sp>
      <p:pic>
        <p:nvPicPr>
          <p:cNvPr id="4" name="Content Placeholder 3" descr="F:\RONAK SHAH\Lecturer\untitled.JPG"/>
          <p:cNvPicPr>
            <a:picLocks noGrp="1"/>
          </p:cNvPicPr>
          <p:nvPr>
            <p:ph idx="1"/>
          </p:nvPr>
        </p:nvPicPr>
        <p:blipFill>
          <a:blip r:embed="rId2"/>
          <a:srcRect/>
          <a:stretch>
            <a:fillRect/>
          </a:stretch>
        </p:blipFill>
        <p:spPr bwMode="auto">
          <a:xfrm>
            <a:off x="1480637" y="1704109"/>
            <a:ext cx="4007562" cy="3581400"/>
          </a:xfrm>
          <a:prstGeom prst="rect">
            <a:avLst/>
          </a:prstGeom>
          <a:noFill/>
          <a:ln w="9525">
            <a:noFill/>
            <a:miter lim="800000"/>
            <a:headEnd/>
            <a:tailEnd/>
          </a:ln>
        </p:spPr>
      </p:pic>
      <p:sp>
        <p:nvSpPr>
          <p:cNvPr id="5" name="TextBox 4"/>
          <p:cNvSpPr txBox="1"/>
          <p:nvPr/>
        </p:nvSpPr>
        <p:spPr>
          <a:xfrm>
            <a:off x="6172200" y="1565564"/>
            <a:ext cx="5202382" cy="4524315"/>
          </a:xfrm>
          <a:prstGeom prst="rect">
            <a:avLst/>
          </a:prstGeom>
          <a:noFill/>
        </p:spPr>
        <p:txBody>
          <a:bodyPr wrap="square" rtlCol="0">
            <a:spAutoFit/>
          </a:bodyPr>
          <a:lstStyle/>
          <a:p>
            <a:pPr marL="285750" lvl="0" indent="-285750">
              <a:buFont typeface="Arial" panose="020B0604020202020204" pitchFamily="34" charset="0"/>
              <a:buChar char="•"/>
            </a:pPr>
            <a:r>
              <a:rPr lang="en-US" dirty="0"/>
              <a:t>Figure shows a liquid-</a:t>
            </a:r>
            <a:r>
              <a:rPr lang="en-US" dirty="0" err="1"/>
              <a:t>vapour</a:t>
            </a:r>
            <a:r>
              <a:rPr lang="en-US" dirty="0"/>
              <a:t> equilibrium diagram.</a:t>
            </a:r>
          </a:p>
          <a:p>
            <a:pPr marL="285750" lvl="0" indent="-285750">
              <a:buFont typeface="Arial" panose="020B0604020202020204" pitchFamily="34" charset="0"/>
              <a:buChar char="•"/>
            </a:pPr>
            <a:r>
              <a:rPr lang="en-US" dirty="0"/>
              <a:t>Species A has a boiling point lower than that of species B.</a:t>
            </a:r>
          </a:p>
          <a:p>
            <a:pPr marL="285750" lvl="0" indent="-285750">
              <a:buFont typeface="Arial" panose="020B0604020202020204" pitchFamily="34" charset="0"/>
              <a:buChar char="•"/>
            </a:pPr>
            <a:r>
              <a:rPr lang="en-US" dirty="0"/>
              <a:t>Therefore, on heating, A vaporizes more easily. When the liquid of composition X is heated, the first </a:t>
            </a:r>
            <a:r>
              <a:rPr lang="en-US" dirty="0" err="1"/>
              <a:t>vapour</a:t>
            </a:r>
            <a:r>
              <a:rPr lang="en-US" dirty="0"/>
              <a:t> has composition Y which has a higher content of A.</a:t>
            </a:r>
          </a:p>
          <a:p>
            <a:pPr marL="285750" lvl="0" indent="-285750">
              <a:buFont typeface="Arial" panose="020B0604020202020204" pitchFamily="34" charset="0"/>
              <a:buChar char="•"/>
            </a:pPr>
            <a:r>
              <a:rPr lang="en-US" dirty="0"/>
              <a:t>The composition of the </a:t>
            </a:r>
            <a:r>
              <a:rPr lang="en-US" dirty="0" err="1"/>
              <a:t>vapour</a:t>
            </a:r>
            <a:r>
              <a:rPr lang="en-US" dirty="0"/>
              <a:t> and the liquid depends on the temperature at which they are at equilibrium.</a:t>
            </a:r>
          </a:p>
          <a:p>
            <a:pPr marL="285750" lvl="0" indent="-285750">
              <a:buFont typeface="Arial" panose="020B0604020202020204" pitchFamily="34" charset="0"/>
              <a:buChar char="•"/>
            </a:pPr>
            <a:r>
              <a:rPr lang="en-US" dirty="0"/>
              <a:t>However, at any temperature, the </a:t>
            </a:r>
            <a:r>
              <a:rPr lang="en-US" dirty="0" err="1"/>
              <a:t>vapour</a:t>
            </a:r>
            <a:r>
              <a:rPr lang="en-US" dirty="0"/>
              <a:t> has higher fraction of species A compared to that in the liquid.</a:t>
            </a:r>
          </a:p>
          <a:p>
            <a:pPr marL="285750" indent="-285750">
              <a:buFont typeface="Arial" panose="020B0604020202020204" pitchFamily="34" charset="0"/>
              <a:buChar char="•"/>
            </a:pPr>
            <a:r>
              <a:rPr lang="en-US" dirty="0"/>
              <a:t>Therefore A can be preferentially removed from b by distillation.</a:t>
            </a:r>
          </a:p>
        </p:txBody>
      </p:sp>
    </p:spTree>
    <p:extLst>
      <p:ext uri="{BB962C8B-B14F-4D97-AF65-F5344CB8AC3E}">
        <p14:creationId xmlns="" xmlns:p14="http://schemas.microsoft.com/office/powerpoint/2010/main" val="4086257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fontScale="90000"/>
          </a:bodyPr>
          <a:lstStyle/>
          <a:p>
            <a:r>
              <a:rPr lang="en-US" b="1" dirty="0"/>
              <a:t>Selective dissolution</a:t>
            </a:r>
            <a:endParaRPr lang="en-US" dirty="0"/>
          </a:p>
        </p:txBody>
      </p:sp>
      <p:sp>
        <p:nvSpPr>
          <p:cNvPr id="3" name="Content Placeholder 2"/>
          <p:cNvSpPr>
            <a:spLocks noGrp="1"/>
          </p:cNvSpPr>
          <p:nvPr>
            <p:ph idx="1"/>
          </p:nvPr>
        </p:nvSpPr>
        <p:spPr>
          <a:xfrm>
            <a:off x="1371600" y="1371600"/>
            <a:ext cx="9601200" cy="4495800"/>
          </a:xfrm>
        </p:spPr>
        <p:txBody>
          <a:bodyPr/>
          <a:lstStyle/>
          <a:p>
            <a:pPr lvl="0"/>
            <a:r>
              <a:rPr lang="en-US" dirty="0"/>
              <a:t>One can sometime remove an impurity element by selective dissolution in a solvent metal.</a:t>
            </a:r>
          </a:p>
          <a:p>
            <a:pPr lvl="0"/>
            <a:r>
              <a:rPr lang="en-US" dirty="0"/>
              <a:t>For example, during refining of lead bullion obtained from the lead blast furnace, molten zinc is added to recover minor amounts of silver contained in lead.</a:t>
            </a:r>
          </a:p>
          <a:p>
            <a:pPr lvl="0"/>
            <a:r>
              <a:rPr lang="en-US" dirty="0"/>
              <a:t>Zinc dissolves silver preferentially and forms a separate phase which is collected and processed for silver recovery.</a:t>
            </a:r>
          </a:p>
          <a:p>
            <a:pPr lvl="0"/>
            <a:r>
              <a:rPr lang="en-US" dirty="0"/>
              <a:t>This process is called </a:t>
            </a:r>
            <a:r>
              <a:rPr lang="en-US" b="1" dirty="0"/>
              <a:t>Parke’s process</a:t>
            </a:r>
            <a:r>
              <a:rPr lang="en-US" dirty="0"/>
              <a:t>.</a:t>
            </a:r>
          </a:p>
          <a:p>
            <a:endParaRPr lang="en-US" dirty="0"/>
          </a:p>
        </p:txBody>
      </p:sp>
    </p:spTree>
    <p:extLst>
      <p:ext uri="{BB962C8B-B14F-4D97-AF65-F5344CB8AC3E}">
        <p14:creationId xmlns="" xmlns:p14="http://schemas.microsoft.com/office/powerpoint/2010/main" val="3029538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6527"/>
          </a:xfrm>
        </p:spPr>
        <p:txBody>
          <a:bodyPr>
            <a:normAutofit fontScale="90000"/>
          </a:bodyPr>
          <a:lstStyle/>
          <a:p>
            <a:r>
              <a:rPr lang="en-US" b="1" dirty="0"/>
              <a:t>Zone Refining</a:t>
            </a:r>
            <a:endParaRPr lang="en-US" dirty="0"/>
          </a:p>
        </p:txBody>
      </p:sp>
      <p:sp>
        <p:nvSpPr>
          <p:cNvPr id="3" name="Content Placeholder 2"/>
          <p:cNvSpPr>
            <a:spLocks noGrp="1"/>
          </p:cNvSpPr>
          <p:nvPr>
            <p:ph idx="1"/>
          </p:nvPr>
        </p:nvSpPr>
        <p:spPr>
          <a:xfrm>
            <a:off x="1371600" y="1302327"/>
            <a:ext cx="9601200" cy="4565073"/>
          </a:xfrm>
        </p:spPr>
        <p:txBody>
          <a:bodyPr/>
          <a:lstStyle/>
          <a:p>
            <a:endParaRPr lang="en-US" dirty="0"/>
          </a:p>
        </p:txBody>
      </p:sp>
      <p:pic>
        <p:nvPicPr>
          <p:cNvPr id="4" name="Picture 3" descr="F:\RONAK SHAH\Lecturer\Zone.JPG"/>
          <p:cNvPicPr/>
          <p:nvPr/>
        </p:nvPicPr>
        <p:blipFill>
          <a:blip r:embed="rId2"/>
          <a:srcRect/>
          <a:stretch>
            <a:fillRect/>
          </a:stretch>
        </p:blipFill>
        <p:spPr bwMode="auto">
          <a:xfrm>
            <a:off x="1371600" y="1302326"/>
            <a:ext cx="4156364" cy="4565073"/>
          </a:xfrm>
          <a:prstGeom prst="rect">
            <a:avLst/>
          </a:prstGeom>
          <a:noFill/>
          <a:ln w="9525">
            <a:noFill/>
            <a:miter lim="800000"/>
            <a:headEnd/>
            <a:tailEnd/>
          </a:ln>
        </p:spPr>
      </p:pic>
    </p:spTree>
    <p:extLst>
      <p:ext uri="{BB962C8B-B14F-4D97-AF65-F5344CB8AC3E}">
        <p14:creationId xmlns="" xmlns:p14="http://schemas.microsoft.com/office/powerpoint/2010/main" val="3319676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8840.JPG"/>
          <p:cNvPicPr>
            <a:picLocks noGrp="1" noChangeAspect="1"/>
          </p:cNvPicPr>
          <p:nvPr>
            <p:ph idx="1"/>
          </p:nvPr>
        </p:nvPicPr>
        <p:blipFill>
          <a:blip r:embed="rId2" cstate="print"/>
          <a:srcRect t="31489" r="851" b="16596"/>
          <a:stretch>
            <a:fillRect/>
          </a:stretch>
        </p:blipFill>
        <p:spPr>
          <a:xfrm>
            <a:off x="1209040" y="487680"/>
            <a:ext cx="9934814" cy="390144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advancement of semiconductor industry with its requirement for ultra high purity materials led to the development of zone refining.</a:t>
            </a:r>
          </a:p>
          <a:p>
            <a:pPr lvl="0"/>
            <a:r>
              <a:rPr lang="en-US" dirty="0" smtClean="0"/>
              <a:t>In zone refining, a small molten zone moves through a long charge of alloy or impure metal.</a:t>
            </a:r>
          </a:p>
          <a:p>
            <a:pPr lvl="0"/>
            <a:r>
              <a:rPr lang="en-US" dirty="0" smtClean="0"/>
              <a:t>The differences in impurity concentration between liquid </a:t>
            </a:r>
            <a:r>
              <a:rPr lang="en-US" dirty="0" err="1" smtClean="0"/>
              <a:t>ans</a:t>
            </a:r>
            <a:r>
              <a:rPr lang="en-US" dirty="0" smtClean="0"/>
              <a:t> crystallizing solid lead to segregation of impurities into the moving liquid zone and corresponding purification of the solidifying material.</a:t>
            </a:r>
          </a:p>
          <a:p>
            <a:pPr lvl="0"/>
            <a:r>
              <a:rPr lang="en-US" dirty="0" smtClean="0"/>
              <a:t>Zone refining is generally used to produce ultra-pure metals.</a:t>
            </a:r>
          </a:p>
          <a:p>
            <a:pPr lvl="0"/>
            <a:endParaRPr lang="en-US" dirty="0" smtClean="0"/>
          </a:p>
          <a:p>
            <a:pPr lvl="0"/>
            <a:endParaRPr lang="en-US" dirty="0"/>
          </a:p>
          <a:p>
            <a:endParaRPr lang="en-US" dirty="0"/>
          </a:p>
        </p:txBody>
      </p:sp>
    </p:spTree>
    <p:extLst>
      <p:ext uri="{BB962C8B-B14F-4D97-AF65-F5344CB8AC3E}">
        <p14:creationId xmlns="" xmlns:p14="http://schemas.microsoft.com/office/powerpoint/2010/main" val="963449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When a liquid is cooled slowly, then </a:t>
            </a:r>
            <a:r>
              <a:rPr lang="en-US" dirty="0" err="1" smtClean="0"/>
              <a:t>solidifcation</a:t>
            </a:r>
            <a:r>
              <a:rPr lang="en-US" dirty="0" smtClean="0"/>
              <a:t> begins at a particular temperature.</a:t>
            </a:r>
          </a:p>
          <a:p>
            <a:pPr lvl="0"/>
            <a:r>
              <a:rPr lang="en-US" dirty="0" smtClean="0"/>
              <a:t>The initial solid is purer, as the temperature is lowered down, more and more solid separates, the final solid formed having less purity.</a:t>
            </a:r>
          </a:p>
          <a:p>
            <a:pPr lvl="0"/>
            <a:r>
              <a:rPr lang="en-US" dirty="0" smtClean="0"/>
              <a:t>The impurity concentration is lower in the solid than in liquid at equilibrium.</a:t>
            </a:r>
          </a:p>
          <a:p>
            <a:pPr lvl="0"/>
            <a:r>
              <a:rPr lang="en-US" dirty="0" smtClean="0"/>
              <a:t>The differences in the impurity concentration between liquid and crystallizing solid led to segregation of impurities into the moving liquid zone and corresponding purification of the solidifying material. </a:t>
            </a:r>
          </a:p>
          <a:p>
            <a:pPr lvl="0"/>
            <a:r>
              <a:rPr lang="en-US" dirty="0" smtClean="0"/>
              <a:t>Impurities of solid moves along with solidus line and impurities of liquid moves along the </a:t>
            </a:r>
            <a:r>
              <a:rPr lang="en-US" dirty="0" err="1" smtClean="0"/>
              <a:t>liquidus</a:t>
            </a:r>
            <a:r>
              <a:rPr lang="en-US" dirty="0" smtClean="0"/>
              <a:t> line</a:t>
            </a:r>
            <a:endParaRPr lang="en-US" dirty="0"/>
          </a:p>
        </p:txBody>
      </p:sp>
    </p:spTree>
    <p:extLst>
      <p:ext uri="{BB962C8B-B14F-4D97-AF65-F5344CB8AC3E}">
        <p14:creationId xmlns="" xmlns:p14="http://schemas.microsoft.com/office/powerpoint/2010/main" val="363631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 the help of a heating device, a molten metal zone is obtained at one end of the metal bar; then the molten zone is slowly moved from one to another end of the bar by moving heating device.</a:t>
            </a:r>
          </a:p>
          <a:p>
            <a:r>
              <a:rPr lang="en-US" dirty="0" smtClean="0"/>
              <a:t>Thus every time impurities are thrown in liquid zone and hence pure solid is separated from impure liquid.</a:t>
            </a:r>
          </a:p>
          <a:p>
            <a:r>
              <a:rPr lang="en-US" dirty="0" smtClean="0"/>
              <a:t>This process is repeated few times to get ultra pure metal. The impurities are finally segregated at one end of the bar and is chopped out.</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Liquation</a:t>
            </a:r>
            <a:endParaRPr lang="en-US" dirty="0"/>
          </a:p>
        </p:txBody>
      </p:sp>
      <p:sp>
        <p:nvSpPr>
          <p:cNvPr id="3" name="Content Placeholder 2"/>
          <p:cNvSpPr>
            <a:spLocks noGrp="1"/>
          </p:cNvSpPr>
          <p:nvPr>
            <p:ph idx="1"/>
          </p:nvPr>
        </p:nvSpPr>
        <p:spPr/>
        <p:txBody>
          <a:bodyPr/>
          <a:lstStyle/>
          <a:p>
            <a:pPr lvl="0"/>
            <a:r>
              <a:rPr lang="en-US" dirty="0"/>
              <a:t>In liquation, the impurity separates out from the parent metal due to immiscibility, the efficiency of separation being dependent upon the nature of the metal- impurity phase diagram.</a:t>
            </a:r>
          </a:p>
          <a:p>
            <a:pPr lvl="0"/>
            <a:r>
              <a:rPr lang="en-US" dirty="0"/>
              <a:t>An example is provided by the purification of lead through zinc removal.</a:t>
            </a:r>
          </a:p>
          <a:p>
            <a:pPr lvl="0"/>
            <a:r>
              <a:rPr lang="en-US" dirty="0"/>
              <a:t>On cooling impure, lead and solid zinc separate out leaving a liquid poorer in zinc and therefore, richer in lead.</a:t>
            </a:r>
          </a:p>
          <a:p>
            <a:pPr lvl="0"/>
            <a:r>
              <a:rPr lang="en-US" dirty="0"/>
              <a:t>This method, which basically depends on differences in melting points and in densities of immiscible phases is, however, uneconomical and, therefore, rarely employed commercially.</a:t>
            </a:r>
          </a:p>
          <a:p>
            <a:endParaRPr lang="en-US" dirty="0"/>
          </a:p>
        </p:txBody>
      </p:sp>
    </p:spTree>
    <p:extLst>
      <p:ext uri="{BB962C8B-B14F-4D97-AF65-F5344CB8AC3E}">
        <p14:creationId xmlns="" xmlns:p14="http://schemas.microsoft.com/office/powerpoint/2010/main" val="32089193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0491"/>
          </a:xfrm>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Converting</a:t>
            </a:r>
            <a:endParaRPr lang="en-US" dirty="0"/>
          </a:p>
        </p:txBody>
      </p:sp>
      <p:sp>
        <p:nvSpPr>
          <p:cNvPr id="3" name="Content Placeholder 2"/>
          <p:cNvSpPr>
            <a:spLocks noGrp="1"/>
          </p:cNvSpPr>
          <p:nvPr>
            <p:ph idx="1"/>
          </p:nvPr>
        </p:nvSpPr>
        <p:spPr>
          <a:xfrm>
            <a:off x="1371600" y="1773382"/>
            <a:ext cx="9601200" cy="3581400"/>
          </a:xfrm>
        </p:spPr>
        <p:txBody>
          <a:bodyPr/>
          <a:lstStyle/>
          <a:p>
            <a:pPr marL="0" marR="0" algn="just"/>
            <a:r>
              <a:rPr lang="en-US" b="1" dirty="0">
                <a:latin typeface="Calibri" panose="020F0502020204030204" pitchFamily="34" charset="0"/>
                <a:ea typeface="Times New Roman" panose="02020603050405020304" pitchFamily="18" charset="0"/>
                <a:cs typeface="Times New Roman" panose="02020603050405020304" pitchFamily="18" charset="0"/>
              </a:rPr>
              <a:t>Converting</a:t>
            </a:r>
            <a:r>
              <a:rPr lang="en-US" dirty="0">
                <a:latin typeface="Calibri" panose="020F0502020204030204" pitchFamily="34" charset="0"/>
                <a:ea typeface="Times New Roman" panose="02020603050405020304" pitchFamily="18" charset="0"/>
                <a:cs typeface="Times New Roman" panose="02020603050405020304" pitchFamily="18" charset="0"/>
              </a:rPr>
              <a:t> is a term used to describe a number of metallurgical smelting processes. The most commercially important use of the term is in the treatment of molten metal sulfides to produce crude metal and slag, as in the case of copper and nickel converting. Another, now uncommon, use of the term referred to batch treatment of pig iron to produce steel by the Bessemer process. The vessel used was called the Bessemer converter.</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 xmlns:p14="http://schemas.microsoft.com/office/powerpoint/2010/main" val="80986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78181" y="1704110"/>
            <a:ext cx="8229600" cy="4267201"/>
            <a:chOff x="1981200" y="304800"/>
            <a:chExt cx="8229600" cy="4267201"/>
          </a:xfrm>
        </p:grpSpPr>
        <p:sp>
          <p:nvSpPr>
            <p:cNvPr id="2" name="Rectangle 1"/>
            <p:cNvSpPr/>
            <p:nvPr/>
          </p:nvSpPr>
          <p:spPr>
            <a:xfrm>
              <a:off x="3581400" y="304800"/>
              <a:ext cx="487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t>Extractive Metallurgy</a:t>
              </a:r>
            </a:p>
          </p:txBody>
        </p:sp>
        <p:cxnSp>
          <p:nvCxnSpPr>
            <p:cNvPr id="4" name="Straight Arrow Connector 3"/>
            <p:cNvCxnSpPr/>
            <p:nvPr/>
          </p:nvCxnSpPr>
          <p:spPr>
            <a:xfrm rot="5400000">
              <a:off x="5715397" y="1066403"/>
              <a:ext cx="6096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81200" y="1371600"/>
              <a:ext cx="259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Pyrometallurgy</a:t>
              </a:r>
            </a:p>
          </p:txBody>
        </p:sp>
        <p:sp>
          <p:nvSpPr>
            <p:cNvPr id="8" name="Rectangle 7"/>
            <p:cNvSpPr/>
            <p:nvPr/>
          </p:nvSpPr>
          <p:spPr>
            <a:xfrm>
              <a:off x="4800600" y="1371600"/>
              <a:ext cx="259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Hydrometallurgy</a:t>
              </a:r>
            </a:p>
          </p:txBody>
        </p:sp>
        <p:sp>
          <p:nvSpPr>
            <p:cNvPr id="9" name="Rectangle 8"/>
            <p:cNvSpPr/>
            <p:nvPr/>
          </p:nvSpPr>
          <p:spPr>
            <a:xfrm>
              <a:off x="7620000" y="1371600"/>
              <a:ext cx="259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Electrometallurgy</a:t>
              </a:r>
            </a:p>
          </p:txBody>
        </p:sp>
        <p:cxnSp>
          <p:nvCxnSpPr>
            <p:cNvPr id="11" name="Straight Connector 10"/>
            <p:cNvCxnSpPr/>
            <p:nvPr/>
          </p:nvCxnSpPr>
          <p:spPr>
            <a:xfrm>
              <a:off x="3124200" y="990600"/>
              <a:ext cx="586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932906" y="1181100"/>
              <a:ext cx="381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8801100" y="1181100"/>
              <a:ext cx="381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09800" y="3392270"/>
              <a:ext cx="2133600" cy="646331"/>
            </a:xfrm>
            <a:prstGeom prst="rect">
              <a:avLst/>
            </a:prstGeom>
            <a:noFill/>
          </p:spPr>
          <p:txBody>
            <a:bodyPr wrap="square" rtlCol="0">
              <a:spAutoFit/>
            </a:bodyPr>
            <a:lstStyle/>
            <a:p>
              <a:pPr algn="ctr"/>
              <a:r>
                <a:rPr lang="en-US" dirty="0"/>
                <a:t>Carried out at high temperature</a:t>
              </a:r>
            </a:p>
          </p:txBody>
        </p:sp>
        <p:sp>
          <p:nvSpPr>
            <p:cNvPr id="20" name="TextBox 19"/>
            <p:cNvSpPr txBox="1"/>
            <p:nvPr/>
          </p:nvSpPr>
          <p:spPr>
            <a:xfrm>
              <a:off x="5029200" y="3219272"/>
              <a:ext cx="2133600" cy="1200329"/>
            </a:xfrm>
            <a:prstGeom prst="rect">
              <a:avLst/>
            </a:prstGeom>
            <a:noFill/>
          </p:spPr>
          <p:txBody>
            <a:bodyPr wrap="square" rtlCol="0">
              <a:spAutoFit/>
            </a:bodyPr>
            <a:lstStyle/>
            <a:p>
              <a:pPr algn="ctr"/>
              <a:r>
                <a:rPr lang="en-US" dirty="0"/>
                <a:t>Carried out in aqueous media at/ or around room temperature</a:t>
              </a:r>
            </a:p>
          </p:txBody>
        </p:sp>
        <p:sp>
          <p:nvSpPr>
            <p:cNvPr id="21" name="TextBox 20"/>
            <p:cNvSpPr txBox="1"/>
            <p:nvPr/>
          </p:nvSpPr>
          <p:spPr>
            <a:xfrm>
              <a:off x="7848600" y="3371672"/>
              <a:ext cx="2133600" cy="1200329"/>
            </a:xfrm>
            <a:prstGeom prst="rect">
              <a:avLst/>
            </a:prstGeom>
            <a:noFill/>
          </p:spPr>
          <p:txBody>
            <a:bodyPr wrap="square" rtlCol="0">
              <a:spAutoFit/>
            </a:bodyPr>
            <a:lstStyle/>
            <a:p>
              <a:pPr algn="ctr"/>
              <a:r>
                <a:rPr lang="en-US" dirty="0"/>
                <a:t>Employs electrolysis for separation at room as well as high temperature</a:t>
              </a:r>
            </a:p>
          </p:txBody>
        </p:sp>
        <p:cxnSp>
          <p:nvCxnSpPr>
            <p:cNvPr id="25" name="Straight Arrow Connector 24"/>
            <p:cNvCxnSpPr>
              <a:stCxn id="7" idx="2"/>
            </p:cNvCxnSpPr>
            <p:nvPr/>
          </p:nvCxnSpPr>
          <p:spPr>
            <a:xfrm rot="5400000">
              <a:off x="2705100" y="27051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449094" y="2704306"/>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419306" y="2780506"/>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644320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r>
              <a:rPr lang="en-US" b="1" dirty="0">
                <a:latin typeface="Calibri" panose="020F0502020204030204" pitchFamily="34" charset="0"/>
                <a:ea typeface="Times New Roman" panose="02020603050405020304" pitchFamily="18" charset="0"/>
                <a:cs typeface="Times New Roman" panose="02020603050405020304" pitchFamily="18" charset="0"/>
              </a:rPr>
              <a:t>Converting in copper metallurgy</a:t>
            </a:r>
            <a:r>
              <a:rPr lang="en-US" b="1" dirty="0">
                <a:latin typeface="Times New Roman" panose="02020603050405020304" pitchFamily="18" charset="0"/>
                <a:ea typeface="Times New Roman" panose="02020603050405020304" pitchFamily="18" charset="0"/>
              </a:rPr>
              <a:t/>
            </a:r>
            <a:br>
              <a:rPr lang="en-US" b="1"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1371600" y="1551709"/>
            <a:ext cx="9601200" cy="5084618"/>
          </a:xfrm>
        </p:spPr>
        <p:txBody>
          <a:bodyPr>
            <a:normAutofit/>
          </a:bodyPr>
          <a:lstStyle/>
          <a:p>
            <a:pPr marL="0" marR="0" algn="just"/>
            <a:r>
              <a:rPr lang="en-US" dirty="0">
                <a:latin typeface="Calibri" panose="020F0502020204030204" pitchFamily="34" charset="0"/>
                <a:ea typeface="Times New Roman" panose="02020603050405020304" pitchFamily="18" charset="0"/>
                <a:cs typeface="Times New Roman" panose="02020603050405020304" pitchFamily="18" charset="0"/>
              </a:rPr>
              <a:t>A mixture of copper and iron sulfides referred to as matte is treated in converters to oxidize iron in the first stage, and oxidize copper in the second stage. In the first stage oxygen enriched air is blown through the </a:t>
            </a:r>
            <a:r>
              <a:rPr lang="en-US" dirty="0" err="1">
                <a:latin typeface="Calibri" panose="020F0502020204030204" pitchFamily="34" charset="0"/>
                <a:ea typeface="Times New Roman" panose="02020603050405020304" pitchFamily="18" charset="0"/>
                <a:cs typeface="Times New Roman" panose="02020603050405020304" pitchFamily="18" charset="0"/>
              </a:rPr>
              <a:t>tuyeres</a:t>
            </a:r>
            <a:r>
              <a:rPr lang="en-US" dirty="0">
                <a:latin typeface="Calibri" panose="020F0502020204030204" pitchFamily="34" charset="0"/>
                <a:ea typeface="Times New Roman" panose="02020603050405020304" pitchFamily="18" charset="0"/>
                <a:cs typeface="Times New Roman" panose="02020603050405020304" pitchFamily="18" charset="0"/>
              </a:rPr>
              <a:t> to partially convert metal sulfides to oxides:</a:t>
            </a:r>
            <a:endParaRPr lang="en-US" dirty="0">
              <a:latin typeface="Times New Roman" panose="02020603050405020304" pitchFamily="18" charset="0"/>
              <a:ea typeface="Times New Roman" panose="02020603050405020304" pitchFamily="18" charset="0"/>
            </a:endParaRPr>
          </a:p>
          <a:p>
            <a:pPr marL="987552" lvl="1" algn="just">
              <a:lnSpc>
                <a:spcPct val="115000"/>
              </a:lnSpc>
              <a:spcBef>
                <a:spcPts val="0"/>
              </a:spcBef>
              <a:spcAft>
                <a:spcPts val="1000"/>
              </a:spcAft>
            </a:pPr>
            <a:r>
              <a:rPr lang="en-US" sz="1800" dirty="0" err="1">
                <a:latin typeface="Calibri" panose="020F0502020204030204" pitchFamily="34" charset="0"/>
                <a:ea typeface="Times New Roman" panose="02020603050405020304" pitchFamily="18" charset="0"/>
                <a:cs typeface="Times New Roman" panose="02020603050405020304" pitchFamily="18" charset="0"/>
              </a:rPr>
              <a:t>FeS</a:t>
            </a:r>
            <a:r>
              <a:rPr lang="en-US" sz="1800" dirty="0">
                <a:latin typeface="Calibri" panose="020F0502020204030204" pitchFamily="34" charset="0"/>
                <a:ea typeface="Times New Roman" panose="02020603050405020304" pitchFamily="18" charset="0"/>
                <a:cs typeface="Times New Roman" panose="02020603050405020304" pitchFamily="18" charset="0"/>
              </a:rPr>
              <a:t> + O</a:t>
            </a:r>
            <a:r>
              <a:rPr lang="en-US" sz="18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latin typeface="Calibri" panose="020F0502020204030204" pitchFamily="34" charset="0"/>
                <a:ea typeface="Times New Roman" panose="02020603050405020304" pitchFamily="18" charset="0"/>
                <a:cs typeface="Times New Roman" panose="02020603050405020304" pitchFamily="18" charset="0"/>
              </a:rPr>
              <a:t>FeO</a:t>
            </a:r>
            <a:r>
              <a:rPr lang="en-US" sz="1800" dirty="0">
                <a:latin typeface="Calibri" panose="020F0502020204030204" pitchFamily="34" charset="0"/>
                <a:ea typeface="Times New Roman" panose="02020603050405020304" pitchFamily="18" charset="0"/>
                <a:cs typeface="Times New Roman" panose="02020603050405020304" pitchFamily="18" charset="0"/>
              </a:rPr>
              <a:t> + SO</a:t>
            </a:r>
            <a:r>
              <a:rPr lang="en-US" sz="18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marL="987552" lvl="1" algn="just">
              <a:lnSpc>
                <a:spcPct val="115000"/>
              </a:lnSpc>
              <a:spcBef>
                <a:spcPts val="0"/>
              </a:spcBef>
              <a:spcAft>
                <a:spcPts val="1000"/>
              </a:spcAft>
            </a:pPr>
            <a:r>
              <a:rPr lang="en-US" sz="1800" dirty="0" err="1">
                <a:latin typeface="Calibri" panose="020F0502020204030204" pitchFamily="34" charset="0"/>
                <a:ea typeface="Times New Roman" panose="02020603050405020304" pitchFamily="18" charset="0"/>
                <a:cs typeface="Times New Roman" panose="02020603050405020304" pitchFamily="18" charset="0"/>
              </a:rPr>
              <a:t>CuS</a:t>
            </a:r>
            <a:r>
              <a:rPr lang="en-US" sz="1800" dirty="0">
                <a:latin typeface="Calibri" panose="020F0502020204030204" pitchFamily="34" charset="0"/>
                <a:ea typeface="Times New Roman" panose="02020603050405020304" pitchFamily="18" charset="0"/>
                <a:cs typeface="Times New Roman" panose="02020603050405020304" pitchFamily="18" charset="0"/>
              </a:rPr>
              <a:t> + O</a:t>
            </a:r>
            <a:r>
              <a:rPr lang="en-US" sz="18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latin typeface="Calibri" panose="020F0502020204030204" pitchFamily="34" charset="0"/>
                <a:ea typeface="Times New Roman" panose="02020603050405020304" pitchFamily="18" charset="0"/>
                <a:cs typeface="Times New Roman" panose="02020603050405020304" pitchFamily="18" charset="0"/>
              </a:rPr>
              <a:t>CuO</a:t>
            </a:r>
            <a:r>
              <a:rPr lang="en-US" sz="1800" dirty="0">
                <a:latin typeface="Calibri" panose="020F0502020204030204" pitchFamily="34" charset="0"/>
                <a:ea typeface="Times New Roman" panose="02020603050405020304" pitchFamily="18" charset="0"/>
                <a:cs typeface="Times New Roman" panose="02020603050405020304" pitchFamily="18" charset="0"/>
              </a:rPr>
              <a:t> + SO</a:t>
            </a:r>
            <a:r>
              <a:rPr lang="en-US" sz="18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r>
              <a:rPr lang="en-US" dirty="0"/>
              <a:t>Since iron has greater affinity to oxygen, the produced copper oxide reacts with the remaining iron sulfide:</a:t>
            </a:r>
          </a:p>
          <a:p>
            <a:pPr lvl="1"/>
            <a:r>
              <a:rPr lang="en-US" dirty="0" err="1"/>
              <a:t>CuO</a:t>
            </a:r>
            <a:r>
              <a:rPr lang="en-US" dirty="0"/>
              <a:t> + </a:t>
            </a:r>
            <a:r>
              <a:rPr lang="en-US" dirty="0" err="1"/>
              <a:t>FeS</a:t>
            </a:r>
            <a:r>
              <a:rPr lang="en-US" dirty="0"/>
              <a:t> </a:t>
            </a:r>
            <a:r>
              <a:rPr lang="en-US" dirty="0">
                <a:sym typeface="Symbol" panose="05050102010706020507" pitchFamily="18" charset="2"/>
              </a:rPr>
              <a:t></a:t>
            </a:r>
            <a:r>
              <a:rPr lang="en-US" dirty="0"/>
              <a:t> </a:t>
            </a:r>
            <a:r>
              <a:rPr lang="en-US" dirty="0" err="1"/>
              <a:t>CuS</a:t>
            </a:r>
            <a:r>
              <a:rPr lang="en-US" dirty="0"/>
              <a:t> + </a:t>
            </a:r>
            <a:r>
              <a:rPr lang="en-US" dirty="0" err="1"/>
              <a:t>FeO</a:t>
            </a:r>
            <a:r>
              <a:rPr lang="en-US" dirty="0"/>
              <a:t> </a:t>
            </a:r>
          </a:p>
          <a:p>
            <a:r>
              <a:rPr lang="en-US" dirty="0"/>
              <a:t>The bulk of the copper oxide is turned back into the form of sulfide. In order to separate the obtained iron oxide, flux (mainly silica) is added into the converter. Silica reacts with iron sulfide to produce a light slag phase, which is poured off through the hood when the converter is tilted around the rotation axis:</a:t>
            </a:r>
          </a:p>
          <a:p>
            <a:r>
              <a:rPr lang="en-US" dirty="0"/>
              <a:t>2 </a:t>
            </a:r>
            <a:r>
              <a:rPr lang="en-US" dirty="0" err="1"/>
              <a:t>FeO</a:t>
            </a:r>
            <a:r>
              <a:rPr lang="en-US" dirty="0"/>
              <a:t> + SiO</a:t>
            </a:r>
            <a:r>
              <a:rPr lang="en-US" baseline="-25000" dirty="0"/>
              <a:t>2</a:t>
            </a:r>
            <a:r>
              <a:rPr lang="en-US" dirty="0"/>
              <a:t> </a:t>
            </a:r>
            <a:r>
              <a:rPr lang="en-US" dirty="0">
                <a:sym typeface="Symbol" panose="05050102010706020507" pitchFamily="18" charset="2"/>
              </a:rPr>
              <a:t></a:t>
            </a:r>
            <a:r>
              <a:rPr lang="en-US" dirty="0"/>
              <a:t> Fe</a:t>
            </a:r>
            <a:r>
              <a:rPr lang="en-US" baseline="-25000" dirty="0"/>
              <a:t>2</a:t>
            </a:r>
            <a:r>
              <a:rPr lang="en-US" dirty="0"/>
              <a:t>SiO</a:t>
            </a:r>
            <a:r>
              <a:rPr lang="en-US" baseline="-25000" dirty="0"/>
              <a:t>4</a:t>
            </a:r>
            <a:r>
              <a:rPr lang="en-US" dirty="0"/>
              <a:t> (sometimes denoted as 2FeO•SiO</a:t>
            </a:r>
            <a:r>
              <a:rPr lang="en-US" baseline="-25000" dirty="0"/>
              <a:t>2</a:t>
            </a:r>
            <a:r>
              <a:rPr lang="en-US" dirty="0"/>
              <a:t>, </a:t>
            </a:r>
            <a:r>
              <a:rPr lang="en-US" dirty="0" err="1"/>
              <a:t>fayalite</a:t>
            </a:r>
            <a:r>
              <a:rPr lang="en-US" dirty="0"/>
              <a:t>)</a:t>
            </a:r>
          </a:p>
          <a:p>
            <a:pPr marL="457200" algn="just">
              <a:lnSpc>
                <a:spcPct val="115000"/>
              </a:lnSpc>
              <a:spcBef>
                <a:spcPts val="0"/>
              </a:spcBef>
              <a:spcAft>
                <a:spcPts val="10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3188417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71055"/>
            <a:ext cx="9601200" cy="6068290"/>
          </a:xfrm>
        </p:spPr>
        <p:txBody>
          <a:bodyPr>
            <a:normAutofit/>
          </a:bodyPr>
          <a:lstStyle/>
          <a:p>
            <a:pPr marL="0" marR="0" algn="just"/>
            <a:r>
              <a:rPr lang="en-US" sz="2200" dirty="0">
                <a:latin typeface="Calibri" panose="020F0502020204030204" pitchFamily="34" charset="0"/>
                <a:ea typeface="Times New Roman" panose="02020603050405020304" pitchFamily="18" charset="0"/>
                <a:cs typeface="Times New Roman" panose="02020603050405020304" pitchFamily="18" charset="0"/>
              </a:rPr>
              <a:t>After the first portion of slag is poured off the converter, a new portion of matte is added, and the converting operation is repeated many times until the converter is filled with the purified copper sulfide. The converter slag is usually recycled to the smelting stage due to the high content of copper in this by-product. Converter gas contains more than 10% of sulfur dioxide, which is usually captured and subjected to the production sulfuric acid.</a:t>
            </a:r>
            <a:endParaRPr lang="en-US" sz="2200" dirty="0">
              <a:latin typeface="Times New Roman" panose="02020603050405020304" pitchFamily="18" charset="0"/>
              <a:ea typeface="Times New Roman" panose="02020603050405020304" pitchFamily="18" charset="0"/>
            </a:endParaRPr>
          </a:p>
          <a:p>
            <a:pPr marL="0" marR="0" algn="just"/>
            <a:r>
              <a:rPr lang="en-US" sz="2200" dirty="0">
                <a:latin typeface="Calibri" panose="020F0502020204030204" pitchFamily="34" charset="0"/>
                <a:ea typeface="Times New Roman" panose="02020603050405020304" pitchFamily="18" charset="0"/>
                <a:cs typeface="Times New Roman" panose="02020603050405020304" pitchFamily="18" charset="0"/>
              </a:rPr>
              <a:t>The second stage of converting is aimed at oxidizing the copper sulfide phase (purified in the first stage), and produce </a:t>
            </a:r>
            <a:r>
              <a:rPr lang="en-US" sz="2200" i="1" dirty="0">
                <a:latin typeface="Calibri" panose="020F0502020204030204" pitchFamily="34" charset="0"/>
                <a:ea typeface="Times New Roman" panose="02020603050405020304" pitchFamily="18" charset="0"/>
                <a:cs typeface="Times New Roman" panose="02020603050405020304" pitchFamily="18" charset="0"/>
              </a:rPr>
              <a:t>blister copper</a:t>
            </a:r>
            <a:r>
              <a:rPr lang="en-US" sz="2200" dirty="0">
                <a:latin typeface="Calibri" panose="020F0502020204030204" pitchFamily="34" charset="0"/>
                <a:ea typeface="Times New Roman" panose="02020603050405020304" pitchFamily="18" charset="0"/>
                <a:cs typeface="Times New Roman" panose="02020603050405020304" pitchFamily="18" charset="0"/>
              </a:rPr>
              <a:t>. The following reaction takes place in the converter:</a:t>
            </a:r>
            <a:endParaRPr lang="en-US" sz="2200" dirty="0">
              <a:latin typeface="Times New Roman" panose="02020603050405020304" pitchFamily="18" charset="0"/>
              <a:ea typeface="Times New Roman" panose="02020603050405020304" pitchFamily="18" charset="0"/>
            </a:endParaRPr>
          </a:p>
          <a:p>
            <a:pPr marL="457200" marR="0" algn="just">
              <a:lnSpc>
                <a:spcPct val="115000"/>
              </a:lnSpc>
              <a:spcBef>
                <a:spcPts val="0"/>
              </a:spcBef>
              <a:spcAft>
                <a:spcPts val="1000"/>
              </a:spcAft>
            </a:pPr>
            <a:r>
              <a:rPr lang="en-US" sz="2200" dirty="0" err="1">
                <a:latin typeface="Calibri" panose="020F0502020204030204" pitchFamily="34" charset="0"/>
                <a:ea typeface="Times New Roman" panose="02020603050405020304" pitchFamily="18" charset="0"/>
                <a:cs typeface="Times New Roman" panose="02020603050405020304" pitchFamily="18" charset="0"/>
              </a:rPr>
              <a:t>CuS</a:t>
            </a:r>
            <a:r>
              <a:rPr lang="en-US" sz="2200" dirty="0">
                <a:latin typeface="Calibri" panose="020F0502020204030204" pitchFamily="34" charset="0"/>
                <a:ea typeface="Times New Roman" panose="02020603050405020304" pitchFamily="18" charset="0"/>
                <a:cs typeface="Times New Roman" panose="02020603050405020304" pitchFamily="18" charset="0"/>
              </a:rPr>
              <a:t> + O</a:t>
            </a:r>
            <a:r>
              <a:rPr lang="en-US" sz="22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2200" dirty="0">
                <a:latin typeface="Calibri" panose="020F0502020204030204" pitchFamily="34" charset="0"/>
                <a:ea typeface="Times New Roman" panose="02020603050405020304" pitchFamily="18" charset="0"/>
                <a:cs typeface="Times New Roman" panose="02020603050405020304" pitchFamily="18" charset="0"/>
              </a:rPr>
              <a:t> </a:t>
            </a:r>
            <a:r>
              <a:rPr lang="en-US" sz="22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a:latin typeface="Calibri" panose="020F0502020204030204" pitchFamily="34" charset="0"/>
                <a:ea typeface="Times New Roman" panose="02020603050405020304" pitchFamily="18" charset="0"/>
                <a:cs typeface="Times New Roman" panose="02020603050405020304" pitchFamily="18" charset="0"/>
              </a:rPr>
              <a:t> Cu + SO</a:t>
            </a:r>
            <a:r>
              <a:rPr lang="en-US" sz="22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2200" dirty="0">
                <a:latin typeface="Calibri" panose="020F0502020204030204" pitchFamily="34" charset="0"/>
                <a:ea typeface="Times New Roman" panose="02020603050405020304" pitchFamily="18" charset="0"/>
                <a:cs typeface="Times New Roman" panose="02020603050405020304" pitchFamily="18" charset="0"/>
              </a:rPr>
              <a:t> </a:t>
            </a:r>
          </a:p>
          <a:p>
            <a:r>
              <a:rPr lang="en-US" sz="2200" dirty="0">
                <a:latin typeface="Calibri" panose="020F0502020204030204" pitchFamily="34" charset="0"/>
                <a:ea typeface="Times New Roman" panose="02020603050405020304" pitchFamily="18" charset="0"/>
                <a:cs typeface="Times New Roman" panose="02020603050405020304" pitchFamily="18" charset="0"/>
              </a:rPr>
              <a:t>Copper content in the obtained blister copper is typically more than 95%. Blister copper is the final product of converting.</a:t>
            </a:r>
            <a:endParaRPr lang="en-US" sz="2200" dirty="0"/>
          </a:p>
        </p:txBody>
      </p:sp>
    </p:spTree>
    <p:extLst>
      <p:ext uri="{BB962C8B-B14F-4D97-AF65-F5344CB8AC3E}">
        <p14:creationId xmlns="" xmlns:p14="http://schemas.microsoft.com/office/powerpoint/2010/main" val="4561129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08709"/>
            <a:ext cx="9601200" cy="644236"/>
          </a:xfrm>
        </p:spPr>
        <p:txBody>
          <a:bodyPr>
            <a:normAutofit fontScale="90000"/>
          </a:bodyPr>
          <a:lstStyle/>
          <a:p>
            <a:r>
              <a:rPr lang="en-US" b="1" dirty="0"/>
              <a:t>Equipment</a:t>
            </a:r>
            <a:br>
              <a:rPr lang="en-US" b="1" dirty="0"/>
            </a:br>
            <a:endParaRPr lang="en-US" dirty="0"/>
          </a:p>
        </p:txBody>
      </p:sp>
      <p:sp>
        <p:nvSpPr>
          <p:cNvPr id="3" name="Content Placeholder 2"/>
          <p:cNvSpPr>
            <a:spLocks noGrp="1"/>
          </p:cNvSpPr>
          <p:nvPr>
            <p:ph idx="1"/>
          </p:nvPr>
        </p:nvSpPr>
        <p:spPr>
          <a:xfrm>
            <a:off x="1371600" y="1316182"/>
            <a:ext cx="9601200" cy="4814455"/>
          </a:xfrm>
        </p:spPr>
        <p:txBody>
          <a:bodyPr/>
          <a:lstStyle/>
          <a:p>
            <a:r>
              <a:rPr lang="en-US" sz="2200" dirty="0"/>
              <a:t>The converting process occurs in a </a:t>
            </a:r>
            <a:r>
              <a:rPr lang="en-US" sz="2200" i="1" dirty="0"/>
              <a:t>converter</a:t>
            </a:r>
            <a:r>
              <a:rPr lang="en-US" sz="2200" dirty="0"/>
              <a:t>. Two kinds of converters are widely used: horizontal and vertical.</a:t>
            </a:r>
          </a:p>
          <a:p>
            <a:r>
              <a:rPr lang="en-US" sz="2200" dirty="0"/>
              <a:t>Horizontal converters of the Pierce-Smith type prevail in the metallurgy of non ferrous metals. Such a converter is a horizontal barrel lined with refractory material inside. A hood for the purpose of the loading/unloading operations is located on the upper side of the converter. Two belts of </a:t>
            </a:r>
            <a:r>
              <a:rPr lang="en-US" sz="2200" dirty="0" err="1"/>
              <a:t>tuyeres</a:t>
            </a:r>
            <a:r>
              <a:rPr lang="en-US" sz="2200" dirty="0"/>
              <a:t> come along the axis on either sides of the converter.</a:t>
            </a:r>
          </a:p>
          <a:p>
            <a:r>
              <a:rPr lang="en-US" sz="2200" dirty="0"/>
              <a:t>Molten sulfide material, referred to as matte, is poured through the hood into the converter during the operation of loading. Air is distributed to </a:t>
            </a:r>
            <a:r>
              <a:rPr lang="en-US" sz="2200" dirty="0" err="1"/>
              <a:t>tuyeres</a:t>
            </a:r>
            <a:r>
              <a:rPr lang="en-US" sz="2200" dirty="0"/>
              <a:t> from the two </a:t>
            </a:r>
            <a:r>
              <a:rPr lang="en-US" sz="2200" dirty="0" err="1"/>
              <a:t>tuyere</a:t>
            </a:r>
            <a:r>
              <a:rPr lang="en-US" sz="2200" dirty="0"/>
              <a:t> collectors which are located on opposite sides of the converter. Collector pipes vary in diameter with distance from the connection to air supplying trunk; this is to provide equal pressure of air in each </a:t>
            </a:r>
            <a:r>
              <a:rPr lang="en-US" sz="2200" dirty="0" err="1"/>
              <a:t>tuyere</a:t>
            </a:r>
            <a:r>
              <a:rPr lang="en-US" sz="2200" dirty="0"/>
              <a:t>.</a:t>
            </a:r>
          </a:p>
          <a:p>
            <a:endParaRPr lang="en-US" dirty="0"/>
          </a:p>
        </p:txBody>
      </p:sp>
    </p:spTree>
    <p:extLst>
      <p:ext uri="{BB962C8B-B14F-4D97-AF65-F5344CB8AC3E}">
        <p14:creationId xmlns="" xmlns:p14="http://schemas.microsoft.com/office/powerpoint/2010/main" val="14131540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7364"/>
          </a:xfrm>
        </p:spPr>
        <p:txBody>
          <a:bodyPr/>
          <a:lstStyle/>
          <a:p>
            <a:r>
              <a:rPr lang="en-US" dirty="0" smtClean="0"/>
              <a:t>Converter</a:t>
            </a:r>
            <a:endParaRPr lang="en-US" dirty="0"/>
          </a:p>
        </p:txBody>
      </p:sp>
      <p:pic>
        <p:nvPicPr>
          <p:cNvPr id="4" name="Content Placeholder 3"/>
          <p:cNvPicPr>
            <a:picLocks noGrp="1" noChangeAspect="1"/>
          </p:cNvPicPr>
          <p:nvPr>
            <p:ph idx="1"/>
          </p:nvPr>
        </p:nvPicPr>
        <p:blipFill>
          <a:blip r:embed="rId2"/>
          <a:stretch>
            <a:fillRect/>
          </a:stretch>
        </p:blipFill>
        <p:spPr>
          <a:xfrm>
            <a:off x="1482435" y="1644216"/>
            <a:ext cx="9725892" cy="4814317"/>
          </a:xfrm>
          <a:prstGeom prst="rect">
            <a:avLst/>
          </a:prstGeom>
        </p:spPr>
      </p:pic>
    </p:spTree>
    <p:extLst>
      <p:ext uri="{BB962C8B-B14F-4D97-AF65-F5344CB8AC3E}">
        <p14:creationId xmlns="" xmlns:p14="http://schemas.microsoft.com/office/powerpoint/2010/main" val="1349082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Smelting In Blast Furnace</a:t>
            </a:r>
            <a:endParaRPr lang="en-US" dirty="0">
              <a:solidFill>
                <a:srgbClr val="FF0000"/>
              </a:solidFill>
            </a:endParaRPr>
          </a:p>
        </p:txBody>
      </p:sp>
    </p:spTree>
    <p:extLst>
      <p:ext uri="{BB962C8B-B14F-4D97-AF65-F5344CB8AC3E}">
        <p14:creationId xmlns="" xmlns:p14="http://schemas.microsoft.com/office/powerpoint/2010/main" val="464694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4706"/>
          <a:stretch>
            <a:fillRect/>
          </a:stretch>
        </p:blipFill>
        <p:spPr bwMode="auto">
          <a:xfrm rot="5400000">
            <a:off x="3009899" y="-1181101"/>
            <a:ext cx="6172200" cy="9144003"/>
          </a:xfrm>
          <a:prstGeom prst="rect">
            <a:avLst/>
          </a:prstGeom>
          <a:noFill/>
          <a:ln w="9525">
            <a:noFill/>
            <a:miter lim="800000"/>
            <a:headEnd/>
            <a:tailEnd/>
          </a:ln>
          <a:effectLst/>
        </p:spPr>
      </p:pic>
    </p:spTree>
    <p:extLst>
      <p:ext uri="{BB962C8B-B14F-4D97-AF65-F5344CB8AC3E}">
        <p14:creationId xmlns="" xmlns:p14="http://schemas.microsoft.com/office/powerpoint/2010/main" val="34560156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0" y="0"/>
            <a:ext cx="5562600" cy="6858000"/>
          </a:xfrm>
          <a:prstGeom prst="rect">
            <a:avLst/>
          </a:prstGeom>
          <a:noFill/>
          <a:ln w="9525">
            <a:noFill/>
            <a:miter lim="800000"/>
            <a:headEnd/>
            <a:tailEnd/>
          </a:ln>
          <a:effectLst/>
        </p:spPr>
      </p:pic>
      <p:sp>
        <p:nvSpPr>
          <p:cNvPr id="5" name="Rectangle 4"/>
          <p:cNvSpPr/>
          <p:nvPr/>
        </p:nvSpPr>
        <p:spPr>
          <a:xfrm>
            <a:off x="6172200" y="275272"/>
            <a:ext cx="4267200" cy="1477328"/>
          </a:xfrm>
          <a:prstGeom prst="rect">
            <a:avLst/>
          </a:prstGeom>
        </p:spPr>
        <p:txBody>
          <a:bodyPr wrap="square">
            <a:spAutoFit/>
          </a:bodyPr>
          <a:lstStyle/>
          <a:p>
            <a:pPr algn="just"/>
            <a:r>
              <a:rPr lang="en-US" b="1" dirty="0"/>
              <a:t>Stack. </a:t>
            </a:r>
            <a:r>
              <a:rPr lang="en-US" dirty="0"/>
              <a:t>In the blast-furnace stack, there is a flow of gas and solids. In the stack, hematite or magnetite is reduced to sponge iron by the action of carbon monoxide.</a:t>
            </a:r>
          </a:p>
        </p:txBody>
      </p:sp>
      <p:sp>
        <p:nvSpPr>
          <p:cNvPr id="6" name="Rectangle 5"/>
          <p:cNvSpPr/>
          <p:nvPr/>
        </p:nvSpPr>
        <p:spPr>
          <a:xfrm>
            <a:off x="7162800" y="2362200"/>
            <a:ext cx="3505200" cy="1754326"/>
          </a:xfrm>
          <a:prstGeom prst="rect">
            <a:avLst/>
          </a:prstGeom>
        </p:spPr>
        <p:txBody>
          <a:bodyPr wrap="square">
            <a:spAutoFit/>
          </a:bodyPr>
          <a:lstStyle/>
          <a:p>
            <a:pPr algn="just"/>
            <a:r>
              <a:rPr lang="en-US" b="1" dirty="0"/>
              <a:t>Bosh. </a:t>
            </a:r>
            <a:r>
              <a:rPr lang="en-US" dirty="0"/>
              <a:t>This is the part of the furnace where the contents melt. As shown in Figure, several chemical reactions take place in the bosh. This is where the slag is formed.</a:t>
            </a:r>
          </a:p>
        </p:txBody>
      </p:sp>
      <p:sp>
        <p:nvSpPr>
          <p:cNvPr id="7" name="Rectangle 6"/>
          <p:cNvSpPr/>
          <p:nvPr/>
        </p:nvSpPr>
        <p:spPr>
          <a:xfrm>
            <a:off x="7162800" y="4646475"/>
            <a:ext cx="3200400" cy="2031325"/>
          </a:xfrm>
          <a:prstGeom prst="rect">
            <a:avLst/>
          </a:prstGeom>
        </p:spPr>
        <p:txBody>
          <a:bodyPr wrap="square">
            <a:spAutoFit/>
          </a:bodyPr>
          <a:lstStyle/>
          <a:p>
            <a:pPr algn="just"/>
            <a:r>
              <a:rPr lang="en-US" b="1" dirty="0"/>
              <a:t>Hearth. </a:t>
            </a:r>
            <a:r>
              <a:rPr lang="en-US" dirty="0"/>
              <a:t>In the hearth, molten pig iron and molten slag segregate from each other and are tapped off separately. Slag is lower density than iron, and so it floats on the molten metal.</a:t>
            </a:r>
          </a:p>
        </p:txBody>
      </p:sp>
    </p:spTree>
    <p:extLst>
      <p:ext uri="{BB962C8B-B14F-4D97-AF65-F5344CB8AC3E}">
        <p14:creationId xmlns="" xmlns:p14="http://schemas.microsoft.com/office/powerpoint/2010/main" val="2896421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00800" y="152400"/>
            <a:ext cx="4267200" cy="670560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a:stretch>
            <a:fillRect/>
          </a:stretch>
        </p:blipFill>
        <p:spPr bwMode="auto">
          <a:xfrm>
            <a:off x="1905000" y="0"/>
            <a:ext cx="42672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752600" y="2971800"/>
            <a:ext cx="4343400" cy="3505200"/>
          </a:xfrm>
          <a:prstGeom prst="rect">
            <a:avLst/>
          </a:prstGeom>
          <a:noFill/>
          <a:ln w="9525">
            <a:noFill/>
            <a:miter lim="800000"/>
            <a:headEnd/>
            <a:tailEnd/>
          </a:ln>
          <a:effectLst/>
        </p:spPr>
      </p:pic>
    </p:spTree>
    <p:extLst>
      <p:ext uri="{BB962C8B-B14F-4D97-AF65-F5344CB8AC3E}">
        <p14:creationId xmlns="" xmlns:p14="http://schemas.microsoft.com/office/powerpoint/2010/main" val="1356990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81200" y="1219200"/>
            <a:ext cx="8644252" cy="3810000"/>
          </a:xfrm>
          <a:prstGeom prst="rect">
            <a:avLst/>
          </a:prstGeom>
          <a:noFill/>
          <a:ln w="9525">
            <a:noFill/>
            <a:miter lim="800000"/>
            <a:headEnd/>
            <a:tailEnd/>
          </a:ln>
          <a:effectLst/>
        </p:spPr>
      </p:pic>
    </p:spTree>
    <p:extLst>
      <p:ext uri="{BB962C8B-B14F-4D97-AF65-F5344CB8AC3E}">
        <p14:creationId xmlns="" xmlns:p14="http://schemas.microsoft.com/office/powerpoint/2010/main" val="19881004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3600" y="381000"/>
            <a:ext cx="7772400" cy="5638800"/>
          </a:xfrm>
          <a:prstGeom prst="rect">
            <a:avLst/>
          </a:prstGeom>
          <a:noFill/>
          <a:ln w="9525">
            <a:noFill/>
            <a:miter lim="800000"/>
            <a:headEnd/>
            <a:tailEnd/>
          </a:ln>
          <a:effectLst/>
        </p:spPr>
      </p:pic>
    </p:spTree>
    <p:extLst>
      <p:ext uri="{BB962C8B-B14F-4D97-AF65-F5344CB8AC3E}">
        <p14:creationId xmlns="" xmlns:p14="http://schemas.microsoft.com/office/powerpoint/2010/main" val="12511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Pyrometallurgy</a:t>
            </a:r>
            <a:r>
              <a:rPr lang="en-US" dirty="0" smtClean="0"/>
              <a:t>- Definition</a:t>
            </a:r>
            <a:endParaRPr lang="en-US" dirty="0"/>
          </a:p>
        </p:txBody>
      </p:sp>
      <p:sp>
        <p:nvSpPr>
          <p:cNvPr id="3" name="Content Placeholder 2"/>
          <p:cNvSpPr>
            <a:spLocks noGrp="1"/>
          </p:cNvSpPr>
          <p:nvPr>
            <p:ph idx="1"/>
          </p:nvPr>
        </p:nvSpPr>
        <p:spPr>
          <a:xfrm>
            <a:off x="1371600" y="2105891"/>
            <a:ext cx="9601200" cy="4752109"/>
          </a:xfrm>
        </p:spPr>
        <p:txBody>
          <a:bodyPr>
            <a:normAutofit/>
          </a:bodyPr>
          <a:lstStyle/>
          <a:p>
            <a:r>
              <a:rPr lang="en-US" sz="2400" i="1" dirty="0" err="1">
                <a:solidFill>
                  <a:srgbClr val="00B0F0"/>
                </a:solidFill>
              </a:rPr>
              <a:t>Pyrometallurgy</a:t>
            </a:r>
            <a:r>
              <a:rPr lang="en-US" sz="2400" i="1" dirty="0">
                <a:solidFill>
                  <a:srgbClr val="00B0F0"/>
                </a:solidFill>
              </a:rPr>
              <a:t> is a branch of extractive metallurgy. It consists of the thermal treatment of minerals and metallurgical ores and concentrates to bring about physical and chemical transformations in the materials to enable recovery of valuable metals</a:t>
            </a:r>
            <a:endParaRPr lang="en-US" sz="2400" i="1" dirty="0" smtClean="0">
              <a:solidFill>
                <a:srgbClr val="00B0F0"/>
              </a:solidFill>
            </a:endParaRPr>
          </a:p>
          <a:p>
            <a:r>
              <a:rPr lang="en-US" sz="2400" dirty="0"/>
              <a:t>E</a:t>
            </a:r>
            <a:r>
              <a:rPr lang="en-US" sz="2400" dirty="0" smtClean="0"/>
              <a:t>xtraction </a:t>
            </a:r>
            <a:r>
              <a:rPr lang="en-US" sz="2400" dirty="0"/>
              <a:t>and purification of metals by processes involving the application of heat. The most important operations are roasting, smelting, and refining. Roasting, or heating in air without fusion, transforms sulfide ores into oxides, the sulfur escaping as sulfur dioxide, a gas. Smelting is the process used in blast furnaces to reduce iron ores. Tin, copper, and lead ores are also smelted.</a:t>
            </a:r>
          </a:p>
        </p:txBody>
      </p:sp>
    </p:spTree>
    <p:extLst>
      <p:ext uri="{BB962C8B-B14F-4D97-AF65-F5344CB8AC3E}">
        <p14:creationId xmlns="" xmlns:p14="http://schemas.microsoft.com/office/powerpoint/2010/main" val="39510409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676400" y="152400"/>
            <a:ext cx="8610600" cy="6477000"/>
          </a:xfrm>
          <a:prstGeom prst="rect">
            <a:avLst/>
          </a:prstGeom>
          <a:noFill/>
          <a:ln w="9525">
            <a:noFill/>
            <a:miter lim="800000"/>
            <a:headEnd/>
            <a:tailEnd/>
          </a:ln>
          <a:effectLst/>
        </p:spPr>
      </p:pic>
    </p:spTree>
    <p:extLst>
      <p:ext uri="{BB962C8B-B14F-4D97-AF65-F5344CB8AC3E}">
        <p14:creationId xmlns="" xmlns:p14="http://schemas.microsoft.com/office/powerpoint/2010/main" val="10211848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52600" y="381000"/>
            <a:ext cx="8610600" cy="6248400"/>
          </a:xfrm>
          <a:prstGeom prst="rect">
            <a:avLst/>
          </a:prstGeom>
          <a:noFill/>
          <a:ln w="9525">
            <a:noFill/>
            <a:miter lim="800000"/>
            <a:headEnd/>
            <a:tailEnd/>
          </a:ln>
          <a:effectLst/>
        </p:spPr>
      </p:pic>
    </p:spTree>
    <p:extLst>
      <p:ext uri="{BB962C8B-B14F-4D97-AF65-F5344CB8AC3E}">
        <p14:creationId xmlns="" xmlns:p14="http://schemas.microsoft.com/office/powerpoint/2010/main" val="3272420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normAutofit/>
          </a:bodyPr>
          <a:lstStyle/>
          <a:p>
            <a:pPr>
              <a:buFontTx/>
              <a:buChar char="•"/>
            </a:pPr>
            <a:r>
              <a:rPr lang="en-US" dirty="0" smtClean="0"/>
              <a:t>If iron is going to be made into steel it is poured directly into a basic oxygen furnace.</a:t>
            </a:r>
          </a:p>
          <a:p>
            <a:pPr>
              <a:buFontTx/>
              <a:buChar char="•"/>
            </a:pPr>
            <a:endParaRPr lang="en-US" dirty="0" smtClean="0"/>
          </a:p>
          <a:p>
            <a:pPr>
              <a:buFontTx/>
              <a:buChar char="•"/>
            </a:pPr>
            <a:r>
              <a:rPr lang="en-US" dirty="0" smtClean="0"/>
              <a:t>The molten iron is converted to steel, an alloy of iron.</a:t>
            </a:r>
          </a:p>
          <a:p>
            <a:pPr>
              <a:buFontTx/>
              <a:buChar char="•"/>
            </a:pPr>
            <a:endParaRPr lang="en-US" dirty="0" smtClean="0"/>
          </a:p>
          <a:p>
            <a:pPr>
              <a:buFontTx/>
              <a:buChar char="•"/>
            </a:pPr>
            <a:r>
              <a:rPr lang="en-US" dirty="0" smtClean="0"/>
              <a:t>To remove impurities, O</a:t>
            </a:r>
            <a:r>
              <a:rPr lang="en-US" baseline="-25000" dirty="0" smtClean="0"/>
              <a:t>2</a:t>
            </a:r>
            <a:r>
              <a:rPr lang="en-US" dirty="0" smtClean="0"/>
              <a:t> is blown through the molten mixture.</a:t>
            </a:r>
          </a:p>
          <a:p>
            <a:pPr>
              <a:buFontTx/>
              <a:buChar char="•"/>
            </a:pPr>
            <a:endParaRPr lang="en-US" dirty="0" smtClean="0"/>
          </a:p>
          <a:p>
            <a:pPr>
              <a:buFontTx/>
              <a:buChar char="•"/>
            </a:pPr>
            <a:r>
              <a:rPr lang="en-US" dirty="0" smtClean="0"/>
              <a:t>The oxygen oxidizes the impurities.</a:t>
            </a:r>
          </a:p>
          <a:p>
            <a:pPr>
              <a:buFontTx/>
              <a:buChar char="•"/>
            </a:pPr>
            <a:endParaRPr lang="en-US" dirty="0" smtClean="0"/>
          </a:p>
          <a:p>
            <a:pPr>
              <a:buFontTx/>
              <a:buChar char="•"/>
            </a:pPr>
            <a:r>
              <a:rPr lang="en-US" dirty="0" smtClean="0"/>
              <a:t>Air cannot be present in the converter because the nitrogen will form iron nitride (causes the steel to be brittle).</a:t>
            </a:r>
          </a:p>
          <a:p>
            <a:pPr>
              <a:buFontTx/>
              <a:buChar char="•"/>
            </a:pPr>
            <a:endParaRPr lang="en-US" dirty="0" smtClean="0"/>
          </a:p>
          <a:p>
            <a:pPr>
              <a:buFontTx/>
              <a:buChar char="•"/>
            </a:pPr>
            <a:endParaRPr lang="en-US" dirty="0"/>
          </a:p>
        </p:txBody>
      </p:sp>
    </p:spTree>
    <p:extLst>
      <p:ext uri="{BB962C8B-B14F-4D97-AF65-F5344CB8AC3E}">
        <p14:creationId xmlns="" xmlns:p14="http://schemas.microsoft.com/office/powerpoint/2010/main" val="30058909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G23_06"/>
          <p:cNvPicPr>
            <a:picLocks noChangeAspect="1" noChangeArrowheads="1"/>
          </p:cNvPicPr>
          <p:nvPr/>
        </p:nvPicPr>
        <p:blipFill>
          <a:blip r:embed="rId2" cstate="print"/>
          <a:srcRect/>
          <a:stretch>
            <a:fillRect/>
          </a:stretch>
        </p:blipFill>
        <p:spPr bwMode="auto">
          <a:xfrm>
            <a:off x="1657350" y="909638"/>
            <a:ext cx="5334000" cy="5549900"/>
          </a:xfrm>
          <a:prstGeom prst="rect">
            <a:avLst/>
          </a:prstGeom>
          <a:noFill/>
          <a:ln w="9525">
            <a:noFill/>
            <a:miter lim="800000"/>
            <a:headEnd/>
            <a:tailEnd/>
          </a:ln>
        </p:spPr>
      </p:pic>
      <p:sp>
        <p:nvSpPr>
          <p:cNvPr id="3" name="Rectangle 6"/>
          <p:cNvSpPr>
            <a:spLocks noChangeArrowheads="1"/>
          </p:cNvSpPr>
          <p:nvPr/>
        </p:nvSpPr>
        <p:spPr bwMode="auto">
          <a:xfrm>
            <a:off x="6975475" y="457200"/>
            <a:ext cx="3581400" cy="5943600"/>
          </a:xfrm>
          <a:prstGeom prst="rect">
            <a:avLst/>
          </a:prstGeom>
          <a:noFill/>
          <a:ln w="9525">
            <a:noFill/>
            <a:miter lim="800000"/>
            <a:headEnd/>
            <a:tailEnd/>
          </a:ln>
        </p:spPr>
        <p:txBody>
          <a:bodyPr/>
          <a:lstStyle/>
          <a:p>
            <a:pPr marL="342900" indent="-342900" algn="ctr">
              <a:spcBef>
                <a:spcPct val="20000"/>
              </a:spcBef>
            </a:pPr>
            <a:r>
              <a:rPr lang="en-US" sz="2800" b="1" dirty="0">
                <a:latin typeface="Arial" charset="0"/>
              </a:rPr>
              <a:t>Formation of Steel</a:t>
            </a:r>
          </a:p>
          <a:p>
            <a:pPr marL="342900" indent="-342900" algn="ctr">
              <a:spcBef>
                <a:spcPct val="20000"/>
              </a:spcBef>
            </a:pPr>
            <a:endParaRPr lang="en-US" sz="2800" b="1" dirty="0">
              <a:latin typeface="Arial" charset="0"/>
            </a:endParaRPr>
          </a:p>
          <a:p>
            <a:pPr marL="342900" indent="-342900" algn="just">
              <a:spcBef>
                <a:spcPct val="20000"/>
              </a:spcBef>
              <a:buFontTx/>
              <a:buChar char="•"/>
            </a:pPr>
            <a:r>
              <a:rPr lang="en-US" sz="2400" dirty="0"/>
              <a:t>Oxygen diluted with </a:t>
            </a:r>
            <a:r>
              <a:rPr lang="en-US" sz="2400" dirty="0" err="1"/>
              <a:t>Ar</a:t>
            </a:r>
            <a:r>
              <a:rPr lang="en-US" sz="2400" dirty="0"/>
              <a:t> is used as the oxidizing agent.</a:t>
            </a:r>
          </a:p>
          <a:p>
            <a:pPr marL="342900" indent="-342900">
              <a:spcBef>
                <a:spcPct val="20000"/>
              </a:spcBef>
              <a:buFontTx/>
              <a:buChar char="•"/>
            </a:pPr>
            <a:endParaRPr lang="en-US" dirty="0"/>
          </a:p>
          <a:p>
            <a:pPr marL="342900" indent="-342900" algn="just">
              <a:spcBef>
                <a:spcPct val="20000"/>
              </a:spcBef>
              <a:buFontTx/>
              <a:buChar char="•"/>
            </a:pPr>
            <a:r>
              <a:rPr lang="en-US" sz="2400" dirty="0"/>
              <a:t>When oxygen emerges from the converter, then all the impurities have been oxidized and the iron is poured into a ladle.</a:t>
            </a:r>
          </a:p>
        </p:txBody>
      </p:sp>
    </p:spTree>
    <p:extLst>
      <p:ext uri="{BB962C8B-B14F-4D97-AF65-F5344CB8AC3E}">
        <p14:creationId xmlns="" xmlns:p14="http://schemas.microsoft.com/office/powerpoint/2010/main" val="729864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28800" y="457200"/>
            <a:ext cx="8458200" cy="5867400"/>
          </a:xfrm>
          <a:prstGeom prst="rect">
            <a:avLst/>
          </a:prstGeom>
          <a:noFill/>
          <a:ln w="9525">
            <a:noFill/>
            <a:miter lim="800000"/>
            <a:headEnd/>
            <a:tailEnd/>
          </a:ln>
          <a:effectLst/>
        </p:spPr>
      </p:pic>
    </p:spTree>
    <p:extLst>
      <p:ext uri="{BB962C8B-B14F-4D97-AF65-F5344CB8AC3E}">
        <p14:creationId xmlns="" xmlns:p14="http://schemas.microsoft.com/office/powerpoint/2010/main" val="27578184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Metallothermic</a:t>
            </a:r>
            <a:r>
              <a:rPr lang="en-US" b="1" dirty="0"/>
              <a:t> Reduction</a:t>
            </a:r>
            <a:endParaRPr lang="en-US" dirty="0"/>
          </a:p>
        </p:txBody>
      </p:sp>
      <p:sp>
        <p:nvSpPr>
          <p:cNvPr id="3" name="Content Placeholder 2"/>
          <p:cNvSpPr>
            <a:spLocks noGrp="1"/>
          </p:cNvSpPr>
          <p:nvPr>
            <p:ph idx="1"/>
          </p:nvPr>
        </p:nvSpPr>
        <p:spPr/>
        <p:txBody>
          <a:bodyPr/>
          <a:lstStyle/>
          <a:p>
            <a:pPr lvl="0"/>
            <a:r>
              <a:rPr lang="en-US" dirty="0"/>
              <a:t>Carbon reduction of metal compounds is sometime known as </a:t>
            </a:r>
            <a:r>
              <a:rPr lang="en-US" dirty="0" err="1"/>
              <a:t>carbothermic</a:t>
            </a:r>
            <a:r>
              <a:rPr lang="en-US" dirty="0"/>
              <a:t> reduction.</a:t>
            </a:r>
          </a:p>
          <a:p>
            <a:pPr lvl="0"/>
            <a:r>
              <a:rPr lang="en-US" dirty="0"/>
              <a:t>A compound may also be reduced by a </a:t>
            </a:r>
            <a:r>
              <a:rPr lang="en-US" dirty="0" err="1"/>
              <a:t>metallothermic</a:t>
            </a:r>
            <a:r>
              <a:rPr lang="en-US" dirty="0"/>
              <a:t> process using a metal such as </a:t>
            </a:r>
            <a:r>
              <a:rPr lang="en-US" dirty="0" err="1"/>
              <a:t>aluminium</a:t>
            </a:r>
            <a:r>
              <a:rPr lang="en-US" dirty="0"/>
              <a:t> or silicon as the reducing agent.</a:t>
            </a:r>
          </a:p>
          <a:p>
            <a:pPr lvl="0"/>
            <a:r>
              <a:rPr lang="en-US" dirty="0"/>
              <a:t>These metals combine with oxygen to produce more stable oxides.</a:t>
            </a:r>
          </a:p>
          <a:p>
            <a:pPr lvl="0"/>
            <a:r>
              <a:rPr lang="en-US" dirty="0"/>
              <a:t>The reduction of fe2o3 by </a:t>
            </a:r>
            <a:r>
              <a:rPr lang="en-US" dirty="0" err="1"/>
              <a:t>aluminium</a:t>
            </a:r>
            <a:r>
              <a:rPr lang="en-US" dirty="0"/>
              <a:t> is the basis of highly exothermic reduction is used in a joining process called </a:t>
            </a:r>
            <a:r>
              <a:rPr lang="en-US" dirty="0" err="1"/>
              <a:t>thermit</a:t>
            </a:r>
            <a:r>
              <a:rPr lang="en-US" dirty="0"/>
              <a:t> welding.</a:t>
            </a:r>
          </a:p>
          <a:p>
            <a:pPr lvl="0"/>
            <a:r>
              <a:rPr lang="en-US" dirty="0"/>
              <a:t>The reaction is</a:t>
            </a:r>
          </a:p>
          <a:p>
            <a:pPr lvl="1"/>
            <a:r>
              <a:rPr lang="en-US" dirty="0"/>
              <a:t>Fe</a:t>
            </a:r>
            <a:r>
              <a:rPr lang="en-US" baseline="-25000" dirty="0"/>
              <a:t>2</a:t>
            </a:r>
            <a:r>
              <a:rPr lang="en-US" dirty="0"/>
              <a:t>O</a:t>
            </a:r>
            <a:r>
              <a:rPr lang="en-US" baseline="-25000" dirty="0"/>
              <a:t>3(s) </a:t>
            </a:r>
            <a:r>
              <a:rPr lang="en-US" dirty="0"/>
              <a:t>+ 2Al</a:t>
            </a:r>
            <a:r>
              <a:rPr lang="en-US" baseline="-25000" dirty="0"/>
              <a:t>(s)</a:t>
            </a:r>
            <a:r>
              <a:rPr lang="en-US" dirty="0"/>
              <a:t> = Al</a:t>
            </a:r>
            <a:r>
              <a:rPr lang="en-US" baseline="-25000" dirty="0"/>
              <a:t>2</a:t>
            </a:r>
            <a:r>
              <a:rPr lang="en-US" dirty="0"/>
              <a:t>O</a:t>
            </a:r>
            <a:r>
              <a:rPr lang="en-US" baseline="-25000" dirty="0"/>
              <a:t>3</a:t>
            </a:r>
            <a:r>
              <a:rPr lang="en-US" dirty="0"/>
              <a:t> + 2Fe</a:t>
            </a:r>
            <a:r>
              <a:rPr lang="en-US" baseline="-25000" dirty="0"/>
              <a:t>(l)</a:t>
            </a:r>
            <a:r>
              <a:rPr lang="en-US" dirty="0"/>
              <a:t> </a:t>
            </a:r>
          </a:p>
          <a:p>
            <a:endParaRPr lang="en-US" dirty="0"/>
          </a:p>
        </p:txBody>
      </p:sp>
    </p:spTree>
    <p:extLst>
      <p:ext uri="{BB962C8B-B14F-4D97-AF65-F5344CB8AC3E}">
        <p14:creationId xmlns="" xmlns:p14="http://schemas.microsoft.com/office/powerpoint/2010/main" val="27366722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Pyrometallurgical Route for Lead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71599" y="1428750"/>
            <a:ext cx="5926813" cy="5304559"/>
          </a:xfrm>
        </p:spPr>
      </p:pic>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8439" r="17440"/>
          <a:stretch/>
        </p:blipFill>
        <p:spPr>
          <a:xfrm>
            <a:off x="7468177" y="1428750"/>
            <a:ext cx="4349750" cy="5304559"/>
          </a:xfrm>
          <a:prstGeom prst="rect">
            <a:avLst/>
          </a:prstGeom>
        </p:spPr>
      </p:pic>
    </p:spTree>
    <p:extLst>
      <p:ext uri="{BB962C8B-B14F-4D97-AF65-F5344CB8AC3E}">
        <p14:creationId xmlns="" xmlns:p14="http://schemas.microsoft.com/office/powerpoint/2010/main" val="13714380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Pyrometallurgical Route for </a:t>
            </a:r>
            <a:r>
              <a:rPr lang="en-US" dirty="0" smtClean="0"/>
              <a:t>Zinc.</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81715" y="1428750"/>
            <a:ext cx="6669558" cy="5000138"/>
          </a:xfrm>
        </p:spPr>
      </p:pic>
    </p:spTree>
    <p:extLst>
      <p:ext uri="{BB962C8B-B14F-4D97-AF65-F5344CB8AC3E}">
        <p14:creationId xmlns="" xmlns:p14="http://schemas.microsoft.com/office/powerpoint/2010/main" val="2742339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17418" y="176645"/>
            <a:ext cx="11139055" cy="6466609"/>
          </a:xfrm>
        </p:spPr>
      </p:pic>
    </p:spTree>
    <p:extLst>
      <p:ext uri="{BB962C8B-B14F-4D97-AF65-F5344CB8AC3E}">
        <p14:creationId xmlns="" xmlns:p14="http://schemas.microsoft.com/office/powerpoint/2010/main" val="60868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Pyrometallurgy</a:t>
            </a:r>
            <a:r>
              <a:rPr lang="en-US" dirty="0" smtClean="0"/>
              <a:t>- Importance &amp; Need</a:t>
            </a:r>
            <a:endParaRPr lang="en-US" dirty="0"/>
          </a:p>
        </p:txBody>
      </p:sp>
      <p:sp>
        <p:nvSpPr>
          <p:cNvPr id="3" name="Content Placeholder 2"/>
          <p:cNvSpPr>
            <a:spLocks noGrp="1"/>
          </p:cNvSpPr>
          <p:nvPr>
            <p:ph idx="1"/>
          </p:nvPr>
        </p:nvSpPr>
        <p:spPr>
          <a:xfrm>
            <a:off x="1371600" y="1537855"/>
            <a:ext cx="9601200" cy="3581400"/>
          </a:xfrm>
        </p:spPr>
        <p:txBody>
          <a:bodyPr>
            <a:noAutofit/>
          </a:bodyPr>
          <a:lstStyle/>
          <a:p>
            <a:pPr algn="just"/>
            <a:r>
              <a:rPr lang="en-US" sz="2200" dirty="0" smtClean="0"/>
              <a:t>Metal production are relatively cheaper and suited for large scale production.</a:t>
            </a:r>
          </a:p>
          <a:p>
            <a:pPr algn="just"/>
            <a:endParaRPr lang="en-US" sz="2200" dirty="0" smtClean="0"/>
          </a:p>
          <a:p>
            <a:pPr algn="just"/>
            <a:r>
              <a:rPr lang="en-US" sz="2200" dirty="0" smtClean="0"/>
              <a:t>Higher reaction rate at high temperature - small unit – high production rate.</a:t>
            </a:r>
          </a:p>
          <a:p>
            <a:pPr algn="just"/>
            <a:endParaRPr lang="en-US" sz="2200" dirty="0" smtClean="0"/>
          </a:p>
          <a:p>
            <a:pPr algn="just"/>
            <a:r>
              <a:rPr lang="en-US" sz="2200" dirty="0" smtClean="0"/>
              <a:t>Some reactions which are not thermodynamically possible at low temperature become so at higher temperatures.</a:t>
            </a:r>
          </a:p>
          <a:p>
            <a:pPr algn="just">
              <a:buNone/>
            </a:pPr>
            <a:endParaRPr lang="en-US" sz="2200" dirty="0" smtClean="0"/>
          </a:p>
          <a:p>
            <a:pPr algn="just"/>
            <a:r>
              <a:rPr lang="en-US" sz="2200" dirty="0" smtClean="0"/>
              <a:t>Greater ease of physical separation of the product metal from gangue material. </a:t>
            </a:r>
          </a:p>
          <a:p>
            <a:pPr algn="just">
              <a:buNone/>
            </a:pPr>
            <a:r>
              <a:rPr lang="en-US" sz="2200" dirty="0" smtClean="0"/>
              <a:t>    Example- metal slag separation</a:t>
            </a:r>
            <a:endParaRPr lang="en-US" sz="2200" dirty="0"/>
          </a:p>
        </p:txBody>
      </p:sp>
    </p:spTree>
    <p:extLst>
      <p:ext uri="{BB962C8B-B14F-4D97-AF65-F5344CB8AC3E}">
        <p14:creationId xmlns="" xmlns:p14="http://schemas.microsoft.com/office/powerpoint/2010/main" val="1439269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412</TotalTime>
  <Words>4275</Words>
  <Application>Microsoft Office PowerPoint</Application>
  <PresentationFormat>Custom</PresentationFormat>
  <Paragraphs>396</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Crop</vt:lpstr>
      <vt:lpstr>Introduction to process metallurgy-Unit 1</vt:lpstr>
      <vt:lpstr>   PYROMETALLURGY</vt:lpstr>
      <vt:lpstr>Unit-I</vt:lpstr>
      <vt:lpstr>What is Process Metallurgy? </vt:lpstr>
      <vt:lpstr>Slide 5</vt:lpstr>
      <vt:lpstr>Extractive Metallurgy- An Introduction</vt:lpstr>
      <vt:lpstr>Slide 7</vt:lpstr>
      <vt:lpstr>Pyrometallurgy- Definition</vt:lpstr>
      <vt:lpstr>Pyrometallurgy- Importance &amp; Need</vt:lpstr>
      <vt:lpstr>Pyrometallurgy-Introduction</vt:lpstr>
      <vt:lpstr>Solid-state Processing </vt:lpstr>
      <vt:lpstr>Liquid – State Processing: </vt:lpstr>
      <vt:lpstr>Important Pyrometallurgical Processes</vt:lpstr>
      <vt:lpstr>Drying</vt:lpstr>
      <vt:lpstr>Drying</vt:lpstr>
      <vt:lpstr>Drying</vt:lpstr>
      <vt:lpstr>Slide 17</vt:lpstr>
      <vt:lpstr>Slide 18</vt:lpstr>
      <vt:lpstr>Slide 19</vt:lpstr>
      <vt:lpstr>Calcination</vt:lpstr>
      <vt:lpstr>Calcination- Application</vt:lpstr>
      <vt:lpstr>Slide 22</vt:lpstr>
      <vt:lpstr>Roasting</vt:lpstr>
      <vt:lpstr>Roasting</vt:lpstr>
      <vt:lpstr>Roasting: Classification</vt:lpstr>
      <vt:lpstr>Oxidizing Roasting</vt:lpstr>
      <vt:lpstr>Oxidizing Roasting</vt:lpstr>
      <vt:lpstr>Volatilizing Roasting</vt:lpstr>
      <vt:lpstr>Chloridizing Roasting</vt:lpstr>
      <vt:lpstr>Other Types of Roasting</vt:lpstr>
      <vt:lpstr>Methods of roasting: Based on types of furnace design used for roasting</vt:lpstr>
      <vt:lpstr>Slide 32</vt:lpstr>
      <vt:lpstr>Slide 33</vt:lpstr>
      <vt:lpstr>Slide 34</vt:lpstr>
      <vt:lpstr>Slide 35</vt:lpstr>
      <vt:lpstr>Kinetics of roasting</vt:lpstr>
      <vt:lpstr>Slide 37</vt:lpstr>
      <vt:lpstr>Agglomeration</vt:lpstr>
      <vt:lpstr>AGGLOMERATION</vt:lpstr>
      <vt:lpstr>Pelletizing</vt:lpstr>
      <vt:lpstr>Pelletizing</vt:lpstr>
      <vt:lpstr>Pelletizer</vt:lpstr>
      <vt:lpstr>Sintering</vt:lpstr>
      <vt:lpstr>Sintering</vt:lpstr>
      <vt:lpstr>Slide 45</vt:lpstr>
      <vt:lpstr>Dwight-Llyod sintering Machine</vt:lpstr>
      <vt:lpstr>Slide 47</vt:lpstr>
      <vt:lpstr>Briquetting</vt:lpstr>
      <vt:lpstr>Need of agglomeration</vt:lpstr>
      <vt:lpstr>Smelting</vt:lpstr>
      <vt:lpstr>SMELTING</vt:lpstr>
      <vt:lpstr>Characteristic of smelting operation</vt:lpstr>
      <vt:lpstr>Slide 53</vt:lpstr>
      <vt:lpstr>Role of fluxes and slags</vt:lpstr>
      <vt:lpstr>Slide 55</vt:lpstr>
      <vt:lpstr>Smelting</vt:lpstr>
      <vt:lpstr>Types of smelting </vt:lpstr>
      <vt:lpstr>Types of smelting</vt:lpstr>
      <vt:lpstr>Distillation</vt:lpstr>
      <vt:lpstr>Fire Refining</vt:lpstr>
      <vt:lpstr>REFINING PROCESSES</vt:lpstr>
      <vt:lpstr>Selective dissolution</vt:lpstr>
      <vt:lpstr>Zone Refining</vt:lpstr>
      <vt:lpstr>Slide 64</vt:lpstr>
      <vt:lpstr>Slide 65</vt:lpstr>
      <vt:lpstr>Slide 66</vt:lpstr>
      <vt:lpstr>Slide 67</vt:lpstr>
      <vt:lpstr>Liquation</vt:lpstr>
      <vt:lpstr>Converting</vt:lpstr>
      <vt:lpstr>Converting in copper metallurgy </vt:lpstr>
      <vt:lpstr>Slide 71</vt:lpstr>
      <vt:lpstr>Equipment </vt:lpstr>
      <vt:lpstr>Converter</vt:lpstr>
      <vt:lpstr>Smelting In Blast Furnace</vt:lpstr>
      <vt:lpstr>Slide 75</vt:lpstr>
      <vt:lpstr>Slide 76</vt:lpstr>
      <vt:lpstr>Slide 77</vt:lpstr>
      <vt:lpstr>Slide 78</vt:lpstr>
      <vt:lpstr>Slide 79</vt:lpstr>
      <vt:lpstr>Slide 80</vt:lpstr>
      <vt:lpstr>Slide 81</vt:lpstr>
      <vt:lpstr>Slide 82</vt:lpstr>
      <vt:lpstr>Slide 83</vt:lpstr>
      <vt:lpstr>Slide 84</vt:lpstr>
      <vt:lpstr>Metallothermic Reduction</vt:lpstr>
      <vt:lpstr>Pyrometallurgical Route for Lead</vt:lpstr>
      <vt:lpstr>Pyrometallurgical Route for Zinc.</vt:lpstr>
      <vt:lpstr>Slide 88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process metallurgy</dc:title>
  <dc:creator>Monil</dc:creator>
  <cp:lastModifiedBy>monilsalot</cp:lastModifiedBy>
  <cp:revision>40</cp:revision>
  <dcterms:created xsi:type="dcterms:W3CDTF">2018-01-01T04:16:19Z</dcterms:created>
  <dcterms:modified xsi:type="dcterms:W3CDTF">2018-02-15T05:10:55Z</dcterms:modified>
</cp:coreProperties>
</file>