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6"/>
  </p:notesMasterIdLst>
  <p:sldIdLst>
    <p:sldId id="333" r:id="rId2"/>
    <p:sldId id="334" r:id="rId3"/>
    <p:sldId id="335" r:id="rId4"/>
    <p:sldId id="336" r:id="rId5"/>
    <p:sldId id="341" r:id="rId6"/>
    <p:sldId id="342" r:id="rId7"/>
    <p:sldId id="349" r:id="rId8"/>
    <p:sldId id="343" r:id="rId9"/>
    <p:sldId id="351" r:id="rId10"/>
    <p:sldId id="344" r:id="rId11"/>
    <p:sldId id="345" r:id="rId12"/>
    <p:sldId id="346" r:id="rId13"/>
    <p:sldId id="340" r:id="rId14"/>
    <p:sldId id="339" r:id="rId15"/>
    <p:sldId id="327" r:id="rId16"/>
    <p:sldId id="257" r:id="rId17"/>
    <p:sldId id="258" r:id="rId18"/>
    <p:sldId id="259" r:id="rId19"/>
    <p:sldId id="260" r:id="rId20"/>
    <p:sldId id="261" r:id="rId21"/>
    <p:sldId id="262" r:id="rId22"/>
    <p:sldId id="348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337" r:id="rId33"/>
    <p:sldId id="272" r:id="rId34"/>
    <p:sldId id="338" r:id="rId35"/>
    <p:sldId id="273" r:id="rId36"/>
    <p:sldId id="274" r:id="rId37"/>
    <p:sldId id="275" r:id="rId38"/>
    <p:sldId id="276" r:id="rId39"/>
    <p:sldId id="277" r:id="rId40"/>
    <p:sldId id="278" r:id="rId41"/>
    <p:sldId id="352" r:id="rId42"/>
    <p:sldId id="353" r:id="rId43"/>
    <p:sldId id="354" r:id="rId44"/>
    <p:sldId id="355" r:id="rId45"/>
    <p:sldId id="347" r:id="rId46"/>
    <p:sldId id="287" r:id="rId47"/>
    <p:sldId id="279" r:id="rId48"/>
    <p:sldId id="280" r:id="rId49"/>
    <p:sldId id="281" r:id="rId50"/>
    <p:sldId id="282" r:id="rId51"/>
    <p:sldId id="283" r:id="rId52"/>
    <p:sldId id="284" r:id="rId53"/>
    <p:sldId id="285" r:id="rId54"/>
    <p:sldId id="288" r:id="rId55"/>
    <p:sldId id="289" r:id="rId56"/>
    <p:sldId id="290" r:id="rId57"/>
    <p:sldId id="291" r:id="rId58"/>
    <p:sldId id="292" r:id="rId59"/>
    <p:sldId id="293" r:id="rId60"/>
    <p:sldId id="294" r:id="rId61"/>
    <p:sldId id="295" r:id="rId62"/>
    <p:sldId id="296" r:id="rId63"/>
    <p:sldId id="297" r:id="rId64"/>
    <p:sldId id="298" r:id="rId65"/>
    <p:sldId id="299" r:id="rId66"/>
    <p:sldId id="300" r:id="rId67"/>
    <p:sldId id="301" r:id="rId68"/>
    <p:sldId id="302" r:id="rId69"/>
    <p:sldId id="303" r:id="rId70"/>
    <p:sldId id="304" r:id="rId71"/>
    <p:sldId id="305" r:id="rId72"/>
    <p:sldId id="306" r:id="rId73"/>
    <p:sldId id="307" r:id="rId74"/>
    <p:sldId id="308" r:id="rId75"/>
    <p:sldId id="309" r:id="rId76"/>
    <p:sldId id="328" r:id="rId77"/>
    <p:sldId id="310" r:id="rId78"/>
    <p:sldId id="329" r:id="rId79"/>
    <p:sldId id="311" r:id="rId80"/>
    <p:sldId id="312" r:id="rId81"/>
    <p:sldId id="313" r:id="rId82"/>
    <p:sldId id="314" r:id="rId83"/>
    <p:sldId id="315" r:id="rId84"/>
    <p:sldId id="316" r:id="rId85"/>
    <p:sldId id="317" r:id="rId86"/>
    <p:sldId id="318" r:id="rId87"/>
    <p:sldId id="319" r:id="rId88"/>
    <p:sldId id="320" r:id="rId89"/>
    <p:sldId id="321" r:id="rId90"/>
    <p:sldId id="322" r:id="rId91"/>
    <p:sldId id="323" r:id="rId92"/>
    <p:sldId id="324" r:id="rId93"/>
    <p:sldId id="325" r:id="rId94"/>
    <p:sldId id="326" r:id="rId9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78" autoAdjust="0"/>
    <p:restoredTop sz="90845" autoAdjust="0"/>
  </p:normalViewPr>
  <p:slideViewPr>
    <p:cSldViewPr>
      <p:cViewPr>
        <p:scale>
          <a:sx n="70" d="100"/>
          <a:sy n="70" d="100"/>
        </p:scale>
        <p:origin x="-8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9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A71C9D2-EF8A-4847-9B0F-1366062347FD}" type="datetimeFigureOut">
              <a:rPr lang="en-US"/>
              <a:pPr>
                <a:defRPr/>
              </a:pPr>
              <a:t>7/11/2016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CAED39F-5EB4-4199-861C-8930AD512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B5E9A1-4D71-4DFA-B18D-22BEB658D590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9E338-927F-46EC-8CAA-5EE8D24F9528}" type="datetimeFigureOut">
              <a:rPr lang="en-US"/>
              <a:pPr>
                <a:defRPr/>
              </a:pPr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©2010 John Wiley &amp; Sons, Inc.  M P Groover, </a:t>
            </a:r>
            <a:r>
              <a:rPr lang="en-US" b="1" i="1"/>
              <a:t>Fundamentals of Modern Manufacturing</a:t>
            </a:r>
            <a:r>
              <a:rPr lang="en-US"/>
              <a:t> 4/e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1F9C7-C3AA-49B5-B371-22515E096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4DD15-8E08-48BE-B0B3-BFAD7B7C3FD1}" type="datetimeFigureOut">
              <a:rPr lang="en-US"/>
              <a:pPr>
                <a:defRPr/>
              </a:pPr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©2010 John Wiley &amp; Sons, Inc.  M P Groover, </a:t>
            </a:r>
            <a:r>
              <a:rPr lang="en-US" b="1" i="1"/>
              <a:t>Fundamentals of Modern Manufacturing</a:t>
            </a:r>
            <a:r>
              <a:rPr lang="en-US"/>
              <a:t> 4/e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BA6E9-1615-46A2-BFD6-B1A4C2671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CAA80-BCF2-494B-85D3-D30AED40FC9A}" type="datetimeFigureOut">
              <a:rPr lang="en-US"/>
              <a:pPr>
                <a:defRPr/>
              </a:pPr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©2010 John Wiley &amp; Sons, Inc.  M P Groover, </a:t>
            </a:r>
            <a:r>
              <a:rPr lang="en-US" b="1" i="1"/>
              <a:t>Fundamentals of Modern Manufacturing</a:t>
            </a:r>
            <a:r>
              <a:rPr lang="en-US"/>
              <a:t> 4/e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9F9E0-78F0-4FA8-94C9-48B1B234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820CE-D546-47EF-8121-E4D6137B4AA7}" type="datetimeFigureOut">
              <a:rPr lang="en-US"/>
              <a:pPr>
                <a:defRPr/>
              </a:pPr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©2010 John Wiley &amp; Sons, Inc.  M P Groover, </a:t>
            </a:r>
            <a:r>
              <a:rPr lang="en-US" b="1" i="1"/>
              <a:t>Fundamentals of Modern Manufacturing</a:t>
            </a:r>
            <a:r>
              <a:rPr lang="en-US"/>
              <a:t> 4/e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37A85-18A3-4D04-8335-8A18DDDF9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ACFA6-9730-4B7D-9BEF-99518FDBB0DA}" type="datetimeFigureOut">
              <a:rPr lang="en-US"/>
              <a:pPr>
                <a:defRPr/>
              </a:pPr>
              <a:t>7/11/2016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©2010 John Wiley &amp; Sons, Inc.  M P Groover, </a:t>
            </a:r>
            <a:r>
              <a:rPr lang="en-US" b="1" i="1"/>
              <a:t>Fundamentals of Modern Manufacturing</a:t>
            </a:r>
            <a:r>
              <a:rPr lang="en-US"/>
              <a:t> 4/e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210D5-F083-414C-9BB1-66CB25EC6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71B2F-C3F3-4E5E-9521-8B6F08FAF991}" type="datetimeFigureOut">
              <a:rPr lang="en-US"/>
              <a:pPr>
                <a:defRPr/>
              </a:pPr>
              <a:t>7/11/2016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©2010 John Wiley &amp; Sons, Inc.  M P Groover, </a:t>
            </a:r>
            <a:r>
              <a:rPr lang="en-US" b="1" i="1"/>
              <a:t>Fundamentals of Modern Manufacturing</a:t>
            </a:r>
            <a:r>
              <a:rPr lang="en-US"/>
              <a:t> 4/e</a:t>
            </a:r>
          </a:p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DCD70-2602-4F7A-8C6C-07F752F85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F6DA9-6640-4CE5-9FE2-27A1096B5D91}" type="datetimeFigureOut">
              <a:rPr lang="en-US"/>
              <a:pPr>
                <a:defRPr/>
              </a:pPr>
              <a:t>7/11/2016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©2010 John Wiley &amp; Sons, Inc.  M P Groover, </a:t>
            </a:r>
            <a:r>
              <a:rPr lang="en-US" b="1" i="1"/>
              <a:t>Fundamentals of Modern Manufacturing</a:t>
            </a:r>
            <a:r>
              <a:rPr lang="en-US"/>
              <a:t> 4/e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D4B8F-3C51-4507-9E56-059240774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946A8-19D4-4FAA-8C4C-C462D9BEAE29}" type="datetimeFigureOut">
              <a:rPr lang="en-US"/>
              <a:pPr>
                <a:defRPr/>
              </a:pPr>
              <a:t>7/11/2016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©2010 John Wiley &amp; Sons, Inc.  M P Groover, </a:t>
            </a:r>
            <a:r>
              <a:rPr lang="en-US" b="1" i="1"/>
              <a:t>Fundamentals of Modern Manufacturing</a:t>
            </a:r>
            <a:r>
              <a:rPr lang="en-US"/>
              <a:t> 4/e</a:t>
            </a:r>
          </a:p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AA04C-BC43-48C0-B5A5-F9D38D79C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0EF5D-A147-40F4-A99F-46C889E7D508}" type="datetimeFigureOut">
              <a:rPr lang="en-US"/>
              <a:pPr>
                <a:defRPr/>
              </a:pPr>
              <a:t>7/11/2016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©2010 John Wiley &amp; Sons, Inc.  M P Groover, </a:t>
            </a:r>
            <a:r>
              <a:rPr lang="en-US" b="1" i="1"/>
              <a:t>Fundamentals of Modern Manufacturing</a:t>
            </a:r>
            <a:r>
              <a:rPr lang="en-US"/>
              <a:t> 4/e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5A8CA-AF6A-4232-8A6E-4D48F630C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10D0C-37A7-4E00-B56F-FE143F449310}" type="datetimeFigureOut">
              <a:rPr lang="en-US"/>
              <a:pPr>
                <a:defRPr/>
              </a:pPr>
              <a:t>7/11/2016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©2010 John Wiley &amp; Sons, Inc.  M P Groover, </a:t>
            </a:r>
            <a:r>
              <a:rPr lang="en-US" b="1" i="1"/>
              <a:t>Fundamentals of Modern Manufacturing</a:t>
            </a:r>
            <a:r>
              <a:rPr lang="en-US"/>
              <a:t> 4/e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35781-5ED4-4D2C-9997-E069CF43B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A8E7E4-8D1E-4FD3-A498-339A534DE3DE}" type="datetimeFigureOut">
              <a:rPr lang="en-US"/>
              <a:pPr>
                <a:defRPr/>
              </a:pPr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©2010 John Wiley &amp; Sons, Inc.  M P Groover, </a:t>
            </a:r>
            <a:r>
              <a:rPr lang="en-US" b="1" i="1"/>
              <a:t>Fundamentals of Modern Manufacturing</a:t>
            </a:r>
            <a:r>
              <a:rPr lang="en-US"/>
              <a:t> 4/e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FEA81C-7E2B-41F1-8793-422D9C12E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792162"/>
          </a:xfrm>
        </p:spPr>
        <p:txBody>
          <a:bodyPr/>
          <a:lstStyle/>
          <a:p>
            <a:r>
              <a:rPr lang="en-US" b="1" smtClean="0"/>
              <a:t>Syllabus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5867400"/>
          </a:xfrm>
        </p:spPr>
        <p:txBody>
          <a:bodyPr/>
          <a:lstStyle/>
          <a:p>
            <a:r>
              <a:rPr lang="en-US" sz="1600" b="1" u="sng" smtClean="0"/>
              <a:t>Unit 1: </a:t>
            </a:r>
            <a:r>
              <a:rPr lang="en-US" sz="1600" smtClean="0"/>
              <a:t> </a:t>
            </a:r>
            <a:r>
              <a:rPr lang="en-US" sz="1600" b="1" smtClean="0"/>
              <a:t>Introduction to surface engineering,</a:t>
            </a:r>
          </a:p>
          <a:p>
            <a:pPr>
              <a:buFont typeface="Arial" pitchFamily="34" charset="0"/>
              <a:buNone/>
            </a:pPr>
            <a:r>
              <a:rPr lang="en-US" sz="1600" smtClean="0"/>
              <a:t>	Scope of surface engineering in metals, ceramics, polymers and composites, Surface Preparation methods such as Chemical, Electrochemical, Mechanical- Sand Blasting, Shot peening, Shot blasting, Hydroblasting, Vapor Phase Degreasing etc., Properties of Various Coating, Coating Methods.</a:t>
            </a:r>
          </a:p>
          <a:p>
            <a:r>
              <a:rPr lang="en-US" sz="1600" b="1" u="sng" smtClean="0"/>
              <a:t>Unit 2:</a:t>
            </a:r>
            <a:r>
              <a:rPr lang="en-US" sz="1600" smtClean="0"/>
              <a:t>  </a:t>
            </a:r>
            <a:r>
              <a:rPr lang="en-US" sz="1600" b="1" smtClean="0"/>
              <a:t>Chemical Conversion Coating:</a:t>
            </a:r>
            <a:endParaRPr lang="en-US" sz="1600" smtClean="0"/>
          </a:p>
          <a:p>
            <a:pPr>
              <a:buFont typeface="Arial" pitchFamily="34" charset="0"/>
              <a:buNone/>
            </a:pPr>
            <a:r>
              <a:rPr lang="en-US" sz="1600" smtClean="0"/>
              <a:t>	Chromating, Phosphating, Anodizing, Thermochemical processes, industrial practice, economy and energy considerations.</a:t>
            </a:r>
          </a:p>
          <a:p>
            <a:r>
              <a:rPr lang="en-US" sz="1600" b="1" u="sng" smtClean="0"/>
              <a:t>Unit 3: </a:t>
            </a:r>
            <a:r>
              <a:rPr lang="en-US" sz="1600" b="1" smtClean="0"/>
              <a:t>Metallic coating</a:t>
            </a:r>
          </a:p>
          <a:p>
            <a:pPr>
              <a:buFont typeface="Arial" pitchFamily="34" charset="0"/>
              <a:buNone/>
            </a:pPr>
            <a:r>
              <a:rPr lang="en-US" sz="1600" smtClean="0"/>
              <a:t>	Surface pretreatments, Hot Dipping, galvanizing, Electrolytic and Electroless plating of important metals and alloys, testing/evaluation of surface properties.</a:t>
            </a:r>
          </a:p>
          <a:p>
            <a:r>
              <a:rPr lang="en-US" sz="1600" b="1" u="sng" smtClean="0"/>
              <a:t>Unit 4:</a:t>
            </a:r>
            <a:r>
              <a:rPr lang="en-US" sz="1600" smtClean="0"/>
              <a:t> </a:t>
            </a:r>
            <a:r>
              <a:rPr lang="en-US" sz="1600" b="1" smtClean="0"/>
              <a:t>Coating from Vapour Phase:</a:t>
            </a:r>
            <a:endParaRPr lang="en-US" sz="1600" smtClean="0"/>
          </a:p>
          <a:p>
            <a:pPr>
              <a:buFont typeface="Arial" pitchFamily="34" charset="0"/>
              <a:buNone/>
            </a:pPr>
            <a:r>
              <a:rPr lang="en-US" sz="1600" smtClean="0"/>
              <a:t>	PVD, CVD, Various Methods used, mechanisms, important reactions involved and applications.</a:t>
            </a:r>
          </a:p>
          <a:p>
            <a:r>
              <a:rPr lang="en-US" sz="1600" b="1" u="sng" smtClean="0"/>
              <a:t>Unit 5:</a:t>
            </a:r>
            <a:r>
              <a:rPr lang="en-US" sz="1600" smtClean="0"/>
              <a:t> </a:t>
            </a:r>
            <a:r>
              <a:rPr lang="en-US" sz="1600" b="1" smtClean="0"/>
              <a:t>Plasma Coating:</a:t>
            </a:r>
            <a:endParaRPr lang="en-US" sz="1600" smtClean="0"/>
          </a:p>
          <a:p>
            <a:pPr>
              <a:buFont typeface="Arial" pitchFamily="34" charset="0"/>
              <a:buNone/>
            </a:pPr>
            <a:r>
              <a:rPr lang="en-US" sz="1600" smtClean="0"/>
              <a:t>	Sputtering, Plasma Spray &amp; Ion Implantation Methods, mechanisms &amp; applications. Surface modification by directed energy beams like ion, electron and laser beams, novelty of composition and microstructures.</a:t>
            </a:r>
          </a:p>
          <a:p>
            <a:r>
              <a:rPr lang="en-US" sz="1600" b="1" u="sng" smtClean="0"/>
              <a:t>Unit 6</a:t>
            </a:r>
            <a:r>
              <a:rPr lang="en-US" sz="1600" b="1" smtClean="0"/>
              <a:t>: Diffusion Coating:</a:t>
            </a:r>
            <a:endParaRPr lang="en-US" sz="1600" smtClean="0"/>
          </a:p>
          <a:p>
            <a:pPr>
              <a:buFont typeface="Arial" pitchFamily="34" charset="0"/>
              <a:buNone/>
            </a:pPr>
            <a:r>
              <a:rPr lang="en-US" sz="1600" smtClean="0"/>
              <a:t>	Various Techniques For Single And Multiple Element Coating, High Temperature Coating- Carburising, Carbonitriding, Silicanizing,Chromizing, Aluminizing, Boronizing, Boronitriding.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z="3200" smtClean="0"/>
              <a:t>Industrial Operations with Significant Annual Wear Economic Consequences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096963"/>
          <a:ext cx="68580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514600"/>
                <a:gridCol w="2286000"/>
              </a:tblGrid>
              <a:tr h="282623">
                <a:tc>
                  <a:txBody>
                    <a:bodyPr/>
                    <a:lstStyle/>
                    <a:p>
                      <a:r>
                        <a:rPr lang="en-US" dirty="0" smtClean="0"/>
                        <a:t>Industry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Loss mass*, 10</a:t>
                      </a:r>
                      <a:r>
                        <a:rPr lang="en-US" baseline="30000" dirty="0" smtClean="0"/>
                        <a:t>12</a:t>
                      </a:r>
                      <a:r>
                        <a:rPr lang="en-US" dirty="0" smtClean="0"/>
                        <a:t> Btu</a:t>
                      </a:r>
                      <a:endParaRPr lang="en-US" dirty="0"/>
                    </a:p>
                  </a:txBody>
                  <a:tcPr/>
                </a:tc>
              </a:tr>
              <a:tr h="1115004">
                <a:tc>
                  <a:txBody>
                    <a:bodyPr/>
                    <a:lstStyle/>
                    <a:p>
                      <a:r>
                        <a:rPr lang="en-US" dirty="0" smtClean="0"/>
                        <a:t>Utilities</a:t>
                      </a:r>
                      <a:r>
                        <a:rPr lang="en-US" baseline="0" dirty="0" smtClean="0"/>
                        <a:t> (28% of total US consumption)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Seals</a:t>
                      </a:r>
                    </a:p>
                    <a:p>
                      <a:r>
                        <a:rPr lang="en-US" dirty="0" smtClean="0"/>
                        <a:t>Accessories</a:t>
                      </a:r>
                    </a:p>
                    <a:p>
                      <a:r>
                        <a:rPr lang="en-US" dirty="0" smtClean="0"/>
                        <a:t>Bearings</a:t>
                      </a:r>
                    </a:p>
                    <a:p>
                      <a:r>
                        <a:rPr lang="en-US" dirty="0" smtClean="0"/>
                        <a:t>Reliability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185</a:t>
                      </a:r>
                    </a:p>
                    <a:p>
                      <a:r>
                        <a:rPr lang="en-US" dirty="0" smtClean="0"/>
                        <a:t>120</a:t>
                      </a:r>
                    </a:p>
                    <a:p>
                      <a:r>
                        <a:rPr lang="en-US" dirty="0" smtClean="0"/>
                        <a:t>55</a:t>
                      </a:r>
                    </a:p>
                    <a:p>
                      <a:r>
                        <a:rPr lang="en-US" dirty="0" smtClean="0"/>
                        <a:t>145</a:t>
                      </a:r>
                    </a:p>
                  </a:txBody>
                  <a:tcPr/>
                </a:tc>
              </a:tr>
              <a:tr h="1324067"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Transportation (26% of total US consumption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Brakes</a:t>
                      </a:r>
                    </a:p>
                    <a:p>
                      <a:r>
                        <a:rPr lang="en-US" dirty="0" smtClean="0"/>
                        <a:t>Valve trains</a:t>
                      </a:r>
                    </a:p>
                    <a:p>
                      <a:r>
                        <a:rPr lang="en-US" dirty="0" smtClean="0"/>
                        <a:t>Piston ting assemblies</a:t>
                      </a:r>
                    </a:p>
                    <a:p>
                      <a:r>
                        <a:rPr lang="en-US" dirty="0" smtClean="0"/>
                        <a:t>Transmission</a:t>
                      </a:r>
                    </a:p>
                    <a:p>
                      <a:r>
                        <a:rPr lang="en-US" dirty="0" smtClean="0"/>
                        <a:t>Bearings</a:t>
                      </a:r>
                    </a:p>
                    <a:p>
                      <a:r>
                        <a:rPr lang="en-US" dirty="0" smtClean="0"/>
                        <a:t>Gears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estimated</a:t>
                      </a:r>
                      <a:endParaRPr lang="en-US" dirty="0"/>
                    </a:p>
                  </a:txBody>
                  <a:tcPr/>
                </a:tc>
              </a:tr>
              <a:tr h="696878">
                <a:tc>
                  <a:txBody>
                    <a:bodyPr/>
                    <a:lstStyle/>
                    <a:p>
                      <a:r>
                        <a:rPr lang="en-US" dirty="0" smtClean="0"/>
                        <a:t>Mining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Ore Processing</a:t>
                      </a:r>
                    </a:p>
                    <a:p>
                      <a:r>
                        <a:rPr lang="en-US" dirty="0" smtClean="0"/>
                        <a:t>Surface mining</a:t>
                      </a:r>
                    </a:p>
                    <a:p>
                      <a:r>
                        <a:rPr lang="en-US" dirty="0" smtClean="0"/>
                        <a:t>Drilling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22.80</a:t>
                      </a:r>
                    </a:p>
                    <a:p>
                      <a:r>
                        <a:rPr lang="en-US" dirty="0" smtClean="0"/>
                        <a:t>13.26</a:t>
                      </a:r>
                    </a:p>
                    <a:p>
                      <a:r>
                        <a:rPr lang="en-US" dirty="0" smtClean="0"/>
                        <a:t>10.70</a:t>
                      </a:r>
                      <a:endParaRPr lang="en-US" dirty="0"/>
                    </a:p>
                  </a:txBody>
                  <a:tcPr/>
                </a:tc>
              </a:tr>
              <a:tr h="487814">
                <a:tc>
                  <a:txBody>
                    <a:bodyPr/>
                    <a:lstStyle/>
                    <a:p>
                      <a:r>
                        <a:rPr lang="en-US" dirty="0" smtClean="0"/>
                        <a:t>Agriculture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Tilage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Planting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16.85</a:t>
                      </a:r>
                    </a:p>
                    <a:p>
                      <a:r>
                        <a:rPr lang="en-US" dirty="0" smtClean="0"/>
                        <a:t>2.47</a:t>
                      </a:r>
                      <a:endParaRPr lang="en-US" dirty="0"/>
                    </a:p>
                  </a:txBody>
                  <a:tcPr/>
                </a:tc>
              </a:tr>
              <a:tr h="487814">
                <a:tc>
                  <a:txBody>
                    <a:bodyPr/>
                    <a:lstStyle/>
                    <a:p>
                      <a:r>
                        <a:rPr lang="en-US" dirty="0" smtClean="0"/>
                        <a:t>Primary metals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Hot rolling</a:t>
                      </a:r>
                    </a:p>
                    <a:p>
                      <a:r>
                        <a:rPr lang="en-US" dirty="0" smtClean="0"/>
                        <a:t>Cold rolling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14.30</a:t>
                      </a:r>
                    </a:p>
                    <a:p>
                      <a:r>
                        <a:rPr lang="en-US" dirty="0" smtClean="0"/>
                        <a:t>0.14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321" name="Rectangle 4"/>
          <p:cNvSpPr>
            <a:spLocks noChangeArrowheads="1"/>
          </p:cNvSpPr>
          <p:nvPr/>
        </p:nvSpPr>
        <p:spPr bwMode="auto">
          <a:xfrm>
            <a:off x="7162800" y="1066800"/>
            <a:ext cx="1981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*Assumes 19.2x10</a:t>
            </a:r>
            <a:r>
              <a:rPr lang="en-US" sz="1800" baseline="30000"/>
              <a:t>6</a:t>
            </a:r>
            <a:r>
              <a:rPr lang="en-US" sz="1800"/>
              <a:t>  Btu per ton of energy represented in lost weight of steel.</a:t>
            </a:r>
          </a:p>
        </p:txBody>
      </p:sp>
      <p:sp>
        <p:nvSpPr>
          <p:cNvPr id="12322" name="TextBox 5"/>
          <p:cNvSpPr txBox="1">
            <a:spLocks noChangeArrowheads="1"/>
          </p:cNvSpPr>
          <p:nvPr/>
        </p:nvSpPr>
        <p:spPr bwMode="auto">
          <a:xfrm>
            <a:off x="7162800" y="3200400"/>
            <a:ext cx="1981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/>
              <a:t> Combined effect of Corrosion + Wear is a serious concern and result in accelerated loss of material</a:t>
            </a:r>
          </a:p>
          <a:p>
            <a:pPr>
              <a:buFont typeface="Wingdings" pitchFamily="2" charset="2"/>
              <a:buChar char="Ø"/>
            </a:pPr>
            <a:r>
              <a:rPr lang="en-US" sz="1600"/>
              <a:t> Corrosion can occur without wear but the opposite is rarely true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3200" smtClean="0"/>
              <a:t>Synergistic Relationships between Wear and Corrosion Mechanism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2400" b="1" dirty="0" smtClean="0"/>
              <a:t>Abrasion</a:t>
            </a:r>
          </a:p>
          <a:p>
            <a:r>
              <a:rPr lang="en-US" sz="2000" dirty="0" smtClean="0"/>
              <a:t>Remove protective oxidized metal and polarized coatings to expose </a:t>
            </a:r>
            <a:r>
              <a:rPr lang="en-US" sz="2000" dirty="0" err="1" smtClean="0"/>
              <a:t>unoxidized</a:t>
            </a:r>
            <a:r>
              <a:rPr lang="en-US" sz="2000" dirty="0" smtClean="0"/>
              <a:t> metal</a:t>
            </a:r>
          </a:p>
          <a:p>
            <a:r>
              <a:rPr lang="en-US" sz="2000" dirty="0" smtClean="0"/>
              <a:t>Forms microscopic grooves and dents for concentration cell corrosion</a:t>
            </a:r>
          </a:p>
          <a:p>
            <a:r>
              <a:rPr lang="en-US" sz="2000" dirty="0" smtClean="0"/>
              <a:t>Increase microscopic surface area exposed to corrosion</a:t>
            </a:r>
          </a:p>
          <a:p>
            <a:r>
              <a:rPr lang="en-US" sz="2000" dirty="0" smtClean="0"/>
              <a:t>Removed strain-hardened surface layers</a:t>
            </a:r>
          </a:p>
          <a:p>
            <a:r>
              <a:rPr lang="en-US" sz="2000" dirty="0" smtClean="0"/>
              <a:t>Cracks brittle metal constituents forming sites for impact hydraulic splitting</a:t>
            </a:r>
          </a:p>
          <a:p>
            <a:r>
              <a:rPr lang="en-US" sz="2000" dirty="0" smtClean="0"/>
              <a:t>Plastic deformation by high-stress metal-mineral contact causes strain hardening and susceptibility to chemical attack</a:t>
            </a:r>
          </a:p>
          <a:p>
            <a:pPr>
              <a:buFont typeface="Arial" pitchFamily="34" charset="0"/>
              <a:buNone/>
            </a:pPr>
            <a:r>
              <a:rPr lang="en-US" sz="2400" b="1" dirty="0" smtClean="0"/>
              <a:t>Corrosion</a:t>
            </a:r>
          </a:p>
          <a:p>
            <a:r>
              <a:rPr lang="en-US" sz="2000" dirty="0" smtClean="0"/>
              <a:t>Produces pits that induce </a:t>
            </a:r>
            <a:r>
              <a:rPr lang="en-US" sz="2000" dirty="0" err="1" smtClean="0"/>
              <a:t>microcracking</a:t>
            </a:r>
            <a:endParaRPr lang="en-US" sz="2000" dirty="0" smtClean="0"/>
          </a:p>
          <a:p>
            <a:r>
              <a:rPr lang="en-US" sz="2000" dirty="0" err="1" smtClean="0"/>
              <a:t>Microcracking</a:t>
            </a:r>
            <a:r>
              <a:rPr lang="en-US" sz="2000" dirty="0" smtClean="0"/>
              <a:t> at pits invite hydraulic splitting during impact</a:t>
            </a:r>
          </a:p>
          <a:p>
            <a:r>
              <a:rPr lang="en-US" sz="2000" dirty="0" smtClean="0"/>
              <a:t>Roughens surface, reducing energy needed to abrade away metal</a:t>
            </a:r>
          </a:p>
          <a:p>
            <a:r>
              <a:rPr lang="en-US" sz="2000" dirty="0" smtClean="0"/>
              <a:t>May produce hydrogen with subsequent absorption and cracking in metal</a:t>
            </a:r>
          </a:p>
          <a:p>
            <a:r>
              <a:rPr lang="en-US" sz="2000" dirty="0" smtClean="0"/>
              <a:t>Selectively attacks grain boundary weakening adjacent metal</a:t>
            </a:r>
          </a:p>
          <a:p>
            <a:endParaRPr lang="en-US" sz="2000" b="1" dirty="0" smtClean="0"/>
          </a:p>
          <a:p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2800" smtClean="0"/>
              <a:t>Approximate Thickness of Various Coatings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7913688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200" smtClean="0"/>
              <a:t>Surface Engineering - Industries Served</a:t>
            </a: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914400"/>
            <a:ext cx="5334000" cy="5334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600" smtClean="0">
                <a:latin typeface="Verdana" pitchFamily="34" charset="0"/>
              </a:rPr>
              <a:t>Surface-area-to-volume ratio</a:t>
            </a:r>
            <a:br>
              <a:rPr lang="en-US" sz="3600" smtClean="0">
                <a:latin typeface="Verdana" pitchFamily="34" charset="0"/>
              </a:rPr>
            </a:br>
            <a:endParaRPr lang="en-US" sz="360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228600"/>
            <a:ext cx="79248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32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16388" name="Content Placeholder 4" descr="Surface-area-length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67200" y="1066800"/>
            <a:ext cx="4475163" cy="4306888"/>
          </a:xfrm>
        </p:spPr>
      </p:pic>
      <p:sp>
        <p:nvSpPr>
          <p:cNvPr id="16389" name="Text Placeholder 3"/>
          <p:cNvSpPr txBox="1">
            <a:spLocks/>
          </p:cNvSpPr>
          <p:nvPr/>
        </p:nvSpPr>
        <p:spPr bwMode="auto">
          <a:xfrm>
            <a:off x="304800" y="990600"/>
            <a:ext cx="396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>
                <a:latin typeface="Arial" pitchFamily="34" charset="0"/>
                <a:cs typeface="Arial" pitchFamily="34" charset="0"/>
              </a:rPr>
              <a:t>surface-area-to-volume ratio</a:t>
            </a:r>
            <a:r>
              <a:rPr lang="en-US" sz="2000">
                <a:latin typeface="Arial" pitchFamily="34" charset="0"/>
                <a:cs typeface="Arial" pitchFamily="34" charset="0"/>
              </a:rPr>
              <a:t> also called the </a:t>
            </a:r>
            <a:r>
              <a:rPr lang="en-US" sz="2000" b="1">
                <a:latin typeface="Arial" pitchFamily="34" charset="0"/>
                <a:cs typeface="Arial" pitchFamily="34" charset="0"/>
              </a:rPr>
              <a:t>surface-to-volume ratio</a:t>
            </a:r>
            <a:r>
              <a:rPr lang="en-US" sz="200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>
                <a:latin typeface="Arial" pitchFamily="34" charset="0"/>
                <a:cs typeface="Arial" pitchFamily="34" charset="0"/>
              </a:rPr>
              <a:t>The surface-area-to-volume ratio is an important factor for the reactivity, that is, the rate at which the chemical reaction will proceed.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>
                <a:latin typeface="Arial" pitchFamily="34" charset="0"/>
                <a:cs typeface="Arial" pitchFamily="34" charset="0"/>
              </a:rPr>
              <a:t>Materials with large surface-area-to-volume ratios (e.g., very small diameter, or very porous or otherwise not compact) react at much faster rates than monolithic materials, because more surface is available to react.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SURFACE PROCESSING OPERATIONS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382000" cy="5410200"/>
          </a:xfrm>
        </p:spPr>
        <p:txBody>
          <a:bodyPr rtlCol="0">
            <a:normAutofit fontScale="92500" lnSpcReduction="10000"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dirty="0" smtClean="0"/>
              <a:t>Industrial Cleaning Processes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dirty="0" smtClean="0"/>
              <a:t>Heat Treatment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dirty="0" smtClean="0"/>
              <a:t>Coating Processes</a:t>
            </a:r>
          </a:p>
          <a:p>
            <a:pPr marL="857250" lvl="1" indent="-457200" eaLnBrk="1" fontAlgn="auto" hangingPunct="1">
              <a:spcAft>
                <a:spcPts val="0"/>
              </a:spcAft>
              <a:buFont typeface="Arial" charset="0"/>
              <a:buChar char="–"/>
              <a:defRPr/>
            </a:pPr>
            <a:r>
              <a:rPr lang="en-US" dirty="0" smtClean="0"/>
              <a:t>Diffusion</a:t>
            </a:r>
          </a:p>
          <a:p>
            <a:pPr marL="857250" lvl="1" indent="-457200" eaLnBrk="1" fontAlgn="auto" hangingPunct="1">
              <a:spcAft>
                <a:spcPts val="0"/>
              </a:spcAft>
              <a:buFont typeface="Arial" charset="0"/>
              <a:buChar char="–"/>
              <a:defRPr/>
            </a:pPr>
            <a:r>
              <a:rPr lang="en-US" dirty="0" smtClean="0"/>
              <a:t>Ion Implantation</a:t>
            </a:r>
          </a:p>
          <a:p>
            <a:pPr marL="857250" lvl="1" indent="-457200" eaLnBrk="1" fontAlgn="auto" hangingPunct="1">
              <a:spcAft>
                <a:spcPts val="0"/>
              </a:spcAft>
              <a:buFont typeface="Arial" charset="0"/>
              <a:buChar char="–"/>
              <a:defRPr/>
            </a:pPr>
            <a:r>
              <a:rPr lang="en-US" dirty="0" smtClean="0"/>
              <a:t>Plating and Related Processes</a:t>
            </a:r>
          </a:p>
          <a:p>
            <a:pPr marL="857250" lvl="1" indent="-457200" eaLnBrk="1" fontAlgn="auto" hangingPunct="1">
              <a:spcAft>
                <a:spcPts val="0"/>
              </a:spcAft>
              <a:buFont typeface="Arial" charset="0"/>
              <a:buChar char="–"/>
              <a:defRPr/>
            </a:pPr>
            <a:r>
              <a:rPr lang="en-US" dirty="0" smtClean="0"/>
              <a:t>Conversion Coating</a:t>
            </a:r>
          </a:p>
          <a:p>
            <a:pPr marL="857250" lvl="1" indent="-457200" eaLnBrk="1" fontAlgn="auto" hangingPunct="1">
              <a:spcAft>
                <a:spcPts val="0"/>
              </a:spcAft>
              <a:buFont typeface="Arial" charset="0"/>
              <a:buChar char="–"/>
              <a:defRPr/>
            </a:pPr>
            <a:r>
              <a:rPr lang="en-US" dirty="0" smtClean="0"/>
              <a:t>Vapor Deposition Processes (CVD and PVD)</a:t>
            </a:r>
          </a:p>
          <a:p>
            <a:pPr marL="857250" lvl="1" indent="-457200" eaLnBrk="1" fontAlgn="auto" hangingPunct="1">
              <a:spcAft>
                <a:spcPts val="0"/>
              </a:spcAft>
              <a:buFont typeface="Arial" charset="0"/>
              <a:buChar char="–"/>
              <a:defRPr/>
            </a:pPr>
            <a:r>
              <a:rPr lang="en-US" dirty="0" smtClean="0"/>
              <a:t>Organic Coatings</a:t>
            </a:r>
          </a:p>
          <a:p>
            <a:pPr marL="857250" lvl="1" indent="-457200" eaLnBrk="1" fontAlgn="auto" hangingPunct="1">
              <a:spcAft>
                <a:spcPts val="0"/>
              </a:spcAft>
              <a:buFont typeface="Arial" charset="0"/>
              <a:buChar char="–"/>
              <a:defRPr/>
            </a:pPr>
            <a:r>
              <a:rPr lang="en-US" dirty="0" smtClean="0"/>
              <a:t>Ceramic Coatings</a:t>
            </a:r>
          </a:p>
          <a:p>
            <a:pPr marL="857250" lvl="1" indent="-457200" eaLnBrk="1" fontAlgn="auto" hangingPunct="1">
              <a:spcAft>
                <a:spcPts val="0"/>
              </a:spcAft>
              <a:buFont typeface="Arial" charset="0"/>
              <a:buChar char="–"/>
              <a:defRPr/>
            </a:pPr>
            <a:r>
              <a:rPr lang="en-US" dirty="0" smtClean="0"/>
              <a:t>Thermal and Mechanical Coating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Overview of Industrial Cleaning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38100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Almost all </a:t>
            </a:r>
            <a:r>
              <a:rPr lang="en-US" dirty="0" err="1" smtClean="0"/>
              <a:t>workparts</a:t>
            </a:r>
            <a:r>
              <a:rPr lang="en-US" dirty="0" smtClean="0"/>
              <a:t> must be cleaned one or more times during their manufacturing sequence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Processes used to clean the work surfaces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500" dirty="0" smtClean="0"/>
              <a:t>Chemical cleaning methods - use chemicals to remove unwanted contaminants from the work surface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500" dirty="0" smtClean="0"/>
              <a:t>Mechanical cleaning - involves removal of contaminants by various mechanical operations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 smtClean="0"/>
              <a:t>Why Parts Must be Cleaned Prior to Surface Treatments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173913" cy="38862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Prepare surface for subsequent processing, such as a coating application or adhesive bonding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Improve hygiene conditions for workers and customers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Remove contaminants that might chemically react with the surface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Enhance appearance and performance of the product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 smtClean="0"/>
              <a:t>Factors in Selecting a Cleaning Method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Contaminant to be removed</a:t>
            </a:r>
          </a:p>
          <a:p>
            <a:pPr eaLnBrk="1" hangingPunct="1"/>
            <a:r>
              <a:rPr lang="en-US" smtClean="0"/>
              <a:t>Degree of cleanliness required</a:t>
            </a:r>
          </a:p>
          <a:p>
            <a:pPr eaLnBrk="1" hangingPunct="1"/>
            <a:r>
              <a:rPr lang="en-US" smtClean="0"/>
              <a:t>Substrate material to be cleaned</a:t>
            </a:r>
          </a:p>
          <a:p>
            <a:pPr eaLnBrk="1" hangingPunct="1"/>
            <a:r>
              <a:rPr lang="en-US" smtClean="0"/>
              <a:t>Purpose of cleaning</a:t>
            </a:r>
          </a:p>
          <a:p>
            <a:pPr eaLnBrk="1" hangingPunct="1"/>
            <a:r>
              <a:rPr lang="en-US" smtClean="0"/>
              <a:t>Environmental and safety factors</a:t>
            </a:r>
          </a:p>
          <a:p>
            <a:pPr eaLnBrk="1" hangingPunct="1"/>
            <a:r>
              <a:rPr lang="en-US" smtClean="0"/>
              <a:t>Size and geometry of the part</a:t>
            </a:r>
          </a:p>
          <a:p>
            <a:pPr eaLnBrk="1" hangingPunct="1"/>
            <a:r>
              <a:rPr lang="en-US" smtClean="0"/>
              <a:t>Production and cost requirements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Contaminant to be Removed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8153400" cy="37338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Various contaminants build up on part surfaces, either due to previous processing or factory environment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Principal surface contaminants found in factory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Oil and grease, e.g., lubricants in metalworking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Solid particles such as metal chips, abrasive grits, shop dirt, dust, etc.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Buffing and polishing compounds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Oxide films, rust, and scale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0" y="609600"/>
            <a:ext cx="9144000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pPr eaLnBrk="0" hangingPunct="0"/>
            <a:r>
              <a:rPr lang="en-US" b="1">
                <a:ea typeface="Calibri" pitchFamily="34" charset="0"/>
                <a:cs typeface="Times New Roman" pitchFamily="18" charset="0"/>
              </a:rPr>
              <a:t>Text Books:</a:t>
            </a:r>
            <a:endParaRPr lang="en-US">
              <a:ea typeface="Calibri" pitchFamily="34" charset="0"/>
              <a:cs typeface="Times New Roman" pitchFamily="18" charset="0"/>
            </a:endParaRPr>
          </a:p>
          <a:p>
            <a:pPr lvl="1" eaLnBrk="0" hangingPunct="0">
              <a:buFontTx/>
              <a:buAutoNum type="arabicPeriod"/>
            </a:pPr>
            <a:r>
              <a:rPr lang="en-US">
                <a:ea typeface="Calibri" pitchFamily="34" charset="0"/>
                <a:cs typeface="Times New Roman" pitchFamily="18" charset="0"/>
              </a:rPr>
              <a:t>J. R. Davis-Surface Engineering for Corrosion and Wear Resistance.</a:t>
            </a:r>
            <a:endParaRPr lang="en-US"/>
          </a:p>
          <a:p>
            <a:pPr lvl="1" eaLnBrk="0" hangingPunct="0">
              <a:buFontTx/>
              <a:buAutoNum type="arabicPeriod"/>
            </a:pPr>
            <a:r>
              <a:rPr lang="en-US">
                <a:ea typeface="Calibri" pitchFamily="34" charset="0"/>
                <a:cs typeface="Calibri" pitchFamily="34" charset="0"/>
              </a:rPr>
              <a:t>George J. Rudzki -Surface Finishing Systems. metal annd non-metal finishing handbook-guide,Metals Park : ASM, 1983</a:t>
            </a:r>
            <a:endParaRPr lang="en-US"/>
          </a:p>
          <a:p>
            <a:pPr lvl="1" eaLnBrk="0" hangingPunct="0">
              <a:buFontTx/>
              <a:buAutoNum type="arabicPeriod"/>
            </a:pPr>
            <a:r>
              <a:rPr lang="en-US">
                <a:ea typeface="Calibri" pitchFamily="34" charset="0"/>
                <a:cs typeface="Calibri" pitchFamily="34" charset="0"/>
              </a:rPr>
              <a:t>James A. Murphy- Surface Preparation and Finishes for Metal, McGraw-Hill, New York 1971</a:t>
            </a:r>
            <a:endParaRPr lang="en-US"/>
          </a:p>
          <a:p>
            <a:pPr eaLnBrk="0" hangingPunct="0"/>
            <a:r>
              <a:rPr lang="en-US" b="1">
                <a:ea typeface="Calibri" pitchFamily="34" charset="0"/>
                <a:cs typeface="Calibri" pitchFamily="34" charset="0"/>
              </a:rPr>
              <a:t>References Books:</a:t>
            </a:r>
            <a:endParaRPr lang="en-US"/>
          </a:p>
          <a:p>
            <a:pPr eaLnBrk="0" hangingPunct="0">
              <a:buFontTx/>
              <a:buAutoNum type="arabicPeriod"/>
            </a:pPr>
            <a:r>
              <a:rPr lang="en-US">
                <a:ea typeface="Calibri" pitchFamily="34" charset="0"/>
                <a:cs typeface="Calibri" pitchFamily="34" charset="0"/>
              </a:rPr>
              <a:t>P. G. Sheasby and R. Pinner - Surface treatment and finishing of Aluminium and its alloy,Volume-2, 5th ed., ASM, Metals Park, 1987</a:t>
            </a:r>
          </a:p>
          <a:p>
            <a:pPr eaLnBrk="0" hangingPunct="0">
              <a:buFontTx/>
              <a:buAutoNum type="arabicPeriod"/>
            </a:pPr>
            <a:r>
              <a:rPr lang="en-US">
                <a:ea typeface="Calibri" pitchFamily="34" charset="0"/>
                <a:cs typeface="Calibri" pitchFamily="34" charset="0"/>
              </a:rPr>
              <a:t>K. E. Thelning -Steel and its Heat Treatment Bofors Handbook, London : Butterworths, 1975</a:t>
            </a:r>
          </a:p>
          <a:p>
            <a:pPr eaLnBrk="0" hangingPunct="0">
              <a:buFontTx/>
              <a:buAutoNum type="arabicPeriod"/>
            </a:pPr>
            <a:r>
              <a:rPr lang="en-US">
                <a:ea typeface="Calibri" pitchFamily="34" charset="0"/>
                <a:cs typeface="Calibri" pitchFamily="34" charset="0"/>
              </a:rPr>
              <a:t>Surface Engineering Hand Book, edited by Keith Austin, London : Kogan Page, 1998</a:t>
            </a:r>
            <a:endParaRPr lang="en-US"/>
          </a:p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Degree of Cleanliness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Refers to the amount of contaminant remaining after a given cleaning operation </a:t>
            </a:r>
          </a:p>
          <a:p>
            <a:pPr eaLnBrk="1" hangingPunct="1"/>
            <a:r>
              <a:rPr lang="en-US" smtClean="0"/>
              <a:t>A simple test is a </a:t>
            </a:r>
            <a:r>
              <a:rPr lang="en-US" i="1" smtClean="0"/>
              <a:t>wiping method</a:t>
            </a:r>
            <a:r>
              <a:rPr lang="en-US" smtClean="0"/>
              <a:t>, in which the surface is wiped with a clean white cloth</a:t>
            </a:r>
          </a:p>
          <a:p>
            <a:pPr lvl="1" eaLnBrk="1" hangingPunct="1"/>
            <a:r>
              <a:rPr lang="en-US" smtClean="0"/>
              <a:t>Amount of soil absorbed by the cloth is observed  </a:t>
            </a:r>
          </a:p>
          <a:p>
            <a:pPr lvl="1" eaLnBrk="1" hangingPunct="1"/>
            <a:r>
              <a:rPr lang="en-US" smtClean="0"/>
              <a:t>Non‑quantitative but easy to use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Other Factors in Selection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substrate material must be considered</a:t>
            </a:r>
          </a:p>
          <a:p>
            <a:pPr lvl="1" eaLnBrk="1" hangingPunct="1"/>
            <a:r>
              <a:rPr lang="en-US" smtClean="0"/>
              <a:t>So that damaging reactions are not caused by the cleaning chemicals</a:t>
            </a:r>
          </a:p>
          <a:p>
            <a:pPr lvl="2" eaLnBrk="1" hangingPunct="1"/>
            <a:r>
              <a:rPr lang="en-US" smtClean="0"/>
              <a:t>Aluminum is dissolved by most acids and alkalis</a:t>
            </a:r>
          </a:p>
          <a:p>
            <a:pPr lvl="2" eaLnBrk="1" hangingPunct="1"/>
            <a:r>
              <a:rPr lang="en-US" smtClean="0"/>
              <a:t>Steels are resistant to alkalis but react with virtually all acids </a:t>
            </a:r>
          </a:p>
          <a:p>
            <a:pPr eaLnBrk="1" hangingPunct="1"/>
            <a:r>
              <a:rPr lang="en-US" smtClean="0"/>
              <a:t>Cleaning methods and associated chemicals should be selected to avoid pollution and health hazards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800" dirty="0" smtClean="0"/>
              <a:t>Schematic representation of a metal surface, adapted from </a:t>
            </a:r>
            <a:r>
              <a:rPr lang="en-US" sz="2800" dirty="0" err="1" smtClean="0"/>
              <a:t>Bhushan</a:t>
            </a:r>
            <a:r>
              <a:rPr lang="en-US" sz="2800" dirty="0" smtClean="0"/>
              <a:t> and Gupta (1991)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7237" y="1715294"/>
            <a:ext cx="762952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Chemical Cleaning Processes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3810000"/>
          </a:xfrm>
        </p:spPr>
        <p:txBody>
          <a:bodyPr/>
          <a:lstStyle/>
          <a:p>
            <a:pPr eaLnBrk="1" hangingPunct="1"/>
            <a:r>
              <a:rPr lang="en-US" smtClean="0"/>
              <a:t>Alkaline cleaning</a:t>
            </a:r>
          </a:p>
          <a:p>
            <a:pPr eaLnBrk="1" hangingPunct="1"/>
            <a:r>
              <a:rPr lang="en-US" smtClean="0"/>
              <a:t>Emulsion cleaning</a:t>
            </a:r>
          </a:p>
          <a:p>
            <a:pPr eaLnBrk="1" hangingPunct="1"/>
            <a:r>
              <a:rPr lang="en-US" smtClean="0"/>
              <a:t>Solvent cleaning</a:t>
            </a:r>
          </a:p>
          <a:p>
            <a:pPr eaLnBrk="1" hangingPunct="1"/>
            <a:r>
              <a:rPr lang="en-US" smtClean="0"/>
              <a:t>Acid cleaning</a:t>
            </a:r>
          </a:p>
          <a:p>
            <a:pPr eaLnBrk="1" hangingPunct="1"/>
            <a:r>
              <a:rPr lang="en-US" smtClean="0"/>
              <a:t>Ultrasonic cleaning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Alkaline Cleaning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Uses an alkali to remove oils, grease, wax, and various types of particles (metal chips, silica, light scale) from a metallic surface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Most widely used industrial cleaning method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Alkaline solutions include sodium and potassium hydroxide (</a:t>
            </a:r>
            <a:r>
              <a:rPr lang="en-US" dirty="0" err="1" smtClean="0"/>
              <a:t>NaOH</a:t>
            </a:r>
            <a:r>
              <a:rPr lang="en-US" dirty="0" smtClean="0"/>
              <a:t>, KOH), sodium carbonate (Na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), borax (Na</a:t>
            </a:r>
            <a:r>
              <a:rPr lang="en-US" baseline="-25000" dirty="0" smtClean="0"/>
              <a:t>2</a:t>
            </a:r>
            <a:r>
              <a:rPr lang="en-US" dirty="0" smtClean="0"/>
              <a:t>B</a:t>
            </a:r>
            <a:r>
              <a:rPr lang="en-US" baseline="-25000" dirty="0" smtClean="0"/>
              <a:t>4</a:t>
            </a:r>
            <a:r>
              <a:rPr lang="en-US" dirty="0" smtClean="0"/>
              <a:t>O</a:t>
            </a:r>
            <a:r>
              <a:rPr lang="en-US" baseline="-25000" dirty="0" smtClean="0"/>
              <a:t>7</a:t>
            </a:r>
            <a:r>
              <a:rPr lang="en-US" dirty="0" smtClean="0"/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Cleaning methods: immersion or spraying followed by water rinse to remove residue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Emulsion Cleaning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  EMULSION CLEANING is an industrial cleaning process that uses an organic solvent as the main active agent. The solvent is usually a hydrocarbon of distilled petroleum dispersed in water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Used on either metal or nonmetallic parts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Must be followed by alkaline cleaning to eliminate all residues of the organic solvent prior to plating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Solvent Cleaning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Organic </a:t>
            </a:r>
            <a:r>
              <a:rPr lang="en-US" dirty="0" smtClean="0"/>
              <a:t>materials such as oil and grease are removed from a metallic surface by chemicals that dissolve the soils</a:t>
            </a:r>
          </a:p>
          <a:p>
            <a:pPr eaLnBrk="1" hangingPunct="1"/>
            <a:r>
              <a:rPr lang="en-US" dirty="0" smtClean="0"/>
              <a:t>Common application techniques: </a:t>
            </a:r>
            <a:r>
              <a:rPr lang="en-US" dirty="0" err="1" smtClean="0"/>
              <a:t>hand‑wiping</a:t>
            </a:r>
            <a:r>
              <a:rPr lang="en-US" dirty="0" smtClean="0"/>
              <a:t>, immersion, spraying, and vapor degreasing </a:t>
            </a:r>
          </a:p>
          <a:p>
            <a:pPr lvl="1" eaLnBrk="1" hangingPunct="1"/>
            <a:r>
              <a:rPr lang="en-US" i="1" dirty="0" smtClean="0"/>
              <a:t>Vapor</a:t>
            </a:r>
            <a:r>
              <a:rPr lang="en-US" dirty="0" smtClean="0"/>
              <a:t> </a:t>
            </a:r>
            <a:r>
              <a:rPr lang="en-US" i="1" dirty="0" smtClean="0"/>
              <a:t>degreasing</a:t>
            </a:r>
            <a:r>
              <a:rPr lang="en-US" dirty="0" smtClean="0"/>
              <a:t> (a solvent cleaning method) uses hot vapors of chlorinated or fluorinated solvents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Acid Cleaning 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Removes oils and light oxides from metal surfaces using acid solutions combined with water‑miscible solvents, wetting and emulsifying agents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Common application techniques: soaking, spraying, or manual brushing or wiping carried out at ambient or elevated temperatures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Cleaning acids include hydrochloric (HCl), nitric (HNO</a:t>
            </a:r>
            <a:r>
              <a:rPr lang="en-US" baseline="-25000" smtClean="0"/>
              <a:t>3</a:t>
            </a:r>
            <a:r>
              <a:rPr lang="en-US" smtClean="0"/>
              <a:t>), phosphoric (H</a:t>
            </a:r>
            <a:r>
              <a:rPr lang="en-US" baseline="-25000" smtClean="0"/>
              <a:t>3</a:t>
            </a:r>
            <a:r>
              <a:rPr lang="en-US" smtClean="0"/>
              <a:t>PO</a:t>
            </a:r>
            <a:r>
              <a:rPr lang="en-US" baseline="-25000" smtClean="0"/>
              <a:t>4</a:t>
            </a:r>
            <a:r>
              <a:rPr lang="en-US" smtClean="0"/>
              <a:t>), and sulfuric (H</a:t>
            </a:r>
            <a:r>
              <a:rPr lang="en-US" baseline="-25000" smtClean="0"/>
              <a:t>2</a:t>
            </a:r>
            <a:r>
              <a:rPr lang="en-US" smtClean="0"/>
              <a:t>SO</a:t>
            </a:r>
            <a:r>
              <a:rPr lang="en-US" baseline="-25000" smtClean="0"/>
              <a:t>4</a:t>
            </a:r>
            <a:r>
              <a:rPr lang="en-US" smtClean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Acid Pickling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More severe acid treatment to remove thicker oxides, rusts, and scales </a:t>
            </a:r>
          </a:p>
          <a:p>
            <a:pPr eaLnBrk="1" hangingPunct="1"/>
            <a:r>
              <a:rPr lang="en-US" smtClean="0"/>
              <a:t>Distinction between acid cleaning and acid pickling is a matter of degree of reaction</a:t>
            </a:r>
          </a:p>
          <a:p>
            <a:pPr eaLnBrk="1" hangingPunct="1"/>
            <a:r>
              <a:rPr lang="en-US" smtClean="0"/>
              <a:t>Generally results in some etching of the metallic surface which serves to improve organic paint adhesion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Ultrasonic Cleaning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Mechanical agitation of cleaning fluid by high‑frequency vibrations (between 20 and 45 kHz) to cause cavitation (formation of low pressure vapor bubbles that scrub the surface)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Combines chemical cleaning and mechanical agitation of the cleaning fluid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Cleaning fluid is generally an aqueous solution containing alkaline detergents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Highly effective for removing surface contaminants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Grading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77000" cy="1828800"/>
          </a:xfrm>
        </p:spPr>
        <p:txBody>
          <a:bodyPr/>
          <a:lstStyle/>
          <a:p>
            <a:r>
              <a:rPr lang="en-US" dirty="0" smtClean="0"/>
              <a:t>Mid Semester Exam – 30 Marks</a:t>
            </a:r>
          </a:p>
          <a:p>
            <a:r>
              <a:rPr lang="en-US" dirty="0" smtClean="0"/>
              <a:t>CIE– 10 Marks</a:t>
            </a:r>
          </a:p>
          <a:p>
            <a:r>
              <a:rPr lang="en-US" dirty="0" smtClean="0"/>
              <a:t>End Semester Exam – 60 Marks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76200"/>
            <a:ext cx="6553200" cy="9144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Mechanical Cleaning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Physical removal of soils, scales, or films from the work surface by abrasives or similar mechanical action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Often serves other functions also, such as </a:t>
            </a:r>
            <a:r>
              <a:rPr lang="en-US" dirty="0" err="1" smtClean="0"/>
              <a:t>deburring</a:t>
            </a:r>
            <a:r>
              <a:rPr lang="en-US" dirty="0" smtClean="0"/>
              <a:t>, improving surface finish, and surface hardening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Processes: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Blast finishing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Shot </a:t>
            </a:r>
            <a:r>
              <a:rPr lang="en-US" dirty="0" err="1" smtClean="0"/>
              <a:t>peening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Mass finishing processes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Sand Blasting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High velocity impact of particulate media to clean and finish a surface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Media is propelled at the target surface by pressurized air or centrifugal force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Most well‑known method is </a:t>
            </a:r>
            <a:r>
              <a:rPr lang="en-US" i="1" smtClean="0"/>
              <a:t>sand blasting</a:t>
            </a:r>
            <a:r>
              <a:rPr lang="en-US" smtClean="0"/>
              <a:t>, which uses grits of sand as blasting media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mtClean="0"/>
              <a:t>Other blasting media: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mtClean="0"/>
              <a:t>Hard abrasives such as Al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  <a:r>
              <a:rPr lang="en-US" baseline="-25000" smtClean="0"/>
              <a:t>3</a:t>
            </a:r>
            <a:r>
              <a:rPr lang="en-US" smtClean="0"/>
              <a:t> and SiC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mtClean="0"/>
              <a:t>Soft media such as nylon beads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3"/>
          </a:xfrm>
        </p:spPr>
        <p:txBody>
          <a:bodyPr/>
          <a:lstStyle/>
          <a:p>
            <a:r>
              <a:rPr lang="en-US" smtClean="0"/>
              <a:t>Hydroblasting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686800" cy="6172200"/>
          </a:xfrm>
        </p:spPr>
        <p:txBody>
          <a:bodyPr/>
          <a:lstStyle/>
          <a:p>
            <a:r>
              <a:rPr lang="en-US" sz="2400" smtClean="0"/>
              <a:t>This technique relies entirely on the energy of water striking a surface for cleaning the surface. </a:t>
            </a:r>
          </a:p>
          <a:p>
            <a:r>
              <a:rPr lang="en-US" sz="2400" smtClean="0"/>
              <a:t>Abrasives are not used in hydroblasting; thus eliminating dust pollution caused by the disposal of used abrasives.</a:t>
            </a:r>
          </a:p>
          <a:p>
            <a:r>
              <a:rPr lang="en-US" sz="2400" smtClean="0"/>
              <a:t>High pressure hydroblasting – above 10,000 psi</a:t>
            </a:r>
          </a:p>
          <a:p>
            <a:r>
              <a:rPr lang="en-US" sz="2400" smtClean="0"/>
              <a:t>Ultrahigh pressure hydroblasting – above 25,000 psi</a:t>
            </a:r>
          </a:p>
          <a:p>
            <a:r>
              <a:rPr lang="en-US" sz="2400" smtClean="0"/>
              <a:t>Temperature rise – compression of water to achieve desired pressure will create a temperature rise and high velocity water jet striking steel will impart energy as heat</a:t>
            </a:r>
          </a:p>
          <a:p>
            <a:r>
              <a:rPr lang="en-US" sz="2400" smtClean="0"/>
              <a:t>Chemical corrosion inhibition – Water soluble chemical corrosion inhibitors are used. This may leave a crystalline layer on the surface, which may result in blistering during coating operation</a:t>
            </a:r>
          </a:p>
          <a:p>
            <a:r>
              <a:rPr lang="en-US" sz="2400" smtClean="0"/>
              <a:t>Removal of flash rusting </a:t>
            </a:r>
          </a:p>
          <a:p>
            <a:r>
              <a:rPr lang="en-US" sz="2400" smtClean="0"/>
              <a:t>Removal of oil and grease – It can emulsify and remove oil and grease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Shot Peening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High velocity stream of small cast steel pellets (called </a:t>
            </a:r>
            <a:r>
              <a:rPr lang="en-US" i="1" smtClean="0"/>
              <a:t>shot</a:t>
            </a:r>
            <a:r>
              <a:rPr lang="en-US" smtClean="0"/>
              <a:t>) is directed at a metallic surface to cold work and induce compressive stresses into surface layers </a:t>
            </a:r>
          </a:p>
          <a:p>
            <a:pPr eaLnBrk="1" hangingPunct="1"/>
            <a:r>
              <a:rPr lang="en-US" smtClean="0"/>
              <a:t>Used primarily to improve fatigue strength of metal parts </a:t>
            </a:r>
          </a:p>
          <a:p>
            <a:pPr lvl="1" eaLnBrk="1" hangingPunct="1"/>
            <a:r>
              <a:rPr lang="en-US" smtClean="0"/>
              <a:t>Purpose is therefore different from blast finishing, although surface cleaning is accomplished as a byproduct of the operation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Shot blasting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mtClean="0"/>
              <a:t>Wheel blasting</a:t>
            </a:r>
          </a:p>
          <a:p>
            <a:pPr lvl="1"/>
            <a:r>
              <a:rPr lang="en-US" smtClean="0"/>
              <a:t>Converts electric motor energy into kinetic abrasive energy by rotating a turbine wheel. Capacity varies from 60 kg/min. – 1200 kg/min. It is used to de-rust, de-scale, de-burr, de-sand or clean large areas of parts</a:t>
            </a:r>
          </a:p>
          <a:p>
            <a:r>
              <a:rPr lang="en-US" smtClean="0"/>
              <a:t>Air blasting</a:t>
            </a:r>
          </a:p>
          <a:p>
            <a:pPr lvl="1"/>
            <a:r>
              <a:rPr lang="en-US" smtClean="0"/>
              <a:t>Blast media is pneumatically accelerated by compressed air and projected by nozzles onto the component. For special aplications, water mix can be used (wet blasting)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Mass Finishing 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Finishing parts in bulk by a mixing action in a container, usually in the presence of an abrasive media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Mixing causes parts to rub against media and each other to achieve desired finishing action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Parts are usually small and therefore uneconomical to finish individually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Processes include: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Tumbling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Vibratory finishing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Tumbling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Use of a horizontally oriented barrel of hexagonal or octagonal cross section in which parts are mixed by rotating the barrel at speeds of 10 to 50 rev/min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Finishing by "landslide" action - media and parts rise in the barrel as it rotates, then top layer tumbles down due to gravity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Drawbacks: slow, noisy, and large floor-space required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09800"/>
            <a:ext cx="8001000" cy="3276600"/>
          </a:xfrm>
        </p:spPr>
        <p:txBody>
          <a:bodyPr/>
          <a:lstStyle/>
          <a:p>
            <a:pPr eaLnBrk="1" hangingPunct="1"/>
            <a:r>
              <a:rPr lang="en-US" smtClean="0"/>
              <a:t>Diagram of tumbling (barrel finishing) operation showing "landslide" action of parts and abrasive media</a:t>
            </a:r>
          </a:p>
        </p:txBody>
      </p:sp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2209800" y="990600"/>
            <a:ext cx="594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6699"/>
                </a:solidFill>
                <a:latin typeface="Arial" pitchFamily="34" charset="0"/>
              </a:rPr>
              <a:t>Tumbling (Barrel Finishing)</a:t>
            </a:r>
          </a:p>
        </p:txBody>
      </p:sp>
      <p:pic>
        <p:nvPicPr>
          <p:cNvPr id="38916" name="Picture 7" descr="C:\My Documents\Books\MfgBook-4e\Figures for slides\Ch28\F28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960813"/>
            <a:ext cx="6248400" cy="251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Vibratory Finishing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Alternative to tumbling </a:t>
            </a:r>
          </a:p>
          <a:p>
            <a:pPr eaLnBrk="1" hangingPunct="1"/>
            <a:r>
              <a:rPr lang="en-US" smtClean="0"/>
              <a:t>Vibrating vessel subjects all parts to agitation with the abrasive media, as opposed to only the top layer as in barrel finishing </a:t>
            </a:r>
          </a:p>
          <a:p>
            <a:pPr lvl="1" eaLnBrk="1" hangingPunct="1"/>
            <a:r>
              <a:rPr lang="en-US" smtClean="0"/>
              <a:t>Processing times for vibratory finishing are significantly reduced </a:t>
            </a:r>
          </a:p>
          <a:p>
            <a:pPr eaLnBrk="1" hangingPunct="1"/>
            <a:r>
              <a:rPr lang="en-US" smtClean="0"/>
              <a:t>Open tubs permit inspection of parts during processing, and noise is reduced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Mass Finishing Media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Most are abrasive</a:t>
            </a:r>
          </a:p>
          <a:p>
            <a:pPr eaLnBrk="1" hangingPunct="1"/>
            <a:r>
              <a:rPr lang="en-US" smtClean="0"/>
              <a:t>Some media perform nonabrasive operations such as burnishing and surface hardening </a:t>
            </a:r>
          </a:p>
          <a:p>
            <a:pPr lvl="1" eaLnBrk="1" hangingPunct="1"/>
            <a:r>
              <a:rPr lang="en-US" smtClean="0"/>
              <a:t>Natural media (corundum, granite, limestone) - generally softer and nonuniform in size </a:t>
            </a:r>
          </a:p>
          <a:p>
            <a:pPr lvl="1" eaLnBrk="1" hangingPunct="1"/>
            <a:r>
              <a:rPr lang="en-US" smtClean="0"/>
              <a:t>Synthetic media (Al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  <a:r>
              <a:rPr lang="en-US" baseline="-25000" smtClean="0"/>
              <a:t>3</a:t>
            </a:r>
            <a:r>
              <a:rPr lang="en-US" smtClean="0"/>
              <a:t> and SiC) - greater consistency in size, shape, and hardness </a:t>
            </a:r>
          </a:p>
          <a:p>
            <a:pPr lvl="1" eaLnBrk="1" hangingPunct="1"/>
            <a:r>
              <a:rPr lang="en-US" smtClean="0"/>
              <a:t>Steel - used for surface‑hardening, burnishing, and light deburring operations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Scope of Surface Engineering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r>
              <a:rPr lang="en-US" sz="2400" smtClean="0"/>
              <a:t>Surface Engineering – Definition: Treatment of the surface and near-surface regions of a material to allow the surface to perform functions that are distinct from those functions demanded from the bulk of the material” – ASM Handbook</a:t>
            </a:r>
          </a:p>
          <a:p>
            <a:r>
              <a:rPr lang="en-US" sz="2400" smtClean="0"/>
              <a:t>Relevance (why we need to engineer surface?)</a:t>
            </a:r>
          </a:p>
          <a:p>
            <a:r>
              <a:rPr lang="en-US" sz="2400" smtClean="0"/>
              <a:t>Various types of surface engineering processes</a:t>
            </a:r>
          </a:p>
          <a:p>
            <a:pPr lvl="1"/>
            <a:r>
              <a:rPr lang="en-US" sz="2400" smtClean="0"/>
              <a:t>Methods</a:t>
            </a:r>
          </a:p>
          <a:p>
            <a:pPr lvl="1"/>
            <a:r>
              <a:rPr lang="en-US" sz="2400" smtClean="0"/>
              <a:t>Properties</a:t>
            </a:r>
          </a:p>
          <a:p>
            <a:pPr lvl="1"/>
            <a:r>
              <a:rPr lang="en-US" sz="2400" smtClean="0"/>
              <a:t>Advantages</a:t>
            </a:r>
          </a:p>
          <a:p>
            <a:pPr lvl="1"/>
            <a:r>
              <a:rPr lang="en-US" sz="2400" smtClean="0"/>
              <a:t>Limitations</a:t>
            </a:r>
          </a:p>
          <a:p>
            <a:r>
              <a:rPr lang="en-US" sz="2400" smtClean="0"/>
              <a:t>Surface engineering products and their applications</a:t>
            </a:r>
          </a:p>
          <a:p>
            <a:r>
              <a:rPr lang="en-US" sz="2400" smtClean="0"/>
              <a:t>Properties of various surface engineered products</a:t>
            </a:r>
          </a:p>
          <a:p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81200"/>
            <a:ext cx="7467600" cy="3382963"/>
          </a:xfrm>
        </p:spPr>
        <p:txBody>
          <a:bodyPr/>
          <a:lstStyle/>
          <a:p>
            <a:pPr marL="381000" indent="-381000" eaLnBrk="1" hangingPunct="1">
              <a:buFont typeface="Wingdings" pitchFamily="2" charset="2"/>
              <a:buNone/>
            </a:pPr>
            <a:r>
              <a:rPr lang="en-US" smtClean="0"/>
              <a:t>Typical preformed media shapes: (a)  abrasive media for finishing, and (b) steel media for burnishing</a:t>
            </a:r>
          </a:p>
        </p:txBody>
      </p:sp>
      <p:sp>
        <p:nvSpPr>
          <p:cNvPr id="41987" name="Text Box 7"/>
          <p:cNvSpPr txBox="1">
            <a:spLocks noChangeArrowheads="1"/>
          </p:cNvSpPr>
          <p:nvPr/>
        </p:nvSpPr>
        <p:spPr bwMode="auto">
          <a:xfrm>
            <a:off x="1752600" y="609600"/>
            <a:ext cx="617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006699"/>
                </a:solidFill>
                <a:latin typeface="Arial" pitchFamily="34" charset="0"/>
              </a:rPr>
              <a:t>Media Shapes in Mass Finishing</a:t>
            </a:r>
          </a:p>
        </p:txBody>
      </p:sp>
      <p:pic>
        <p:nvPicPr>
          <p:cNvPr id="41988" name="Picture 8" descr="C:\My Documents\Books\MfgBook-4e\Figures for slides\Ch28\F28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006850"/>
            <a:ext cx="76200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Some basic factors to review in media selection </a:t>
            </a:r>
            <a:r>
              <a:rPr lang="en-US" dirty="0" smtClean="0"/>
              <a:t>may </a:t>
            </a:r>
            <a:r>
              <a:rPr lang="en-US" dirty="0" smtClean="0"/>
              <a:t>be outlined as follows:</a:t>
            </a:r>
          </a:p>
          <a:p>
            <a:pPr>
              <a:buNone/>
            </a:pPr>
            <a:r>
              <a:rPr lang="en-US" b="1" dirty="0" smtClean="0"/>
              <a:t>1 . Determine correct size and/or shape which will contact all critical edges </a:t>
            </a:r>
            <a:r>
              <a:rPr lang="en-US" b="1" dirty="0" smtClean="0"/>
              <a:t>and/or </a:t>
            </a:r>
            <a:r>
              <a:rPr lang="en-US" dirty="0" smtClean="0"/>
              <a:t>surfaces</a:t>
            </a:r>
            <a:r>
              <a:rPr lang="en-US" dirty="0" smtClean="0"/>
              <a:t>, yet permit satisfactory separation of parts from media.</a:t>
            </a:r>
          </a:p>
          <a:p>
            <a:pPr>
              <a:buNone/>
            </a:pPr>
            <a:r>
              <a:rPr lang="en-US" dirty="0" smtClean="0"/>
              <a:t>2. Select media which will remove burrs, achieve required radius and surface </a:t>
            </a:r>
            <a:r>
              <a:rPr lang="en-US" dirty="0" smtClean="0"/>
              <a:t>finish, produce </a:t>
            </a:r>
            <a:r>
              <a:rPr lang="en-US" dirty="0" smtClean="0"/>
              <a:t>desired action on edges, corners and surfaces relative to one </a:t>
            </a:r>
            <a:r>
              <a:rPr lang="en-US" dirty="0" smtClean="0"/>
              <a:t>another. 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382000" cy="5821363"/>
          </a:xfrm>
        </p:spPr>
        <p:txBody>
          <a:bodyPr/>
          <a:lstStyle/>
          <a:p>
            <a:pPr marL="231775" indent="-231775" algn="just">
              <a:buNone/>
            </a:pPr>
            <a:r>
              <a:rPr lang="en-US" dirty="0" smtClean="0"/>
              <a:t> 3.Determine </a:t>
            </a:r>
            <a:r>
              <a:rPr lang="en-US" dirty="0" smtClean="0"/>
              <a:t>media type, media density, particle size so that an optimum </a:t>
            </a:r>
            <a:r>
              <a:rPr lang="en-US" dirty="0" smtClean="0"/>
              <a:t>media-to-part ratio </a:t>
            </a:r>
            <a:r>
              <a:rPr lang="en-US" dirty="0" smtClean="0"/>
              <a:t>can be implemented for the parts being processed.</a:t>
            </a:r>
          </a:p>
          <a:p>
            <a:pPr algn="just">
              <a:buNone/>
            </a:pPr>
            <a:r>
              <a:rPr lang="en-US" dirty="0" smtClean="0"/>
              <a:t>4.Select </a:t>
            </a:r>
            <a:r>
              <a:rPr lang="en-US" dirty="0" smtClean="0"/>
              <a:t>media which will make </a:t>
            </a:r>
            <a:r>
              <a:rPr lang="en-US" dirty="0" smtClean="0"/>
              <a:t>possible minimum </a:t>
            </a:r>
            <a:r>
              <a:rPr lang="en-US" dirty="0" smtClean="0"/>
              <a:t>process cycle or machine time.</a:t>
            </a:r>
          </a:p>
          <a:p>
            <a:pPr algn="just">
              <a:buNone/>
            </a:pPr>
            <a:r>
              <a:rPr lang="en-US" i="1" dirty="0" smtClean="0"/>
              <a:t>5. Select size, type and shape to avoid lodging in holes and recesses, and type which </a:t>
            </a:r>
            <a:r>
              <a:rPr lang="en-US" i="1" dirty="0" smtClean="0"/>
              <a:t>will </a:t>
            </a:r>
            <a:r>
              <a:rPr lang="en-US" dirty="0" smtClean="0"/>
              <a:t>not </a:t>
            </a:r>
            <a:r>
              <a:rPr lang="en-US" dirty="0" smtClean="0"/>
              <a:t>fracture and create lodging problems. Media should be small enough to flow </a:t>
            </a:r>
            <a:r>
              <a:rPr lang="en-US" dirty="0" smtClean="0"/>
              <a:t>through holes </a:t>
            </a:r>
            <a:r>
              <a:rPr lang="en-US" dirty="0" smtClean="0"/>
              <a:t>and slots, or large enough to remain outside such </a:t>
            </a:r>
            <a:r>
              <a:rPr lang="en-US" dirty="0" smtClean="0"/>
              <a:t>areas. 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6. Select </a:t>
            </a:r>
            <a:r>
              <a:rPr lang="en-US" dirty="0" smtClean="0"/>
              <a:t>media with minimum wear rate for lowest operating cost, minimum amount of</a:t>
            </a:r>
          </a:p>
          <a:p>
            <a:pPr algn="just">
              <a:buNone/>
            </a:pPr>
            <a:r>
              <a:rPr lang="en-US" dirty="0" smtClean="0"/>
              <a:t>    reclassification </a:t>
            </a:r>
            <a:r>
              <a:rPr lang="en-US" dirty="0" smtClean="0"/>
              <a:t>during use.</a:t>
            </a:r>
          </a:p>
          <a:p>
            <a:pPr algn="just">
              <a:buNone/>
            </a:pPr>
            <a:r>
              <a:rPr lang="en-US" dirty="0" smtClean="0"/>
              <a:t>7. Consider availability of media in consistent quality.</a:t>
            </a:r>
          </a:p>
          <a:p>
            <a:pPr algn="just">
              <a:buNone/>
            </a:pPr>
            <a:r>
              <a:rPr lang="en-US" dirty="0" smtClean="0"/>
              <a:t>8. Media must be able to process the range of products scheduled for a given machine.</a:t>
            </a:r>
          </a:p>
          <a:p>
            <a:pPr algn="just">
              <a:buNone/>
            </a:pPr>
            <a:r>
              <a:rPr lang="en-US" dirty="0" smtClean="0"/>
              <a:t>9. Media must be of proper density to avoid parts migrations, achieve minimum </a:t>
            </a:r>
            <a:r>
              <a:rPr lang="en-US" dirty="0" smtClean="0"/>
              <a:t>part-on part impingement.</a:t>
            </a:r>
            <a:endParaRPr lang="en-US" dirty="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/>
              <a:t>10.Media </a:t>
            </a:r>
            <a:r>
              <a:rPr lang="en-US" dirty="0" smtClean="0"/>
              <a:t>which can carry out an abrasive </a:t>
            </a:r>
            <a:r>
              <a:rPr lang="en-US" dirty="0" smtClean="0"/>
              <a:t>   operation</a:t>
            </a:r>
            <a:r>
              <a:rPr lang="en-US" dirty="0" smtClean="0"/>
              <a:t>, and, with a change of compound,</a:t>
            </a:r>
          </a:p>
          <a:p>
            <a:pPr algn="just">
              <a:buNone/>
            </a:pPr>
            <a:r>
              <a:rPr lang="en-US" dirty="0" smtClean="0"/>
              <a:t>    perform </a:t>
            </a:r>
            <a:r>
              <a:rPr lang="en-US" dirty="0" smtClean="0"/>
              <a:t>a surface refinement cycle may be desirable.</a:t>
            </a:r>
          </a:p>
          <a:p>
            <a:pPr algn="just">
              <a:buNone/>
            </a:pPr>
            <a:r>
              <a:rPr lang="en-US" dirty="0" smtClean="0"/>
              <a:t>11.Media </a:t>
            </a:r>
            <a:r>
              <a:rPr lang="en-US" dirty="0" smtClean="0"/>
              <a:t>should be able to achieve surface refinement both when new and </a:t>
            </a:r>
            <a:r>
              <a:rPr lang="en-US" dirty="0" smtClean="0"/>
              <a:t>when somewhat </a:t>
            </a:r>
            <a:r>
              <a:rPr lang="en-US" dirty="0" smtClean="0"/>
              <a:t>worn; should require no break-in to facilitate addition to existing load.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Coating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219200" y="2133600"/>
            <a:ext cx="7391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en-US">
                <a:ea typeface="ＭＳ Ｐゴシック" charset="-128"/>
              </a:rPr>
              <a:t>Diffusion and ion implantation</a:t>
            </a:r>
          </a:p>
          <a:p>
            <a:pPr marL="514350" indent="-514350">
              <a:buFontTx/>
              <a:buAutoNum type="arabicPeriod"/>
            </a:pPr>
            <a:r>
              <a:rPr lang="en-US">
                <a:ea typeface="ＭＳ Ｐゴシック" charset="-128"/>
              </a:rPr>
              <a:t>Plating and related processes</a:t>
            </a:r>
          </a:p>
          <a:p>
            <a:pPr marL="514350" indent="-514350">
              <a:buFontTx/>
              <a:buAutoNum type="arabicPeriod"/>
            </a:pPr>
            <a:r>
              <a:rPr lang="en-US">
                <a:ea typeface="ＭＳ Ｐゴシック" charset="-128"/>
              </a:rPr>
              <a:t>Conversion coating</a:t>
            </a:r>
          </a:p>
          <a:p>
            <a:pPr marL="514350" indent="-514350">
              <a:buFontTx/>
              <a:buAutoNum type="arabicPeriod"/>
            </a:pPr>
            <a:r>
              <a:rPr lang="en-US">
                <a:ea typeface="ＭＳ Ｐゴシック" charset="-128"/>
              </a:rPr>
              <a:t>Vapor deposition processes</a:t>
            </a:r>
          </a:p>
          <a:p>
            <a:pPr marL="514350" indent="-514350">
              <a:buFontTx/>
              <a:buAutoNum type="arabicPeriod"/>
            </a:pPr>
            <a:r>
              <a:rPr lang="en-US">
                <a:ea typeface="ＭＳ Ｐゴシック" charset="-128"/>
              </a:rPr>
              <a:t>Organic Coatings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20000" cy="914400"/>
          </a:xfrm>
        </p:spPr>
        <p:txBody>
          <a:bodyPr/>
          <a:lstStyle/>
          <a:p>
            <a:pPr eaLnBrk="1" hangingPunct="1"/>
            <a:r>
              <a:rPr lang="en-US" sz="3600" smtClean="0"/>
              <a:t>Processes to Alter Surface Chemistry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 processes that impregnate the surface of a substrate with foreign atoms</a:t>
            </a:r>
          </a:p>
          <a:p>
            <a:pPr lvl="1" eaLnBrk="1" hangingPunct="1"/>
            <a:r>
              <a:rPr lang="en-US" smtClean="0"/>
              <a:t>Diffusion</a:t>
            </a:r>
          </a:p>
          <a:p>
            <a:pPr lvl="1" eaLnBrk="1" hangingPunct="1"/>
            <a:r>
              <a:rPr lang="en-US" smtClean="0"/>
              <a:t>Ion implantation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Diffusion 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Alteration of surface layers of material by diffusing atoms of a different material (usually an element) into surface, usually at high temperatures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mtClean="0"/>
              <a:t>Surface still contains a high proportion of substrate material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mtClean="0"/>
              <a:t>Diffused element has maximum percentage at the surface and rapidly declines with distance below surface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mtClean="0"/>
              <a:t>Applications: metallurgy and semiconductor manufacture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76400"/>
            <a:ext cx="3733800" cy="39624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Characteristic profile of diffused element as a function of distance below surface in diffusion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Plot given here is for carbon diffused into iron</a:t>
            </a:r>
          </a:p>
        </p:txBody>
      </p: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1752600" y="609600"/>
            <a:ext cx="632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6699"/>
                </a:solidFill>
                <a:latin typeface="Arial" pitchFamily="34" charset="0"/>
              </a:rPr>
              <a:t>Profile of Diffused Element</a:t>
            </a:r>
          </a:p>
        </p:txBody>
      </p:sp>
      <p:pic>
        <p:nvPicPr>
          <p:cNvPr id="46084" name="Picture 6" descr="C:\My Documents\Books\MfgBook-4e\Figures for slides\Ch28\F28-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600200"/>
            <a:ext cx="3825875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mtClean="0"/>
              <a:t>Metallurgical Applications of Diffusion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077200" cy="38862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Surface treatments to increase hardness and wear resistance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Carburizing, </a:t>
            </a:r>
            <a:r>
              <a:rPr lang="en-US" dirty="0" err="1" smtClean="0"/>
              <a:t>nitriding</a:t>
            </a:r>
            <a:r>
              <a:rPr lang="en-US" dirty="0" smtClean="0"/>
              <a:t>, </a:t>
            </a:r>
            <a:r>
              <a:rPr lang="en-US" dirty="0" err="1" smtClean="0"/>
              <a:t>carbonitriding</a:t>
            </a:r>
            <a:r>
              <a:rPr lang="en-US" dirty="0" smtClean="0"/>
              <a:t>, </a:t>
            </a:r>
            <a:r>
              <a:rPr lang="en-US" dirty="0" err="1" smtClean="0"/>
              <a:t>chromizing</a:t>
            </a:r>
            <a:r>
              <a:rPr lang="en-US" dirty="0" smtClean="0"/>
              <a:t>, and </a:t>
            </a:r>
            <a:r>
              <a:rPr lang="en-US" dirty="0" err="1" smtClean="0"/>
              <a:t>boronizing</a:t>
            </a:r>
            <a:r>
              <a:rPr lang="en-US" dirty="0" smtClean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Surface treatments to increase corrosion resistance and/or high‑</a:t>
            </a:r>
            <a:r>
              <a:rPr lang="en-US" dirty="0" err="1" smtClean="0"/>
              <a:t>temperature</a:t>
            </a:r>
            <a:r>
              <a:rPr lang="en-US" dirty="0" smtClean="0"/>
              <a:t> oxidation resistance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Aluminizing - diffusion of aluminum into carbon steel, alloy steels, and </a:t>
            </a:r>
            <a:r>
              <a:rPr lang="en-US" dirty="0" err="1" smtClean="0"/>
              <a:t>superalloys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Siliconizing</a:t>
            </a:r>
            <a:r>
              <a:rPr lang="en-US" dirty="0" smtClean="0"/>
              <a:t> – diffusion of silicon into steel surface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we need to engineer surface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Surfaces have different properties than bulk material / need to optimize both</a:t>
            </a:r>
          </a:p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Surfaces can be completely re-engineered</a:t>
            </a:r>
          </a:p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Surfaces can be ‘functionalized’ to achieve a specific molecular configuration</a:t>
            </a:r>
          </a:p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Surface engineering techniques are both varied and complex – providing a change to the outermost material interface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Semiconductor Applications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Diffusion of an impurity element into the surface of a silicon chip to change the electrical properties at the surface to create devices such as transistors and diodes </a:t>
            </a:r>
          </a:p>
          <a:p>
            <a:pPr eaLnBrk="1" hangingPunct="1"/>
            <a:r>
              <a:rPr lang="en-US" smtClean="0"/>
              <a:t>Called </a:t>
            </a:r>
            <a:r>
              <a:rPr lang="en-US" i="1" smtClean="0"/>
              <a:t>doping</a:t>
            </a:r>
            <a:r>
              <a:rPr lang="en-US" smtClean="0"/>
              <a:t> in semiconductor processing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Ion Implantation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Embedding atoms of one (or more) foreign element(s) into a substrate surface using a high‑energy beam of ionized particles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Results in alteration of the chemistry and physical properties of layers near the substrate surface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Produces a much thinner altered layer and different concentration profile than diffusion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Alternative to diffusion when the latter is not feasible due to high temperatures required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4419600" cy="39624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Profile of surface chemistry using ion implantation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Shown here is a typical plot for boron implanted in silicon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Note the difference in profile shape and depth of altered layer compared to diffusion coating</a:t>
            </a:r>
          </a:p>
        </p:txBody>
      </p:sp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2209800" y="1066800"/>
            <a:ext cx="647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6699"/>
                </a:solidFill>
                <a:latin typeface="Arial" pitchFamily="34" charset="0"/>
              </a:rPr>
              <a:t>Profile of Surface Chemistry</a:t>
            </a:r>
          </a:p>
        </p:txBody>
      </p:sp>
      <p:pic>
        <p:nvPicPr>
          <p:cNvPr id="50180" name="Picture 6" descr="F28-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209800"/>
            <a:ext cx="31511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mtClean="0"/>
              <a:t>Advantages and Applications of Ion Implantation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Advantages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mtClean="0"/>
              <a:t>Low temperature processing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mtClean="0"/>
              <a:t>Good control and reproducibility of impurity penetration depth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mtClean="0"/>
              <a:t>Solubility limits can be exceeded without precipitation of excess atoms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Applications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mtClean="0"/>
              <a:t>Modifying metal surfaces to improve properties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mtClean="0"/>
              <a:t>Fabrication of semiconductor devices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mtClean="0"/>
              <a:t>Some General Comments on Coating of Engineering Materials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Metal products are almost always coated ‑ by painting, plating, or other process </a:t>
            </a:r>
          </a:p>
          <a:p>
            <a:pPr lvl="1" eaLnBrk="1" hangingPunct="1"/>
            <a:r>
              <a:rPr lang="en-US" sz="2500" smtClean="0"/>
              <a:t>Exceptions: stainless steel, brass</a:t>
            </a:r>
          </a:p>
          <a:p>
            <a:pPr eaLnBrk="1" hangingPunct="1"/>
            <a:r>
              <a:rPr lang="en-US" smtClean="0"/>
              <a:t>Nonmetallic materials are sometimes coated</a:t>
            </a:r>
          </a:p>
          <a:p>
            <a:pPr lvl="1" eaLnBrk="1" hangingPunct="1"/>
            <a:r>
              <a:rPr lang="en-US" sz="2500" smtClean="0"/>
              <a:t>Plastic parts to give metallic appearance</a:t>
            </a:r>
          </a:p>
          <a:p>
            <a:pPr lvl="1" eaLnBrk="1" hangingPunct="1"/>
            <a:r>
              <a:rPr lang="en-US" sz="2500" smtClean="0"/>
              <a:t>Antireflection coatings on glass lenses</a:t>
            </a:r>
          </a:p>
          <a:p>
            <a:pPr lvl="1" eaLnBrk="1" hangingPunct="1"/>
            <a:r>
              <a:rPr lang="en-US" sz="2500" smtClean="0"/>
              <a:t>Coating and deposition processes used in the fabrication of semiconductor chips and printed circuit boards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 smtClean="0"/>
              <a:t>Reasons for Coating Metal Parts and Products 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Corrosion protection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Enhance product appearance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mtClean="0"/>
              <a:t>Add color and/or texture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Wear resistance and/or friction reduction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Increase electrical conductivity or resistance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Prepare metallic surface for subsequent processing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Rebuild surfaces worn or eroded during service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Plating and Related Processes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Coating thin metallic layer onto the surface of a substrate material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mtClean="0"/>
              <a:t>Substrate is usually metallic, although methods are available to plate plastic and ceramic parts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mtClean="0"/>
              <a:t>Processes: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500" smtClean="0"/>
              <a:t>Electroplating (most common plating process)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500" smtClean="0"/>
              <a:t>Electroforming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500" smtClean="0"/>
              <a:t>Electroless plating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500" smtClean="0"/>
              <a:t>Hot dipping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Electroplating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Electrolytic process in which metal ions in an electrolyte solution are deposited onto a cathode workpart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Also called </a:t>
            </a:r>
            <a:r>
              <a:rPr lang="en-US" i="1" smtClean="0"/>
              <a:t>electrochemical plating</a:t>
            </a:r>
            <a:endParaRPr lang="en-US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Anode is generally made of the plating metal and serves as source of the plate metal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Direct current from an external power supply is passed between anode and cathode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Electrolyte is an aqueous solution of acids, bases, or salts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idx="1"/>
          </p:nvPr>
        </p:nvSpPr>
        <p:spPr>
          <a:xfrm>
            <a:off x="762000" y="2286000"/>
            <a:ext cx="7772400" cy="3276600"/>
          </a:xfrm>
        </p:spPr>
        <p:txBody>
          <a:bodyPr/>
          <a:lstStyle/>
          <a:p>
            <a:pPr eaLnBrk="1" hangingPunct="1"/>
            <a:r>
              <a:rPr lang="en-US" smtClean="0"/>
              <a:t>Setup for electroplating</a:t>
            </a:r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2286000" y="990600"/>
            <a:ext cx="510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6699"/>
                </a:solidFill>
                <a:latin typeface="Arial" pitchFamily="34" charset="0"/>
              </a:rPr>
              <a:t>Electroplating</a:t>
            </a:r>
          </a:p>
        </p:txBody>
      </p:sp>
      <p:pic>
        <p:nvPicPr>
          <p:cNvPr id="56324" name="Picture 5" descr="C:\My Documents\Books\MfgBook-4e\Figures for slides\Ch28\F28-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971800"/>
            <a:ext cx="60960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Theoretical Electroplating Equation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Faraday’s laws can be summarized: 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i="1" smtClean="0"/>
              <a:t>		V = C I t</a:t>
            </a:r>
            <a:r>
              <a:rPr lang="en-US" smtClean="0"/>
              <a:t> 	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	where </a:t>
            </a:r>
            <a:r>
              <a:rPr lang="en-US" i="1" smtClean="0"/>
              <a:t>V</a:t>
            </a:r>
            <a:r>
              <a:rPr lang="en-US" smtClean="0"/>
              <a:t> = volume of metal plated, mm</a:t>
            </a:r>
            <a:r>
              <a:rPr lang="en-US" baseline="30000" smtClean="0"/>
              <a:t>3 </a:t>
            </a:r>
            <a:r>
              <a:rPr lang="en-US" smtClean="0"/>
              <a:t>(in</a:t>
            </a:r>
            <a:r>
              <a:rPr lang="en-US" baseline="30000" smtClean="0"/>
              <a:t>3</a:t>
            </a:r>
            <a:r>
              <a:rPr lang="en-US" smtClean="0"/>
              <a:t>); </a:t>
            </a:r>
            <a:r>
              <a:rPr lang="en-US" i="1" smtClean="0"/>
              <a:t>C</a:t>
            </a:r>
            <a:r>
              <a:rPr lang="en-US" smtClean="0"/>
              <a:t> = plating constant which depends on electrochemical equivalent and density, mm</a:t>
            </a:r>
            <a:r>
              <a:rPr lang="en-US" baseline="30000" smtClean="0"/>
              <a:t>3</a:t>
            </a:r>
            <a:r>
              <a:rPr lang="en-US" smtClean="0"/>
              <a:t>/amp‑s; </a:t>
            </a:r>
            <a:r>
              <a:rPr lang="en-US" i="1" smtClean="0"/>
              <a:t>I t</a:t>
            </a:r>
            <a:r>
              <a:rPr lang="en-US" smtClean="0"/>
              <a:t> (current x time) = electrical charge, amps-s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i="1" smtClean="0"/>
              <a:t>C</a:t>
            </a:r>
            <a:r>
              <a:rPr lang="en-US" smtClean="0"/>
              <a:t> indicates the amount of plating material deposited onto the cathodic workpart per electrical charge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mtClean="0"/>
              <a:t>Properties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334000"/>
          </a:xfrm>
        </p:spPr>
        <p:txBody>
          <a:bodyPr/>
          <a:lstStyle/>
          <a:p>
            <a:r>
              <a:rPr lang="en-US" sz="2400" smtClean="0"/>
              <a:t>Improved corrosion resistance through barrier or sacrificial protection</a:t>
            </a:r>
          </a:p>
          <a:p>
            <a:r>
              <a:rPr lang="en-US" sz="2400" smtClean="0"/>
              <a:t>Improved oxidation and/or sulfidation resistance</a:t>
            </a:r>
          </a:p>
          <a:p>
            <a:r>
              <a:rPr lang="en-US" sz="2400" smtClean="0"/>
              <a:t>Improved wear resistance</a:t>
            </a:r>
          </a:p>
          <a:p>
            <a:r>
              <a:rPr lang="en-US" sz="2400" smtClean="0"/>
              <a:t>Reduced frictional energy losses</a:t>
            </a:r>
          </a:p>
          <a:p>
            <a:r>
              <a:rPr lang="en-US" sz="2400" smtClean="0"/>
              <a:t>Improved mechanical properties, for example, enhanced fatigue or toughness</a:t>
            </a:r>
          </a:p>
          <a:p>
            <a:r>
              <a:rPr lang="en-US" sz="2400" smtClean="0"/>
              <a:t>Improved electronic or electrical properties</a:t>
            </a:r>
          </a:p>
          <a:p>
            <a:r>
              <a:rPr lang="en-US" sz="2400" smtClean="0"/>
              <a:t>Improved thermal insulation</a:t>
            </a:r>
          </a:p>
          <a:p>
            <a:r>
              <a:rPr lang="en-US" sz="2400" smtClean="0"/>
              <a:t>Improved aesthetic appearance</a:t>
            </a:r>
          </a:p>
          <a:p>
            <a:r>
              <a:rPr lang="en-US" sz="2400" smtClean="0"/>
              <a:t>Improved fatigue resistance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Principal Electroplating Methods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smtClean="0"/>
              <a:t>Barrel plating</a:t>
            </a:r>
            <a:r>
              <a:rPr lang="en-US" smtClean="0"/>
              <a:t> - performed in rotating barrels - suited to plating many small parts in a batch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i="1" smtClean="0"/>
              <a:t>Rack plating</a:t>
            </a:r>
            <a:r>
              <a:rPr lang="en-US" smtClean="0"/>
              <a:t> – racks of copper wire formed into shapes to hold parts and conduct current to them - used for parts that are large, heavy, or complex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i="1" smtClean="0"/>
              <a:t>Strip plating</a:t>
            </a:r>
            <a:r>
              <a:rPr lang="en-US" smtClean="0"/>
              <a:t> – continuous strip is pulled through the plating solution by means of a take‑up reel – suited to high 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Common Coating Metals 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Zinc - plated on steel products such as fasteners, wire goods, electric switch boxes, and sheetmetal parts as a sacrificial barrier to corrosion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Nickel - for corrosion resistance and decorative purposes on steel, brass, zinc die castings, etc.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500" smtClean="0"/>
              <a:t>Also used as base coat for chrome plate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Tin - widely used for corrosion protection in "tin cans" and other food containers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More Coating Metals 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Copper - decorative coating on steel and zinc, either alone or alloyed as brass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500" smtClean="0"/>
              <a:t>Also important in printed circuit boards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Chromium - decorative coating widely used in automotive, office furniture, and kitchen appliances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500" smtClean="0"/>
              <a:t>Also one of the hardest electroplated coatings for wear resistance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Precious metals (gold, silver) - plated on jewelry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500" smtClean="0"/>
              <a:t>Gold is also used for electrical contacts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Electroforming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Electrolytic deposition of metal onto a pattern until the required thickness is achieved, after which the pattern is removed to leave the formed part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Process is virtually the same as electroplating but its purpose is different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mtClean="0"/>
              <a:t>Whereas typical plating thickness is only about 0.05 mm (0.002 in) or less, electroformed parts are often substantially thicker, so the production cycle is proportionally longer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Electroformed Products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Metals used for electroforming: copper, nickel, and nickel cobalt alloys most common</a:t>
            </a:r>
          </a:p>
          <a:p>
            <a:pPr eaLnBrk="1" hangingPunct="1"/>
            <a:r>
              <a:rPr lang="en-US" smtClean="0"/>
              <a:t>Typical applications: fine molds and dies (e.g., for lenses) and plates for embossing and printing </a:t>
            </a:r>
          </a:p>
          <a:p>
            <a:pPr eaLnBrk="1" hangingPunct="1"/>
            <a:r>
              <a:rPr lang="en-US" smtClean="0"/>
              <a:t>Notable application: molds for CDs and DVDs</a:t>
            </a:r>
          </a:p>
          <a:p>
            <a:pPr lvl="1" eaLnBrk="1" hangingPunct="1"/>
            <a:r>
              <a:rPr lang="en-US" sz="2500" smtClean="0"/>
              <a:t>Surface details imprinted onto CDs and DVDs are measured in </a:t>
            </a:r>
            <a:r>
              <a:rPr lang="en-US" sz="2500" smtClean="0">
                <a:sym typeface="Symbol" pitchFamily="18" charset="2"/>
              </a:rPr>
              <a:t></a:t>
            </a:r>
            <a:r>
              <a:rPr lang="en-US" sz="2500" smtClean="0"/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Electroless Plating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Metallic plating process driven entirely by chemical reactions ‑ no electric current is supplied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Deposition onto a part surface occurs in an aqueous solution containing ions of the desired plating metal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mtClean="0"/>
              <a:t>Workpart surface acts as a catalyst for the reaction in the presence of reducing agent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Metals that can be plated: nickel, copper, and gold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Notable application: copper for plating through‑holes of printed circuit boards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Hot Dipping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Metal substrate (part) is immersed in a molten bath of a second metal; when removed, the second metal is coated onto the first </a:t>
            </a:r>
          </a:p>
          <a:p>
            <a:pPr eaLnBrk="1" hangingPunct="1"/>
            <a:r>
              <a:rPr lang="en-US" smtClean="0"/>
              <a:t>Common substrate metals: steel and iron</a:t>
            </a:r>
          </a:p>
          <a:p>
            <a:pPr eaLnBrk="1" hangingPunct="1"/>
            <a:r>
              <a:rPr lang="en-US" smtClean="0"/>
              <a:t>Coating metals: zinc, aluminum, tin, and lead </a:t>
            </a:r>
          </a:p>
          <a:p>
            <a:pPr eaLnBrk="1" hangingPunct="1"/>
            <a:r>
              <a:rPr lang="en-US" smtClean="0"/>
              <a:t>Primary purpose is corrosion protection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Hot Dipping Processes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smtClean="0"/>
              <a:t>Galvanizing</a:t>
            </a:r>
            <a:r>
              <a:rPr lang="en-US" smtClean="0"/>
              <a:t> - zinc coated onto steel or iron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mtClean="0"/>
              <a:t>Most important hot dipping process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i="1" smtClean="0"/>
              <a:t>Aluminizing</a:t>
            </a:r>
            <a:r>
              <a:rPr lang="en-US" smtClean="0"/>
              <a:t> - coating of aluminum  onto a substrate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mtClean="0"/>
              <a:t>Excellent corrosion protection, in some cases five times more effective than galvanizing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i="1" smtClean="0"/>
              <a:t>Tinning</a:t>
            </a:r>
            <a:r>
              <a:rPr lang="en-US" smtClean="0"/>
              <a:t> - coating of tin onto steel for food containers, dairy equipment, and soldering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Conversion Coatings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Family of coating processes in which a thin film of oxide, phosphate, or chromate is formed on a metallic surface by chemical or electrochemical reaction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Times New Roman" pitchFamily="18" charset="0"/>
              </a:rPr>
              <a:t>Immersion and spraying are the two common methods of exposing metal surface to the reacting chemicals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Times New Roman" pitchFamily="18" charset="0"/>
              </a:rPr>
              <a:t>Common metals treated: steel (including galvanized steel), zinc, and aluminum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mtClean="0"/>
              <a:t>Reasons for Using Conversion Coatings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Corrosion protection</a:t>
            </a:r>
          </a:p>
          <a:p>
            <a:pPr eaLnBrk="1" hangingPunct="1"/>
            <a:r>
              <a:rPr lang="en-US" smtClean="0"/>
              <a:t>Preparation for painting</a:t>
            </a:r>
          </a:p>
          <a:p>
            <a:pPr eaLnBrk="1" hangingPunct="1"/>
            <a:r>
              <a:rPr lang="en-US" smtClean="0"/>
              <a:t>Wear resistance</a:t>
            </a:r>
          </a:p>
          <a:p>
            <a:pPr eaLnBrk="1" hangingPunct="1"/>
            <a:r>
              <a:rPr lang="en-US" smtClean="0"/>
              <a:t>Permits surface to better hold lubricants for metal forming processes</a:t>
            </a:r>
          </a:p>
          <a:p>
            <a:pPr eaLnBrk="1" hangingPunct="1"/>
            <a:r>
              <a:rPr lang="en-US" smtClean="0"/>
              <a:t>Increase electrical resistance of surface</a:t>
            </a:r>
          </a:p>
          <a:p>
            <a:pPr eaLnBrk="1" hangingPunct="1"/>
            <a:r>
              <a:rPr lang="en-US" smtClean="0"/>
              <a:t>Decorative finish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According to the current U.S. corrosion study, the direct cost of metallic corrosion is </a:t>
            </a:r>
            <a:r>
              <a:rPr lang="en-US" b="1" dirty="0" smtClean="0"/>
              <a:t>$276 billion</a:t>
            </a:r>
            <a:r>
              <a:rPr lang="en-US" dirty="0" smtClean="0"/>
              <a:t> on an annual basis. This represents 3.1% of the U.S. Gross Domestic Product (GDP) </a:t>
            </a: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Conversion Coating Processes 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/>
            <a:r>
              <a:rPr lang="en-US" smtClean="0"/>
              <a:t>Chemical conversion coatings - chemical reaction only </a:t>
            </a:r>
          </a:p>
          <a:p>
            <a:pPr marL="914400" lvl="1" indent="-457200" eaLnBrk="1" hangingPunct="1"/>
            <a:r>
              <a:rPr lang="en-US" sz="2500" smtClean="0"/>
              <a:t>Phosphate and chromate conversion coatings are the common treatments</a:t>
            </a:r>
          </a:p>
          <a:p>
            <a:pPr marL="457200" indent="-457200" eaLnBrk="1" hangingPunct="1"/>
            <a:r>
              <a:rPr lang="en-US" i="1" smtClean="0"/>
              <a:t>Anodizing</a:t>
            </a:r>
            <a:r>
              <a:rPr lang="en-US" smtClean="0"/>
              <a:t> - oxide coating produced by electrochemical reaction </a:t>
            </a:r>
          </a:p>
          <a:p>
            <a:pPr marL="914400" lvl="1" indent="-457200" eaLnBrk="1" hangingPunct="1"/>
            <a:r>
              <a:rPr lang="en-US" sz="2500" smtClean="0"/>
              <a:t>Anodize is a contraction of anodic oxidize</a:t>
            </a:r>
          </a:p>
          <a:p>
            <a:pPr marL="914400" lvl="1" indent="-457200" eaLnBrk="1" hangingPunct="1"/>
            <a:r>
              <a:rPr lang="en-US" sz="2500" smtClean="0"/>
              <a:t>Most common on aluminum and its alloys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Chemical Conversion Coatings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3810000"/>
          </a:xfrm>
        </p:spPr>
        <p:txBody>
          <a:bodyPr rtlCol="0">
            <a:normAutofit fontScale="85000" lnSpcReduction="10000"/>
          </a:bodyPr>
          <a:lstStyle/>
          <a:p>
            <a:pPr marL="381000" indent="-381000" eaLnBrk="1" fontAlgn="auto" hangingPunct="1">
              <a:spcAft>
                <a:spcPts val="0"/>
              </a:spcAft>
              <a:defRPr/>
            </a:pPr>
            <a:r>
              <a:rPr lang="en-US" i="1" dirty="0" smtClean="0"/>
              <a:t>Phosphate coating</a:t>
            </a:r>
            <a:r>
              <a:rPr lang="en-US" dirty="0" smtClean="0"/>
              <a:t> - transforms base metal surface (e.g., steel, zinc) into phosphate film by exposure to phosphate salts and dilute phosphoric acid </a:t>
            </a:r>
          </a:p>
          <a:p>
            <a:pPr marL="838200" lvl="1" indent="-381000" eaLnBrk="1" fontAlgn="auto" hangingPunct="1">
              <a:spcAft>
                <a:spcPts val="0"/>
              </a:spcAft>
              <a:defRPr/>
            </a:pPr>
            <a:r>
              <a:rPr lang="en-US" dirty="0" smtClean="0"/>
              <a:t>Useful preparation for painting of automobiles </a:t>
            </a:r>
          </a:p>
          <a:p>
            <a:pPr marL="381000" indent="-381000" eaLnBrk="1" fontAlgn="auto" hangingPunct="1">
              <a:spcAft>
                <a:spcPts val="0"/>
              </a:spcAft>
              <a:defRPr/>
            </a:pPr>
            <a:r>
              <a:rPr lang="en-US" i="1" dirty="0" smtClean="0"/>
              <a:t>Chromate coating</a:t>
            </a:r>
            <a:r>
              <a:rPr lang="en-US" dirty="0" smtClean="0"/>
              <a:t> - transforms base metal (e.g., aluminum, copper, magnesium, zinc) into various forms of chromate films (sometimes colorful) using solutions of chromic acid, chromate salts, etc.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Anodizing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Electrolytic treatment that produces a stable oxide layer on a metallic surface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Applications: aluminum and magnesium common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500" smtClean="0"/>
              <a:t>Also zinc, titanium, and other metals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Dyes can be incorporated into anodizing process to create a wide variety of colors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500" smtClean="0"/>
              <a:t>Especially common in aluminum anodizing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Functions: primarily decorative; also corrosion protection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Physical Vapor Deposition (PVD)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Family of processes in which a material is converted to its vapor phase in a vacuum chamber and condensed onto substrate surface as a very thin film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Coating materials: metals, alloys, ceramics and other inorganic compounds, even some polymers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Substrates: metals, glass, and plastics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Very versatile coating technology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mtClean="0"/>
              <a:t>Applicable to an almost unlimited combination of coatings and substrate materials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Applications of PVD 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Decorative coatings on plastic and metal parts such as trophies, toys, pens and pencils, watchcases, and interior trim in automobiles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Antireflection coatings of magnesium fluoride (MgF</a:t>
            </a:r>
            <a:r>
              <a:rPr lang="en-US" baseline="-25000" smtClean="0"/>
              <a:t>2</a:t>
            </a:r>
            <a:r>
              <a:rPr lang="en-US" smtClean="0"/>
              <a:t>) onto optical lenses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Depositing metal to form electrical connections in integrated circuits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Coating titanium nitride (TiN) onto cutting tools and plastic injection molds for wear resistance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Processing Steps in PVD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/>
            <a:r>
              <a:rPr lang="en-US" smtClean="0"/>
              <a:t>All physical vapor deposition processes consist of the following steps: </a:t>
            </a:r>
          </a:p>
          <a:p>
            <a:pPr marL="914400" lvl="1" indent="-457200" eaLnBrk="1" hangingPunct="1">
              <a:buFont typeface="Symbol" pitchFamily="18" charset="2"/>
              <a:buAutoNum type="arabicPeriod"/>
            </a:pPr>
            <a:r>
              <a:rPr lang="en-US" sz="2500" smtClean="0"/>
              <a:t>Synthesis of coating vapor</a:t>
            </a:r>
          </a:p>
          <a:p>
            <a:pPr marL="914400" lvl="1" indent="-457200" eaLnBrk="1" hangingPunct="1">
              <a:buFont typeface="Symbol" pitchFamily="18" charset="2"/>
              <a:buAutoNum type="arabicPeriod"/>
            </a:pPr>
            <a:r>
              <a:rPr lang="en-US" sz="2500" smtClean="0"/>
              <a:t>Vapor transport to substrate</a:t>
            </a:r>
          </a:p>
          <a:p>
            <a:pPr marL="914400" lvl="1" indent="-457200" eaLnBrk="1" hangingPunct="1">
              <a:buFont typeface="Symbol" pitchFamily="18" charset="2"/>
              <a:buAutoNum type="arabicPeriod"/>
            </a:pPr>
            <a:r>
              <a:rPr lang="en-US" sz="2500" smtClean="0"/>
              <a:t>Condensation of vapors onto substrate surface</a:t>
            </a:r>
          </a:p>
          <a:p>
            <a:pPr marL="457200" indent="-457200" eaLnBrk="1" hangingPunct="1"/>
            <a:r>
              <a:rPr lang="en-US" smtClean="0"/>
              <a:t>These steps are generally carried out in a vacuum chamber, so evacuation of the chamber must precede PVD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Physical Vapor Deposition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2971800" cy="38862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Setup for vacuum evaporation, one form of PVD, showing vacuum chamber and other process components</a:t>
            </a:r>
          </a:p>
        </p:txBody>
      </p:sp>
      <p:pic>
        <p:nvPicPr>
          <p:cNvPr id="74756" name="Picture 4" descr="F28-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2286000"/>
            <a:ext cx="4724400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Chemical Vapor Deposition (CVD)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Involves interaction between a mixture of gases and the surface of a heated substrate, causing chemical decomposition of some of the gas constituents and formation of a solid film on the substrate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Reactions occur in enclosed reaction chamber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Reaction product nucleates and grows on substrate surface to form the coating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Most CVD reactions require heat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Variety of coating and substrate materials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Chemical Vapor Deposition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2057400" cy="3886200"/>
          </a:xfrm>
        </p:spPr>
        <p:txBody>
          <a:bodyPr/>
          <a:lstStyle/>
          <a:p>
            <a:pPr eaLnBrk="1" hangingPunct="1"/>
            <a:r>
              <a:rPr lang="en-US" smtClean="0"/>
              <a:t>Typical reactor used in CVD</a:t>
            </a:r>
          </a:p>
        </p:txBody>
      </p:sp>
      <p:pic>
        <p:nvPicPr>
          <p:cNvPr id="76804" name="Picture 4" descr="F28-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438400"/>
            <a:ext cx="6172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Applications of CVD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Industrial metallurgical processes</a:t>
            </a:r>
          </a:p>
          <a:p>
            <a:pPr lvl="1" eaLnBrk="1" hangingPunct="1"/>
            <a:r>
              <a:rPr lang="en-US" sz="2500" smtClean="0"/>
              <a:t>Mond process to reduce nickel from its ore</a:t>
            </a:r>
          </a:p>
          <a:p>
            <a:pPr eaLnBrk="1" hangingPunct="1"/>
            <a:r>
              <a:rPr lang="en-US" smtClean="0"/>
              <a:t>Coated carbide tools</a:t>
            </a:r>
          </a:p>
          <a:p>
            <a:pPr eaLnBrk="1" hangingPunct="1"/>
            <a:r>
              <a:rPr lang="en-US" smtClean="0"/>
              <a:t>Solar cells</a:t>
            </a:r>
          </a:p>
          <a:p>
            <a:pPr eaLnBrk="1" hangingPunct="1"/>
            <a:r>
              <a:rPr lang="en-US" smtClean="0"/>
              <a:t>Refractory metals on jet engine turbine blades</a:t>
            </a:r>
          </a:p>
          <a:p>
            <a:pPr eaLnBrk="1" hangingPunct="1"/>
            <a:r>
              <a:rPr lang="en-US" smtClean="0"/>
              <a:t>Integrated circuit fabrication </a:t>
            </a:r>
          </a:p>
          <a:p>
            <a:pPr eaLnBrk="1" hangingPunct="1"/>
            <a:r>
              <a:rPr lang="en-US" smtClean="0"/>
              <a:t>Other applications for resistance to wear, corrosion, erosion, and thermal shock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200" smtClean="0"/>
              <a:t>Cost of Metallic Corrosion in the US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62000" y="1066800"/>
          <a:ext cx="7848600" cy="472439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139440"/>
                <a:gridCol w="2092960"/>
                <a:gridCol w="2616200"/>
              </a:tblGrid>
              <a:tr h="440461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Industry</a:t>
                      </a:r>
                      <a:endParaRPr lang="en-US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Billions of US Dollars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046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1975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1995</a:t>
                      </a:r>
                      <a:endParaRPr lang="en-US" b="1" dirty="0"/>
                    </a:p>
                  </a:txBody>
                  <a:tcPr/>
                </a:tc>
              </a:tr>
              <a:tr h="440461">
                <a:tc>
                  <a:txBody>
                    <a:bodyPr/>
                    <a:lstStyle/>
                    <a:p>
                      <a:r>
                        <a:rPr lang="en-US" dirty="0" smtClean="0"/>
                        <a:t>Motor</a:t>
                      </a:r>
                      <a:r>
                        <a:rPr lang="en-US" baseline="0" dirty="0" smtClean="0"/>
                        <a:t> Vehicles - 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94.0</a:t>
                      </a:r>
                      <a:endParaRPr lang="en-US" dirty="0"/>
                    </a:p>
                  </a:txBody>
                  <a:tcPr/>
                </a:tc>
              </a:tr>
              <a:tr h="4404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Motor</a:t>
                      </a:r>
                      <a:r>
                        <a:rPr lang="en-US" baseline="0" dirty="0" smtClean="0"/>
                        <a:t> Vehicles - Avoidable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65.0</a:t>
                      </a:r>
                      <a:endParaRPr lang="en-US" dirty="0"/>
                    </a:p>
                  </a:txBody>
                  <a:tcPr/>
                </a:tc>
              </a:tr>
              <a:tr h="440461">
                <a:tc>
                  <a:txBody>
                    <a:bodyPr/>
                    <a:lstStyle/>
                    <a:p>
                      <a:r>
                        <a:rPr lang="en-US" dirty="0" smtClean="0"/>
                        <a:t>Aircraft – 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13.0</a:t>
                      </a:r>
                      <a:endParaRPr lang="en-US" dirty="0"/>
                    </a:p>
                  </a:txBody>
                  <a:tcPr/>
                </a:tc>
              </a:tr>
              <a:tr h="440461">
                <a:tc>
                  <a:txBody>
                    <a:bodyPr/>
                    <a:lstStyle/>
                    <a:p>
                      <a:r>
                        <a:rPr lang="en-US" dirty="0" smtClean="0"/>
                        <a:t>Aircraft</a:t>
                      </a:r>
                      <a:r>
                        <a:rPr lang="en-US" baseline="0" dirty="0" smtClean="0"/>
                        <a:t> – Avoidable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</a:tr>
              <a:tr h="440461">
                <a:tc>
                  <a:txBody>
                    <a:bodyPr/>
                    <a:lstStyle/>
                    <a:p>
                      <a:r>
                        <a:rPr lang="en-US" dirty="0" smtClean="0"/>
                        <a:t>Other Industries – 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189.0</a:t>
                      </a:r>
                      <a:endParaRPr lang="en-US" dirty="0"/>
                    </a:p>
                  </a:txBody>
                  <a:tcPr/>
                </a:tc>
              </a:tr>
              <a:tr h="760248">
                <a:tc>
                  <a:txBody>
                    <a:bodyPr/>
                    <a:lstStyle/>
                    <a:p>
                      <a:r>
                        <a:rPr lang="en-US" dirty="0" smtClean="0"/>
                        <a:t>Other Industries – Avoidable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36.0</a:t>
                      </a:r>
                      <a:endParaRPr lang="en-US" dirty="0"/>
                    </a:p>
                  </a:txBody>
                  <a:tcPr/>
                </a:tc>
              </a:tr>
              <a:tr h="440461">
                <a:tc>
                  <a:txBody>
                    <a:bodyPr/>
                    <a:lstStyle/>
                    <a:p>
                      <a:r>
                        <a:rPr lang="en-US" dirty="0" smtClean="0"/>
                        <a:t>All Industries – 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296.0</a:t>
                      </a:r>
                      <a:endParaRPr lang="en-US" dirty="0"/>
                    </a:p>
                  </a:txBody>
                  <a:tcPr/>
                </a:tc>
              </a:tr>
              <a:tr h="440461">
                <a:tc>
                  <a:txBody>
                    <a:bodyPr/>
                    <a:lstStyle/>
                    <a:p>
                      <a:r>
                        <a:rPr lang="en-US" dirty="0" smtClean="0"/>
                        <a:t>All Industries</a:t>
                      </a:r>
                      <a:r>
                        <a:rPr lang="en-US" baseline="0" dirty="0" smtClean="0"/>
                        <a:t> – Avoidable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104.0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311" name="TextBox 8"/>
          <p:cNvSpPr txBox="1">
            <a:spLocks noChangeArrowheads="1"/>
          </p:cNvSpPr>
          <p:nvPr/>
        </p:nvSpPr>
        <p:spPr bwMode="auto">
          <a:xfrm>
            <a:off x="762000" y="6172200"/>
            <a:ext cx="3211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Source: ASM Handbook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3581400" cy="4114800"/>
          </a:xfrm>
        </p:spPr>
        <p:txBody>
          <a:bodyPr/>
          <a:lstStyle/>
          <a:p>
            <a:pPr eaLnBrk="1" hangingPunct="1"/>
            <a:r>
              <a:rPr lang="en-US" smtClean="0"/>
              <a:t>Photomicrograph of cross section of a coated carbide cutting tool using CVD and PVD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</a:t>
            </a:r>
          </a:p>
        </p:txBody>
      </p:sp>
      <p:pic>
        <p:nvPicPr>
          <p:cNvPr id="78851" name="Picture 3" descr="w04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295400"/>
            <a:ext cx="48768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2286000" y="457200"/>
            <a:ext cx="541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6699"/>
                </a:solidFill>
                <a:latin typeface="Arial Unicode MS" pitchFamily="34" charset="-128"/>
              </a:rPr>
              <a:t>PVD and CVD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Organic Coatings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Polymers and resins (natural or synthetic) usually formulated to be applied as liquids that dry or harden as thin surface films on substrate materials </a:t>
            </a:r>
          </a:p>
          <a:p>
            <a:pPr eaLnBrk="1" hangingPunct="1"/>
            <a:r>
              <a:rPr lang="en-US" smtClean="0"/>
              <a:t>Advantages: </a:t>
            </a:r>
          </a:p>
          <a:p>
            <a:pPr lvl="1" eaLnBrk="1" hangingPunct="1"/>
            <a:r>
              <a:rPr lang="en-US" sz="2500" smtClean="0"/>
              <a:t>Wide variety of colors and textures available </a:t>
            </a:r>
          </a:p>
          <a:p>
            <a:pPr lvl="1" eaLnBrk="1" hangingPunct="1"/>
            <a:r>
              <a:rPr lang="en-US" sz="2500" smtClean="0"/>
              <a:t>Capacity to protect the substrate surface </a:t>
            </a:r>
          </a:p>
          <a:p>
            <a:pPr lvl="1" eaLnBrk="1" hangingPunct="1"/>
            <a:r>
              <a:rPr lang="en-US" sz="2500" smtClean="0"/>
              <a:t>Low cost </a:t>
            </a:r>
          </a:p>
          <a:p>
            <a:pPr lvl="1" eaLnBrk="1" hangingPunct="1"/>
            <a:r>
              <a:rPr lang="en-US" sz="2500" smtClean="0"/>
              <a:t>Ease with which they can be applied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Ingredients in Organic Coatings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en-US" smtClean="0"/>
              <a:t>Binders - give the coating its properties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mtClean="0"/>
              <a:t>Dyes or pigments - provide color to the coating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mtClean="0"/>
              <a:t>Solvents - dissolve the polymers and resins and add proper fluidity to the liquid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mtClean="0"/>
              <a:t>Additives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Binders 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Polymers and resins that determine the solid state properties of the coating, such as strength, physical properties, and adhesion to the substrate surface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Binder holds the ingredients in the coating during and after application to the surface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Common binders in organic coatings: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500" smtClean="0"/>
              <a:t>Natural oils (to produce oil‑based paints)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500" smtClean="0"/>
              <a:t>Resins of polyesters, polyurethanes, epoxies, acrylics, and cellulosics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Dyes and Pigments 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Provide color to the coating </a:t>
            </a:r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i="1" smtClean="0"/>
              <a:t>Dyes</a:t>
            </a:r>
            <a:r>
              <a:rPr lang="en-US" smtClean="0"/>
              <a:t> - soluble chemicals that color the coating liquid but do not conceal surface beneath</a:t>
            </a:r>
          </a:p>
          <a:p>
            <a:pPr marL="914400" lvl="1" indent="-4572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500" smtClean="0"/>
              <a:t>Coatings generally transparent or translucent</a:t>
            </a:r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i="1" smtClean="0"/>
              <a:t>Pigments</a:t>
            </a:r>
            <a:r>
              <a:rPr lang="en-US" smtClean="0"/>
              <a:t> - solid particles of microscopic size dispersed in coating liquid but insoluble in it</a:t>
            </a:r>
          </a:p>
          <a:p>
            <a:pPr marL="914400" lvl="1" indent="-4572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500" smtClean="0"/>
              <a:t>Not only color the coating, but also hide the surface below</a:t>
            </a:r>
          </a:p>
          <a:p>
            <a:pPr marL="914400" lvl="1" indent="-4572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500" smtClean="0"/>
              <a:t>Since pigments are particulate, they also tend to strengthen the coating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Solvents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Liquid substances used to dissolve the binder and certain other ingredients in the liquid coating composition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Common solvents used in organic coatings: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500" smtClean="0"/>
              <a:t>Aliphatic and aromatic hydrocarbons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500" smtClean="0"/>
              <a:t>Alcohols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500" smtClean="0"/>
              <a:t>Esters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500" smtClean="0"/>
              <a:t>Ketones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500" smtClean="0"/>
              <a:t>Chlorinated solvents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Additives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Surfactants (to facilitate spreading on the surface)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Biocides and fungicides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Thickeners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Heat and light stabilizers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Coalescing agents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Plasticizers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Defoamers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Catalysts to promote cross‑linking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Application Methods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Brushing </a:t>
            </a:r>
          </a:p>
          <a:p>
            <a:pPr eaLnBrk="1" hangingPunct="1"/>
            <a:r>
              <a:rPr lang="en-US" smtClean="0"/>
              <a:t>Rolling</a:t>
            </a:r>
          </a:p>
          <a:p>
            <a:pPr eaLnBrk="1" hangingPunct="1"/>
            <a:r>
              <a:rPr lang="en-US" smtClean="0"/>
              <a:t>Spraying</a:t>
            </a:r>
          </a:p>
          <a:p>
            <a:pPr eaLnBrk="1" hangingPunct="1"/>
            <a:r>
              <a:rPr lang="en-US" smtClean="0"/>
              <a:t>Dip coating (immersion)</a:t>
            </a:r>
          </a:p>
          <a:p>
            <a:pPr eaLnBrk="1" hangingPunct="1"/>
            <a:r>
              <a:rPr lang="en-US" smtClean="0"/>
              <a:t>Flow coating (showering)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Drying and Curing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i="1" smtClean="0"/>
              <a:t>Drying</a:t>
            </a:r>
            <a:r>
              <a:rPr lang="en-US" smtClean="0"/>
              <a:t> - process in which organic coating converts from liquid to solid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Many organic coatings dry by evaporation of their solvents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i="1" smtClean="0"/>
              <a:t>Curing</a:t>
            </a:r>
            <a:r>
              <a:rPr lang="en-US" smtClean="0"/>
              <a:t> - forms a durable film on the substrate surface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Involves a chemical change in the organic resin in which polymerization or cross‑linking occurs to harden the coating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5562600" cy="1371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mtClean="0"/>
              <a:t>Application Example: Automobile Car Body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51038"/>
            <a:ext cx="8229600" cy="4525962"/>
          </a:xfrm>
        </p:spPr>
        <p:txBody>
          <a:bodyPr/>
          <a:lstStyle/>
          <a:p>
            <a:pPr marL="457200" indent="-457200" eaLnBrk="1" hangingPunct="1"/>
            <a:r>
              <a:rPr lang="en-US" smtClean="0"/>
              <a:t>Typical sequence applied to sheet metal car body in mass production of automobiles: 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500" smtClean="0"/>
              <a:t>Phosphate coat applied by dipping car body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500" smtClean="0"/>
              <a:t>Primer coat applied by dipping car body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500" smtClean="0"/>
              <a:t>Color paint coat applied by spray coating 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500" smtClean="0"/>
              <a:t>Clear coat (for high gloss and added protection) applied by spraying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ower_Point_Screen_2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10243" name="Group 3"/>
          <p:cNvGraphicFramePr>
            <a:graphicFrameLocks noGrp="1"/>
          </p:cNvGraphicFramePr>
          <p:nvPr/>
        </p:nvGraphicFramePr>
        <p:xfrm>
          <a:off x="457200" y="2044700"/>
          <a:ext cx="5257800" cy="3529584"/>
        </p:xfrm>
        <a:graphic>
          <a:graphicData uri="http://schemas.openxmlformats.org/drawingml/2006/table">
            <a:tbl>
              <a:tblPr/>
              <a:tblGrid>
                <a:gridCol w="3976688"/>
                <a:gridCol w="471487"/>
                <a:gridCol w="809625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EFFF"/>
                          </a:solidFill>
                          <a:effectLst/>
                          <a:latin typeface="Verdana" pitchFamily="34" charset="0"/>
                        </a:rPr>
                        <a:t>Protective Coatings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FEFFF"/>
                          </a:solidFill>
                          <a:effectLst/>
                          <a:latin typeface="Verdana" pitchFamily="34" charset="0"/>
                        </a:rPr>
                        <a:t>B$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FEFFF"/>
                          </a:solidFill>
                          <a:effectLst/>
                          <a:latin typeface="Verdana" pitchFamily="34" charset="0"/>
                        </a:rPr>
                        <a:t>108.6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FEFFF"/>
                          </a:solidFill>
                          <a:effectLst/>
                          <a:latin typeface="Verdana" pitchFamily="34" charset="0"/>
                        </a:rPr>
                        <a:t>Corrosion Resistant Alloys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FEFFF"/>
                          </a:solidFill>
                          <a:effectLst/>
                          <a:latin typeface="Verdana" pitchFamily="34" charset="0"/>
                        </a:rPr>
                        <a:t>B$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FEFFF"/>
                          </a:solidFill>
                          <a:effectLst/>
                          <a:latin typeface="Verdana" pitchFamily="34" charset="0"/>
                        </a:rPr>
                        <a:t>7.7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EFFF"/>
                          </a:solidFill>
                          <a:effectLst/>
                          <a:latin typeface="Verdana" pitchFamily="34" charset="0"/>
                        </a:rPr>
                        <a:t>Corrosion Inhibitors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FEFFF"/>
                          </a:solidFill>
                          <a:effectLst/>
                          <a:latin typeface="Verdana" pitchFamily="34" charset="0"/>
                        </a:rPr>
                        <a:t>B$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FEFFF"/>
                          </a:solidFill>
                          <a:effectLst/>
                          <a:latin typeface="Verdana" pitchFamily="34" charset="0"/>
                        </a:rPr>
                        <a:t>1.1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FEFFF"/>
                          </a:solidFill>
                          <a:effectLst/>
                          <a:latin typeface="Verdana" pitchFamily="34" charset="0"/>
                        </a:rPr>
                        <a:t>Engineering Plastics/Polymers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FEFFF"/>
                          </a:solidFill>
                          <a:effectLst/>
                          <a:latin typeface="Verdana" pitchFamily="34" charset="0"/>
                        </a:rPr>
                        <a:t>B$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FEFFF"/>
                          </a:solidFill>
                          <a:effectLst/>
                          <a:latin typeface="Verdana" pitchFamily="34" charset="0"/>
                        </a:rPr>
                        <a:t>1.8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FEFFF"/>
                          </a:solidFill>
                          <a:effectLst/>
                          <a:latin typeface="Verdana" pitchFamily="34" charset="0"/>
                        </a:rPr>
                        <a:t>Cathodic &amp; Anodic Protection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FEFFF"/>
                          </a:solidFill>
                          <a:effectLst/>
                          <a:latin typeface="Verdana" pitchFamily="34" charset="0"/>
                        </a:rPr>
                        <a:t>B$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FEFFF"/>
                          </a:solidFill>
                          <a:effectLst/>
                          <a:latin typeface="Verdana" pitchFamily="34" charset="0"/>
                        </a:rPr>
                        <a:t>1.0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FEFFF"/>
                          </a:solidFill>
                          <a:effectLst/>
                          <a:latin typeface="Verdana" pitchFamily="34" charset="0"/>
                        </a:rPr>
                        <a:t>Corrosion Control Services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FEFFF"/>
                          </a:solidFill>
                          <a:effectLst/>
                          <a:latin typeface="Verdana" pitchFamily="34" charset="0"/>
                        </a:rPr>
                        <a:t>B$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FEFFF"/>
                          </a:solidFill>
                          <a:effectLst/>
                          <a:latin typeface="Verdana" pitchFamily="34" charset="0"/>
                        </a:rPr>
                        <a:t>1.2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EFFF"/>
                          </a:solidFill>
                          <a:effectLst/>
                          <a:latin typeface="Verdana" pitchFamily="34" charset="0"/>
                        </a:rPr>
                        <a:t>Research &amp; Development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FEFFF"/>
                          </a:solidFill>
                          <a:effectLst/>
                          <a:latin typeface="Verdana" pitchFamily="34" charset="0"/>
                        </a:rPr>
                        <a:t>B$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FEFFF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FEFFF"/>
                          </a:solidFill>
                          <a:effectLst/>
                          <a:latin typeface="Verdana" pitchFamily="34" charset="0"/>
                        </a:rPr>
                        <a:t>Education &amp; Training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FEFFF"/>
                          </a:solidFill>
                          <a:effectLst/>
                          <a:latin typeface="Verdana" pitchFamily="34" charset="0"/>
                        </a:rPr>
                        <a:t>B$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FEFFF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FEFFF"/>
                          </a:solidFill>
                          <a:effectLst/>
                          <a:latin typeface="Verdana" pitchFamily="34" charset="0"/>
                        </a:rPr>
                        <a:t>TOTAL: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FEFFF"/>
                          </a:solidFill>
                          <a:effectLst/>
                          <a:latin typeface="Verdana" pitchFamily="34" charset="0"/>
                        </a:rPr>
                        <a:t>B$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EFFF"/>
                          </a:solidFill>
                          <a:effectLst/>
                          <a:latin typeface="Verdana" pitchFamily="34" charset="0"/>
                        </a:rPr>
                        <a:t>121.41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95" name="Text Box 55"/>
          <p:cNvSpPr txBox="1">
            <a:spLocks noChangeArrowheads="1"/>
          </p:cNvSpPr>
          <p:nvPr/>
        </p:nvSpPr>
        <p:spPr bwMode="auto">
          <a:xfrm>
            <a:off x="457200" y="1295400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Methods </a:t>
            </a:r>
            <a:r>
              <a:rPr lang="en-US" b="1" dirty="0">
                <a:solidFill>
                  <a:schemeClr val="bg1"/>
                </a:solidFill>
              </a:rPr>
              <a:t>&amp; Services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Porcelain Enameling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Porcelain coatings are valued for:</a:t>
            </a:r>
          </a:p>
          <a:p>
            <a:pPr lvl="1" eaLnBrk="1" hangingPunct="1"/>
            <a:r>
              <a:rPr lang="en-US" sz="2500" smtClean="0"/>
              <a:t>Beauty and color</a:t>
            </a:r>
          </a:p>
          <a:p>
            <a:pPr lvl="1" eaLnBrk="1" hangingPunct="1"/>
            <a:r>
              <a:rPr lang="en-US" sz="2500" smtClean="0"/>
              <a:t>Smoothness and ease of cleaning</a:t>
            </a:r>
          </a:p>
          <a:p>
            <a:pPr lvl="1" eaLnBrk="1" hangingPunct="1"/>
            <a:r>
              <a:rPr lang="en-US" sz="2500" smtClean="0"/>
              <a:t>Chemical inertness and general durability </a:t>
            </a:r>
          </a:p>
          <a:p>
            <a:pPr eaLnBrk="1" hangingPunct="1"/>
            <a:r>
              <a:rPr lang="en-US" smtClean="0"/>
              <a:t>Porcelain enameling is the name given to the technology of these ceramic coating materials and the processes by which they are applied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Materials and Products</a:t>
            </a:r>
          </a:p>
        </p:txBody>
      </p:sp>
      <p:sp>
        <p:nvSpPr>
          <p:cNvPr id="82948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Porcelain = a ceramic made from kaolin, feldspar, and quartz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Substrates: steel, cast iron, and aluminum as a vitreous porcelain enamel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Products: sinks, bathtubs, lavatories, ranges, water heaters, washing machines, dishwashers, jet engine components, automotive mufflers, and electronic circuit boards</a:t>
            </a:r>
            <a:r>
              <a:rPr lang="en-US" sz="20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Thermal Spraying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Spraying molten coating materials onto substrate, where they solidify and adhere to surface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Coating materials: Pure metals and alloys; ceramics (oxides, carbides, certain glasses); other metallic compounds (sulfides, silicides); cermet composites; and certain plastics (e.g., epoxy, nylon, teflon).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Substrates: Metals, ceramics, glass, some plastics, wood, and paper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Applications of Thermal Spraying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First applications were to rebuild worn areas on used machinery components and to salvage workparts that had been machined undersize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Also used in manufacturing as a coating process for corrosion resistance, high temperature protection, wear resistance, electrical conductivity, electrical resistance, electromagnetic interference shielding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Hard Facing</a:t>
            </a:r>
          </a:p>
        </p:txBody>
      </p:sp>
      <p:sp>
        <p:nvSpPr>
          <p:cNvPr id="86020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Surfacing technique in which alloys are applied as welded deposits to substrate metals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Distinguishing feature is that fusion occurs between coating and substrate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mtClean="0"/>
              <a:t>Thermal spraying involves mechanical interlocking which does not stand up as well to abrasive wear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Well suited to applications requiring wear resistance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Applications: coating of new parts and repair of heavily worn, eroded, or corroded part surfaces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</TotalTime>
  <Words>4770</Words>
  <Application>Microsoft Office PowerPoint</Application>
  <PresentationFormat>On-screen Show (4:3)</PresentationFormat>
  <Paragraphs>595</Paragraphs>
  <Slides>94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5" baseType="lpstr">
      <vt:lpstr>Office Theme</vt:lpstr>
      <vt:lpstr>Syllabus</vt:lpstr>
      <vt:lpstr>Slide 2</vt:lpstr>
      <vt:lpstr>Grading</vt:lpstr>
      <vt:lpstr>Scope of Surface Engineering</vt:lpstr>
      <vt:lpstr>why we need to engineer surface</vt:lpstr>
      <vt:lpstr>Properties</vt:lpstr>
      <vt:lpstr>Slide 7</vt:lpstr>
      <vt:lpstr>Cost of Metallic Corrosion in the US</vt:lpstr>
      <vt:lpstr>Slide 9</vt:lpstr>
      <vt:lpstr>Industrial Operations with Significant Annual Wear Economic Consequences</vt:lpstr>
      <vt:lpstr>Synergistic Relationships between Wear and Corrosion Mechanism </vt:lpstr>
      <vt:lpstr>Approximate Thickness of Various Coatings</vt:lpstr>
      <vt:lpstr>Surface Engineering - Industries Served</vt:lpstr>
      <vt:lpstr>Surface-area-to-volume ratio </vt:lpstr>
      <vt:lpstr>SURFACE PROCESSING OPERATIONS</vt:lpstr>
      <vt:lpstr>Overview of Industrial Cleaning</vt:lpstr>
      <vt:lpstr>Why Parts Must be Cleaned Prior to Surface Treatments</vt:lpstr>
      <vt:lpstr>Factors in Selecting a Cleaning Method </vt:lpstr>
      <vt:lpstr>Contaminant to be Removed</vt:lpstr>
      <vt:lpstr>Degree of Cleanliness </vt:lpstr>
      <vt:lpstr>Other Factors in Selection</vt:lpstr>
      <vt:lpstr>Schematic representation of a metal surface, adapted from Bhushan and Gupta (1991)</vt:lpstr>
      <vt:lpstr>Chemical Cleaning Processes</vt:lpstr>
      <vt:lpstr>Alkaline Cleaning</vt:lpstr>
      <vt:lpstr>Emulsion Cleaning</vt:lpstr>
      <vt:lpstr>Solvent Cleaning</vt:lpstr>
      <vt:lpstr>Acid Cleaning </vt:lpstr>
      <vt:lpstr>Acid Pickling</vt:lpstr>
      <vt:lpstr>Ultrasonic Cleaning</vt:lpstr>
      <vt:lpstr>Mechanical Cleaning</vt:lpstr>
      <vt:lpstr>Sand Blasting</vt:lpstr>
      <vt:lpstr>Hydroblasting</vt:lpstr>
      <vt:lpstr>Shot Peening</vt:lpstr>
      <vt:lpstr>Shot blasting</vt:lpstr>
      <vt:lpstr>Mass Finishing </vt:lpstr>
      <vt:lpstr>Tumbling</vt:lpstr>
      <vt:lpstr>Slide 37</vt:lpstr>
      <vt:lpstr>Vibratory Finishing </vt:lpstr>
      <vt:lpstr>Mass Finishing Media </vt:lpstr>
      <vt:lpstr>Slide 40</vt:lpstr>
      <vt:lpstr>Slide 41</vt:lpstr>
      <vt:lpstr>Slide 42</vt:lpstr>
      <vt:lpstr>Slide 43</vt:lpstr>
      <vt:lpstr>Slide 44</vt:lpstr>
      <vt:lpstr>Types of Coating</vt:lpstr>
      <vt:lpstr>Processes to Alter Surface Chemistry</vt:lpstr>
      <vt:lpstr>Diffusion </vt:lpstr>
      <vt:lpstr>Slide 48</vt:lpstr>
      <vt:lpstr>Metallurgical Applications of Diffusion</vt:lpstr>
      <vt:lpstr>Semiconductor Applications</vt:lpstr>
      <vt:lpstr>Ion Implantation</vt:lpstr>
      <vt:lpstr>Slide 52</vt:lpstr>
      <vt:lpstr>Advantages and Applications of Ion Implantation</vt:lpstr>
      <vt:lpstr>Some General Comments on Coating of Engineering Materials</vt:lpstr>
      <vt:lpstr>Reasons for Coating Metal Parts and Products </vt:lpstr>
      <vt:lpstr>Plating and Related Processes</vt:lpstr>
      <vt:lpstr>Electroplating</vt:lpstr>
      <vt:lpstr>Slide 58</vt:lpstr>
      <vt:lpstr>Theoretical Electroplating Equation</vt:lpstr>
      <vt:lpstr>Principal Electroplating Methods</vt:lpstr>
      <vt:lpstr>Common Coating Metals </vt:lpstr>
      <vt:lpstr>More Coating Metals </vt:lpstr>
      <vt:lpstr>Electroforming</vt:lpstr>
      <vt:lpstr>Electroformed Products</vt:lpstr>
      <vt:lpstr>Electroless Plating</vt:lpstr>
      <vt:lpstr>Hot Dipping</vt:lpstr>
      <vt:lpstr>Hot Dipping Processes</vt:lpstr>
      <vt:lpstr>Conversion Coatings</vt:lpstr>
      <vt:lpstr>Reasons for Using Conversion Coatings </vt:lpstr>
      <vt:lpstr>Conversion Coating Processes </vt:lpstr>
      <vt:lpstr>Chemical Conversion Coatings</vt:lpstr>
      <vt:lpstr>Anodizing</vt:lpstr>
      <vt:lpstr>Physical Vapor Deposition (PVD)</vt:lpstr>
      <vt:lpstr>Applications of PVD </vt:lpstr>
      <vt:lpstr>Processing Steps in PVD</vt:lpstr>
      <vt:lpstr>Physical Vapor Deposition</vt:lpstr>
      <vt:lpstr>Chemical Vapor Deposition (CVD)</vt:lpstr>
      <vt:lpstr>Chemical Vapor Deposition</vt:lpstr>
      <vt:lpstr>Applications of CVD</vt:lpstr>
      <vt:lpstr>Slide 80</vt:lpstr>
      <vt:lpstr>Organic Coatings</vt:lpstr>
      <vt:lpstr>Ingredients in Organic Coatings</vt:lpstr>
      <vt:lpstr>Binders </vt:lpstr>
      <vt:lpstr>Dyes and Pigments </vt:lpstr>
      <vt:lpstr>Solvents</vt:lpstr>
      <vt:lpstr>Additives</vt:lpstr>
      <vt:lpstr>Application Methods</vt:lpstr>
      <vt:lpstr>Drying and Curing</vt:lpstr>
      <vt:lpstr>Application Example: Automobile Car Body</vt:lpstr>
      <vt:lpstr>Porcelain Enameling</vt:lpstr>
      <vt:lpstr>Materials and Products</vt:lpstr>
      <vt:lpstr>Thermal Spraying</vt:lpstr>
      <vt:lpstr>Applications of Thermal Spraying</vt:lpstr>
      <vt:lpstr>Hard Facing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CLEANING AND SURFACE TREATMENTS</dc:title>
  <dc:creator>Mikell P. Groover</dc:creator>
  <cp:lastModifiedBy>gauravavasthi</cp:lastModifiedBy>
  <cp:revision>96</cp:revision>
  <dcterms:created xsi:type="dcterms:W3CDTF">2001-11-25T07:07:59Z</dcterms:created>
  <dcterms:modified xsi:type="dcterms:W3CDTF">2016-07-11T09:08:22Z</dcterms:modified>
</cp:coreProperties>
</file>