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66" r:id="rId5"/>
    <p:sldId id="267" r:id="rId6"/>
    <p:sldId id="268" r:id="rId7"/>
    <p:sldId id="269" r:id="rId8"/>
    <p:sldId id="270" r:id="rId9"/>
    <p:sldId id="271" r:id="rId10"/>
    <p:sldId id="272" r:id="rId11"/>
    <p:sldId id="274" r:id="rId12"/>
    <p:sldId id="273"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99" autoAdjust="0"/>
    <p:restoredTop sz="94660"/>
  </p:normalViewPr>
  <p:slideViewPr>
    <p:cSldViewPr>
      <p:cViewPr varScale="1">
        <p:scale>
          <a:sx n="63" d="100"/>
          <a:sy n="63" d="100"/>
        </p:scale>
        <p:origin x="-133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b="1" dirty="0" smtClean="0"/>
              <a:t>ENGINEERING MATERIALS </a:t>
            </a:r>
            <a:endParaRPr lang="en-US" b="1" dirty="0"/>
          </a:p>
        </p:txBody>
      </p:sp>
      <p:sp>
        <p:nvSpPr>
          <p:cNvPr id="3" name="Subtitle 2"/>
          <p:cNvSpPr>
            <a:spLocks noGrp="1"/>
          </p:cNvSpPr>
          <p:nvPr>
            <p:ph type="subTitle" idx="1"/>
          </p:nvPr>
        </p:nvSpPr>
        <p:spPr>
          <a:xfrm>
            <a:off x="0" y="1371600"/>
            <a:ext cx="9144000" cy="5486400"/>
          </a:xfrm>
        </p:spPr>
        <p:txBody>
          <a:bodyPr>
            <a:normAutofit/>
          </a:bodyPr>
          <a:lstStyle/>
          <a:p>
            <a:pPr algn="l"/>
            <a:r>
              <a:rPr lang="en-US" sz="2400" dirty="0" smtClean="0">
                <a:solidFill>
                  <a:schemeClr val="tx1"/>
                </a:solidFill>
              </a:rPr>
              <a:t>The substances which are useful in the field of engineering are called Engineering materials. A particular material is selected is on the basis of following considerations</a:t>
            </a:r>
          </a:p>
          <a:p>
            <a:pPr algn="l"/>
            <a:endParaRPr lang="en-US" sz="2400" dirty="0" smtClean="0">
              <a:solidFill>
                <a:schemeClr val="tx1"/>
              </a:solidFill>
            </a:endParaRPr>
          </a:p>
          <a:p>
            <a:pPr marL="457200" indent="-457200" algn="l">
              <a:buAutoNum type="arabicPeriod"/>
            </a:pPr>
            <a:r>
              <a:rPr lang="en-US" sz="2400" dirty="0" smtClean="0">
                <a:solidFill>
                  <a:schemeClr val="tx1"/>
                </a:solidFill>
              </a:rPr>
              <a:t>Properties of material</a:t>
            </a:r>
          </a:p>
          <a:p>
            <a:pPr marL="457200" indent="-457200" algn="l">
              <a:buBlip>
                <a:blip r:embed="rId2"/>
              </a:buBlip>
            </a:pPr>
            <a:r>
              <a:rPr lang="en-US" sz="2400" dirty="0" smtClean="0">
                <a:solidFill>
                  <a:schemeClr val="tx1"/>
                </a:solidFill>
              </a:rPr>
              <a:t>Mechanical properties - strength, ductility, toughness, hardness, strength to weight ratio etc.</a:t>
            </a:r>
          </a:p>
          <a:p>
            <a:pPr algn="l">
              <a:buBlip>
                <a:blip r:embed="rId2"/>
              </a:buBlip>
            </a:pPr>
            <a:r>
              <a:rPr lang="en-US" sz="2400" dirty="0" smtClean="0">
                <a:solidFill>
                  <a:schemeClr val="tx1"/>
                </a:solidFill>
              </a:rPr>
              <a:t>    Physical properties - density, specific heat, thermal expansion,  </a:t>
            </a:r>
          </a:p>
          <a:p>
            <a:pPr algn="l"/>
            <a:r>
              <a:rPr lang="en-US" sz="2400" dirty="0" smtClean="0">
                <a:solidFill>
                  <a:schemeClr val="tx1"/>
                </a:solidFill>
              </a:rPr>
              <a:t>       conductivity , melting point etc.</a:t>
            </a:r>
          </a:p>
          <a:p>
            <a:pPr algn="l">
              <a:buBlip>
                <a:blip r:embed="rId2"/>
              </a:buBlip>
            </a:pPr>
            <a:r>
              <a:rPr lang="en-US" sz="2400" dirty="0" smtClean="0">
                <a:solidFill>
                  <a:schemeClr val="tx1"/>
                </a:solidFill>
              </a:rPr>
              <a:t>    Chemical properties - oxidation , corrosion, flammability, toxicity etc.</a:t>
            </a:r>
          </a:p>
          <a:p>
            <a:pPr algn="l">
              <a:buBlip>
                <a:blip r:embed="rId2"/>
              </a:buBlip>
            </a:pPr>
            <a:r>
              <a:rPr lang="en-US" sz="2400" dirty="0" smtClean="0">
                <a:solidFill>
                  <a:schemeClr val="tx1"/>
                </a:solidFill>
              </a:rPr>
              <a:t>    Manufacturing properties - formed, casting, machined, welding</a:t>
            </a:r>
          </a:p>
          <a:p>
            <a:pPr algn="l"/>
            <a:endParaRPr lang="en-US"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915400" cy="6631367"/>
          </a:xfrm>
          <a:prstGeom prst="rect">
            <a:avLst/>
          </a:prstGeom>
        </p:spPr>
        <p:txBody>
          <a:bodyPr wrap="square">
            <a:spAutoFit/>
          </a:bodyPr>
          <a:lstStyle/>
          <a:p>
            <a:pPr algn="just">
              <a:lnSpc>
                <a:spcPct val="150000"/>
              </a:lnSpc>
              <a:buFont typeface="Arial" pitchFamily="34" charset="0"/>
              <a:buChar char="•"/>
            </a:pPr>
            <a:r>
              <a:rPr lang="en-US" sz="2200" dirty="0" smtClean="0"/>
              <a:t>Much more information is displayed by an alternative way of plotting properties, illustrated in the schematic of Figure 2. Here, one property (the modulus, E, in this case) is plotted against another (the density) on logarithmic scales. </a:t>
            </a:r>
          </a:p>
          <a:p>
            <a:pPr algn="just">
              <a:lnSpc>
                <a:spcPct val="150000"/>
              </a:lnSpc>
              <a:buFont typeface="Arial" pitchFamily="34" charset="0"/>
              <a:buChar char="•"/>
            </a:pPr>
            <a:r>
              <a:rPr lang="en-US" sz="2200" dirty="0" smtClean="0"/>
              <a:t>The range of the axes is chosen to include all materials, from the lightest, flimsiest foams to the stiffest, heaviest metals. </a:t>
            </a:r>
          </a:p>
          <a:p>
            <a:pPr algn="just">
              <a:lnSpc>
                <a:spcPct val="150000"/>
              </a:lnSpc>
              <a:buFont typeface="Arial" pitchFamily="34" charset="0"/>
              <a:buChar char="•"/>
            </a:pPr>
            <a:r>
              <a:rPr lang="en-US" sz="2200" dirty="0" smtClean="0"/>
              <a:t>It is then found that data for a given family of materials (e.g. polymers) cluster together on the chart; the sub-range associated with one material family is, in all cases, much smaller than the full range of that property. </a:t>
            </a:r>
          </a:p>
          <a:p>
            <a:pPr algn="just">
              <a:lnSpc>
                <a:spcPct val="150000"/>
              </a:lnSpc>
              <a:buFont typeface="Arial" pitchFamily="34" charset="0"/>
              <a:buChar char="•"/>
            </a:pPr>
            <a:r>
              <a:rPr lang="en-US" sz="2200" dirty="0" smtClean="0"/>
              <a:t>Data for one family can be enclosed in a property-envelope, as Figure 2 shows. Within it lie bubbles enclosing classes and sub-classes.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915400" cy="2793842"/>
          </a:xfrm>
          <a:prstGeom prst="rect">
            <a:avLst/>
          </a:prstGeom>
        </p:spPr>
        <p:txBody>
          <a:bodyPr wrap="square">
            <a:spAutoFit/>
          </a:bodyPr>
          <a:lstStyle/>
          <a:p>
            <a:pPr algn="just">
              <a:lnSpc>
                <a:spcPct val="150000"/>
              </a:lnSpc>
              <a:buFont typeface="Arial" pitchFamily="34" charset="0"/>
              <a:buChar char="•"/>
            </a:pPr>
            <a:r>
              <a:rPr lang="en-US" sz="2400" dirty="0" smtClean="0"/>
              <a:t>All this is simple enough—just a helpful way of plotting data.</a:t>
            </a:r>
          </a:p>
          <a:p>
            <a:pPr algn="just">
              <a:lnSpc>
                <a:spcPct val="150000"/>
              </a:lnSpc>
              <a:buFont typeface="Arial" pitchFamily="34" charset="0"/>
              <a:buChar char="•"/>
            </a:pPr>
            <a:r>
              <a:rPr lang="en-US" sz="2400" dirty="0" smtClean="0"/>
              <a:t>But by choosing the axes and scales appropriately, more can be added. </a:t>
            </a:r>
          </a:p>
          <a:p>
            <a:pPr algn="just">
              <a:lnSpc>
                <a:spcPct val="150000"/>
              </a:lnSpc>
              <a:buFont typeface="Arial" pitchFamily="34" charset="0"/>
              <a:buChar char="•"/>
            </a:pPr>
            <a:r>
              <a:rPr lang="en-US" sz="2400" dirty="0" smtClean="0"/>
              <a:t>The speed of sound in a solid depends on E and ; the longitudinal wave speed v, for instance,</a:t>
            </a:r>
            <a:endParaRPr lang="en-US" sz="2200" dirty="0" smtClean="0"/>
          </a:p>
        </p:txBody>
      </p:sp>
      <p:pic>
        <p:nvPicPr>
          <p:cNvPr id="2050" name="Picture 2"/>
          <p:cNvPicPr>
            <a:picLocks noChangeAspect="1" noChangeArrowheads="1"/>
          </p:cNvPicPr>
          <p:nvPr/>
        </p:nvPicPr>
        <p:blipFill>
          <a:blip r:embed="rId2"/>
          <a:srcRect l="33594" t="21875" r="10156" b="23958"/>
          <a:stretch>
            <a:fillRect/>
          </a:stretch>
        </p:blipFill>
        <p:spPr bwMode="auto">
          <a:xfrm>
            <a:off x="457200" y="3276600"/>
            <a:ext cx="7391400" cy="32766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l="25781" t="12500" r="3906" b="6250"/>
          <a:stretch>
            <a:fillRect/>
          </a:stretch>
        </p:blipFill>
        <p:spPr bwMode="auto">
          <a:xfrm>
            <a:off x="228600" y="76200"/>
            <a:ext cx="8458200" cy="57912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l="4687" t="51042" r="1563" b="30208"/>
          <a:stretch>
            <a:fillRect/>
          </a:stretch>
        </p:blipFill>
        <p:spPr bwMode="auto">
          <a:xfrm>
            <a:off x="0" y="5867400"/>
            <a:ext cx="9144000" cy="9144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4247317"/>
          </a:xfrm>
          <a:prstGeom prst="rect">
            <a:avLst/>
          </a:prstGeom>
        </p:spPr>
        <p:txBody>
          <a:bodyPr wrap="square">
            <a:spAutoFit/>
          </a:bodyPr>
          <a:lstStyle/>
          <a:p>
            <a:pPr algn="just">
              <a:lnSpc>
                <a:spcPct val="150000"/>
              </a:lnSpc>
              <a:buFont typeface="Arial" pitchFamily="34" charset="0"/>
              <a:buChar char="•"/>
            </a:pPr>
            <a:r>
              <a:rPr lang="en-US" sz="2000" dirty="0" smtClean="0"/>
              <a:t>For a fixed value of v, this equation plots as a straight line of slope 1 on Figure 2. </a:t>
            </a:r>
          </a:p>
          <a:p>
            <a:pPr algn="just">
              <a:lnSpc>
                <a:spcPct val="150000"/>
              </a:lnSpc>
              <a:buFont typeface="Arial" pitchFamily="34" charset="0"/>
              <a:buChar char="•"/>
            </a:pPr>
            <a:r>
              <a:rPr lang="en-US" sz="2000" dirty="0" smtClean="0"/>
              <a:t>This allows us to add contours of constant wave velocity to the chart: they are the family of parallel diagonal lines, linking materials in which longitudinal waves travel with the same speed. </a:t>
            </a:r>
          </a:p>
          <a:p>
            <a:pPr algn="just">
              <a:lnSpc>
                <a:spcPct val="150000"/>
              </a:lnSpc>
              <a:buFont typeface="Arial" pitchFamily="34" charset="0"/>
              <a:buChar char="•"/>
            </a:pPr>
            <a:r>
              <a:rPr lang="en-US" sz="2000" dirty="0" smtClean="0"/>
              <a:t>All the charts allow additional fundamental relationships of this sort to be displayed. </a:t>
            </a:r>
          </a:p>
          <a:p>
            <a:pPr algn="just">
              <a:lnSpc>
                <a:spcPct val="150000"/>
              </a:lnSpc>
              <a:buFont typeface="Arial" pitchFamily="34" charset="0"/>
              <a:buChar char="•"/>
            </a:pPr>
            <a:r>
              <a:rPr lang="en-US" sz="2000" dirty="0" smtClean="0"/>
              <a:t>And there is more: design-optimizing parameters called material indices also plot as contours on to the charts</a:t>
            </a:r>
            <a:endParaRPr lang="en-US" sz="2000" dirty="0"/>
          </a:p>
        </p:txBody>
      </p:sp>
      <p:sp>
        <p:nvSpPr>
          <p:cNvPr id="3" name="Rectangle 2"/>
          <p:cNvSpPr/>
          <p:nvPr/>
        </p:nvSpPr>
        <p:spPr>
          <a:xfrm>
            <a:off x="685800" y="4953000"/>
            <a:ext cx="7543800" cy="492443"/>
          </a:xfrm>
          <a:prstGeom prst="rect">
            <a:avLst/>
          </a:prstGeom>
        </p:spPr>
        <p:txBody>
          <a:bodyPr wrap="square">
            <a:spAutoFit/>
          </a:bodyPr>
          <a:lstStyle/>
          <a:p>
            <a:r>
              <a:rPr lang="en-US" sz="2600" dirty="0" smtClean="0">
                <a:solidFill>
                  <a:srgbClr val="FF0000"/>
                </a:solidFill>
              </a:rPr>
              <a:t>https://www.youtube.com/watch?v=7JXLLvDqvl0</a:t>
            </a:r>
            <a:endParaRPr lang="en-US" sz="2600" dirty="0">
              <a:solidFill>
                <a:srgbClr val="FF0000"/>
              </a:solidFill>
            </a:endParaRPr>
          </a:p>
        </p:txBody>
      </p:sp>
      <p:sp>
        <p:nvSpPr>
          <p:cNvPr id="4" name="Rectangle 3"/>
          <p:cNvSpPr/>
          <p:nvPr/>
        </p:nvSpPr>
        <p:spPr>
          <a:xfrm>
            <a:off x="762000" y="5486400"/>
            <a:ext cx="7086600" cy="892552"/>
          </a:xfrm>
          <a:prstGeom prst="rect">
            <a:avLst/>
          </a:prstGeom>
        </p:spPr>
        <p:txBody>
          <a:bodyPr wrap="square">
            <a:spAutoFit/>
          </a:bodyPr>
          <a:lstStyle/>
          <a:p>
            <a:r>
              <a:rPr lang="en-US" sz="2600" dirty="0" smtClean="0">
                <a:solidFill>
                  <a:srgbClr val="FF0000"/>
                </a:solidFill>
              </a:rPr>
              <a:t>http://www.mie.uth.gr/ekp_yliko/2_materials-charts-2009.pdf</a:t>
            </a:r>
            <a:endParaRPr lang="en-US" sz="26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dirty="0" smtClean="0"/>
          </a:p>
          <a:p>
            <a:pPr>
              <a:buNone/>
            </a:pPr>
            <a:r>
              <a:rPr lang="en-US" sz="2400" dirty="0" smtClean="0"/>
              <a:t>2. Cost of material</a:t>
            </a:r>
          </a:p>
          <a:p>
            <a:pPr>
              <a:buNone/>
            </a:pPr>
            <a:endParaRPr lang="en-US" sz="2400" dirty="0" smtClean="0"/>
          </a:p>
          <a:p>
            <a:pPr>
              <a:buNone/>
            </a:pPr>
            <a:r>
              <a:rPr lang="en-US" sz="2400" dirty="0" smtClean="0"/>
              <a:t>3. Availability of material (desired shape and size and quantity) &amp; reliability of supply.</a:t>
            </a:r>
          </a:p>
          <a:p>
            <a:pPr>
              <a:buNone/>
            </a:pPr>
            <a:endParaRPr lang="en-US" sz="2400" dirty="0" smtClean="0"/>
          </a:p>
          <a:p>
            <a:pPr>
              <a:buNone/>
            </a:pPr>
            <a:r>
              <a:rPr lang="en-US" sz="2400" dirty="0" smtClean="0"/>
              <a:t>4. Service in life of material</a:t>
            </a:r>
          </a:p>
          <a:p>
            <a:pPr>
              <a:buBlip>
                <a:blip r:embed="rId2"/>
              </a:buBlip>
            </a:pPr>
            <a:r>
              <a:rPr lang="en-US" sz="2400" dirty="0" smtClean="0"/>
              <a:t> Dimensional stability of material wear, corrosion etc., shorten life</a:t>
            </a:r>
          </a:p>
          <a:p>
            <a:pPr>
              <a:buBlip>
                <a:blip r:embed="rId2"/>
              </a:buBlip>
            </a:pPr>
            <a:endParaRPr lang="en-US" sz="2400" dirty="0" smtClean="0"/>
          </a:p>
          <a:p>
            <a:pPr>
              <a:buNone/>
            </a:pPr>
            <a:r>
              <a:rPr lang="en-US" sz="2400" dirty="0" smtClean="0"/>
              <a:t>5. Appearance of material</a:t>
            </a:r>
          </a:p>
          <a:p>
            <a:pPr marL="514350" indent="-514350">
              <a:buBlip>
                <a:blip r:embed="rId2"/>
              </a:buBlip>
            </a:pPr>
            <a:r>
              <a:rPr lang="en-US" sz="2400" dirty="0" smtClean="0"/>
              <a:t>Color</a:t>
            </a:r>
          </a:p>
          <a:p>
            <a:pPr marL="514350" indent="-514350">
              <a:buBlip>
                <a:blip r:embed="rId2"/>
              </a:buBlip>
            </a:pPr>
            <a:r>
              <a:rPr lang="en-US" sz="2400" dirty="0" smtClean="0"/>
              <a:t>Surface texture etc.</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b="1" dirty="0" smtClean="0"/>
              <a:t>CLASSIFICATION OF ENGINEERING MATERIALS</a:t>
            </a:r>
            <a:endParaRPr lang="en-US" b="1" dirty="0"/>
          </a:p>
        </p:txBody>
      </p:sp>
      <p:pic>
        <p:nvPicPr>
          <p:cNvPr id="1027" name="Picture 3" descr="G:\Raja\EM.bmp"/>
          <p:cNvPicPr>
            <a:picLocks noChangeAspect="1" noChangeArrowheads="1"/>
          </p:cNvPicPr>
          <p:nvPr/>
        </p:nvPicPr>
        <p:blipFill>
          <a:blip r:embed="rId2" cstate="print"/>
          <a:srcRect/>
          <a:stretch>
            <a:fillRect/>
          </a:stretch>
        </p:blipFill>
        <p:spPr bwMode="auto">
          <a:xfrm>
            <a:off x="0" y="1524000"/>
            <a:ext cx="9144000" cy="5080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1450" y="685800"/>
            <a:ext cx="8801100" cy="5486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685800" y="533400"/>
            <a:ext cx="7696199" cy="5943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95250" y="495300"/>
            <a:ext cx="8953500" cy="5867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7696200" cy="5113644"/>
          </a:xfrm>
          <a:prstGeom prst="rect">
            <a:avLst/>
          </a:prstGeom>
        </p:spPr>
        <p:txBody>
          <a:bodyPr wrap="square">
            <a:spAutoFit/>
          </a:bodyPr>
          <a:lstStyle/>
          <a:p>
            <a:pPr algn="just">
              <a:lnSpc>
                <a:spcPct val="150000"/>
              </a:lnSpc>
              <a:buFont typeface="Arial" pitchFamily="34" charset="0"/>
              <a:buChar char="•"/>
            </a:pPr>
            <a:r>
              <a:rPr lang="en-US" sz="2000" dirty="0" smtClean="0"/>
              <a:t>A number of things are apparent: properties always cover a range, whether we are considering a whole class of materials (polymers), or a specific Al alloy (6082-T6); the numeric range of a property for all materials spans several orders of magnitude (factors of 10); there are many levels of detail at which designers will wish to consider data</a:t>
            </a:r>
          </a:p>
          <a:p>
            <a:pPr lvl="1" algn="just">
              <a:lnSpc>
                <a:spcPct val="150000"/>
              </a:lnSpc>
              <a:buFont typeface="Arial" pitchFamily="34" charset="0"/>
              <a:buChar char="•"/>
            </a:pPr>
            <a:r>
              <a:rPr lang="en-US" sz="2000" dirty="0" smtClean="0"/>
              <a:t>how do metals compare with polymers?</a:t>
            </a:r>
          </a:p>
          <a:p>
            <a:pPr lvl="1" algn="just">
              <a:lnSpc>
                <a:spcPct val="150000"/>
              </a:lnSpc>
              <a:buFont typeface="Arial" pitchFamily="34" charset="0"/>
              <a:buChar char="•"/>
            </a:pPr>
            <a:r>
              <a:rPr lang="en-US" sz="2000" dirty="0" smtClean="0"/>
              <a:t>how do carbon steels compare with Al alloys?</a:t>
            </a:r>
          </a:p>
          <a:p>
            <a:pPr lvl="1" algn="just">
              <a:lnSpc>
                <a:spcPct val="150000"/>
              </a:lnSpc>
              <a:buFont typeface="Arial" pitchFamily="34" charset="0"/>
              <a:buChar char="•"/>
            </a:pPr>
            <a:r>
              <a:rPr lang="en-US" sz="2000" dirty="0" smtClean="0"/>
              <a:t>how do the Al alloys compare with one another?</a:t>
            </a:r>
          </a:p>
          <a:p>
            <a:pPr algn="just">
              <a:lnSpc>
                <a:spcPct val="150000"/>
              </a:lnSpc>
              <a:buFont typeface="Arial" pitchFamily="34" charset="0"/>
              <a:buChar char="•"/>
            </a:pPr>
            <a:r>
              <a:rPr lang="en-US" sz="2000" dirty="0" smtClean="0"/>
              <a:t>Material property charts are designed to handle all of these issues.</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5632311"/>
          </a:xfrm>
          <a:prstGeom prst="rect">
            <a:avLst/>
          </a:prstGeom>
        </p:spPr>
        <p:txBody>
          <a:bodyPr wrap="square">
            <a:spAutoFit/>
          </a:bodyPr>
          <a:lstStyle/>
          <a:p>
            <a:pPr algn="just">
              <a:lnSpc>
                <a:spcPct val="150000"/>
              </a:lnSpc>
              <a:buFont typeface="Arial" pitchFamily="34" charset="0"/>
              <a:buChar char="•"/>
            </a:pPr>
            <a:r>
              <a:rPr lang="en-US" sz="2000" dirty="0" smtClean="0"/>
              <a:t>The properties of engineering materials have a characteristic span of values. </a:t>
            </a:r>
          </a:p>
          <a:p>
            <a:pPr algn="just">
              <a:lnSpc>
                <a:spcPct val="150000"/>
              </a:lnSpc>
              <a:buFont typeface="Arial" pitchFamily="34" charset="0"/>
              <a:buChar char="•"/>
            </a:pPr>
            <a:r>
              <a:rPr lang="en-US" sz="2000" dirty="0" smtClean="0"/>
              <a:t>The span can be large: many properties have values that range over five or more decades. </a:t>
            </a:r>
          </a:p>
          <a:p>
            <a:pPr algn="just">
              <a:lnSpc>
                <a:spcPct val="150000"/>
              </a:lnSpc>
              <a:buFont typeface="Arial" pitchFamily="34" charset="0"/>
              <a:buChar char="•"/>
            </a:pPr>
            <a:r>
              <a:rPr lang="en-US" sz="2000" dirty="0" smtClean="0"/>
              <a:t>One way of displaying this is as a bar-chart like that of Figure for thermal conductivity. </a:t>
            </a:r>
          </a:p>
          <a:p>
            <a:pPr algn="just">
              <a:lnSpc>
                <a:spcPct val="150000"/>
              </a:lnSpc>
              <a:buFont typeface="Arial" pitchFamily="34" charset="0"/>
              <a:buChar char="•"/>
            </a:pPr>
            <a:r>
              <a:rPr lang="en-US" sz="2000" dirty="0" smtClean="0"/>
              <a:t>Each bar represents a single material. </a:t>
            </a:r>
          </a:p>
          <a:p>
            <a:pPr algn="just">
              <a:lnSpc>
                <a:spcPct val="150000"/>
              </a:lnSpc>
              <a:buFont typeface="Arial" pitchFamily="34" charset="0"/>
              <a:buChar char="•"/>
            </a:pPr>
            <a:r>
              <a:rPr lang="en-US" sz="2000" dirty="0" smtClean="0"/>
              <a:t>The length of the bar shows the range of conductivity exhibited by that material in its various forms. </a:t>
            </a:r>
          </a:p>
          <a:p>
            <a:pPr algn="just">
              <a:lnSpc>
                <a:spcPct val="150000"/>
              </a:lnSpc>
              <a:buFont typeface="Arial" pitchFamily="34" charset="0"/>
              <a:buChar char="•"/>
            </a:pPr>
            <a:r>
              <a:rPr lang="en-US" sz="2000" dirty="0" smtClean="0"/>
              <a:t>The materials are segregated by class. </a:t>
            </a:r>
          </a:p>
          <a:p>
            <a:pPr algn="just">
              <a:lnSpc>
                <a:spcPct val="150000"/>
              </a:lnSpc>
              <a:buFont typeface="Arial" pitchFamily="34" charset="0"/>
              <a:buChar char="•"/>
            </a:pPr>
            <a:r>
              <a:rPr lang="en-US" sz="2000" dirty="0" smtClean="0"/>
              <a:t>Each class shows a characteristic range: metals, have high conductivities; polymers have low; ceramics have a wide range, from low to high.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6250" t="12500" r="2344" b="6250"/>
          <a:stretch>
            <a:fillRect/>
          </a:stretch>
        </p:blipFill>
        <p:spPr bwMode="auto">
          <a:xfrm>
            <a:off x="38100" y="0"/>
            <a:ext cx="9029700" cy="6248400"/>
          </a:xfrm>
          <a:prstGeom prst="rect">
            <a:avLst/>
          </a:prstGeom>
          <a:noFill/>
          <a:ln w="9525">
            <a:noFill/>
            <a:miter lim="800000"/>
            <a:headEnd/>
            <a:tailEnd/>
          </a:ln>
          <a:effectLst/>
        </p:spPr>
      </p:pic>
      <p:sp>
        <p:nvSpPr>
          <p:cNvPr id="3" name="Rectangle 2"/>
          <p:cNvSpPr/>
          <p:nvPr/>
        </p:nvSpPr>
        <p:spPr>
          <a:xfrm>
            <a:off x="228600" y="6172200"/>
            <a:ext cx="8610600" cy="646331"/>
          </a:xfrm>
          <a:prstGeom prst="rect">
            <a:avLst/>
          </a:prstGeom>
        </p:spPr>
        <p:txBody>
          <a:bodyPr wrap="square">
            <a:spAutoFit/>
          </a:bodyPr>
          <a:lstStyle/>
          <a:p>
            <a:r>
              <a:rPr lang="en-US" dirty="0" smtClean="0"/>
              <a:t>A bar-chart showing thermal conductivity for families of solid. Each bar shows the range of conductivity offered by a material, some of which are labeled.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Times New Roman"/>
        <a:ea typeface=""/>
        <a:cs typeface=""/>
      </a:majorFont>
      <a:minorFont>
        <a:latin typeface="Times New Roman "/>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TotalTime>
  <Words>672</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ENGINEERING MATERIALS </vt:lpstr>
      <vt:lpstr>Slide 2</vt:lpstr>
      <vt:lpstr>CLASSIFICATION OF ENGINEERING MATERIALS</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MATERIALS </dc:title>
  <dc:creator/>
  <cp:lastModifiedBy>monilsalot</cp:lastModifiedBy>
  <cp:revision>40</cp:revision>
  <dcterms:created xsi:type="dcterms:W3CDTF">2006-08-16T00:00:00Z</dcterms:created>
  <dcterms:modified xsi:type="dcterms:W3CDTF">2016-08-02T03:20:12Z</dcterms:modified>
</cp:coreProperties>
</file>