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33"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24603-55F2-408C-A8FD-1428FD5807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F32E3B-12D7-4748-BA46-29EB2945FEFA}">
      <dgm:prSet phldrT="[Text]" custT="1">
        <dgm:style>
          <a:lnRef idx="3">
            <a:schemeClr val="lt1"/>
          </a:lnRef>
          <a:fillRef idx="1">
            <a:schemeClr val="accent3"/>
          </a:fillRef>
          <a:effectRef idx="1">
            <a:schemeClr val="accent3"/>
          </a:effectRef>
          <a:fontRef idx="minor">
            <a:schemeClr val="lt1"/>
          </a:fontRef>
        </dgm:style>
      </dgm:prSet>
      <dgm:spPr/>
      <dgm:t>
        <a:bodyPr/>
        <a:lstStyle/>
        <a:p>
          <a:pPr algn="just">
            <a:lnSpc>
              <a:spcPct val="150000"/>
            </a:lnSpc>
          </a:pPr>
          <a:r>
            <a:rPr lang="en-US" sz="2800" b="1" u="none" dirty="0" smtClean="0">
              <a:solidFill>
                <a:schemeClr val="tx1"/>
              </a:solidFill>
            </a:rPr>
            <a:t>Fundamentals</a:t>
          </a:r>
          <a:endParaRPr lang="en-US" sz="2800" b="1" u="none" dirty="0">
            <a:solidFill>
              <a:schemeClr val="tx1"/>
            </a:solidFill>
          </a:endParaRPr>
        </a:p>
      </dgm:t>
    </dgm:pt>
    <dgm:pt modelId="{FD364F36-A291-45A3-8CBC-0013BF4C41B0}" type="parTrans" cxnId="{F66D41DE-8726-4371-A069-D056C431E9E6}">
      <dgm:prSet/>
      <dgm:spPr/>
      <dgm:t>
        <a:bodyPr/>
        <a:lstStyle/>
        <a:p>
          <a:pPr algn="just">
            <a:lnSpc>
              <a:spcPct val="150000"/>
            </a:lnSpc>
          </a:pPr>
          <a:endParaRPr lang="en-US" sz="2800" b="1" u="none">
            <a:solidFill>
              <a:schemeClr val="tx1"/>
            </a:solidFill>
          </a:endParaRPr>
        </a:p>
      </dgm:t>
    </dgm:pt>
    <dgm:pt modelId="{69EEC6ED-CC5D-4C80-A1C0-993E3125CF8E}" type="sibTrans" cxnId="{F66D41DE-8726-4371-A069-D056C431E9E6}">
      <dgm:prSet/>
      <dgm:spPr/>
      <dgm:t>
        <a:bodyPr/>
        <a:lstStyle/>
        <a:p>
          <a:pPr algn="just">
            <a:lnSpc>
              <a:spcPct val="150000"/>
            </a:lnSpc>
          </a:pPr>
          <a:endParaRPr lang="en-US" sz="2800" b="1" u="none">
            <a:solidFill>
              <a:schemeClr val="tx1"/>
            </a:solidFill>
          </a:endParaRPr>
        </a:p>
      </dgm:t>
    </dgm:pt>
    <dgm:pt modelId="{505059BC-D642-4F35-BB39-14C9B3CCA94D}">
      <dgm:prSet phldrT="[Text]" custT="1">
        <dgm:style>
          <a:lnRef idx="3">
            <a:schemeClr val="lt1"/>
          </a:lnRef>
          <a:fillRef idx="1">
            <a:schemeClr val="accent3"/>
          </a:fillRef>
          <a:effectRef idx="1">
            <a:schemeClr val="accent3"/>
          </a:effectRef>
          <a:fontRef idx="minor">
            <a:schemeClr val="lt1"/>
          </a:fontRef>
        </dgm:style>
      </dgm:prSet>
      <dgm:spPr/>
      <dgm:t>
        <a:bodyPr/>
        <a:lstStyle/>
        <a:p>
          <a:pPr algn="just">
            <a:lnSpc>
              <a:spcPct val="150000"/>
            </a:lnSpc>
          </a:pPr>
          <a:r>
            <a:rPr lang="en-US" sz="2800" b="1" u="none" dirty="0" smtClean="0">
              <a:solidFill>
                <a:schemeClr val="tx1"/>
              </a:solidFill>
            </a:rPr>
            <a:t>The Design Process</a:t>
          </a:r>
          <a:endParaRPr lang="en-US" sz="2800" b="1" u="none" dirty="0">
            <a:solidFill>
              <a:schemeClr val="tx1"/>
            </a:solidFill>
          </a:endParaRPr>
        </a:p>
      </dgm:t>
    </dgm:pt>
    <dgm:pt modelId="{574BD749-9597-46DE-93B3-01113607AE7F}" type="parTrans" cxnId="{4315CA4A-4390-4F1F-A9A2-12F059E178E8}">
      <dgm:prSet/>
      <dgm:spPr/>
      <dgm:t>
        <a:bodyPr/>
        <a:lstStyle/>
        <a:p>
          <a:pPr algn="just">
            <a:lnSpc>
              <a:spcPct val="150000"/>
            </a:lnSpc>
          </a:pPr>
          <a:endParaRPr lang="en-US" sz="2800" b="1" u="none">
            <a:solidFill>
              <a:schemeClr val="tx1"/>
            </a:solidFill>
          </a:endParaRPr>
        </a:p>
      </dgm:t>
    </dgm:pt>
    <dgm:pt modelId="{C1AF5333-5413-4AEC-ABC7-50DCF1EC8CE7}" type="sibTrans" cxnId="{4315CA4A-4390-4F1F-A9A2-12F059E178E8}">
      <dgm:prSet/>
      <dgm:spPr/>
      <dgm:t>
        <a:bodyPr/>
        <a:lstStyle/>
        <a:p>
          <a:pPr algn="just">
            <a:lnSpc>
              <a:spcPct val="150000"/>
            </a:lnSpc>
          </a:pPr>
          <a:endParaRPr lang="en-US" sz="2800" b="1" u="none">
            <a:solidFill>
              <a:schemeClr val="tx1"/>
            </a:solidFill>
          </a:endParaRPr>
        </a:p>
      </dgm:t>
    </dgm:pt>
    <dgm:pt modelId="{9E631B4B-B489-40DC-A43D-3ADF25F53F27}">
      <dgm:prSet phldrT="[Text]" custT="1">
        <dgm:style>
          <a:lnRef idx="3">
            <a:schemeClr val="lt1"/>
          </a:lnRef>
          <a:fillRef idx="1">
            <a:schemeClr val="accent3"/>
          </a:fillRef>
          <a:effectRef idx="1">
            <a:schemeClr val="accent3"/>
          </a:effectRef>
          <a:fontRef idx="minor">
            <a:schemeClr val="lt1"/>
          </a:fontRef>
        </dgm:style>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n-US" sz="2800" b="1" u="none" dirty="0" smtClean="0">
            <a:solidFill>
              <a:schemeClr val="tx1"/>
            </a:solidFill>
          </a:endParaRPr>
        </a:p>
        <a:p>
          <a:pPr marL="0" marR="0" indent="0" algn="just" defTabSz="914400" eaLnBrk="1" fontAlgn="auto" latinLnBrk="0" hangingPunct="1">
            <a:lnSpc>
              <a:spcPct val="100000"/>
            </a:lnSpc>
            <a:spcBef>
              <a:spcPts val="0"/>
            </a:spcBef>
            <a:spcAft>
              <a:spcPts val="0"/>
            </a:spcAft>
            <a:buClrTx/>
            <a:buSzTx/>
            <a:buFontTx/>
            <a:buNone/>
            <a:tabLst/>
            <a:defRPr/>
          </a:pPr>
          <a:r>
            <a:rPr lang="en-US" sz="2800" b="1" u="none" dirty="0" smtClean="0">
              <a:solidFill>
                <a:schemeClr val="tx1"/>
              </a:solidFill>
            </a:rPr>
            <a:t>Material Selection</a:t>
          </a:r>
        </a:p>
        <a:p>
          <a:pPr defTabSz="755650">
            <a:spcBef>
              <a:spcPct val="0"/>
            </a:spcBef>
            <a:spcAft>
              <a:spcPct val="35000"/>
            </a:spcAft>
          </a:pPr>
          <a:endParaRPr lang="en-US" sz="2800" b="1" u="none" dirty="0">
            <a:solidFill>
              <a:schemeClr val="tx1"/>
            </a:solidFill>
          </a:endParaRPr>
        </a:p>
      </dgm:t>
    </dgm:pt>
    <dgm:pt modelId="{9C801170-14EA-4ABF-BA84-16F36E7F6E02}" type="parTrans" cxnId="{F556FB29-FF3B-4278-A889-36F065B29AD4}">
      <dgm:prSet/>
      <dgm:spPr/>
      <dgm:t>
        <a:bodyPr/>
        <a:lstStyle/>
        <a:p>
          <a:endParaRPr lang="en-US" sz="2800" b="1" u="none">
            <a:solidFill>
              <a:schemeClr val="tx1"/>
            </a:solidFill>
          </a:endParaRPr>
        </a:p>
      </dgm:t>
    </dgm:pt>
    <dgm:pt modelId="{6F991411-186B-4C54-9BF1-7261A972231C}" type="sibTrans" cxnId="{F556FB29-FF3B-4278-A889-36F065B29AD4}">
      <dgm:prSet/>
      <dgm:spPr/>
      <dgm:t>
        <a:bodyPr/>
        <a:lstStyle/>
        <a:p>
          <a:endParaRPr lang="en-US" sz="2800" b="1" u="none">
            <a:solidFill>
              <a:schemeClr val="tx1"/>
            </a:solidFill>
          </a:endParaRPr>
        </a:p>
      </dgm:t>
    </dgm:pt>
    <dgm:pt modelId="{F13A6EA4-20B9-45FA-B74A-467136A5EE72}">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2800" b="1" u="none" dirty="0" smtClean="0">
              <a:solidFill>
                <a:schemeClr val="tx1"/>
              </a:solidFill>
            </a:rPr>
            <a:t>Material Properties</a:t>
          </a:r>
          <a:endParaRPr lang="en-US" sz="2800" b="1" u="none" dirty="0">
            <a:solidFill>
              <a:schemeClr val="tx1"/>
            </a:solidFill>
          </a:endParaRPr>
        </a:p>
      </dgm:t>
    </dgm:pt>
    <dgm:pt modelId="{C3C30B6F-0BDF-43E1-A502-93BED56CF26F}" type="parTrans" cxnId="{16737A43-7359-4FF0-937E-572C3094DB32}">
      <dgm:prSet/>
      <dgm:spPr/>
      <dgm:t>
        <a:bodyPr/>
        <a:lstStyle/>
        <a:p>
          <a:endParaRPr lang="en-US" sz="2800" b="1" u="none">
            <a:solidFill>
              <a:schemeClr val="tx1"/>
            </a:solidFill>
          </a:endParaRPr>
        </a:p>
      </dgm:t>
    </dgm:pt>
    <dgm:pt modelId="{C4AD8526-0CC0-4081-BC05-AB7D69C51AFB}" type="sibTrans" cxnId="{16737A43-7359-4FF0-937E-572C3094DB32}">
      <dgm:prSet/>
      <dgm:spPr/>
      <dgm:t>
        <a:bodyPr/>
        <a:lstStyle/>
        <a:p>
          <a:endParaRPr lang="en-US" sz="2800" b="1" u="none">
            <a:solidFill>
              <a:schemeClr val="tx1"/>
            </a:solidFill>
          </a:endParaRPr>
        </a:p>
      </dgm:t>
    </dgm:pt>
    <dgm:pt modelId="{8965F7CB-2E3C-4A6A-B544-E33F242178A7}" type="pres">
      <dgm:prSet presAssocID="{0F224603-55F2-408C-A8FD-1428FD580745}" presName="linear" presStyleCnt="0">
        <dgm:presLayoutVars>
          <dgm:animLvl val="lvl"/>
          <dgm:resizeHandles val="exact"/>
        </dgm:presLayoutVars>
      </dgm:prSet>
      <dgm:spPr/>
      <dgm:t>
        <a:bodyPr/>
        <a:lstStyle/>
        <a:p>
          <a:endParaRPr lang="en-US"/>
        </a:p>
      </dgm:t>
    </dgm:pt>
    <dgm:pt modelId="{B6F93DCC-E09B-4290-A3B2-3854C2D8ADD3}" type="pres">
      <dgm:prSet presAssocID="{29F32E3B-12D7-4748-BA46-29EB2945FEFA}" presName="parentText" presStyleLbl="node1" presStyleIdx="0" presStyleCnt="4" custScaleY="67603" custLinFactNeighborY="-11400">
        <dgm:presLayoutVars>
          <dgm:chMax val="0"/>
          <dgm:bulletEnabled val="1"/>
        </dgm:presLayoutVars>
      </dgm:prSet>
      <dgm:spPr/>
      <dgm:t>
        <a:bodyPr/>
        <a:lstStyle/>
        <a:p>
          <a:endParaRPr lang="en-US"/>
        </a:p>
      </dgm:t>
    </dgm:pt>
    <dgm:pt modelId="{B488F275-BB20-44E1-9E5F-C72C7B383D41}" type="pres">
      <dgm:prSet presAssocID="{69EEC6ED-CC5D-4C80-A1C0-993E3125CF8E}" presName="spacer" presStyleCnt="0"/>
      <dgm:spPr/>
    </dgm:pt>
    <dgm:pt modelId="{4D214364-FCAE-440C-A4EC-829EE2625EEF}" type="pres">
      <dgm:prSet presAssocID="{505059BC-D642-4F35-BB39-14C9B3CCA94D}" presName="parentText" presStyleLbl="node1" presStyleIdx="1" presStyleCnt="4" custScaleY="70053" custLinFactNeighborY="989">
        <dgm:presLayoutVars>
          <dgm:chMax val="0"/>
          <dgm:bulletEnabled val="1"/>
        </dgm:presLayoutVars>
      </dgm:prSet>
      <dgm:spPr/>
      <dgm:t>
        <a:bodyPr/>
        <a:lstStyle/>
        <a:p>
          <a:endParaRPr lang="en-US"/>
        </a:p>
      </dgm:t>
    </dgm:pt>
    <dgm:pt modelId="{1A6CFE69-B84A-4F0C-9AF9-F797B4F12CFD}" type="pres">
      <dgm:prSet presAssocID="{C1AF5333-5413-4AEC-ABC7-50DCF1EC8CE7}" presName="spacer" presStyleCnt="0"/>
      <dgm:spPr/>
    </dgm:pt>
    <dgm:pt modelId="{6872175F-C24E-474F-AF6F-ED1DD0125914}" type="pres">
      <dgm:prSet presAssocID="{9E631B4B-B489-40DC-A43D-3ADF25F53F27}" presName="parentText" presStyleLbl="node1" presStyleIdx="2" presStyleCnt="4" custScaleY="55796">
        <dgm:presLayoutVars>
          <dgm:chMax val="0"/>
          <dgm:bulletEnabled val="1"/>
        </dgm:presLayoutVars>
      </dgm:prSet>
      <dgm:spPr/>
      <dgm:t>
        <a:bodyPr/>
        <a:lstStyle/>
        <a:p>
          <a:endParaRPr lang="en-US"/>
        </a:p>
      </dgm:t>
    </dgm:pt>
    <dgm:pt modelId="{46E0B5B1-9BF9-4DBD-B33D-ED2D53C25761}" type="pres">
      <dgm:prSet presAssocID="{6F991411-186B-4C54-9BF1-7261A972231C}" presName="spacer" presStyleCnt="0"/>
      <dgm:spPr/>
    </dgm:pt>
    <dgm:pt modelId="{8BF8EAC1-4EDD-4D60-BB65-F4383E561FF9}" type="pres">
      <dgm:prSet presAssocID="{F13A6EA4-20B9-45FA-B74A-467136A5EE72}" presName="parentText" presStyleLbl="node1" presStyleIdx="3" presStyleCnt="4" custScaleY="61914">
        <dgm:presLayoutVars>
          <dgm:chMax val="0"/>
          <dgm:bulletEnabled val="1"/>
        </dgm:presLayoutVars>
      </dgm:prSet>
      <dgm:spPr/>
      <dgm:t>
        <a:bodyPr/>
        <a:lstStyle/>
        <a:p>
          <a:endParaRPr lang="en-US"/>
        </a:p>
      </dgm:t>
    </dgm:pt>
  </dgm:ptLst>
  <dgm:cxnLst>
    <dgm:cxn modelId="{6E0CE0A2-91BE-4068-81BA-4B12B7497416}" type="presOf" srcId="{9E631B4B-B489-40DC-A43D-3ADF25F53F27}" destId="{6872175F-C24E-474F-AF6F-ED1DD0125914}" srcOrd="0" destOrd="0" presId="urn:microsoft.com/office/officeart/2005/8/layout/vList2"/>
    <dgm:cxn modelId="{4315CA4A-4390-4F1F-A9A2-12F059E178E8}" srcId="{0F224603-55F2-408C-A8FD-1428FD580745}" destId="{505059BC-D642-4F35-BB39-14C9B3CCA94D}" srcOrd="1" destOrd="0" parTransId="{574BD749-9597-46DE-93B3-01113607AE7F}" sibTransId="{C1AF5333-5413-4AEC-ABC7-50DCF1EC8CE7}"/>
    <dgm:cxn modelId="{E6CBCD4D-23BD-4AEF-9EDD-7E0AAD7DD5E6}" type="presOf" srcId="{F13A6EA4-20B9-45FA-B74A-467136A5EE72}" destId="{8BF8EAC1-4EDD-4D60-BB65-F4383E561FF9}" srcOrd="0" destOrd="0" presId="urn:microsoft.com/office/officeart/2005/8/layout/vList2"/>
    <dgm:cxn modelId="{F66D41DE-8726-4371-A069-D056C431E9E6}" srcId="{0F224603-55F2-408C-A8FD-1428FD580745}" destId="{29F32E3B-12D7-4748-BA46-29EB2945FEFA}" srcOrd="0" destOrd="0" parTransId="{FD364F36-A291-45A3-8CBC-0013BF4C41B0}" sibTransId="{69EEC6ED-CC5D-4C80-A1C0-993E3125CF8E}"/>
    <dgm:cxn modelId="{16737A43-7359-4FF0-937E-572C3094DB32}" srcId="{0F224603-55F2-408C-A8FD-1428FD580745}" destId="{F13A6EA4-20B9-45FA-B74A-467136A5EE72}" srcOrd="3" destOrd="0" parTransId="{C3C30B6F-0BDF-43E1-A502-93BED56CF26F}" sibTransId="{C4AD8526-0CC0-4081-BC05-AB7D69C51AFB}"/>
    <dgm:cxn modelId="{A0927AF8-1876-451F-A7FD-1C8D5DF1AF0D}" type="presOf" srcId="{505059BC-D642-4F35-BB39-14C9B3CCA94D}" destId="{4D214364-FCAE-440C-A4EC-829EE2625EEF}" srcOrd="0" destOrd="0" presId="urn:microsoft.com/office/officeart/2005/8/layout/vList2"/>
    <dgm:cxn modelId="{ADDED543-A532-4BD3-B54D-C1F2DD0108D1}" type="presOf" srcId="{0F224603-55F2-408C-A8FD-1428FD580745}" destId="{8965F7CB-2E3C-4A6A-B544-E33F242178A7}" srcOrd="0" destOrd="0" presId="urn:microsoft.com/office/officeart/2005/8/layout/vList2"/>
    <dgm:cxn modelId="{F556FB29-FF3B-4278-A889-36F065B29AD4}" srcId="{0F224603-55F2-408C-A8FD-1428FD580745}" destId="{9E631B4B-B489-40DC-A43D-3ADF25F53F27}" srcOrd="2" destOrd="0" parTransId="{9C801170-14EA-4ABF-BA84-16F36E7F6E02}" sibTransId="{6F991411-186B-4C54-9BF1-7261A972231C}"/>
    <dgm:cxn modelId="{78069C79-2EBE-400E-8E61-95A275DC205C}" type="presOf" srcId="{29F32E3B-12D7-4748-BA46-29EB2945FEFA}" destId="{B6F93DCC-E09B-4290-A3B2-3854C2D8ADD3}" srcOrd="0" destOrd="0" presId="urn:microsoft.com/office/officeart/2005/8/layout/vList2"/>
    <dgm:cxn modelId="{CCE49DBC-EA84-4E76-BE2E-762C4F978816}" type="presParOf" srcId="{8965F7CB-2E3C-4A6A-B544-E33F242178A7}" destId="{B6F93DCC-E09B-4290-A3B2-3854C2D8ADD3}" srcOrd="0" destOrd="0" presId="urn:microsoft.com/office/officeart/2005/8/layout/vList2"/>
    <dgm:cxn modelId="{4A26A638-5768-41A7-986E-C46B2AA4E711}" type="presParOf" srcId="{8965F7CB-2E3C-4A6A-B544-E33F242178A7}" destId="{B488F275-BB20-44E1-9E5F-C72C7B383D41}" srcOrd="1" destOrd="0" presId="urn:microsoft.com/office/officeart/2005/8/layout/vList2"/>
    <dgm:cxn modelId="{2FF7FBF0-4A7E-4D3C-B83F-B45D8E1DAD5F}" type="presParOf" srcId="{8965F7CB-2E3C-4A6A-B544-E33F242178A7}" destId="{4D214364-FCAE-440C-A4EC-829EE2625EEF}" srcOrd="2" destOrd="0" presId="urn:microsoft.com/office/officeart/2005/8/layout/vList2"/>
    <dgm:cxn modelId="{15ED35D2-7783-454E-AE43-D29F3851F667}" type="presParOf" srcId="{8965F7CB-2E3C-4A6A-B544-E33F242178A7}" destId="{1A6CFE69-B84A-4F0C-9AF9-F797B4F12CFD}" srcOrd="3" destOrd="0" presId="urn:microsoft.com/office/officeart/2005/8/layout/vList2"/>
    <dgm:cxn modelId="{69859850-CDE5-4AD2-B931-9B14887ABF7C}" type="presParOf" srcId="{8965F7CB-2E3C-4A6A-B544-E33F242178A7}" destId="{6872175F-C24E-474F-AF6F-ED1DD0125914}" srcOrd="4" destOrd="0" presId="urn:microsoft.com/office/officeart/2005/8/layout/vList2"/>
    <dgm:cxn modelId="{C2C0D9DA-59CF-40D3-AB01-D326D656BE61}" type="presParOf" srcId="{8965F7CB-2E3C-4A6A-B544-E33F242178A7}" destId="{46E0B5B1-9BF9-4DBD-B33D-ED2D53C25761}" srcOrd="5" destOrd="0" presId="urn:microsoft.com/office/officeart/2005/8/layout/vList2"/>
    <dgm:cxn modelId="{195D06CA-B9CB-4D38-96A8-B033A1C1DB6D}" type="presParOf" srcId="{8965F7CB-2E3C-4A6A-B544-E33F242178A7}" destId="{8BF8EAC1-4EDD-4D60-BB65-F4383E561FF9}" srcOrd="6"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33009558-2F3C-4746-B1A6-E139F53564C6}" type="doc">
      <dgm:prSet loTypeId="urn:microsoft.com/office/officeart/2005/8/layout/pyramid4" loCatId="pyramid" qsTypeId="urn:microsoft.com/office/officeart/2005/8/quickstyle/simple3" qsCatId="simple" csTypeId="urn:microsoft.com/office/officeart/2005/8/colors/accent3_5" csCatId="accent3" phldr="1"/>
      <dgm:spPr/>
      <dgm:t>
        <a:bodyPr/>
        <a:lstStyle/>
        <a:p>
          <a:endParaRPr lang="en-US"/>
        </a:p>
      </dgm:t>
    </dgm:pt>
    <dgm:pt modelId="{F7EFD7D3-DABC-4F8F-987A-AAD1399B134A}">
      <dgm:prSet phldrT="[Text]" custT="1"/>
      <dgm:spPr/>
      <dgm:t>
        <a:bodyPr/>
        <a:lstStyle/>
        <a:p>
          <a:r>
            <a:rPr lang="en-US" sz="1050" dirty="0" smtClean="0"/>
            <a:t>Performance Cost</a:t>
          </a:r>
          <a:endParaRPr lang="en-US" sz="1050" dirty="0"/>
        </a:p>
      </dgm:t>
    </dgm:pt>
    <dgm:pt modelId="{FE3B4408-ACB5-4C28-B0E4-E6659D855F09}" type="parTrans" cxnId="{623A4142-F598-4622-84B3-57DF1DADC36B}">
      <dgm:prSet/>
      <dgm:spPr/>
      <dgm:t>
        <a:bodyPr/>
        <a:lstStyle/>
        <a:p>
          <a:endParaRPr lang="en-US" sz="1050"/>
        </a:p>
      </dgm:t>
    </dgm:pt>
    <dgm:pt modelId="{E9FA10DB-C82F-42C8-84A1-536470E161AF}" type="sibTrans" cxnId="{623A4142-F598-4622-84B3-57DF1DADC36B}">
      <dgm:prSet/>
      <dgm:spPr/>
      <dgm:t>
        <a:bodyPr/>
        <a:lstStyle/>
        <a:p>
          <a:endParaRPr lang="en-US" sz="1050"/>
        </a:p>
      </dgm:t>
    </dgm:pt>
    <dgm:pt modelId="{223B400C-B023-4992-BED8-406DE36486D1}">
      <dgm:prSet phldrT="[Text]" custT="1"/>
      <dgm:spPr/>
      <dgm:t>
        <a:bodyPr/>
        <a:lstStyle/>
        <a:p>
          <a:r>
            <a:rPr lang="en-US" sz="1050" dirty="0" smtClean="0"/>
            <a:t>Microstructure</a:t>
          </a:r>
          <a:endParaRPr lang="en-US" sz="1050" dirty="0"/>
        </a:p>
      </dgm:t>
    </dgm:pt>
    <dgm:pt modelId="{FB1D4203-98E5-45D9-ABFE-4C10E53D4417}" type="parTrans" cxnId="{FF8A519C-B5CC-4D3B-BF6A-88F5AD87EC60}">
      <dgm:prSet/>
      <dgm:spPr/>
      <dgm:t>
        <a:bodyPr/>
        <a:lstStyle/>
        <a:p>
          <a:endParaRPr lang="en-US" sz="1050"/>
        </a:p>
      </dgm:t>
    </dgm:pt>
    <dgm:pt modelId="{9477E0EC-0854-437C-8C4A-735237B74A74}" type="sibTrans" cxnId="{FF8A519C-B5CC-4D3B-BF6A-88F5AD87EC60}">
      <dgm:prSet/>
      <dgm:spPr/>
      <dgm:t>
        <a:bodyPr/>
        <a:lstStyle/>
        <a:p>
          <a:endParaRPr lang="en-US" sz="1050"/>
        </a:p>
      </dgm:t>
    </dgm:pt>
    <dgm:pt modelId="{A7733D50-88E2-4C1E-AA78-0B5B980C2F27}">
      <dgm:prSet phldrT="[Text]" custT="1"/>
      <dgm:spPr/>
      <dgm:t>
        <a:bodyPr/>
        <a:lstStyle/>
        <a:p>
          <a:r>
            <a:rPr lang="en-US" sz="1050" dirty="0" smtClean="0"/>
            <a:t>Composition</a:t>
          </a:r>
          <a:endParaRPr lang="en-US" sz="1050" dirty="0"/>
        </a:p>
      </dgm:t>
    </dgm:pt>
    <dgm:pt modelId="{572031E2-06C3-47A5-8F2B-C756A9BD4810}" type="parTrans" cxnId="{A214702D-B7C7-487E-9E64-DF9840351815}">
      <dgm:prSet/>
      <dgm:spPr/>
      <dgm:t>
        <a:bodyPr/>
        <a:lstStyle/>
        <a:p>
          <a:endParaRPr lang="en-US" sz="1050"/>
        </a:p>
      </dgm:t>
    </dgm:pt>
    <dgm:pt modelId="{9E0CA2F6-D56B-426D-9100-9801388C7726}" type="sibTrans" cxnId="{A214702D-B7C7-487E-9E64-DF9840351815}">
      <dgm:prSet/>
      <dgm:spPr/>
      <dgm:t>
        <a:bodyPr/>
        <a:lstStyle/>
        <a:p>
          <a:endParaRPr lang="en-US" sz="1050"/>
        </a:p>
      </dgm:t>
    </dgm:pt>
    <dgm:pt modelId="{14E94C3F-A0E4-48EB-A4D8-736E544A2F11}">
      <dgm:prSet phldrT="[Text]" custT="1"/>
      <dgm:spPr/>
      <dgm:t>
        <a:bodyPr/>
        <a:lstStyle/>
        <a:p>
          <a:r>
            <a:rPr lang="en-US" sz="1050" dirty="0" smtClean="0"/>
            <a:t>Synthesis &amp; Processing</a:t>
          </a:r>
          <a:endParaRPr lang="en-US" sz="1050" dirty="0"/>
        </a:p>
      </dgm:t>
    </dgm:pt>
    <dgm:pt modelId="{CB3ACDD8-0212-4B7B-8CD2-A04F04FA300B}" type="parTrans" cxnId="{F2880EE3-00FB-4525-859E-4AC5FE675E70}">
      <dgm:prSet/>
      <dgm:spPr/>
      <dgm:t>
        <a:bodyPr/>
        <a:lstStyle/>
        <a:p>
          <a:endParaRPr lang="en-US" sz="1050"/>
        </a:p>
      </dgm:t>
    </dgm:pt>
    <dgm:pt modelId="{7D96F1E2-D7E9-4B02-92E5-DA5F6FD4E59C}" type="sibTrans" cxnId="{F2880EE3-00FB-4525-859E-4AC5FE675E70}">
      <dgm:prSet/>
      <dgm:spPr/>
      <dgm:t>
        <a:bodyPr/>
        <a:lstStyle/>
        <a:p>
          <a:endParaRPr lang="en-US" sz="1050"/>
        </a:p>
      </dgm:t>
    </dgm:pt>
    <dgm:pt modelId="{ED841822-1ACD-41EC-83E8-D33CFF445B47}" type="pres">
      <dgm:prSet presAssocID="{33009558-2F3C-4746-B1A6-E139F53564C6}" presName="compositeShape" presStyleCnt="0">
        <dgm:presLayoutVars>
          <dgm:chMax val="9"/>
          <dgm:dir/>
          <dgm:resizeHandles val="exact"/>
        </dgm:presLayoutVars>
      </dgm:prSet>
      <dgm:spPr/>
      <dgm:t>
        <a:bodyPr/>
        <a:lstStyle/>
        <a:p>
          <a:endParaRPr lang="en-US"/>
        </a:p>
      </dgm:t>
    </dgm:pt>
    <dgm:pt modelId="{77E1B900-4408-4332-B99D-A509CC1A0C17}" type="pres">
      <dgm:prSet presAssocID="{33009558-2F3C-4746-B1A6-E139F53564C6}" presName="triangle1" presStyleLbl="node1" presStyleIdx="0" presStyleCnt="4">
        <dgm:presLayoutVars>
          <dgm:bulletEnabled val="1"/>
        </dgm:presLayoutVars>
      </dgm:prSet>
      <dgm:spPr/>
      <dgm:t>
        <a:bodyPr/>
        <a:lstStyle/>
        <a:p>
          <a:endParaRPr lang="en-US"/>
        </a:p>
      </dgm:t>
    </dgm:pt>
    <dgm:pt modelId="{64CF6C31-3F4B-48B4-AE8B-42A4056931A3}" type="pres">
      <dgm:prSet presAssocID="{33009558-2F3C-4746-B1A6-E139F53564C6}" presName="triangle2" presStyleLbl="node1" presStyleIdx="1" presStyleCnt="4">
        <dgm:presLayoutVars>
          <dgm:bulletEnabled val="1"/>
        </dgm:presLayoutVars>
      </dgm:prSet>
      <dgm:spPr/>
      <dgm:t>
        <a:bodyPr/>
        <a:lstStyle/>
        <a:p>
          <a:endParaRPr lang="en-US"/>
        </a:p>
      </dgm:t>
    </dgm:pt>
    <dgm:pt modelId="{F029083E-A7A1-461A-A1EF-E8DBEDFE1A86}" type="pres">
      <dgm:prSet presAssocID="{33009558-2F3C-4746-B1A6-E139F53564C6}" presName="triangle3" presStyleLbl="node1" presStyleIdx="2" presStyleCnt="4">
        <dgm:presLayoutVars>
          <dgm:bulletEnabled val="1"/>
        </dgm:presLayoutVars>
      </dgm:prSet>
      <dgm:spPr/>
      <dgm:t>
        <a:bodyPr/>
        <a:lstStyle/>
        <a:p>
          <a:endParaRPr lang="en-US"/>
        </a:p>
      </dgm:t>
    </dgm:pt>
    <dgm:pt modelId="{C01982FB-30E5-4533-B32A-5FDB0A736229}" type="pres">
      <dgm:prSet presAssocID="{33009558-2F3C-4746-B1A6-E139F53564C6}" presName="triangle4" presStyleLbl="node1" presStyleIdx="3" presStyleCnt="4">
        <dgm:presLayoutVars>
          <dgm:bulletEnabled val="1"/>
        </dgm:presLayoutVars>
      </dgm:prSet>
      <dgm:spPr/>
      <dgm:t>
        <a:bodyPr/>
        <a:lstStyle/>
        <a:p>
          <a:endParaRPr lang="en-US"/>
        </a:p>
      </dgm:t>
    </dgm:pt>
  </dgm:ptLst>
  <dgm:cxnLst>
    <dgm:cxn modelId="{F2880EE3-00FB-4525-859E-4AC5FE675E70}" srcId="{33009558-2F3C-4746-B1A6-E139F53564C6}" destId="{14E94C3F-A0E4-48EB-A4D8-736E544A2F11}" srcOrd="3" destOrd="0" parTransId="{CB3ACDD8-0212-4B7B-8CD2-A04F04FA300B}" sibTransId="{7D96F1E2-D7E9-4B02-92E5-DA5F6FD4E59C}"/>
    <dgm:cxn modelId="{623A4142-F598-4622-84B3-57DF1DADC36B}" srcId="{33009558-2F3C-4746-B1A6-E139F53564C6}" destId="{F7EFD7D3-DABC-4F8F-987A-AAD1399B134A}" srcOrd="0" destOrd="0" parTransId="{FE3B4408-ACB5-4C28-B0E4-E6659D855F09}" sibTransId="{E9FA10DB-C82F-42C8-84A1-536470E161AF}"/>
    <dgm:cxn modelId="{B557F440-AF93-4F29-95F9-DA2248FABA3E}" type="presOf" srcId="{33009558-2F3C-4746-B1A6-E139F53564C6}" destId="{ED841822-1ACD-41EC-83E8-D33CFF445B47}" srcOrd="0" destOrd="0" presId="urn:microsoft.com/office/officeart/2005/8/layout/pyramid4"/>
    <dgm:cxn modelId="{CB003C46-AE08-43C7-8C87-B92D029F6EF7}" type="presOf" srcId="{223B400C-B023-4992-BED8-406DE36486D1}" destId="{64CF6C31-3F4B-48B4-AE8B-42A4056931A3}" srcOrd="0" destOrd="0" presId="urn:microsoft.com/office/officeart/2005/8/layout/pyramid4"/>
    <dgm:cxn modelId="{9E59A706-4F0C-4997-9FE6-6CEC7F5F291B}" type="presOf" srcId="{14E94C3F-A0E4-48EB-A4D8-736E544A2F11}" destId="{C01982FB-30E5-4533-B32A-5FDB0A736229}" srcOrd="0" destOrd="0" presId="urn:microsoft.com/office/officeart/2005/8/layout/pyramid4"/>
    <dgm:cxn modelId="{14243CCF-D840-45D0-BC14-536D4457490F}" type="presOf" srcId="{A7733D50-88E2-4C1E-AA78-0B5B980C2F27}" destId="{F029083E-A7A1-461A-A1EF-E8DBEDFE1A86}" srcOrd="0" destOrd="0" presId="urn:microsoft.com/office/officeart/2005/8/layout/pyramid4"/>
    <dgm:cxn modelId="{A214702D-B7C7-487E-9E64-DF9840351815}" srcId="{33009558-2F3C-4746-B1A6-E139F53564C6}" destId="{A7733D50-88E2-4C1E-AA78-0B5B980C2F27}" srcOrd="2" destOrd="0" parTransId="{572031E2-06C3-47A5-8F2B-C756A9BD4810}" sibTransId="{9E0CA2F6-D56B-426D-9100-9801388C7726}"/>
    <dgm:cxn modelId="{FF8A519C-B5CC-4D3B-BF6A-88F5AD87EC60}" srcId="{33009558-2F3C-4746-B1A6-E139F53564C6}" destId="{223B400C-B023-4992-BED8-406DE36486D1}" srcOrd="1" destOrd="0" parTransId="{FB1D4203-98E5-45D9-ABFE-4C10E53D4417}" sibTransId="{9477E0EC-0854-437C-8C4A-735237B74A74}"/>
    <dgm:cxn modelId="{6754CEA4-5271-4CDA-AE9F-3E0F5D95009A}" type="presOf" srcId="{F7EFD7D3-DABC-4F8F-987A-AAD1399B134A}" destId="{77E1B900-4408-4332-B99D-A509CC1A0C17}" srcOrd="0" destOrd="0" presId="urn:microsoft.com/office/officeart/2005/8/layout/pyramid4"/>
    <dgm:cxn modelId="{DF61A37F-FE9F-48FF-93E9-67F22DE9567E}" type="presParOf" srcId="{ED841822-1ACD-41EC-83E8-D33CFF445B47}" destId="{77E1B900-4408-4332-B99D-A509CC1A0C17}" srcOrd="0" destOrd="0" presId="urn:microsoft.com/office/officeart/2005/8/layout/pyramid4"/>
    <dgm:cxn modelId="{2B3CDBEA-D7C0-4618-9402-41638D929D6B}" type="presParOf" srcId="{ED841822-1ACD-41EC-83E8-D33CFF445B47}" destId="{64CF6C31-3F4B-48B4-AE8B-42A4056931A3}" srcOrd="1" destOrd="0" presId="urn:microsoft.com/office/officeart/2005/8/layout/pyramid4"/>
    <dgm:cxn modelId="{895F515E-458C-4C3F-A8CD-4EC9A559947D}" type="presParOf" srcId="{ED841822-1ACD-41EC-83E8-D33CFF445B47}" destId="{F029083E-A7A1-461A-A1EF-E8DBEDFE1A86}" srcOrd="2" destOrd="0" presId="urn:microsoft.com/office/officeart/2005/8/layout/pyramid4"/>
    <dgm:cxn modelId="{B0B3D896-6CF9-42AA-B8B9-D078747139EA}" type="presParOf" srcId="{ED841822-1ACD-41EC-83E8-D33CFF445B47}" destId="{C01982FB-30E5-4533-B32A-5FDB0A736229}" srcOrd="3" destOrd="0" presId="urn:microsoft.com/office/officeart/2005/8/layout/pyramid4"/>
  </dgm:cxnLst>
  <dgm:bg/>
  <dgm:whole/>
</dgm:dataModel>
</file>

<file path=ppt/diagrams/data3.xml><?xml version="1.0" encoding="utf-8"?>
<dgm:dataModel xmlns:dgm="http://schemas.openxmlformats.org/drawingml/2006/diagram" xmlns:a="http://schemas.openxmlformats.org/drawingml/2006/main">
  <dgm:ptLst>
    <dgm:pt modelId="{99F7DFBB-4E7B-48FD-9205-37B969B74750}" type="doc">
      <dgm:prSet loTypeId="urn:microsoft.com/office/officeart/2005/8/layout/pyramid2" loCatId="pyramid" qsTypeId="urn:microsoft.com/office/officeart/2005/8/quickstyle/3d3" qsCatId="3D" csTypeId="urn:microsoft.com/office/officeart/2005/8/colors/accent3_3" csCatId="accent3" phldr="1"/>
      <dgm:spPr/>
    </dgm:pt>
    <dgm:pt modelId="{356AC629-D1AA-4775-AD4C-59CBA2A7E992}">
      <dgm:prSet phldrT="[Text]"/>
      <dgm:spPr/>
      <dgm:t>
        <a:bodyPr/>
        <a:lstStyle/>
        <a:p>
          <a:r>
            <a:rPr lang="en-US" b="1" u="none" dirty="0" smtClean="0">
              <a:solidFill>
                <a:srgbClr val="00B050"/>
              </a:solidFill>
              <a:latin typeface="Times New Roman" pitchFamily="18" charset="0"/>
              <a:cs typeface="Times New Roman" pitchFamily="18" charset="0"/>
            </a:rPr>
            <a:t>Fabrication Requirements </a:t>
          </a:r>
        </a:p>
      </dgm:t>
    </dgm:pt>
    <dgm:pt modelId="{0F141499-C09D-44B9-8797-4D92DF078B83}" type="parTrans" cxnId="{C379F8E4-10AD-4D06-9347-C7A58AE44388}">
      <dgm:prSet/>
      <dgm:spPr/>
      <dgm:t>
        <a:bodyPr/>
        <a:lstStyle/>
        <a:p>
          <a:endParaRPr lang="en-US"/>
        </a:p>
      </dgm:t>
    </dgm:pt>
    <dgm:pt modelId="{8CEFF1B5-AC7B-48E4-A1DD-5969550B6083}" type="sibTrans" cxnId="{C379F8E4-10AD-4D06-9347-C7A58AE44388}">
      <dgm:prSet/>
      <dgm:spPr/>
      <dgm:t>
        <a:bodyPr/>
        <a:lstStyle/>
        <a:p>
          <a:endParaRPr lang="en-US"/>
        </a:p>
      </dgm:t>
    </dgm:pt>
    <dgm:pt modelId="{D24EA791-037A-41B0-B275-B366B5BFE87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u="none" dirty="0" smtClean="0">
              <a:solidFill>
                <a:srgbClr val="00B050"/>
              </a:solidFill>
              <a:latin typeface="Times New Roman" pitchFamily="18" charset="0"/>
              <a:cs typeface="Times New Roman" pitchFamily="18" charset="0"/>
            </a:rPr>
            <a:t>Service Requirements</a:t>
          </a:r>
          <a:endParaRPr lang="en-US" u="none" dirty="0">
            <a:solidFill>
              <a:srgbClr val="00B050"/>
            </a:solidFill>
          </a:endParaRPr>
        </a:p>
      </dgm:t>
    </dgm:pt>
    <dgm:pt modelId="{B8CE6A66-B6E5-4946-B761-0457AD7BC094}" type="parTrans" cxnId="{9B40D96E-13B2-4EED-AB2F-A9177F41BFA6}">
      <dgm:prSet/>
      <dgm:spPr/>
      <dgm:t>
        <a:bodyPr/>
        <a:lstStyle/>
        <a:p>
          <a:endParaRPr lang="en-US"/>
        </a:p>
      </dgm:t>
    </dgm:pt>
    <dgm:pt modelId="{086025F1-AE0C-407F-B6A0-4B7A12D8C673}" type="sibTrans" cxnId="{9B40D96E-13B2-4EED-AB2F-A9177F41BFA6}">
      <dgm:prSet/>
      <dgm:spPr/>
      <dgm:t>
        <a:bodyPr/>
        <a:lstStyle/>
        <a:p>
          <a:endParaRPr lang="en-US"/>
        </a:p>
      </dgm:t>
    </dgm:pt>
    <dgm:pt modelId="{CBE5C113-B779-44B0-BCD9-B8126F9E642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u="none" dirty="0" smtClean="0">
              <a:solidFill>
                <a:srgbClr val="00B050"/>
              </a:solidFill>
              <a:latin typeface="Times New Roman" pitchFamily="18" charset="0"/>
              <a:cs typeface="Times New Roman" pitchFamily="18" charset="0"/>
            </a:rPr>
            <a:t>Economic Requirements </a:t>
          </a:r>
          <a:endParaRPr lang="en-US" u="none" dirty="0">
            <a:solidFill>
              <a:srgbClr val="00B050"/>
            </a:solidFill>
          </a:endParaRPr>
        </a:p>
      </dgm:t>
    </dgm:pt>
    <dgm:pt modelId="{52064C10-8B49-4C19-9BDA-B607D1CB6502}" type="parTrans" cxnId="{8DD1A133-844C-4148-937E-4A4F35F18C4B}">
      <dgm:prSet/>
      <dgm:spPr/>
      <dgm:t>
        <a:bodyPr/>
        <a:lstStyle/>
        <a:p>
          <a:endParaRPr lang="en-US"/>
        </a:p>
      </dgm:t>
    </dgm:pt>
    <dgm:pt modelId="{3397F5FB-1D33-4C5A-858F-57D28E3A9723}" type="sibTrans" cxnId="{8DD1A133-844C-4148-937E-4A4F35F18C4B}">
      <dgm:prSet/>
      <dgm:spPr/>
      <dgm:t>
        <a:bodyPr/>
        <a:lstStyle/>
        <a:p>
          <a:endParaRPr lang="en-US"/>
        </a:p>
      </dgm:t>
    </dgm:pt>
    <dgm:pt modelId="{CD231077-F136-49F2-8345-7DEC2D424794}" type="pres">
      <dgm:prSet presAssocID="{99F7DFBB-4E7B-48FD-9205-37B969B74750}" presName="compositeShape" presStyleCnt="0">
        <dgm:presLayoutVars>
          <dgm:dir/>
          <dgm:resizeHandles/>
        </dgm:presLayoutVars>
      </dgm:prSet>
      <dgm:spPr/>
    </dgm:pt>
    <dgm:pt modelId="{6475CE1A-1EEE-40D7-BB57-E1FBE6D5E919}" type="pres">
      <dgm:prSet presAssocID="{99F7DFBB-4E7B-48FD-9205-37B969B74750}" presName="pyramid" presStyleLbl="node1" presStyleIdx="0" presStyleCnt="1"/>
      <dgm:spPr/>
    </dgm:pt>
    <dgm:pt modelId="{922D14A0-8A19-41AF-8759-C705EB8ACB38}" type="pres">
      <dgm:prSet presAssocID="{99F7DFBB-4E7B-48FD-9205-37B969B74750}" presName="theList" presStyleCnt="0"/>
      <dgm:spPr/>
    </dgm:pt>
    <dgm:pt modelId="{7E7B4B48-D631-4207-90C3-AA0CC4929D17}" type="pres">
      <dgm:prSet presAssocID="{356AC629-D1AA-4775-AD4C-59CBA2A7E992}" presName="aNode" presStyleLbl="fgAcc1" presStyleIdx="0" presStyleCnt="3">
        <dgm:presLayoutVars>
          <dgm:bulletEnabled val="1"/>
        </dgm:presLayoutVars>
      </dgm:prSet>
      <dgm:spPr/>
      <dgm:t>
        <a:bodyPr/>
        <a:lstStyle/>
        <a:p>
          <a:endParaRPr lang="en-US"/>
        </a:p>
      </dgm:t>
    </dgm:pt>
    <dgm:pt modelId="{75B0AD7F-94D1-4922-9E9D-1267FA38495E}" type="pres">
      <dgm:prSet presAssocID="{356AC629-D1AA-4775-AD4C-59CBA2A7E992}" presName="aSpace" presStyleCnt="0"/>
      <dgm:spPr/>
    </dgm:pt>
    <dgm:pt modelId="{8A18EA65-E11A-4F56-892C-855071693EA8}" type="pres">
      <dgm:prSet presAssocID="{D24EA791-037A-41B0-B275-B366B5BFE874}" presName="aNode" presStyleLbl="fgAcc1" presStyleIdx="1" presStyleCnt="3">
        <dgm:presLayoutVars>
          <dgm:bulletEnabled val="1"/>
        </dgm:presLayoutVars>
      </dgm:prSet>
      <dgm:spPr/>
      <dgm:t>
        <a:bodyPr/>
        <a:lstStyle/>
        <a:p>
          <a:endParaRPr lang="en-US"/>
        </a:p>
      </dgm:t>
    </dgm:pt>
    <dgm:pt modelId="{A95D6ADD-31DF-4E40-AB55-17A364D6512F}" type="pres">
      <dgm:prSet presAssocID="{D24EA791-037A-41B0-B275-B366B5BFE874}" presName="aSpace" presStyleCnt="0"/>
      <dgm:spPr/>
    </dgm:pt>
    <dgm:pt modelId="{608687A5-1D44-4694-A26A-D1F3785714F7}" type="pres">
      <dgm:prSet presAssocID="{CBE5C113-B779-44B0-BCD9-B8126F9E6427}" presName="aNode" presStyleLbl="fgAcc1" presStyleIdx="2" presStyleCnt="3">
        <dgm:presLayoutVars>
          <dgm:bulletEnabled val="1"/>
        </dgm:presLayoutVars>
      </dgm:prSet>
      <dgm:spPr/>
      <dgm:t>
        <a:bodyPr/>
        <a:lstStyle/>
        <a:p>
          <a:endParaRPr lang="en-US"/>
        </a:p>
      </dgm:t>
    </dgm:pt>
    <dgm:pt modelId="{0787B0DB-E336-4630-9BFA-C87965313A6D}" type="pres">
      <dgm:prSet presAssocID="{CBE5C113-B779-44B0-BCD9-B8126F9E6427}" presName="aSpace" presStyleCnt="0"/>
      <dgm:spPr/>
    </dgm:pt>
  </dgm:ptLst>
  <dgm:cxnLst>
    <dgm:cxn modelId="{9B40D96E-13B2-4EED-AB2F-A9177F41BFA6}" srcId="{99F7DFBB-4E7B-48FD-9205-37B969B74750}" destId="{D24EA791-037A-41B0-B275-B366B5BFE874}" srcOrd="1" destOrd="0" parTransId="{B8CE6A66-B6E5-4946-B761-0457AD7BC094}" sibTransId="{086025F1-AE0C-407F-B6A0-4B7A12D8C673}"/>
    <dgm:cxn modelId="{FAD9CA11-D805-44A6-93A0-AA9326A6F19F}" type="presOf" srcId="{CBE5C113-B779-44B0-BCD9-B8126F9E6427}" destId="{608687A5-1D44-4694-A26A-D1F3785714F7}" srcOrd="0" destOrd="0" presId="urn:microsoft.com/office/officeart/2005/8/layout/pyramid2"/>
    <dgm:cxn modelId="{8DD1A133-844C-4148-937E-4A4F35F18C4B}" srcId="{99F7DFBB-4E7B-48FD-9205-37B969B74750}" destId="{CBE5C113-B779-44B0-BCD9-B8126F9E6427}" srcOrd="2" destOrd="0" parTransId="{52064C10-8B49-4C19-9BDA-B607D1CB6502}" sibTransId="{3397F5FB-1D33-4C5A-858F-57D28E3A9723}"/>
    <dgm:cxn modelId="{C379F8E4-10AD-4D06-9347-C7A58AE44388}" srcId="{99F7DFBB-4E7B-48FD-9205-37B969B74750}" destId="{356AC629-D1AA-4775-AD4C-59CBA2A7E992}" srcOrd="0" destOrd="0" parTransId="{0F141499-C09D-44B9-8797-4D92DF078B83}" sibTransId="{8CEFF1B5-AC7B-48E4-A1DD-5969550B6083}"/>
    <dgm:cxn modelId="{6081FD7C-21D9-48F6-B71C-9824547B5CD1}" type="presOf" srcId="{356AC629-D1AA-4775-AD4C-59CBA2A7E992}" destId="{7E7B4B48-D631-4207-90C3-AA0CC4929D17}" srcOrd="0" destOrd="0" presId="urn:microsoft.com/office/officeart/2005/8/layout/pyramid2"/>
    <dgm:cxn modelId="{13B2639D-432E-4C85-9158-5B6505187894}" type="presOf" srcId="{D24EA791-037A-41B0-B275-B366B5BFE874}" destId="{8A18EA65-E11A-4F56-892C-855071693EA8}" srcOrd="0" destOrd="0" presId="urn:microsoft.com/office/officeart/2005/8/layout/pyramid2"/>
    <dgm:cxn modelId="{03032D09-5AD9-4283-900A-0327628FB32B}" type="presOf" srcId="{99F7DFBB-4E7B-48FD-9205-37B969B74750}" destId="{CD231077-F136-49F2-8345-7DEC2D424794}" srcOrd="0" destOrd="0" presId="urn:microsoft.com/office/officeart/2005/8/layout/pyramid2"/>
    <dgm:cxn modelId="{E2DE9FA7-9C59-429F-B003-EFAAFC11A49E}" type="presParOf" srcId="{CD231077-F136-49F2-8345-7DEC2D424794}" destId="{6475CE1A-1EEE-40D7-BB57-E1FBE6D5E919}" srcOrd="0" destOrd="0" presId="urn:microsoft.com/office/officeart/2005/8/layout/pyramid2"/>
    <dgm:cxn modelId="{686FA20B-61FD-48E7-B9B1-144C85266CCB}" type="presParOf" srcId="{CD231077-F136-49F2-8345-7DEC2D424794}" destId="{922D14A0-8A19-41AF-8759-C705EB8ACB38}" srcOrd="1" destOrd="0" presId="urn:microsoft.com/office/officeart/2005/8/layout/pyramid2"/>
    <dgm:cxn modelId="{77298A6D-38EB-4DF0-97D6-3E663C9A7EBB}" type="presParOf" srcId="{922D14A0-8A19-41AF-8759-C705EB8ACB38}" destId="{7E7B4B48-D631-4207-90C3-AA0CC4929D17}" srcOrd="0" destOrd="0" presId="urn:microsoft.com/office/officeart/2005/8/layout/pyramid2"/>
    <dgm:cxn modelId="{CCB09188-BFCA-45CB-8FA1-09C02B212C2A}" type="presParOf" srcId="{922D14A0-8A19-41AF-8759-C705EB8ACB38}" destId="{75B0AD7F-94D1-4922-9E9D-1267FA38495E}" srcOrd="1" destOrd="0" presId="urn:microsoft.com/office/officeart/2005/8/layout/pyramid2"/>
    <dgm:cxn modelId="{85DD2299-C659-45DD-9B4D-54C4EBA15B21}" type="presParOf" srcId="{922D14A0-8A19-41AF-8759-C705EB8ACB38}" destId="{8A18EA65-E11A-4F56-892C-855071693EA8}" srcOrd="2" destOrd="0" presId="urn:microsoft.com/office/officeart/2005/8/layout/pyramid2"/>
    <dgm:cxn modelId="{D8FDF2BF-10C1-4505-B421-DB163ECDF592}" type="presParOf" srcId="{922D14A0-8A19-41AF-8759-C705EB8ACB38}" destId="{A95D6ADD-31DF-4E40-AB55-17A364D6512F}" srcOrd="3" destOrd="0" presId="urn:microsoft.com/office/officeart/2005/8/layout/pyramid2"/>
    <dgm:cxn modelId="{F4E0F9FA-FC9D-482A-BF04-32F3C0A8B65E}" type="presParOf" srcId="{922D14A0-8A19-41AF-8759-C705EB8ACB38}" destId="{608687A5-1D44-4694-A26A-D1F3785714F7}" srcOrd="4" destOrd="0" presId="urn:microsoft.com/office/officeart/2005/8/layout/pyramid2"/>
    <dgm:cxn modelId="{7558AFCE-DC11-45DA-8C58-34647F31CB65}" type="presParOf" srcId="{922D14A0-8A19-41AF-8759-C705EB8ACB38}" destId="{0787B0DB-E336-4630-9BFA-C87965313A6D}" srcOrd="5"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C3572BE5-FF5B-49E6-9301-AF67CD570012}" type="doc">
      <dgm:prSet loTypeId="urn:microsoft.com/office/officeart/2005/8/layout/arrow2" loCatId="process" qsTypeId="urn:microsoft.com/office/officeart/2005/8/quickstyle/3d2" qsCatId="3D" csTypeId="urn:microsoft.com/office/officeart/2005/8/colors/accent1_2" csCatId="accent1" phldr="1"/>
      <dgm:spPr/>
    </dgm:pt>
    <dgm:pt modelId="{AB43D301-F7BE-42EB-9328-E95ECD7D5305}">
      <dgm:prSet phldrT="[Text]"/>
      <dgm:spPr/>
      <dgm:t>
        <a:bodyPr/>
        <a:lstStyle/>
        <a:p>
          <a:r>
            <a:rPr lang="en-US" dirty="0" smtClean="0"/>
            <a:t>1900</a:t>
          </a:r>
        </a:p>
      </dgm:t>
    </dgm:pt>
    <dgm:pt modelId="{782D8AAB-C859-4BFB-B981-415B133CF73D}" type="parTrans" cxnId="{3E42414F-29A0-439E-8FB8-AE0401F2320C}">
      <dgm:prSet/>
      <dgm:spPr/>
      <dgm:t>
        <a:bodyPr/>
        <a:lstStyle/>
        <a:p>
          <a:endParaRPr lang="en-US"/>
        </a:p>
      </dgm:t>
    </dgm:pt>
    <dgm:pt modelId="{52F53C55-7E75-4DEE-A143-F90D8CAABA52}" type="sibTrans" cxnId="{3E42414F-29A0-439E-8FB8-AE0401F2320C}">
      <dgm:prSet/>
      <dgm:spPr/>
      <dgm:t>
        <a:bodyPr/>
        <a:lstStyle/>
        <a:p>
          <a:endParaRPr lang="en-US"/>
        </a:p>
      </dgm:t>
    </dgm:pt>
    <dgm:pt modelId="{26BFE3EF-5C93-4681-99E4-22BEB651D892}">
      <dgm:prSet phldrT="[Text]"/>
      <dgm:spPr/>
      <dgm:t>
        <a:bodyPr/>
        <a:lstStyle/>
        <a:p>
          <a:r>
            <a:rPr lang="en-US" dirty="0" smtClean="0"/>
            <a:t>1950</a:t>
          </a:r>
          <a:endParaRPr lang="en-US" dirty="0"/>
        </a:p>
      </dgm:t>
    </dgm:pt>
    <dgm:pt modelId="{490FD06B-C522-491A-96F7-A53A9EAF93E4}" type="parTrans" cxnId="{98B4A77F-416C-46A5-9FC4-95A9F0606E5B}">
      <dgm:prSet/>
      <dgm:spPr/>
      <dgm:t>
        <a:bodyPr/>
        <a:lstStyle/>
        <a:p>
          <a:endParaRPr lang="en-US"/>
        </a:p>
      </dgm:t>
    </dgm:pt>
    <dgm:pt modelId="{CCFF3503-2F7B-47FD-9314-9BF6C9ED7E67}" type="sibTrans" cxnId="{98B4A77F-416C-46A5-9FC4-95A9F0606E5B}">
      <dgm:prSet/>
      <dgm:spPr/>
      <dgm:t>
        <a:bodyPr/>
        <a:lstStyle/>
        <a:p>
          <a:endParaRPr lang="en-US"/>
        </a:p>
      </dgm:t>
    </dgm:pt>
    <dgm:pt modelId="{E22DBC60-86C7-4F56-8525-8BA7967F92A2}">
      <dgm:prSet phldrT="[Text]"/>
      <dgm:spPr/>
      <dgm:t>
        <a:bodyPr/>
        <a:lstStyle/>
        <a:p>
          <a:r>
            <a:rPr lang="en-US" dirty="0" smtClean="0"/>
            <a:t>1985</a:t>
          </a:r>
          <a:endParaRPr lang="en-US" dirty="0"/>
        </a:p>
      </dgm:t>
    </dgm:pt>
    <dgm:pt modelId="{9D64F198-4AC5-4419-BE2A-78BA471127DD}" type="parTrans" cxnId="{3E8884A3-E326-4DBB-9545-C0CCA99D4F55}">
      <dgm:prSet/>
      <dgm:spPr/>
      <dgm:t>
        <a:bodyPr/>
        <a:lstStyle/>
        <a:p>
          <a:endParaRPr lang="en-US"/>
        </a:p>
      </dgm:t>
    </dgm:pt>
    <dgm:pt modelId="{BF50E36A-B4AA-4A65-AC0B-41DFDB438A39}" type="sibTrans" cxnId="{3E8884A3-E326-4DBB-9545-C0CCA99D4F55}">
      <dgm:prSet/>
      <dgm:spPr/>
      <dgm:t>
        <a:bodyPr/>
        <a:lstStyle/>
        <a:p>
          <a:endParaRPr lang="en-US"/>
        </a:p>
      </dgm:t>
    </dgm:pt>
    <dgm:pt modelId="{2B6212AA-B7B4-4B15-B159-A0E7EDC56B2D}">
      <dgm:prSet phldrT="[Text]"/>
      <dgm:spPr/>
      <dgm:t>
        <a:bodyPr/>
        <a:lstStyle/>
        <a:p>
          <a:r>
            <a:rPr lang="en-US" dirty="0" smtClean="0"/>
            <a:t>1997</a:t>
          </a:r>
          <a:endParaRPr lang="en-US" dirty="0"/>
        </a:p>
      </dgm:t>
    </dgm:pt>
    <dgm:pt modelId="{6A30E65B-DB53-459D-80D3-A82F72F35F5B}" type="parTrans" cxnId="{D184A42F-BD19-4123-9ACB-EF92222BF9FB}">
      <dgm:prSet/>
      <dgm:spPr/>
      <dgm:t>
        <a:bodyPr/>
        <a:lstStyle/>
        <a:p>
          <a:endParaRPr lang="en-US"/>
        </a:p>
      </dgm:t>
    </dgm:pt>
    <dgm:pt modelId="{6BE10852-29CF-4B3D-A638-85B6BA51FC31}" type="sibTrans" cxnId="{D184A42F-BD19-4123-9ACB-EF92222BF9FB}">
      <dgm:prSet/>
      <dgm:spPr/>
      <dgm:t>
        <a:bodyPr/>
        <a:lstStyle/>
        <a:p>
          <a:endParaRPr lang="en-US"/>
        </a:p>
      </dgm:t>
    </dgm:pt>
    <dgm:pt modelId="{E0C0E41E-3EC6-4EC5-80E5-E0045BD160F3}" type="pres">
      <dgm:prSet presAssocID="{C3572BE5-FF5B-49E6-9301-AF67CD570012}" presName="arrowDiagram" presStyleCnt="0">
        <dgm:presLayoutVars>
          <dgm:chMax val="5"/>
          <dgm:dir/>
          <dgm:resizeHandles val="exact"/>
        </dgm:presLayoutVars>
      </dgm:prSet>
      <dgm:spPr/>
    </dgm:pt>
    <dgm:pt modelId="{90CAA522-FDEB-43DA-A98B-6E3FD15A450F}" type="pres">
      <dgm:prSet presAssocID="{C3572BE5-FF5B-49E6-9301-AF67CD570012}" presName="arrow" presStyleLbl="bgShp" presStyleIdx="0" presStyleCnt="1" custScaleX="110156" custLinFactNeighborX="-5078" custLinFactNeighborY="-1765"/>
      <dgm:spPr/>
    </dgm:pt>
    <dgm:pt modelId="{92B710D2-E487-41A8-A947-1646E8021AD9}" type="pres">
      <dgm:prSet presAssocID="{C3572BE5-FF5B-49E6-9301-AF67CD570012}" presName="arrowDiagram4" presStyleCnt="0"/>
      <dgm:spPr/>
    </dgm:pt>
    <dgm:pt modelId="{46B36CA3-A59D-4C39-9151-134BD2DDF57C}" type="pres">
      <dgm:prSet presAssocID="{AB43D301-F7BE-42EB-9328-E95ECD7D5305}" presName="bullet4a" presStyleLbl="node1" presStyleIdx="0" presStyleCnt="4"/>
      <dgm:spPr/>
    </dgm:pt>
    <dgm:pt modelId="{125AD32A-A0E4-4117-8508-0080930B3178}" type="pres">
      <dgm:prSet presAssocID="{AB43D301-F7BE-42EB-9328-E95ECD7D5305}" presName="textBox4a" presStyleLbl="revTx" presStyleIdx="0" presStyleCnt="4">
        <dgm:presLayoutVars>
          <dgm:bulletEnabled val="1"/>
        </dgm:presLayoutVars>
      </dgm:prSet>
      <dgm:spPr/>
      <dgm:t>
        <a:bodyPr/>
        <a:lstStyle/>
        <a:p>
          <a:endParaRPr lang="en-US"/>
        </a:p>
      </dgm:t>
    </dgm:pt>
    <dgm:pt modelId="{B4CEC51C-9D12-4BC2-9C5E-09F4A54019F8}" type="pres">
      <dgm:prSet presAssocID="{26BFE3EF-5C93-4681-99E4-22BEB651D892}" presName="bullet4b" presStyleLbl="node1" presStyleIdx="1" presStyleCnt="4"/>
      <dgm:spPr/>
    </dgm:pt>
    <dgm:pt modelId="{6D1E6C7E-D879-4A18-B95F-C4321C46B576}" type="pres">
      <dgm:prSet presAssocID="{26BFE3EF-5C93-4681-99E4-22BEB651D892}" presName="textBox4b" presStyleLbl="revTx" presStyleIdx="1" presStyleCnt="4">
        <dgm:presLayoutVars>
          <dgm:bulletEnabled val="1"/>
        </dgm:presLayoutVars>
      </dgm:prSet>
      <dgm:spPr/>
      <dgm:t>
        <a:bodyPr/>
        <a:lstStyle/>
        <a:p>
          <a:endParaRPr lang="en-US"/>
        </a:p>
      </dgm:t>
    </dgm:pt>
    <dgm:pt modelId="{AD19C931-9A51-46CA-8460-84DC7C229870}" type="pres">
      <dgm:prSet presAssocID="{E22DBC60-86C7-4F56-8525-8BA7967F92A2}" presName="bullet4c" presStyleLbl="node1" presStyleIdx="2" presStyleCnt="4"/>
      <dgm:spPr/>
    </dgm:pt>
    <dgm:pt modelId="{017DE137-BF5C-4EA9-8717-B66AFC554E0A}" type="pres">
      <dgm:prSet presAssocID="{E22DBC60-86C7-4F56-8525-8BA7967F92A2}" presName="textBox4c" presStyleLbl="revTx" presStyleIdx="2" presStyleCnt="4" custLinFactNeighborX="-2910" custLinFactNeighborY="-1043">
        <dgm:presLayoutVars>
          <dgm:bulletEnabled val="1"/>
        </dgm:presLayoutVars>
      </dgm:prSet>
      <dgm:spPr/>
      <dgm:t>
        <a:bodyPr/>
        <a:lstStyle/>
        <a:p>
          <a:endParaRPr lang="en-US"/>
        </a:p>
      </dgm:t>
    </dgm:pt>
    <dgm:pt modelId="{E8993882-9E3F-4276-96D9-45006E374DDF}" type="pres">
      <dgm:prSet presAssocID="{2B6212AA-B7B4-4B15-B159-A0E7EDC56B2D}" presName="bullet4d" presStyleLbl="node1" presStyleIdx="3" presStyleCnt="4"/>
      <dgm:spPr/>
    </dgm:pt>
    <dgm:pt modelId="{94CFE24F-7BC9-4DE9-A7A4-3BC6663CE597}" type="pres">
      <dgm:prSet presAssocID="{2B6212AA-B7B4-4B15-B159-A0E7EDC56B2D}" presName="textBox4d" presStyleLbl="revTx" presStyleIdx="3" presStyleCnt="4">
        <dgm:presLayoutVars>
          <dgm:bulletEnabled val="1"/>
        </dgm:presLayoutVars>
      </dgm:prSet>
      <dgm:spPr/>
      <dgm:t>
        <a:bodyPr/>
        <a:lstStyle/>
        <a:p>
          <a:endParaRPr lang="en-US"/>
        </a:p>
      </dgm:t>
    </dgm:pt>
  </dgm:ptLst>
  <dgm:cxnLst>
    <dgm:cxn modelId="{EC1B4BDF-AA5C-43EA-9461-A1C2B472FACC}" type="presOf" srcId="{E22DBC60-86C7-4F56-8525-8BA7967F92A2}" destId="{017DE137-BF5C-4EA9-8717-B66AFC554E0A}" srcOrd="0" destOrd="0" presId="urn:microsoft.com/office/officeart/2005/8/layout/arrow2"/>
    <dgm:cxn modelId="{50531546-0FEB-49A0-A660-AC07AA0C9CD9}" type="presOf" srcId="{2B6212AA-B7B4-4B15-B159-A0E7EDC56B2D}" destId="{94CFE24F-7BC9-4DE9-A7A4-3BC6663CE597}" srcOrd="0" destOrd="0" presId="urn:microsoft.com/office/officeart/2005/8/layout/arrow2"/>
    <dgm:cxn modelId="{98B4A77F-416C-46A5-9FC4-95A9F0606E5B}" srcId="{C3572BE5-FF5B-49E6-9301-AF67CD570012}" destId="{26BFE3EF-5C93-4681-99E4-22BEB651D892}" srcOrd="1" destOrd="0" parTransId="{490FD06B-C522-491A-96F7-A53A9EAF93E4}" sibTransId="{CCFF3503-2F7B-47FD-9314-9BF6C9ED7E67}"/>
    <dgm:cxn modelId="{3E8884A3-E326-4DBB-9545-C0CCA99D4F55}" srcId="{C3572BE5-FF5B-49E6-9301-AF67CD570012}" destId="{E22DBC60-86C7-4F56-8525-8BA7967F92A2}" srcOrd="2" destOrd="0" parTransId="{9D64F198-4AC5-4419-BE2A-78BA471127DD}" sibTransId="{BF50E36A-B4AA-4A65-AC0B-41DFDB438A39}"/>
    <dgm:cxn modelId="{D184A42F-BD19-4123-9ACB-EF92222BF9FB}" srcId="{C3572BE5-FF5B-49E6-9301-AF67CD570012}" destId="{2B6212AA-B7B4-4B15-B159-A0E7EDC56B2D}" srcOrd="3" destOrd="0" parTransId="{6A30E65B-DB53-459D-80D3-A82F72F35F5B}" sibTransId="{6BE10852-29CF-4B3D-A638-85B6BA51FC31}"/>
    <dgm:cxn modelId="{3E42414F-29A0-439E-8FB8-AE0401F2320C}" srcId="{C3572BE5-FF5B-49E6-9301-AF67CD570012}" destId="{AB43D301-F7BE-42EB-9328-E95ECD7D5305}" srcOrd="0" destOrd="0" parTransId="{782D8AAB-C859-4BFB-B981-415B133CF73D}" sibTransId="{52F53C55-7E75-4DEE-A143-F90D8CAABA52}"/>
    <dgm:cxn modelId="{92396021-809B-4544-ACE1-D450CB96C7D7}" type="presOf" srcId="{AB43D301-F7BE-42EB-9328-E95ECD7D5305}" destId="{125AD32A-A0E4-4117-8508-0080930B3178}" srcOrd="0" destOrd="0" presId="urn:microsoft.com/office/officeart/2005/8/layout/arrow2"/>
    <dgm:cxn modelId="{84D4FF3A-B05A-4B83-B525-4FDE4CBE7F76}" type="presOf" srcId="{26BFE3EF-5C93-4681-99E4-22BEB651D892}" destId="{6D1E6C7E-D879-4A18-B95F-C4321C46B576}" srcOrd="0" destOrd="0" presId="urn:microsoft.com/office/officeart/2005/8/layout/arrow2"/>
    <dgm:cxn modelId="{82980E44-FA5D-43F4-BDB2-93A3EF2BABFB}" type="presOf" srcId="{C3572BE5-FF5B-49E6-9301-AF67CD570012}" destId="{E0C0E41E-3EC6-4EC5-80E5-E0045BD160F3}" srcOrd="0" destOrd="0" presId="urn:microsoft.com/office/officeart/2005/8/layout/arrow2"/>
    <dgm:cxn modelId="{923FCD22-D949-42D3-A22F-59B269516993}" type="presParOf" srcId="{E0C0E41E-3EC6-4EC5-80E5-E0045BD160F3}" destId="{90CAA522-FDEB-43DA-A98B-6E3FD15A450F}" srcOrd="0" destOrd="0" presId="urn:microsoft.com/office/officeart/2005/8/layout/arrow2"/>
    <dgm:cxn modelId="{A144CB8F-8560-41F2-B05E-0B64E627077F}" type="presParOf" srcId="{E0C0E41E-3EC6-4EC5-80E5-E0045BD160F3}" destId="{92B710D2-E487-41A8-A947-1646E8021AD9}" srcOrd="1" destOrd="0" presId="urn:microsoft.com/office/officeart/2005/8/layout/arrow2"/>
    <dgm:cxn modelId="{9CA7DD69-6949-4B5F-9E60-E79556FCE68E}" type="presParOf" srcId="{92B710D2-E487-41A8-A947-1646E8021AD9}" destId="{46B36CA3-A59D-4C39-9151-134BD2DDF57C}" srcOrd="0" destOrd="0" presId="urn:microsoft.com/office/officeart/2005/8/layout/arrow2"/>
    <dgm:cxn modelId="{3B0834F9-4E53-4B12-84A0-2B6C5F85D496}" type="presParOf" srcId="{92B710D2-E487-41A8-A947-1646E8021AD9}" destId="{125AD32A-A0E4-4117-8508-0080930B3178}" srcOrd="1" destOrd="0" presId="urn:microsoft.com/office/officeart/2005/8/layout/arrow2"/>
    <dgm:cxn modelId="{EEB606D1-6722-482F-B269-67B93F75F301}" type="presParOf" srcId="{92B710D2-E487-41A8-A947-1646E8021AD9}" destId="{B4CEC51C-9D12-4BC2-9C5E-09F4A54019F8}" srcOrd="2" destOrd="0" presId="urn:microsoft.com/office/officeart/2005/8/layout/arrow2"/>
    <dgm:cxn modelId="{F7D08ACF-0278-4C72-BA9A-B13B51CC22AA}" type="presParOf" srcId="{92B710D2-E487-41A8-A947-1646E8021AD9}" destId="{6D1E6C7E-D879-4A18-B95F-C4321C46B576}" srcOrd="3" destOrd="0" presId="urn:microsoft.com/office/officeart/2005/8/layout/arrow2"/>
    <dgm:cxn modelId="{F6B5809E-C0CF-4A77-8E7C-3083CFA1286C}" type="presParOf" srcId="{92B710D2-E487-41A8-A947-1646E8021AD9}" destId="{AD19C931-9A51-46CA-8460-84DC7C229870}" srcOrd="4" destOrd="0" presId="urn:microsoft.com/office/officeart/2005/8/layout/arrow2"/>
    <dgm:cxn modelId="{2849B5EE-81DB-44B0-B928-17F11FB119D6}" type="presParOf" srcId="{92B710D2-E487-41A8-A947-1646E8021AD9}" destId="{017DE137-BF5C-4EA9-8717-B66AFC554E0A}" srcOrd="5" destOrd="0" presId="urn:microsoft.com/office/officeart/2005/8/layout/arrow2"/>
    <dgm:cxn modelId="{29E12CCD-6603-4E36-AA6E-144F337CAB60}" type="presParOf" srcId="{92B710D2-E487-41A8-A947-1646E8021AD9}" destId="{E8993882-9E3F-4276-96D9-45006E374DDF}" srcOrd="6" destOrd="0" presId="urn:microsoft.com/office/officeart/2005/8/layout/arrow2"/>
    <dgm:cxn modelId="{02B169C1-8D91-455B-91CF-5727664003AF}" type="presParOf" srcId="{92B710D2-E487-41A8-A947-1646E8021AD9}" destId="{94CFE24F-7BC9-4DE9-A7A4-3BC6663CE597}" srcOrd="7" destOrd="0" presId="urn:microsoft.com/office/officeart/2005/8/layout/arrow2"/>
  </dgm:cxnLst>
  <dgm:bg/>
  <dgm:whole/>
</dgm:dataModel>
</file>

<file path=ppt/diagrams/data5.xml><?xml version="1.0" encoding="utf-8"?>
<dgm:dataModel xmlns:dgm="http://schemas.openxmlformats.org/drawingml/2006/diagram" xmlns:a="http://schemas.openxmlformats.org/drawingml/2006/main">
  <dgm:ptLst>
    <dgm:pt modelId="{D318DC6C-9E41-48AB-A4D6-787B4A498932}" type="doc">
      <dgm:prSet loTypeId="urn:microsoft.com/office/officeart/2005/8/layout/vList5" loCatId="list" qsTypeId="urn:microsoft.com/office/officeart/2005/8/quickstyle/simple3" qsCatId="simple" csTypeId="urn:microsoft.com/office/officeart/2005/8/colors/accent3_5" csCatId="accent3" phldr="1"/>
      <dgm:spPr/>
      <dgm:t>
        <a:bodyPr/>
        <a:lstStyle/>
        <a:p>
          <a:endParaRPr lang="en-US"/>
        </a:p>
      </dgm:t>
    </dgm:pt>
    <dgm:pt modelId="{AAFC3991-779A-4520-899B-A6DFAB2C7964}">
      <dgm:prSet phldrT="[Text]" custT="1"/>
      <dgm:spPr/>
      <dgm:t>
        <a:bodyPr/>
        <a:lstStyle/>
        <a:p>
          <a:r>
            <a:rPr lang="en-US" sz="4400" dirty="0" smtClean="0">
              <a:solidFill>
                <a:srgbClr val="00B050"/>
              </a:solidFill>
            </a:rPr>
            <a:t>1900</a:t>
          </a:r>
          <a:endParaRPr lang="en-US" sz="4400" dirty="0">
            <a:solidFill>
              <a:srgbClr val="00B050"/>
            </a:solidFill>
          </a:endParaRPr>
        </a:p>
      </dgm:t>
    </dgm:pt>
    <dgm:pt modelId="{EEA7B758-30FF-4E71-8198-F4E5C85642C5}" type="parTrans" cxnId="{71898C1B-AF11-48D8-81AC-6187ED904245}">
      <dgm:prSet/>
      <dgm:spPr/>
      <dgm:t>
        <a:bodyPr/>
        <a:lstStyle/>
        <a:p>
          <a:endParaRPr lang="en-US"/>
        </a:p>
      </dgm:t>
    </dgm:pt>
    <dgm:pt modelId="{E758CC43-1864-41DF-A48D-F89F14F9AD46}" type="sibTrans" cxnId="{71898C1B-AF11-48D8-81AC-6187ED904245}">
      <dgm:prSet/>
      <dgm:spPr/>
      <dgm:t>
        <a:bodyPr/>
        <a:lstStyle/>
        <a:p>
          <a:endParaRPr lang="en-US"/>
        </a:p>
      </dgm:t>
    </dgm:pt>
    <dgm:pt modelId="{8BF0793B-95D1-4595-9DFC-EA220B80EB49}">
      <dgm:prSet phldrT="[Text]" custT="1"/>
      <dgm:spPr/>
      <dgm:t>
        <a:bodyPr/>
        <a:lstStyle/>
        <a:p>
          <a:pPr algn="just"/>
          <a:r>
            <a:rPr lang="en-US" sz="1400" dirty="0" smtClean="0">
              <a:solidFill>
                <a:srgbClr val="00B050"/>
              </a:solidFill>
            </a:rPr>
            <a:t>The materials are, by today’s standards, primitive: the cleaner is made almost entirely from natural materials: wood, canvas, leather and rubber. The only metal is the straps that link the bellows (soft iron) and the can containing the filter (mild steel sheet, rolled to make a cylinder).</a:t>
          </a:r>
          <a:endParaRPr lang="en-US" sz="1400" dirty="0">
            <a:solidFill>
              <a:srgbClr val="00B050"/>
            </a:solidFill>
          </a:endParaRPr>
        </a:p>
      </dgm:t>
    </dgm:pt>
    <dgm:pt modelId="{5274D6CC-00F4-4EC2-B126-1FAA5B27EE13}" type="parTrans" cxnId="{F9536BEA-C0F1-4497-8861-A6B690C42515}">
      <dgm:prSet/>
      <dgm:spPr/>
      <dgm:t>
        <a:bodyPr/>
        <a:lstStyle/>
        <a:p>
          <a:endParaRPr lang="en-US"/>
        </a:p>
      </dgm:t>
    </dgm:pt>
    <dgm:pt modelId="{060664D8-308F-4C5F-AEB9-1470EE089FE5}" type="sibTrans" cxnId="{F9536BEA-C0F1-4497-8861-A6B690C42515}">
      <dgm:prSet/>
      <dgm:spPr/>
      <dgm:t>
        <a:bodyPr/>
        <a:lstStyle/>
        <a:p>
          <a:endParaRPr lang="en-US"/>
        </a:p>
      </dgm:t>
    </dgm:pt>
    <dgm:pt modelId="{F2432D4C-8387-4C0F-85D5-6CD76DFB83F2}">
      <dgm:prSet phldrT="[Text]" custT="1"/>
      <dgm:spPr/>
      <dgm:t>
        <a:bodyPr/>
        <a:lstStyle/>
        <a:p>
          <a:pPr>
            <a:lnSpc>
              <a:spcPct val="100000"/>
            </a:lnSpc>
          </a:pPr>
          <a:r>
            <a:rPr lang="en-US" sz="4400" dirty="0" smtClean="0">
              <a:solidFill>
                <a:srgbClr val="00B050"/>
              </a:solidFill>
            </a:rPr>
            <a:t>1950</a:t>
          </a:r>
          <a:endParaRPr lang="en-US" sz="5400" dirty="0">
            <a:solidFill>
              <a:srgbClr val="00B050"/>
            </a:solidFill>
          </a:endParaRPr>
        </a:p>
      </dgm:t>
    </dgm:pt>
    <dgm:pt modelId="{1517355A-9A74-4DD2-9179-7837F86DFB18}" type="parTrans" cxnId="{3889C4FC-4B8F-4065-AE6A-7D9857D4EC7E}">
      <dgm:prSet/>
      <dgm:spPr/>
      <dgm:t>
        <a:bodyPr/>
        <a:lstStyle/>
        <a:p>
          <a:endParaRPr lang="en-US"/>
        </a:p>
      </dgm:t>
    </dgm:pt>
    <dgm:pt modelId="{4B8ED66C-C94E-4CC6-9EC2-72F57F35E045}" type="sibTrans" cxnId="{3889C4FC-4B8F-4065-AE6A-7D9857D4EC7E}">
      <dgm:prSet/>
      <dgm:spPr/>
      <dgm:t>
        <a:bodyPr/>
        <a:lstStyle/>
        <a:p>
          <a:endParaRPr lang="en-US"/>
        </a:p>
      </dgm:t>
    </dgm:pt>
    <dgm:pt modelId="{E87E6C3E-2923-4F63-92A7-23FE07248B3B}">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mn-lt"/>
            </a:rPr>
            <a:t>electric vacuum cleaner</a:t>
          </a:r>
          <a:endParaRPr lang="en-US" sz="1400" dirty="0">
            <a:solidFill>
              <a:srgbClr val="00B050"/>
            </a:solidFill>
            <a:latin typeface="+mn-lt"/>
          </a:endParaRPr>
        </a:p>
      </dgm:t>
    </dgm:pt>
    <dgm:pt modelId="{A4744EC9-DC1C-43E4-A842-B5C9D6819FDC}" type="parTrans" cxnId="{59681A5A-6C73-4883-BB55-B8D3BF46BB44}">
      <dgm:prSet/>
      <dgm:spPr/>
      <dgm:t>
        <a:bodyPr/>
        <a:lstStyle/>
        <a:p>
          <a:endParaRPr lang="en-US"/>
        </a:p>
      </dgm:t>
    </dgm:pt>
    <dgm:pt modelId="{B1D9F23C-6946-4DAC-B1EC-0B44709FE02C}" type="sibTrans" cxnId="{59681A5A-6C73-4883-BB55-B8D3BF46BB44}">
      <dgm:prSet/>
      <dgm:spPr/>
      <dgm:t>
        <a:bodyPr/>
        <a:lstStyle/>
        <a:p>
          <a:endParaRPr lang="en-US"/>
        </a:p>
      </dgm:t>
    </dgm:pt>
    <dgm:pt modelId="{993136F6-B98C-452A-8D0B-3FE71EDB2D5E}">
      <dgm:prSet phldrT="[Text]" custT="1"/>
      <dgm:spPr/>
      <dgm:t>
        <a:bodyPr/>
        <a:lstStyle/>
        <a:p>
          <a:r>
            <a:rPr lang="en-US" sz="4400" dirty="0" smtClean="0">
              <a:solidFill>
                <a:srgbClr val="00B050"/>
              </a:solidFill>
            </a:rPr>
            <a:t>1985</a:t>
          </a:r>
          <a:endParaRPr lang="en-US" sz="4400" dirty="0">
            <a:solidFill>
              <a:srgbClr val="00B050"/>
            </a:solidFill>
          </a:endParaRPr>
        </a:p>
      </dgm:t>
    </dgm:pt>
    <dgm:pt modelId="{007AE520-86B4-46F3-91BA-63E254BAF237}" type="parTrans" cxnId="{D6C5805D-5EAE-4C91-9B72-AFBA79554601}">
      <dgm:prSet/>
      <dgm:spPr/>
      <dgm:t>
        <a:bodyPr/>
        <a:lstStyle/>
        <a:p>
          <a:endParaRPr lang="en-US"/>
        </a:p>
      </dgm:t>
    </dgm:pt>
    <dgm:pt modelId="{87979047-10E5-4DAD-B8F0-5CCFCF0305B7}" type="sibTrans" cxnId="{D6C5805D-5EAE-4C91-9B72-AFBA79554601}">
      <dgm:prSet/>
      <dgm:spPr/>
      <dgm:t>
        <a:bodyPr/>
        <a:lstStyle/>
        <a:p>
          <a:endParaRPr lang="en-US"/>
        </a:p>
      </dgm:t>
    </dgm:pt>
    <dgm:pt modelId="{8C8DA8FD-38FE-4823-B21F-127D2BED0739}">
      <dgm:prSet phldrT="[Text]" custT="1"/>
      <dgm:spPr/>
      <dgm:t>
        <a:bodyPr/>
        <a:lstStyle/>
        <a:p>
          <a:pPr algn="just"/>
          <a:r>
            <a:rPr lang="en-US" sz="1400" dirty="0" smtClean="0">
              <a:solidFill>
                <a:srgbClr val="00B050"/>
              </a:solidFill>
            </a:rPr>
            <a:t>innovative use of new materials higher power-density in the motor, reflecting better magnetic materials, and higher operating temperatures (heat resistant insulation, windings, and bearings).</a:t>
          </a:r>
          <a:endParaRPr lang="en-US" sz="1400" dirty="0">
            <a:solidFill>
              <a:srgbClr val="00B050"/>
            </a:solidFill>
          </a:endParaRPr>
        </a:p>
      </dgm:t>
    </dgm:pt>
    <dgm:pt modelId="{5E9731AD-E491-4322-96F7-657BF10F5436}" type="sibTrans" cxnId="{B23A0FF5-88B5-423A-A07F-BE699725CCD0}">
      <dgm:prSet/>
      <dgm:spPr/>
      <dgm:t>
        <a:bodyPr/>
        <a:lstStyle/>
        <a:p>
          <a:endParaRPr lang="en-US"/>
        </a:p>
      </dgm:t>
    </dgm:pt>
    <dgm:pt modelId="{740D9310-49C7-4009-A485-FDF82E9AC5DB}" type="parTrans" cxnId="{B23A0FF5-88B5-423A-A07F-BE699725CCD0}">
      <dgm:prSet/>
      <dgm:spPr/>
      <dgm:t>
        <a:bodyPr/>
        <a:lstStyle/>
        <a:p>
          <a:endParaRPr lang="en-US"/>
        </a:p>
      </dgm:t>
    </dgm:pt>
    <dgm:pt modelId="{7F181694-3814-40E9-8E3B-6EE02710150E}">
      <dgm:prSet phldrT="[Text]" custT="1"/>
      <dgm:spPr/>
      <dgm:t>
        <a:bodyPr/>
        <a:lstStyle/>
        <a:p>
          <a:pPr algn="just"/>
          <a:r>
            <a:rPr lang="en-US" sz="1400" dirty="0" smtClean="0">
              <a:solidFill>
                <a:srgbClr val="00B050"/>
              </a:solidFill>
            </a:rPr>
            <a:t>It reflects the use of materials in 1900. Even a car, in 1900, was mostly made of wood, leather, and rubber; only the engine and drive train had to be metal</a:t>
          </a:r>
          <a:endParaRPr lang="en-US" sz="1400" dirty="0">
            <a:solidFill>
              <a:srgbClr val="00B050"/>
            </a:solidFill>
          </a:endParaRPr>
        </a:p>
      </dgm:t>
    </dgm:pt>
    <dgm:pt modelId="{DCB59C03-CAF5-40BC-9D8E-724A0DAE61FD}" type="parTrans" cxnId="{3A15BA93-B32F-4246-8C64-0085C1386A8D}">
      <dgm:prSet/>
      <dgm:spPr/>
      <dgm:t>
        <a:bodyPr/>
        <a:lstStyle/>
        <a:p>
          <a:endParaRPr lang="en-US"/>
        </a:p>
      </dgm:t>
    </dgm:pt>
    <dgm:pt modelId="{EC422FED-773C-4FB4-92F4-3F5600840FBE}" type="sibTrans" cxnId="{3A15BA93-B32F-4246-8C64-0085C1386A8D}">
      <dgm:prSet/>
      <dgm:spPr/>
      <dgm:t>
        <a:bodyPr/>
        <a:lstStyle/>
        <a:p>
          <a:endParaRPr lang="en-US"/>
        </a:p>
      </dgm:t>
    </dgm:pt>
    <dgm:pt modelId="{1A41782D-07A2-4BFB-A31D-D2C8A98DA68A}">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mn-lt"/>
            </a:rPr>
            <a:t>entirely made of metal: the case, the end-caps, the runners, even the tube to suck up the dust are mild steel</a:t>
          </a:r>
          <a:endParaRPr lang="en-US" sz="1400" dirty="0">
            <a:solidFill>
              <a:srgbClr val="00B050"/>
            </a:solidFill>
            <a:latin typeface="+mn-lt"/>
          </a:endParaRPr>
        </a:p>
      </dgm:t>
    </dgm:pt>
    <dgm:pt modelId="{83308CCF-D53E-4732-8968-D233BB664CFF}" type="parTrans" cxnId="{FA1F0078-E67A-4E23-9AE4-612C3DC9B9A0}">
      <dgm:prSet/>
      <dgm:spPr/>
      <dgm:t>
        <a:bodyPr/>
        <a:lstStyle/>
        <a:p>
          <a:endParaRPr lang="en-US"/>
        </a:p>
      </dgm:t>
    </dgm:pt>
    <dgm:pt modelId="{5B314041-F57B-4818-9CB0-77D199161964}" type="sibTrans" cxnId="{FA1F0078-E67A-4E23-9AE4-612C3DC9B9A0}">
      <dgm:prSet/>
      <dgm:spPr/>
      <dgm:t>
        <a:bodyPr/>
        <a:lstStyle/>
        <a:p>
          <a:endParaRPr lang="en-US"/>
        </a:p>
      </dgm:t>
    </dgm:pt>
    <dgm:pt modelId="{CF5BF9FF-B5DC-46CF-B545-BB8BBEAD663C}">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mn-lt"/>
            </a:rPr>
            <a:t>metals have entirely replaced natural materials.</a:t>
          </a:r>
          <a:endParaRPr lang="en-US" sz="1400" dirty="0">
            <a:solidFill>
              <a:srgbClr val="00B050"/>
            </a:solidFill>
            <a:latin typeface="+mn-lt"/>
          </a:endParaRPr>
        </a:p>
      </dgm:t>
    </dgm:pt>
    <dgm:pt modelId="{CF97134B-87D8-4DE6-B79E-DB4DEFA3B4F4}" type="parTrans" cxnId="{10B54C8D-3B62-425B-BE9C-DFDF8D89B8A3}">
      <dgm:prSet/>
      <dgm:spPr/>
      <dgm:t>
        <a:bodyPr/>
        <a:lstStyle/>
        <a:p>
          <a:endParaRPr lang="en-US"/>
        </a:p>
      </dgm:t>
    </dgm:pt>
    <dgm:pt modelId="{63951B04-22E6-465F-B7ED-8AD0E207228A}" type="sibTrans" cxnId="{10B54C8D-3B62-425B-BE9C-DFDF8D89B8A3}">
      <dgm:prSet/>
      <dgm:spPr/>
      <dgm:t>
        <a:bodyPr/>
        <a:lstStyle/>
        <a:p>
          <a:endParaRPr lang="en-US"/>
        </a:p>
      </dgm:t>
    </dgm:pt>
    <dgm:pt modelId="{610C7D8F-0848-41D1-BF14-6E86DE2AADF2}">
      <dgm:prSet phldrT="[Text]" custT="1"/>
      <dgm:spPr/>
      <dgm:t>
        <a:bodyPr/>
        <a:lstStyle/>
        <a:p>
          <a:pPr algn="just"/>
          <a:r>
            <a:rPr lang="en-US" sz="1400" dirty="0" smtClean="0">
              <a:solidFill>
                <a:srgbClr val="00B050"/>
              </a:solidFill>
            </a:rPr>
            <a:t>The casing is entirely polymeric, and is an example of good design with plastics. (Propylene) </a:t>
          </a:r>
          <a:endParaRPr lang="en-US" sz="1400" dirty="0">
            <a:solidFill>
              <a:srgbClr val="00B050"/>
            </a:solidFill>
          </a:endParaRPr>
        </a:p>
      </dgm:t>
    </dgm:pt>
    <dgm:pt modelId="{11FF8602-F297-4C08-9ADB-A8249621CBD3}" type="parTrans" cxnId="{F94554EA-90A2-4BFD-9A93-3F1964CDBF1A}">
      <dgm:prSet/>
      <dgm:spPr/>
      <dgm:t>
        <a:bodyPr/>
        <a:lstStyle/>
        <a:p>
          <a:endParaRPr lang="en-US"/>
        </a:p>
      </dgm:t>
    </dgm:pt>
    <dgm:pt modelId="{5BE4867E-7ADD-45F9-8460-30002ACFD4E5}" type="sibTrans" cxnId="{F94554EA-90A2-4BFD-9A93-3F1964CDBF1A}">
      <dgm:prSet/>
      <dgm:spPr/>
      <dgm:t>
        <a:bodyPr/>
        <a:lstStyle/>
        <a:p>
          <a:endParaRPr lang="en-US"/>
        </a:p>
      </dgm:t>
    </dgm:pt>
    <dgm:pt modelId="{B477C433-DC8E-47E1-A2AE-7F886B2C12D7}">
      <dgm:prSet phldrT="[Text]" custT="1"/>
      <dgm:spPr/>
      <dgm:t>
        <a:bodyPr/>
        <a:lstStyle/>
        <a:p>
          <a:pPr algn="just"/>
          <a:r>
            <a:rPr lang="en-US" sz="1400" dirty="0" smtClean="0">
              <a:solidFill>
                <a:srgbClr val="00B050"/>
              </a:solidFill>
            </a:rPr>
            <a:t>No metal is visible anywhere. </a:t>
          </a:r>
          <a:endParaRPr lang="en-US" sz="1400" dirty="0">
            <a:solidFill>
              <a:srgbClr val="00B050"/>
            </a:solidFill>
          </a:endParaRPr>
        </a:p>
      </dgm:t>
    </dgm:pt>
    <dgm:pt modelId="{B3C77225-AA03-4C7A-A1F0-CFFBB22529DE}" type="parTrans" cxnId="{26B6FA5A-F802-49EC-8FEB-2CE55B0E2304}">
      <dgm:prSet/>
      <dgm:spPr/>
      <dgm:t>
        <a:bodyPr/>
        <a:lstStyle/>
        <a:p>
          <a:endParaRPr lang="en-US"/>
        </a:p>
      </dgm:t>
    </dgm:pt>
    <dgm:pt modelId="{CED74E51-8F0D-4164-8B3A-0BE126183AE5}" type="sibTrans" cxnId="{26B6FA5A-F802-49EC-8FEB-2CE55B0E2304}">
      <dgm:prSet/>
      <dgm:spPr/>
      <dgm:t>
        <a:bodyPr/>
        <a:lstStyle/>
        <a:p>
          <a:endParaRPr lang="en-US"/>
        </a:p>
      </dgm:t>
    </dgm:pt>
    <dgm:pt modelId="{4DA31984-D69A-4EC0-A204-50524F303744}" type="pres">
      <dgm:prSet presAssocID="{D318DC6C-9E41-48AB-A4D6-787B4A498932}" presName="Name0" presStyleCnt="0">
        <dgm:presLayoutVars>
          <dgm:dir/>
          <dgm:animLvl val="lvl"/>
          <dgm:resizeHandles val="exact"/>
        </dgm:presLayoutVars>
      </dgm:prSet>
      <dgm:spPr/>
      <dgm:t>
        <a:bodyPr/>
        <a:lstStyle/>
        <a:p>
          <a:endParaRPr lang="en-US"/>
        </a:p>
      </dgm:t>
    </dgm:pt>
    <dgm:pt modelId="{4724CCA0-C3A7-47D3-9260-DB90C69E3B04}" type="pres">
      <dgm:prSet presAssocID="{AAFC3991-779A-4520-899B-A6DFAB2C7964}" presName="linNode" presStyleCnt="0"/>
      <dgm:spPr/>
    </dgm:pt>
    <dgm:pt modelId="{B792FDB3-7781-497C-9706-082AAFCF0DB4}" type="pres">
      <dgm:prSet presAssocID="{AAFC3991-779A-4520-899B-A6DFAB2C7964}" presName="parentText" presStyleLbl="node1" presStyleIdx="0" presStyleCnt="3" custScaleX="89806" custScaleY="53882" custLinFactNeighborX="-1433" custLinFactNeighborY="-2626">
        <dgm:presLayoutVars>
          <dgm:chMax val="1"/>
          <dgm:bulletEnabled val="1"/>
        </dgm:presLayoutVars>
      </dgm:prSet>
      <dgm:spPr/>
      <dgm:t>
        <a:bodyPr/>
        <a:lstStyle/>
        <a:p>
          <a:endParaRPr lang="en-US"/>
        </a:p>
      </dgm:t>
    </dgm:pt>
    <dgm:pt modelId="{872B067C-E01A-4547-8256-52203808D67B}" type="pres">
      <dgm:prSet presAssocID="{AAFC3991-779A-4520-899B-A6DFAB2C7964}" presName="descendantText" presStyleLbl="alignAccFollowNode1" presStyleIdx="0" presStyleCnt="3" custScaleX="105046" custScaleY="118985">
        <dgm:presLayoutVars>
          <dgm:bulletEnabled val="1"/>
        </dgm:presLayoutVars>
      </dgm:prSet>
      <dgm:spPr/>
      <dgm:t>
        <a:bodyPr/>
        <a:lstStyle/>
        <a:p>
          <a:endParaRPr lang="en-US"/>
        </a:p>
      </dgm:t>
    </dgm:pt>
    <dgm:pt modelId="{E42FEFDD-4066-4DAB-961C-27F6EF3421CA}" type="pres">
      <dgm:prSet presAssocID="{E758CC43-1864-41DF-A48D-F89F14F9AD46}" presName="sp" presStyleCnt="0"/>
      <dgm:spPr/>
    </dgm:pt>
    <dgm:pt modelId="{80311923-20FA-49D5-A19B-4AC8AE74BB23}" type="pres">
      <dgm:prSet presAssocID="{F2432D4C-8387-4C0F-85D5-6CD76DFB83F2}" presName="linNode" presStyleCnt="0"/>
      <dgm:spPr/>
    </dgm:pt>
    <dgm:pt modelId="{9352F29A-9F64-482F-99F3-296D75F8469D}" type="pres">
      <dgm:prSet presAssocID="{F2432D4C-8387-4C0F-85D5-6CD76DFB83F2}" presName="parentText" presStyleLbl="node1" presStyleIdx="1" presStyleCnt="3" custScaleX="94903" custScaleY="47236">
        <dgm:presLayoutVars>
          <dgm:chMax val="1"/>
          <dgm:bulletEnabled val="1"/>
        </dgm:presLayoutVars>
      </dgm:prSet>
      <dgm:spPr/>
      <dgm:t>
        <a:bodyPr/>
        <a:lstStyle/>
        <a:p>
          <a:endParaRPr lang="en-US"/>
        </a:p>
      </dgm:t>
    </dgm:pt>
    <dgm:pt modelId="{CE9E2FB1-3D5E-4326-A2C6-C9B12E476559}" type="pres">
      <dgm:prSet presAssocID="{F2432D4C-8387-4C0F-85D5-6CD76DFB83F2}" presName="descendantText" presStyleLbl="alignAccFollowNode1" presStyleIdx="1" presStyleCnt="3" custScaleY="68334">
        <dgm:presLayoutVars>
          <dgm:bulletEnabled val="1"/>
        </dgm:presLayoutVars>
      </dgm:prSet>
      <dgm:spPr/>
      <dgm:t>
        <a:bodyPr/>
        <a:lstStyle/>
        <a:p>
          <a:endParaRPr lang="en-US"/>
        </a:p>
      </dgm:t>
    </dgm:pt>
    <dgm:pt modelId="{028742C6-91D2-4EAC-BD8B-D8C987E2FF3C}" type="pres">
      <dgm:prSet presAssocID="{4B8ED66C-C94E-4CC6-9EC2-72F57F35E045}" presName="sp" presStyleCnt="0"/>
      <dgm:spPr/>
    </dgm:pt>
    <dgm:pt modelId="{C4A4BEDC-DAC8-4F66-951F-D6E00C56F87E}" type="pres">
      <dgm:prSet presAssocID="{993136F6-B98C-452A-8D0B-3FE71EDB2D5E}" presName="linNode" presStyleCnt="0"/>
      <dgm:spPr/>
    </dgm:pt>
    <dgm:pt modelId="{DBA85487-1A64-4C67-B054-F6A59D38D4C8}" type="pres">
      <dgm:prSet presAssocID="{993136F6-B98C-452A-8D0B-3FE71EDB2D5E}" presName="parentText" presStyleLbl="node1" presStyleIdx="2" presStyleCnt="3" custScaleX="98777" custScaleY="41893" custLinFactNeighborX="-2867" custLinFactNeighborY="-1235">
        <dgm:presLayoutVars>
          <dgm:chMax val="1"/>
          <dgm:bulletEnabled val="1"/>
        </dgm:presLayoutVars>
      </dgm:prSet>
      <dgm:spPr/>
      <dgm:t>
        <a:bodyPr/>
        <a:lstStyle/>
        <a:p>
          <a:endParaRPr lang="en-US"/>
        </a:p>
      </dgm:t>
    </dgm:pt>
    <dgm:pt modelId="{286B8981-1970-47B0-9499-6BECA58C0E9F}" type="pres">
      <dgm:prSet presAssocID="{993136F6-B98C-452A-8D0B-3FE71EDB2D5E}" presName="descendantText" presStyleLbl="alignAccFollowNode1" presStyleIdx="2" presStyleCnt="3">
        <dgm:presLayoutVars>
          <dgm:bulletEnabled val="1"/>
        </dgm:presLayoutVars>
      </dgm:prSet>
      <dgm:spPr/>
      <dgm:t>
        <a:bodyPr/>
        <a:lstStyle/>
        <a:p>
          <a:endParaRPr lang="en-US"/>
        </a:p>
      </dgm:t>
    </dgm:pt>
  </dgm:ptLst>
  <dgm:cxnLst>
    <dgm:cxn modelId="{71898C1B-AF11-48D8-81AC-6187ED904245}" srcId="{D318DC6C-9E41-48AB-A4D6-787B4A498932}" destId="{AAFC3991-779A-4520-899B-A6DFAB2C7964}" srcOrd="0" destOrd="0" parTransId="{EEA7B758-30FF-4E71-8198-F4E5C85642C5}" sibTransId="{E758CC43-1864-41DF-A48D-F89F14F9AD46}"/>
    <dgm:cxn modelId="{FA1F0078-E67A-4E23-9AE4-612C3DC9B9A0}" srcId="{F2432D4C-8387-4C0F-85D5-6CD76DFB83F2}" destId="{1A41782D-07A2-4BFB-A31D-D2C8A98DA68A}" srcOrd="1" destOrd="0" parTransId="{83308CCF-D53E-4732-8968-D233BB664CFF}" sibTransId="{5B314041-F57B-4818-9CB0-77D199161964}"/>
    <dgm:cxn modelId="{D0010161-E6AD-440C-A4EF-263B1071776E}" type="presOf" srcId="{1A41782D-07A2-4BFB-A31D-D2C8A98DA68A}" destId="{CE9E2FB1-3D5E-4326-A2C6-C9B12E476559}" srcOrd="0" destOrd="1" presId="urn:microsoft.com/office/officeart/2005/8/layout/vList5"/>
    <dgm:cxn modelId="{2C88F330-90F7-4996-976C-9C53CD54AD55}" type="presOf" srcId="{8C8DA8FD-38FE-4823-B21F-127D2BED0739}" destId="{286B8981-1970-47B0-9499-6BECA58C0E9F}" srcOrd="0" destOrd="0" presId="urn:microsoft.com/office/officeart/2005/8/layout/vList5"/>
    <dgm:cxn modelId="{5C35A5CC-ED73-4050-A6D5-25EE665827BD}" type="presOf" srcId="{E87E6C3E-2923-4F63-92A7-23FE07248B3B}" destId="{CE9E2FB1-3D5E-4326-A2C6-C9B12E476559}" srcOrd="0" destOrd="0" presId="urn:microsoft.com/office/officeart/2005/8/layout/vList5"/>
    <dgm:cxn modelId="{F9D2F6CF-E89E-417B-AD60-94E6E34EACC5}" type="presOf" srcId="{610C7D8F-0848-41D1-BF14-6E86DE2AADF2}" destId="{286B8981-1970-47B0-9499-6BECA58C0E9F}" srcOrd="0" destOrd="1" presId="urn:microsoft.com/office/officeart/2005/8/layout/vList5"/>
    <dgm:cxn modelId="{F9536BEA-C0F1-4497-8861-A6B690C42515}" srcId="{AAFC3991-779A-4520-899B-A6DFAB2C7964}" destId="{8BF0793B-95D1-4595-9DFC-EA220B80EB49}" srcOrd="0" destOrd="0" parTransId="{5274D6CC-00F4-4EC2-B126-1FAA5B27EE13}" sibTransId="{060664D8-308F-4C5F-AEB9-1470EE089FE5}"/>
    <dgm:cxn modelId="{461E5BC4-0B78-41AA-A036-442871CCE09A}" type="presOf" srcId="{8BF0793B-95D1-4595-9DFC-EA220B80EB49}" destId="{872B067C-E01A-4547-8256-52203808D67B}" srcOrd="0" destOrd="0" presId="urn:microsoft.com/office/officeart/2005/8/layout/vList5"/>
    <dgm:cxn modelId="{079F8990-A7B2-4468-A959-831EE3EE396A}" type="presOf" srcId="{CF5BF9FF-B5DC-46CF-B545-BB8BBEAD663C}" destId="{CE9E2FB1-3D5E-4326-A2C6-C9B12E476559}" srcOrd="0" destOrd="2" presId="urn:microsoft.com/office/officeart/2005/8/layout/vList5"/>
    <dgm:cxn modelId="{D6C5805D-5EAE-4C91-9B72-AFBA79554601}" srcId="{D318DC6C-9E41-48AB-A4D6-787B4A498932}" destId="{993136F6-B98C-452A-8D0B-3FE71EDB2D5E}" srcOrd="2" destOrd="0" parTransId="{007AE520-86B4-46F3-91BA-63E254BAF237}" sibTransId="{87979047-10E5-4DAD-B8F0-5CCFCF0305B7}"/>
    <dgm:cxn modelId="{BF12DBBE-9665-40EB-AE86-CCA5497E6200}" type="presOf" srcId="{AAFC3991-779A-4520-899B-A6DFAB2C7964}" destId="{B792FDB3-7781-497C-9706-082AAFCF0DB4}" srcOrd="0" destOrd="0" presId="urn:microsoft.com/office/officeart/2005/8/layout/vList5"/>
    <dgm:cxn modelId="{B23A0FF5-88B5-423A-A07F-BE699725CCD0}" srcId="{993136F6-B98C-452A-8D0B-3FE71EDB2D5E}" destId="{8C8DA8FD-38FE-4823-B21F-127D2BED0739}" srcOrd="0" destOrd="0" parTransId="{740D9310-49C7-4009-A485-FDF82E9AC5DB}" sibTransId="{5E9731AD-E491-4322-96F7-657BF10F5436}"/>
    <dgm:cxn modelId="{0276102D-C73A-43C6-8158-78B6B6F4795D}" type="presOf" srcId="{7F181694-3814-40E9-8E3B-6EE02710150E}" destId="{872B067C-E01A-4547-8256-52203808D67B}" srcOrd="0" destOrd="1" presId="urn:microsoft.com/office/officeart/2005/8/layout/vList5"/>
    <dgm:cxn modelId="{EE916F53-EE72-4013-9E8E-C3007E32EC3F}" type="presOf" srcId="{F2432D4C-8387-4C0F-85D5-6CD76DFB83F2}" destId="{9352F29A-9F64-482F-99F3-296D75F8469D}" srcOrd="0" destOrd="0" presId="urn:microsoft.com/office/officeart/2005/8/layout/vList5"/>
    <dgm:cxn modelId="{F94554EA-90A2-4BFD-9A93-3F1964CDBF1A}" srcId="{993136F6-B98C-452A-8D0B-3FE71EDB2D5E}" destId="{610C7D8F-0848-41D1-BF14-6E86DE2AADF2}" srcOrd="1" destOrd="0" parTransId="{11FF8602-F297-4C08-9ADB-A8249621CBD3}" sibTransId="{5BE4867E-7ADD-45F9-8460-30002ACFD4E5}"/>
    <dgm:cxn modelId="{10B54C8D-3B62-425B-BE9C-DFDF8D89B8A3}" srcId="{F2432D4C-8387-4C0F-85D5-6CD76DFB83F2}" destId="{CF5BF9FF-B5DC-46CF-B545-BB8BBEAD663C}" srcOrd="2" destOrd="0" parTransId="{CF97134B-87D8-4DE6-B79E-DB4DEFA3B4F4}" sibTransId="{63951B04-22E6-465F-B7ED-8AD0E207228A}"/>
    <dgm:cxn modelId="{0D352189-D2EC-4D77-AE10-DE7CA6D41806}" type="presOf" srcId="{D318DC6C-9E41-48AB-A4D6-787B4A498932}" destId="{4DA31984-D69A-4EC0-A204-50524F303744}" srcOrd="0" destOrd="0" presId="urn:microsoft.com/office/officeart/2005/8/layout/vList5"/>
    <dgm:cxn modelId="{3A15BA93-B32F-4246-8C64-0085C1386A8D}" srcId="{AAFC3991-779A-4520-899B-A6DFAB2C7964}" destId="{7F181694-3814-40E9-8E3B-6EE02710150E}" srcOrd="1" destOrd="0" parTransId="{DCB59C03-CAF5-40BC-9D8E-724A0DAE61FD}" sibTransId="{EC422FED-773C-4FB4-92F4-3F5600840FBE}"/>
    <dgm:cxn modelId="{DD7958CD-92C4-4386-889D-BE6889CAB3CD}" type="presOf" srcId="{B477C433-DC8E-47E1-A2AE-7F886B2C12D7}" destId="{286B8981-1970-47B0-9499-6BECA58C0E9F}" srcOrd="0" destOrd="2" presId="urn:microsoft.com/office/officeart/2005/8/layout/vList5"/>
    <dgm:cxn modelId="{26B6FA5A-F802-49EC-8FEB-2CE55B0E2304}" srcId="{993136F6-B98C-452A-8D0B-3FE71EDB2D5E}" destId="{B477C433-DC8E-47E1-A2AE-7F886B2C12D7}" srcOrd="2" destOrd="0" parTransId="{B3C77225-AA03-4C7A-A1F0-CFFBB22529DE}" sibTransId="{CED74E51-8F0D-4164-8B3A-0BE126183AE5}"/>
    <dgm:cxn modelId="{1CFB72A4-B45E-4C93-BDB0-780210BF6BAC}" type="presOf" srcId="{993136F6-B98C-452A-8D0B-3FE71EDB2D5E}" destId="{DBA85487-1A64-4C67-B054-F6A59D38D4C8}" srcOrd="0" destOrd="0" presId="urn:microsoft.com/office/officeart/2005/8/layout/vList5"/>
    <dgm:cxn modelId="{59681A5A-6C73-4883-BB55-B8D3BF46BB44}" srcId="{F2432D4C-8387-4C0F-85D5-6CD76DFB83F2}" destId="{E87E6C3E-2923-4F63-92A7-23FE07248B3B}" srcOrd="0" destOrd="0" parTransId="{A4744EC9-DC1C-43E4-A842-B5C9D6819FDC}" sibTransId="{B1D9F23C-6946-4DAC-B1EC-0B44709FE02C}"/>
    <dgm:cxn modelId="{3889C4FC-4B8F-4065-AE6A-7D9857D4EC7E}" srcId="{D318DC6C-9E41-48AB-A4D6-787B4A498932}" destId="{F2432D4C-8387-4C0F-85D5-6CD76DFB83F2}" srcOrd="1" destOrd="0" parTransId="{1517355A-9A74-4DD2-9179-7837F86DFB18}" sibTransId="{4B8ED66C-C94E-4CC6-9EC2-72F57F35E045}"/>
    <dgm:cxn modelId="{643F6A6C-77D7-4153-92AF-73B96C0F6067}" type="presParOf" srcId="{4DA31984-D69A-4EC0-A204-50524F303744}" destId="{4724CCA0-C3A7-47D3-9260-DB90C69E3B04}" srcOrd="0" destOrd="0" presId="urn:microsoft.com/office/officeart/2005/8/layout/vList5"/>
    <dgm:cxn modelId="{6A8943FB-51FA-4901-91DB-491E984AC5B6}" type="presParOf" srcId="{4724CCA0-C3A7-47D3-9260-DB90C69E3B04}" destId="{B792FDB3-7781-497C-9706-082AAFCF0DB4}" srcOrd="0" destOrd="0" presId="urn:microsoft.com/office/officeart/2005/8/layout/vList5"/>
    <dgm:cxn modelId="{8FB05798-A727-4CD4-A31E-878B6ACFC026}" type="presParOf" srcId="{4724CCA0-C3A7-47D3-9260-DB90C69E3B04}" destId="{872B067C-E01A-4547-8256-52203808D67B}" srcOrd="1" destOrd="0" presId="urn:microsoft.com/office/officeart/2005/8/layout/vList5"/>
    <dgm:cxn modelId="{B1B94752-F572-4D01-8A8F-7B19DE427B94}" type="presParOf" srcId="{4DA31984-D69A-4EC0-A204-50524F303744}" destId="{E42FEFDD-4066-4DAB-961C-27F6EF3421CA}" srcOrd="1" destOrd="0" presId="urn:microsoft.com/office/officeart/2005/8/layout/vList5"/>
    <dgm:cxn modelId="{9DFA213F-86FC-4C3F-8500-FD12121ECB69}" type="presParOf" srcId="{4DA31984-D69A-4EC0-A204-50524F303744}" destId="{80311923-20FA-49D5-A19B-4AC8AE74BB23}" srcOrd="2" destOrd="0" presId="urn:microsoft.com/office/officeart/2005/8/layout/vList5"/>
    <dgm:cxn modelId="{ABED9F0E-40D7-4F66-BF03-E6F98D500B80}" type="presParOf" srcId="{80311923-20FA-49D5-A19B-4AC8AE74BB23}" destId="{9352F29A-9F64-482F-99F3-296D75F8469D}" srcOrd="0" destOrd="0" presId="urn:microsoft.com/office/officeart/2005/8/layout/vList5"/>
    <dgm:cxn modelId="{6E4380DC-1468-4BAF-9474-253B6496A5F5}" type="presParOf" srcId="{80311923-20FA-49D5-A19B-4AC8AE74BB23}" destId="{CE9E2FB1-3D5E-4326-A2C6-C9B12E476559}" srcOrd="1" destOrd="0" presId="urn:microsoft.com/office/officeart/2005/8/layout/vList5"/>
    <dgm:cxn modelId="{AC1982E8-AB11-455B-B466-F44EC45798F9}" type="presParOf" srcId="{4DA31984-D69A-4EC0-A204-50524F303744}" destId="{028742C6-91D2-4EAC-BD8B-D8C987E2FF3C}" srcOrd="3" destOrd="0" presId="urn:microsoft.com/office/officeart/2005/8/layout/vList5"/>
    <dgm:cxn modelId="{D8416E5C-D316-4141-8255-B04317B256BD}" type="presParOf" srcId="{4DA31984-D69A-4EC0-A204-50524F303744}" destId="{C4A4BEDC-DAC8-4F66-951F-D6E00C56F87E}" srcOrd="4" destOrd="0" presId="urn:microsoft.com/office/officeart/2005/8/layout/vList5"/>
    <dgm:cxn modelId="{85736A82-84D0-45F9-82B4-BE727C62E38D}" type="presParOf" srcId="{C4A4BEDC-DAC8-4F66-951F-D6E00C56F87E}" destId="{DBA85487-1A64-4C67-B054-F6A59D38D4C8}" srcOrd="0" destOrd="0" presId="urn:microsoft.com/office/officeart/2005/8/layout/vList5"/>
    <dgm:cxn modelId="{A552981B-66E6-46E6-9528-7DB0831B0C0F}" type="presParOf" srcId="{C4A4BEDC-DAC8-4F66-951F-D6E00C56F87E}" destId="{286B8981-1970-47B0-9499-6BECA58C0E9F}"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E61151-3752-4453-92F5-A41E2C0457F6}" type="datetimeFigureOut">
              <a:rPr lang="en-US" smtClean="0"/>
              <a:pPr/>
              <a:t>7/20/2016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4E903-C64F-49BE-9A45-8134EF055B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3C2D290-4067-4A17-B867-FF3D350AB9E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7/20/2016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7/20/2016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7/20/2016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7/20/2016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7/20/2016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7/20/2016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0"/>
            <a:ext cx="6172200" cy="1894362"/>
          </a:xfrm>
        </p:spPr>
        <p:txBody>
          <a:bodyPr>
            <a:noAutofit/>
          </a:bodyPr>
          <a:lstStyle/>
          <a:p>
            <a:r>
              <a:rPr lang="en-US" sz="4000" dirty="0" smtClean="0"/>
              <a:t>Selection of Material and Failure Analysis</a:t>
            </a:r>
            <a:endParaRPr lang="en-US" sz="4000" dirty="0"/>
          </a:p>
        </p:txBody>
      </p:sp>
      <p:sp>
        <p:nvSpPr>
          <p:cNvPr id="3" name="Subtitle 2"/>
          <p:cNvSpPr>
            <a:spLocks noGrp="1"/>
          </p:cNvSpPr>
          <p:nvPr>
            <p:ph type="subTitle" idx="1"/>
          </p:nvPr>
        </p:nvSpPr>
        <p:spPr/>
        <p:txBody>
          <a:bodyPr/>
          <a:lstStyle/>
          <a:p>
            <a:pPr algn="r"/>
            <a:r>
              <a:rPr lang="en-US" dirty="0" smtClean="0"/>
              <a:t>Monil Salot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3200" b="1" dirty="0" smtClean="0">
                <a:solidFill>
                  <a:srgbClr val="00B050"/>
                </a:solidFill>
              </a:rPr>
              <a:t>Function of MSE</a:t>
            </a:r>
            <a:endParaRPr lang="en-US" sz="3200" b="1" dirty="0">
              <a:solidFill>
                <a:srgbClr val="00B050"/>
              </a:solidFill>
            </a:endParaRPr>
          </a:p>
        </p:txBody>
      </p:sp>
      <p:sp>
        <p:nvSpPr>
          <p:cNvPr id="3" name="Content Placeholder 2"/>
          <p:cNvSpPr>
            <a:spLocks noGrp="1"/>
          </p:cNvSpPr>
          <p:nvPr>
            <p:ph idx="1"/>
          </p:nvPr>
        </p:nvSpPr>
        <p:spPr>
          <a:xfrm>
            <a:off x="457200" y="1371600"/>
            <a:ext cx="8229600" cy="1752600"/>
          </a:xfrm>
        </p:spPr>
        <p:txBody>
          <a:bodyPr>
            <a:normAutofit fontScale="92500"/>
          </a:bodyPr>
          <a:lstStyle/>
          <a:p>
            <a:pPr algn="just">
              <a:lnSpc>
                <a:spcPct val="150000"/>
              </a:lnSpc>
            </a:pPr>
            <a:r>
              <a:rPr lang="en-US" sz="2800" dirty="0" smtClean="0"/>
              <a:t>Inventing new materials</a:t>
            </a:r>
          </a:p>
          <a:p>
            <a:pPr algn="just">
              <a:lnSpc>
                <a:spcPct val="150000"/>
              </a:lnSpc>
            </a:pPr>
            <a:r>
              <a:rPr lang="en-US" sz="2800" dirty="0" smtClean="0"/>
              <a:t>Improving previously developed known materials</a:t>
            </a:r>
            <a:endParaRPr lang="en-US" sz="2800" dirty="0"/>
          </a:p>
        </p:txBody>
      </p:sp>
      <p:grpSp>
        <p:nvGrpSpPr>
          <p:cNvPr id="6" name="Group 5"/>
          <p:cNvGrpSpPr/>
          <p:nvPr/>
        </p:nvGrpSpPr>
        <p:grpSpPr>
          <a:xfrm>
            <a:off x="990600" y="3657600"/>
            <a:ext cx="7543800" cy="2438400"/>
            <a:chOff x="990600" y="3657600"/>
            <a:chExt cx="7543800" cy="2438400"/>
          </a:xfrm>
        </p:grpSpPr>
        <p:sp>
          <p:nvSpPr>
            <p:cNvPr id="4" name="Rounded Rectangle 3"/>
            <p:cNvSpPr/>
            <p:nvPr/>
          </p:nvSpPr>
          <p:spPr>
            <a:xfrm>
              <a:off x="990600" y="3657600"/>
              <a:ext cx="7543800" cy="2438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 name="TextBox 4"/>
            <p:cNvSpPr txBox="1"/>
            <p:nvPr/>
          </p:nvSpPr>
          <p:spPr>
            <a:xfrm>
              <a:off x="1371600" y="4038600"/>
              <a:ext cx="6858000" cy="1815882"/>
            </a:xfrm>
            <a:prstGeom prst="rect">
              <a:avLst/>
            </a:prstGeom>
            <a:noFill/>
          </p:spPr>
          <p:txBody>
            <a:bodyPr wrap="square" rtlCol="0">
              <a:spAutoFit/>
            </a:bodyPr>
            <a:lstStyle/>
            <a:p>
              <a:r>
                <a:rPr lang="en-US" sz="2800" dirty="0" smtClean="0"/>
                <a:t>“To establish relationships between a material’s properties, performance, its microstructure, composition synthesis and process”</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92162"/>
          </a:xfrm>
        </p:spPr>
        <p:txBody>
          <a:bodyPr>
            <a:normAutofit/>
          </a:bodyPr>
          <a:lstStyle/>
          <a:p>
            <a:r>
              <a:rPr lang="en-US" sz="3200" b="1" dirty="0" smtClean="0">
                <a:solidFill>
                  <a:srgbClr val="00B050"/>
                </a:solidFill>
                <a:latin typeface="Times New Roman" pitchFamily="18" charset="0"/>
                <a:cs typeface="Times New Roman" pitchFamily="18" charset="0"/>
              </a:rPr>
              <a:t>MSE Tetrahedron?</a:t>
            </a:r>
            <a:endParaRPr lang="en-US" sz="3200" dirty="0">
              <a:solidFill>
                <a:srgbClr val="00B050"/>
              </a:solidFill>
            </a:endParaRPr>
          </a:p>
        </p:txBody>
      </p:sp>
      <p:graphicFrame>
        <p:nvGraphicFramePr>
          <p:cNvPr id="6" name="Diagram 5"/>
          <p:cNvGraphicFramePr/>
          <p:nvPr/>
        </p:nvGraphicFramePr>
        <p:xfrm>
          <a:off x="1295400" y="1143000"/>
          <a:ext cx="6553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fontScale="90000"/>
          </a:bodyPr>
          <a:lstStyle/>
          <a:p>
            <a:r>
              <a:rPr lang="en-US" sz="3600" dirty="0" smtClean="0">
                <a:solidFill>
                  <a:srgbClr val="00B050"/>
                </a:solidFill>
                <a:latin typeface="Times New Roman" pitchFamily="18" charset="0"/>
                <a:cs typeface="Times New Roman" pitchFamily="18" charset="0"/>
              </a:rPr>
              <a:t>Engineering Requirements of Materials</a:t>
            </a:r>
            <a:endParaRPr lang="en-US" sz="36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685800"/>
            <a:ext cx="8305800" cy="2895600"/>
          </a:xfrm>
        </p:spPr>
        <p:txBody>
          <a:bodyPr>
            <a:noAutofit/>
          </a:bodyPr>
          <a:lstStyle/>
          <a:p>
            <a:pPr algn="just">
              <a:lnSpc>
                <a:spcPct val="150000"/>
              </a:lnSpc>
            </a:pPr>
            <a:r>
              <a:rPr lang="en-US" sz="2400" dirty="0" smtClean="0">
                <a:latin typeface="Times New Roman" pitchFamily="18" charset="0"/>
                <a:cs typeface="Times New Roman" pitchFamily="18" charset="0"/>
              </a:rPr>
              <a:t>Engineering requirements of a material means as what is expected from the material so that the same can be success fully used for making engineering components.</a:t>
            </a:r>
          </a:p>
          <a:p>
            <a:pPr algn="just">
              <a:lnSpc>
                <a:spcPct val="150000"/>
              </a:lnSpc>
            </a:pPr>
            <a:r>
              <a:rPr lang="en-US" sz="2400" dirty="0" smtClean="0">
                <a:latin typeface="Times New Roman" pitchFamily="18" charset="0"/>
                <a:cs typeface="Times New Roman" pitchFamily="18" charset="0"/>
              </a:rPr>
              <a:t>The main engineering requirements of material fall under three categories.</a:t>
            </a:r>
          </a:p>
          <a:p>
            <a:pPr algn="just">
              <a:lnSpc>
                <a:spcPct val="150000"/>
              </a:lnSpc>
              <a:buNone/>
            </a:pPr>
            <a:endParaRPr lang="en-US" sz="2400" dirty="0" smtClean="0">
              <a:latin typeface="Times New Roman" pitchFamily="18" charset="0"/>
              <a:cs typeface="Times New Roman" pitchFamily="18" charset="0"/>
            </a:endParaRPr>
          </a:p>
        </p:txBody>
      </p:sp>
      <p:graphicFrame>
        <p:nvGraphicFramePr>
          <p:cNvPr id="4" name="Diagram 3"/>
          <p:cNvGraphicFramePr/>
          <p:nvPr/>
        </p:nvGraphicFramePr>
        <p:xfrm>
          <a:off x="1524000" y="3581400"/>
          <a:ext cx="60960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solidFill>
                  <a:srgbClr val="00B050"/>
                </a:solidFill>
              </a:rPr>
              <a:t>Classification of Engineering materials</a:t>
            </a:r>
            <a:endParaRPr lang="en-US" sz="3600" b="1" dirty="0">
              <a:solidFill>
                <a:srgbClr val="00B050"/>
              </a:solidFill>
            </a:endParaRPr>
          </a:p>
        </p:txBody>
      </p:sp>
      <p:pic>
        <p:nvPicPr>
          <p:cNvPr id="1026" name="Picture 2"/>
          <p:cNvPicPr>
            <a:picLocks noGrp="1" noChangeAspect="1" noChangeArrowheads="1"/>
          </p:cNvPicPr>
          <p:nvPr>
            <p:ph idx="1"/>
          </p:nvPr>
        </p:nvPicPr>
        <p:blipFill>
          <a:blip r:embed="rId3"/>
          <a:srcRect l="24430" t="11785" r="27271" b="4034"/>
          <a:stretch>
            <a:fillRect/>
          </a:stretch>
        </p:blipFill>
        <p:spPr bwMode="auto">
          <a:xfrm>
            <a:off x="304800" y="990600"/>
            <a:ext cx="5638800"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609600" y="6059269"/>
            <a:ext cx="8077200" cy="646331"/>
          </a:xfrm>
          <a:prstGeom prst="rect">
            <a:avLst/>
          </a:prstGeom>
        </p:spPr>
        <p:txBody>
          <a:bodyPr wrap="square">
            <a:spAutoFit/>
          </a:bodyPr>
          <a:lstStyle/>
          <a:p>
            <a:r>
              <a:rPr lang="en-US" dirty="0" smtClean="0"/>
              <a:t>The basic families of metals, ceramics, glasses, polymers, and </a:t>
            </a:r>
            <a:r>
              <a:rPr lang="en-US" dirty="0" err="1" smtClean="0"/>
              <a:t>elastomers</a:t>
            </a:r>
            <a:r>
              <a:rPr lang="en-US" dirty="0" smtClean="0"/>
              <a:t> can be combined in various geometries to create hybrids</a:t>
            </a:r>
            <a:endParaRPr lang="en-US" dirty="0"/>
          </a:p>
        </p:txBody>
      </p:sp>
      <p:grpSp>
        <p:nvGrpSpPr>
          <p:cNvPr id="3" name="Group 8"/>
          <p:cNvGrpSpPr/>
          <p:nvPr/>
        </p:nvGrpSpPr>
        <p:grpSpPr>
          <a:xfrm>
            <a:off x="6248400" y="1219200"/>
            <a:ext cx="2667000" cy="4102388"/>
            <a:chOff x="6248400" y="1219200"/>
            <a:chExt cx="2667000" cy="4102388"/>
          </a:xfrm>
        </p:grpSpPr>
        <p:sp>
          <p:nvSpPr>
            <p:cNvPr id="7" name="TextBox 6"/>
            <p:cNvSpPr txBox="1"/>
            <p:nvPr/>
          </p:nvSpPr>
          <p:spPr>
            <a:xfrm>
              <a:off x="6324600" y="1219200"/>
              <a:ext cx="2590800" cy="1492716"/>
            </a:xfrm>
            <a:prstGeom prst="rect">
              <a:avLst/>
            </a:prstGeom>
            <a:noFill/>
          </p:spPr>
          <p:txBody>
            <a:bodyPr wrap="square" rtlCol="0">
              <a:spAutoFit/>
            </a:bodyPr>
            <a:lstStyle/>
            <a:p>
              <a:r>
                <a:rPr lang="en-US" sz="1300" b="1" dirty="0" smtClean="0"/>
                <a:t>PE</a:t>
              </a:r>
              <a:r>
                <a:rPr lang="en-US" sz="1300" dirty="0" smtClean="0"/>
                <a:t> Polyethylene</a:t>
              </a:r>
            </a:p>
            <a:p>
              <a:r>
                <a:rPr lang="en-US" sz="1300" b="1" dirty="0" smtClean="0"/>
                <a:t>PP</a:t>
              </a:r>
              <a:r>
                <a:rPr lang="en-US" sz="1300" dirty="0" smtClean="0"/>
                <a:t> Polypropylene</a:t>
              </a:r>
            </a:p>
            <a:p>
              <a:r>
                <a:rPr lang="en-US" sz="1300" b="1" dirty="0" smtClean="0"/>
                <a:t>PET</a:t>
              </a:r>
              <a:r>
                <a:rPr lang="en-US" sz="1300" dirty="0" smtClean="0"/>
                <a:t> Polyethylene </a:t>
              </a:r>
              <a:r>
                <a:rPr lang="en-US" sz="1300" dirty="0" err="1" smtClean="0"/>
                <a:t>terephthalate</a:t>
              </a:r>
              <a:endParaRPr lang="en-US" sz="1300" dirty="0" smtClean="0"/>
            </a:p>
            <a:p>
              <a:r>
                <a:rPr lang="en-US" sz="1300" b="1" dirty="0" smtClean="0"/>
                <a:t>PC </a:t>
              </a:r>
              <a:r>
                <a:rPr lang="en-US" sz="1300" dirty="0" smtClean="0"/>
                <a:t>Polycarbonates</a:t>
              </a:r>
            </a:p>
            <a:p>
              <a:r>
                <a:rPr lang="en-US" sz="1300" b="1" dirty="0" smtClean="0"/>
                <a:t>PS</a:t>
              </a:r>
              <a:r>
                <a:rPr lang="en-US" sz="1300" dirty="0" smtClean="0"/>
                <a:t> Polystyrene</a:t>
              </a:r>
            </a:p>
            <a:p>
              <a:r>
                <a:rPr lang="en-US" sz="1300" b="1" dirty="0" smtClean="0"/>
                <a:t>PEEK  </a:t>
              </a:r>
              <a:r>
                <a:rPr lang="en-US" sz="1300" dirty="0" smtClean="0"/>
                <a:t>Polyether ether </a:t>
              </a:r>
              <a:r>
                <a:rPr lang="en-US" sz="1300" dirty="0" err="1" smtClean="0"/>
                <a:t>ketone</a:t>
              </a:r>
              <a:endParaRPr lang="en-US" sz="1300" dirty="0" smtClean="0"/>
            </a:p>
            <a:p>
              <a:r>
                <a:rPr lang="en-US" sz="1300" b="1" dirty="0" smtClean="0"/>
                <a:t>PA </a:t>
              </a:r>
              <a:r>
                <a:rPr lang="en-US" sz="1300" dirty="0" smtClean="0"/>
                <a:t>Polyamides</a:t>
              </a:r>
            </a:p>
          </p:txBody>
        </p:sp>
        <p:sp>
          <p:nvSpPr>
            <p:cNvPr id="8" name="Rectangle 7"/>
            <p:cNvSpPr/>
            <p:nvPr/>
          </p:nvSpPr>
          <p:spPr>
            <a:xfrm>
              <a:off x="6248400" y="5029200"/>
              <a:ext cx="2441694" cy="292388"/>
            </a:xfrm>
            <a:prstGeom prst="rect">
              <a:avLst/>
            </a:prstGeom>
          </p:spPr>
          <p:txBody>
            <a:bodyPr wrap="square">
              <a:spAutoFit/>
            </a:bodyPr>
            <a:lstStyle/>
            <a:p>
              <a:r>
                <a:rPr lang="en-US" sz="1300" b="1" dirty="0" smtClean="0"/>
                <a:t>EVA </a:t>
              </a:r>
              <a:r>
                <a:rPr lang="en-US" sz="1300" dirty="0" smtClean="0"/>
                <a:t>Ethylene-vinyl acetate</a:t>
              </a:r>
              <a:endParaRPr lang="en-US" sz="13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B050"/>
                </a:solidFill>
              </a:rPr>
              <a:t>Case study: The evolution of Materials</a:t>
            </a:r>
            <a:endParaRPr lang="en-US" sz="3600" dirty="0">
              <a:solidFill>
                <a:srgbClr val="00B050"/>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algn="just">
              <a:lnSpc>
                <a:spcPct val="150000"/>
              </a:lnSpc>
            </a:pPr>
            <a:r>
              <a:rPr lang="en-US" sz="2400" dirty="0" smtClean="0"/>
              <a:t>100 years ago a doctor said “sweeping and dusting are homicidal practices: they consist of taking dust from the floor, mixing it in the atmosphere, and causing it to be inhaled by the inhabitants of the house. In reality it would be preferable to leave the dust alone where it was.”</a:t>
            </a:r>
          </a:p>
          <a:p>
            <a:pPr algn="just">
              <a:lnSpc>
                <a:spcPct val="150000"/>
              </a:lnSpc>
            </a:pPr>
            <a:r>
              <a:rPr lang="en-US" sz="2000" dirty="0" smtClean="0"/>
              <a:t>People were convinced that dusting merely dispersed it when, as the doctor said, it became yet more infectious.</a:t>
            </a:r>
          </a:p>
          <a:p>
            <a:pPr algn="just">
              <a:lnSpc>
                <a:spcPct val="150000"/>
              </a:lnSpc>
            </a:pPr>
            <a:r>
              <a:rPr lang="en-US" sz="2000" dirty="0" smtClean="0"/>
              <a:t>Do you agree?</a:t>
            </a:r>
          </a:p>
        </p:txBody>
      </p:sp>
      <p:graphicFrame>
        <p:nvGraphicFramePr>
          <p:cNvPr id="4" name="Diagram 3"/>
          <p:cNvGraphicFramePr/>
          <p:nvPr/>
        </p:nvGraphicFramePr>
        <p:xfrm>
          <a:off x="5715000" y="5029200"/>
          <a:ext cx="2590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9375" t="12222" r="13125" b="5556"/>
          <a:stretch>
            <a:fillRect/>
          </a:stretch>
        </p:blipFill>
        <p:spPr bwMode="auto">
          <a:xfrm>
            <a:off x="1524000" y="685800"/>
            <a:ext cx="7162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381000" y="152400"/>
            <a:ext cx="8305800" cy="6400800"/>
            <a:chOff x="381000" y="152400"/>
            <a:chExt cx="8305800" cy="6400800"/>
          </a:xfrm>
        </p:grpSpPr>
        <p:graphicFrame>
          <p:nvGraphicFramePr>
            <p:cNvPr id="5" name="Diagram 4"/>
            <p:cNvGraphicFramePr/>
            <p:nvPr/>
          </p:nvGraphicFramePr>
          <p:xfrm>
            <a:off x="381000" y="152400"/>
            <a:ext cx="83058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5"/>
            <p:cNvGrpSpPr/>
            <p:nvPr/>
          </p:nvGrpSpPr>
          <p:grpSpPr>
            <a:xfrm>
              <a:off x="3352800" y="5334000"/>
              <a:ext cx="5181600" cy="1219200"/>
              <a:chOff x="2194560" y="2883296"/>
              <a:chExt cx="3901440" cy="1219200"/>
            </a:xfrm>
          </p:grpSpPr>
          <p:sp>
            <p:nvSpPr>
              <p:cNvPr id="10" name="Round Same Side Corner Rectangle 9"/>
              <p:cNvSpPr/>
              <p:nvPr/>
            </p:nvSpPr>
            <p:spPr>
              <a:xfrm rot="5400000">
                <a:off x="3535680" y="1542176"/>
                <a:ext cx="1219200" cy="3901440"/>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2194561" y="2934443"/>
                <a:ext cx="3850293" cy="945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endParaRPr lang="en-US" sz="2900" kern="1200" dirty="0"/>
              </a:p>
            </p:txBody>
          </p:sp>
        </p:grpSp>
        <p:grpSp>
          <p:nvGrpSpPr>
            <p:cNvPr id="4" name="Group 6"/>
            <p:cNvGrpSpPr/>
            <p:nvPr/>
          </p:nvGrpSpPr>
          <p:grpSpPr>
            <a:xfrm>
              <a:off x="457200" y="5334000"/>
              <a:ext cx="2743200" cy="1081087"/>
              <a:chOff x="0" y="2752328"/>
              <a:chExt cx="2194560" cy="1309687"/>
            </a:xfrm>
          </p:grpSpPr>
          <p:sp>
            <p:nvSpPr>
              <p:cNvPr id="8" name="Rounded Rectangle 7"/>
              <p:cNvSpPr/>
              <p:nvPr/>
            </p:nvSpPr>
            <p:spPr>
              <a:xfrm>
                <a:off x="0" y="2752328"/>
                <a:ext cx="2194560" cy="1309687"/>
              </a:xfrm>
              <a:prstGeom prst="roundRect">
                <a:avLst/>
              </a:prstGeom>
            </p:spPr>
            <p:style>
              <a:lnRef idx="1">
                <a:schemeClr val="accent3"/>
              </a:lnRef>
              <a:fillRef idx="2">
                <a:schemeClr val="accent3"/>
              </a:fillRef>
              <a:effectRef idx="1">
                <a:schemeClr val="accent3"/>
              </a:effectRef>
              <a:fontRef idx="minor">
                <a:schemeClr val="dk1"/>
              </a:fontRef>
            </p:style>
          </p:sp>
          <p:sp>
            <p:nvSpPr>
              <p:cNvPr id="9" name="Rounded Rectangle 6"/>
              <p:cNvSpPr/>
              <p:nvPr/>
            </p:nvSpPr>
            <p:spPr>
              <a:xfrm>
                <a:off x="63934" y="2816262"/>
                <a:ext cx="2066692" cy="1181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4400" kern="1200" dirty="0" smtClean="0">
                    <a:solidFill>
                      <a:srgbClr val="00B050"/>
                    </a:solidFill>
                  </a:rPr>
                  <a:t>1997</a:t>
                </a:r>
                <a:endParaRPr lang="en-US" sz="4400" kern="1200" dirty="0">
                  <a:solidFill>
                    <a:srgbClr val="00B050"/>
                  </a:solidFill>
                </a:endParaRPr>
              </a:p>
            </p:txBody>
          </p:sp>
        </p:grpSp>
      </p:grpSp>
      <p:sp>
        <p:nvSpPr>
          <p:cNvPr id="13" name="Rectangle 12"/>
          <p:cNvSpPr/>
          <p:nvPr/>
        </p:nvSpPr>
        <p:spPr>
          <a:xfrm>
            <a:off x="3505200" y="5334000"/>
            <a:ext cx="4953000" cy="1169551"/>
          </a:xfrm>
          <a:prstGeom prst="rect">
            <a:avLst/>
          </a:prstGeom>
        </p:spPr>
        <p:txBody>
          <a:bodyPr wrap="square">
            <a:spAutoFit/>
          </a:bodyPr>
          <a:lstStyle/>
          <a:p>
            <a:pPr algn="just">
              <a:buFont typeface="Arial" pitchFamily="34" charset="0"/>
              <a:buChar char="•"/>
            </a:pPr>
            <a:r>
              <a:rPr lang="en-US" sz="1400" dirty="0" smtClean="0">
                <a:solidFill>
                  <a:srgbClr val="00B050"/>
                </a:solidFill>
              </a:rPr>
              <a:t>a testament to good industrial design and imaginative marketing.</a:t>
            </a:r>
          </a:p>
          <a:p>
            <a:pPr>
              <a:buFont typeface="Arial" pitchFamily="34" charset="0"/>
              <a:buChar char="•"/>
            </a:pPr>
            <a:r>
              <a:rPr lang="en-US" sz="1400" dirty="0" smtClean="0">
                <a:solidFill>
                  <a:srgbClr val="00B050"/>
                </a:solidFill>
              </a:rPr>
              <a:t>inertial separation rather than filtration.</a:t>
            </a:r>
          </a:p>
          <a:p>
            <a:pPr>
              <a:buFont typeface="Arial" pitchFamily="34" charset="0"/>
              <a:buChar char="•"/>
            </a:pPr>
            <a:r>
              <a:rPr lang="en-US" sz="1400" dirty="0" smtClean="0">
                <a:solidFill>
                  <a:srgbClr val="00B050"/>
                </a:solidFill>
              </a:rPr>
              <a:t>the power and rotation speed have to be high; the product is larger, heavier and more expensive</a:t>
            </a:r>
            <a:endParaRPr lang="en-US" sz="1400"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b="1" u="sng" dirty="0" smtClean="0"/>
              <a:t>The Design Process</a:t>
            </a:r>
            <a:endParaRPr lang="en-US" sz="3600" dirty="0"/>
          </a:p>
        </p:txBody>
      </p:sp>
      <p:pic>
        <p:nvPicPr>
          <p:cNvPr id="1026" name="Picture 2"/>
          <p:cNvPicPr>
            <a:picLocks noGrp="1" noChangeAspect="1" noChangeArrowheads="1"/>
          </p:cNvPicPr>
          <p:nvPr>
            <p:ph idx="1"/>
          </p:nvPr>
        </p:nvPicPr>
        <p:blipFill>
          <a:blip r:embed="rId2"/>
          <a:srcRect l="29824" t="11793" r="21053" b="7115"/>
          <a:stretch>
            <a:fillRect/>
          </a:stretch>
        </p:blipFill>
        <p:spPr bwMode="auto">
          <a:xfrm>
            <a:off x="838200" y="838200"/>
            <a:ext cx="7162800" cy="4953000"/>
          </a:xfrm>
          <a:prstGeom prst="rect">
            <a:avLst/>
          </a:prstGeom>
          <a:noFill/>
          <a:ln w="9525">
            <a:noFill/>
            <a:miter lim="800000"/>
            <a:headEnd/>
            <a:tailEnd/>
          </a:ln>
          <a:effectLst/>
        </p:spPr>
      </p:pic>
      <p:sp>
        <p:nvSpPr>
          <p:cNvPr id="5" name="Rectangle 4"/>
          <p:cNvSpPr/>
          <p:nvPr/>
        </p:nvSpPr>
        <p:spPr>
          <a:xfrm>
            <a:off x="0" y="5867400"/>
            <a:ext cx="9144000" cy="923330"/>
          </a:xfrm>
          <a:prstGeom prst="rect">
            <a:avLst/>
          </a:prstGeom>
        </p:spPr>
        <p:txBody>
          <a:bodyPr wrap="square">
            <a:spAutoFit/>
          </a:bodyPr>
          <a:lstStyle/>
          <a:p>
            <a:pPr algn="just"/>
            <a:r>
              <a:rPr lang="en-US" dirty="0" smtClean="0"/>
              <a:t>The design flow chart. The design proceeds from the identification of a market need, clarified as a set of design requirements, through concept, embodiment and detailed analysis to a product specification.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55641"/>
          </a:xfrm>
          <a:prstGeom prst="rect">
            <a:avLst/>
          </a:prstGeom>
        </p:spPr>
        <p:txBody>
          <a:bodyPr wrap="square">
            <a:spAutoFit/>
          </a:bodyPr>
          <a:lstStyle/>
          <a:p>
            <a:pPr algn="just">
              <a:lnSpc>
                <a:spcPct val="150000"/>
              </a:lnSpc>
              <a:buFont typeface="Wingdings" pitchFamily="2" charset="2"/>
              <a:buChar char="§"/>
            </a:pPr>
            <a:r>
              <a:rPr lang="en-US" sz="2000" dirty="0" smtClean="0"/>
              <a:t>The starting point is a market need or a new idea; the end point is the full product specification of a product that fills the need or embodies the idea.</a:t>
            </a:r>
          </a:p>
          <a:p>
            <a:pPr algn="just">
              <a:lnSpc>
                <a:spcPct val="150000"/>
              </a:lnSpc>
              <a:buFont typeface="Wingdings" pitchFamily="2" charset="2"/>
              <a:buChar char="§"/>
            </a:pPr>
            <a:r>
              <a:rPr lang="en-US" sz="2000" dirty="0" smtClean="0"/>
              <a:t>A need must be identified before it can be met. It is essential to define the need precisely, that is, to formulate a need statement, often in the form: ‘‘a device is required to perform task X’’, expressed as a set of design requirements. Writers on design emphasize that the statement and its elaboration in the design requirements should be solution-neutral (i.e. they should not imply how the task will be done), to avoid narrow thinking limited by pre-conceptions.</a:t>
            </a:r>
          </a:p>
          <a:p>
            <a:pPr algn="just">
              <a:lnSpc>
                <a:spcPct val="150000"/>
              </a:lnSpc>
              <a:buFont typeface="Wingdings" pitchFamily="2" charset="2"/>
              <a:buChar char="§"/>
            </a:pPr>
            <a:r>
              <a:rPr lang="en-US" sz="2000" dirty="0" smtClean="0"/>
              <a:t>Between the need statement and the product specification lie the set of stages shown in Figure 1: the stages of conceptual, embodiment and detailed designs.</a:t>
            </a:r>
          </a:p>
          <a:p>
            <a:pPr algn="just">
              <a:lnSpc>
                <a:spcPct val="150000"/>
              </a:lnSpc>
              <a:buFont typeface="Wingdings" pitchFamily="2" charset="2"/>
              <a:buChar char="§"/>
            </a:pPr>
            <a:r>
              <a:rPr lang="en-US" sz="2000" dirty="0" smtClean="0"/>
              <a:t>The product itself is called a technical system. </a:t>
            </a:r>
          </a:p>
          <a:p>
            <a:pPr algn="just">
              <a:lnSpc>
                <a:spcPct val="150000"/>
              </a:lnSpc>
              <a:buFont typeface="Wingdings" pitchFamily="2" charset="2"/>
              <a:buChar char="§"/>
            </a:pPr>
            <a:r>
              <a:rPr lang="en-US" sz="2000" dirty="0" smtClean="0"/>
              <a:t>A technical system consists of sub-assemblies and components, put together in a way that performs the required task, as in the breakdown</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9375" t="17778" r="26875" b="7778"/>
          <a:stretch>
            <a:fillRect/>
          </a:stretch>
        </p:blipFill>
        <p:spPr bwMode="auto">
          <a:xfrm>
            <a:off x="2133600" y="609600"/>
            <a:ext cx="5334000" cy="5105400"/>
          </a:xfrm>
          <a:prstGeom prst="rect">
            <a:avLst/>
          </a:prstGeom>
          <a:noFill/>
          <a:ln w="9525">
            <a:noFill/>
            <a:miter lim="800000"/>
            <a:headEnd/>
            <a:tailEnd/>
          </a:ln>
          <a:effectLst/>
        </p:spPr>
      </p:pic>
      <p:sp>
        <p:nvSpPr>
          <p:cNvPr id="3" name="Rectangle 2"/>
          <p:cNvSpPr/>
          <p:nvPr/>
        </p:nvSpPr>
        <p:spPr>
          <a:xfrm>
            <a:off x="304800" y="5715000"/>
            <a:ext cx="7848600" cy="646331"/>
          </a:xfrm>
          <a:prstGeom prst="rect">
            <a:avLst/>
          </a:prstGeom>
        </p:spPr>
        <p:txBody>
          <a:bodyPr wrap="square">
            <a:spAutoFit/>
          </a:bodyPr>
          <a:lstStyle/>
          <a:p>
            <a:pPr algn="just"/>
            <a:r>
              <a:rPr lang="en-US" dirty="0" smtClean="0"/>
              <a:t>The analysis of a technical system as a breakdown into assemblies and components. Material and process selection is at the component level.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Unit 1</a:t>
            </a:r>
            <a:endParaRPr lang="en-US" dirty="0"/>
          </a:p>
        </p:txBody>
      </p:sp>
      <p:sp>
        <p:nvSpPr>
          <p:cNvPr id="3" name="Content Placeholder 2"/>
          <p:cNvSpPr>
            <a:spLocks noGrp="1"/>
          </p:cNvSpPr>
          <p:nvPr>
            <p:ph sz="quarter" idx="1"/>
          </p:nvPr>
        </p:nvSpPr>
        <p:spPr/>
        <p:txBody>
          <a:bodyPr/>
          <a:lstStyle/>
          <a:p>
            <a:r>
              <a:rPr lang="en-US" dirty="0" smtClean="0"/>
              <a:t>Philosophy of material selection, motivation for selection, relationship to available resources, concept of resource base, Criteria for selection of engineering materials – service requirements, ease of manufacturing, availability of materials and cost effectiveness.</a:t>
            </a:r>
          </a:p>
          <a:p>
            <a:r>
              <a:rPr lang="en-US" dirty="0" smtClean="0"/>
              <a:t>Selection for mechanical properties like strength, toughness, stiffness, fatigue, creep and temperature resistance.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60303"/>
          </a:xfrm>
          <a:prstGeom prst="rect">
            <a:avLst/>
          </a:prstGeom>
        </p:spPr>
        <p:txBody>
          <a:bodyPr wrap="square">
            <a:spAutoFit/>
          </a:bodyPr>
          <a:lstStyle/>
          <a:p>
            <a:pPr algn="just">
              <a:lnSpc>
                <a:spcPct val="150000"/>
              </a:lnSpc>
              <a:buFont typeface="Arial" pitchFamily="34" charset="0"/>
              <a:buChar char="•"/>
            </a:pPr>
            <a:r>
              <a:rPr lang="en-US" sz="2000" dirty="0" smtClean="0"/>
              <a:t>It is like describing a cat (the system) as made up of one head, one body, one tail, four legs, etc. (the subassemblies),</a:t>
            </a:r>
          </a:p>
          <a:p>
            <a:pPr algn="just">
              <a:lnSpc>
                <a:spcPct val="150000"/>
              </a:lnSpc>
              <a:buFont typeface="Arial" pitchFamily="34" charset="0"/>
              <a:buChar char="•"/>
            </a:pPr>
            <a:r>
              <a:rPr lang="en-US" sz="2000" dirty="0" smtClean="0"/>
              <a:t>each composed of components—femurs, quadriceps, claws, fur.</a:t>
            </a:r>
          </a:p>
          <a:p>
            <a:pPr algn="just">
              <a:lnSpc>
                <a:spcPct val="150000"/>
              </a:lnSpc>
              <a:buFont typeface="Arial" pitchFamily="34" charset="0"/>
              <a:buChar char="•"/>
            </a:pPr>
            <a:r>
              <a:rPr lang="en-US" sz="2000" b="1" dirty="0" smtClean="0"/>
              <a:t>This decomposition is a useful way to analyze an existing design, but it is not of much help in the design process itself, that is, in the synthesis of new designs.</a:t>
            </a:r>
          </a:p>
          <a:p>
            <a:pPr algn="just">
              <a:lnSpc>
                <a:spcPct val="150000"/>
              </a:lnSpc>
              <a:buFont typeface="Arial" pitchFamily="34" charset="0"/>
              <a:buChar char="•"/>
            </a:pPr>
            <a:r>
              <a:rPr lang="en-US" sz="2000" dirty="0" smtClean="0"/>
              <a:t>Better, for this purpose, is one based on the ideas of systems analysis. It thinks of the inputs, flows and outputs of information, energy, and materials, as in Fig 3</a:t>
            </a:r>
          </a:p>
          <a:p>
            <a:pPr algn="just">
              <a:lnSpc>
                <a:spcPct val="150000"/>
              </a:lnSpc>
              <a:buFont typeface="Arial" pitchFamily="34" charset="0"/>
              <a:buChar char="•"/>
            </a:pPr>
            <a:r>
              <a:rPr lang="en-US" sz="2000" dirty="0" smtClean="0"/>
              <a:t>The design converts the inputs into the outputs</a:t>
            </a:r>
          </a:p>
          <a:p>
            <a:pPr>
              <a:lnSpc>
                <a:spcPct val="150000"/>
              </a:lnSpc>
              <a:buFont typeface="Arial" pitchFamily="34" charset="0"/>
              <a:buChar char="•"/>
            </a:pPr>
            <a:r>
              <a:rPr lang="en-US" sz="2000" dirty="0" smtClean="0"/>
              <a:t>An electric motor converts electrical into mechanical energy; a forging press takes and reshapes material; a burglar alarm collects information and converts it to noise.</a:t>
            </a:r>
          </a:p>
          <a:p>
            <a:pPr>
              <a:lnSpc>
                <a:spcPct val="150000"/>
              </a:lnSpc>
              <a:buFont typeface="Arial" pitchFamily="34" charset="0"/>
              <a:buChar char="•"/>
            </a:pPr>
            <a:r>
              <a:rPr lang="en-US" sz="2000" dirty="0" smtClean="0"/>
              <a:t> In this approach, the system is broken down into connected sub-systems each of which performs a specific function</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953000"/>
            <a:ext cx="8839200" cy="1938992"/>
          </a:xfrm>
          <a:prstGeom prst="rect">
            <a:avLst/>
          </a:prstGeom>
        </p:spPr>
        <p:txBody>
          <a:bodyPr wrap="square">
            <a:spAutoFit/>
          </a:bodyPr>
          <a:lstStyle/>
          <a:p>
            <a:pPr algn="just">
              <a:buFont typeface="Arial" pitchFamily="34" charset="0"/>
              <a:buChar char="•"/>
            </a:pPr>
            <a:r>
              <a:rPr lang="en-US" sz="2000" dirty="0" smtClean="0"/>
              <a:t>The systems approach to the analysis of a technical system, seen as transformation of energy, materials and information (signals). </a:t>
            </a:r>
          </a:p>
          <a:p>
            <a:pPr algn="just">
              <a:buFont typeface="Arial" pitchFamily="34" charset="0"/>
              <a:buChar char="•"/>
            </a:pPr>
            <a:r>
              <a:rPr lang="en-US" sz="2000" dirty="0" smtClean="0"/>
              <a:t>This approach, when elaborated, helps structure thinking about alternative designs.</a:t>
            </a:r>
          </a:p>
          <a:p>
            <a:pPr algn="just">
              <a:buFont typeface="Arial" pitchFamily="34" charset="0"/>
              <a:buChar char="•"/>
            </a:pPr>
            <a:r>
              <a:rPr lang="en-US" sz="2000" dirty="0" smtClean="0"/>
              <a:t>The resulting arrangement is called the function-structure or function decomposition of the system</a:t>
            </a:r>
            <a:endParaRPr lang="en-US" sz="2000" dirty="0"/>
          </a:p>
        </p:txBody>
      </p:sp>
      <p:pic>
        <p:nvPicPr>
          <p:cNvPr id="3074" name="Picture 2"/>
          <p:cNvPicPr>
            <a:picLocks noChangeAspect="1" noChangeArrowheads="1"/>
          </p:cNvPicPr>
          <p:nvPr/>
        </p:nvPicPr>
        <p:blipFill>
          <a:blip r:embed="rId2"/>
          <a:srcRect l="20000" t="21111" r="6875" b="11111"/>
          <a:stretch>
            <a:fillRect/>
          </a:stretch>
        </p:blipFill>
        <p:spPr bwMode="auto">
          <a:xfrm>
            <a:off x="152400" y="152400"/>
            <a:ext cx="89154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dirty="0" smtClean="0"/>
              <a:t>Process</a:t>
            </a:r>
            <a:endParaRPr lang="en-US" dirty="0"/>
          </a:p>
        </p:txBody>
      </p:sp>
      <p:sp>
        <p:nvSpPr>
          <p:cNvPr id="3" name="Content Placeholder 2"/>
          <p:cNvSpPr>
            <a:spLocks noGrp="1"/>
          </p:cNvSpPr>
          <p:nvPr>
            <p:ph idx="1"/>
          </p:nvPr>
        </p:nvSpPr>
        <p:spPr>
          <a:xfrm>
            <a:off x="228600" y="762000"/>
            <a:ext cx="8915400" cy="6096000"/>
          </a:xfrm>
        </p:spPr>
        <p:txBody>
          <a:bodyPr>
            <a:noAutofit/>
          </a:bodyPr>
          <a:lstStyle/>
          <a:p>
            <a:pPr algn="just">
              <a:lnSpc>
                <a:spcPct val="150000"/>
              </a:lnSpc>
            </a:pPr>
            <a:r>
              <a:rPr lang="en-US" sz="2000" dirty="0" smtClean="0"/>
              <a:t>The design proceeds by developing concepts to perform the functions in the function structure, each based on a working principle. At this, the conceptual design stage, all options are open: the designer considers alternative concepts and the ways in which these might be separated or combined. </a:t>
            </a:r>
          </a:p>
          <a:p>
            <a:pPr algn="just">
              <a:lnSpc>
                <a:spcPct val="150000"/>
              </a:lnSpc>
            </a:pPr>
            <a:r>
              <a:rPr lang="en-US" sz="2000" dirty="0" smtClean="0"/>
              <a:t>The next stage, embodiment, takes the promising concepts and seeks to analyze their operation at an approximate level. This involves sizing the components, and selecting materials that will perform properly in the ranges of stress, temperature, and environment suggested by the design requirements, examining the implications for performance and cost. </a:t>
            </a:r>
          </a:p>
          <a:p>
            <a:pPr algn="just">
              <a:lnSpc>
                <a:spcPct val="150000"/>
              </a:lnSpc>
            </a:pPr>
            <a:r>
              <a:rPr lang="en-US" sz="2000" dirty="0" smtClean="0"/>
              <a:t>The embodiment stage ends with a feasible layout,  which is then passed to the detailed design stage.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dirty="0" smtClean="0"/>
              <a:t>Process</a:t>
            </a:r>
            <a:endParaRPr lang="en-US" dirty="0"/>
          </a:p>
        </p:txBody>
      </p:sp>
      <p:sp>
        <p:nvSpPr>
          <p:cNvPr id="3" name="Content Placeholder 2"/>
          <p:cNvSpPr>
            <a:spLocks noGrp="1"/>
          </p:cNvSpPr>
          <p:nvPr>
            <p:ph idx="1"/>
          </p:nvPr>
        </p:nvSpPr>
        <p:spPr>
          <a:xfrm>
            <a:off x="228600" y="762000"/>
            <a:ext cx="8915400" cy="6096000"/>
          </a:xfrm>
        </p:spPr>
        <p:txBody>
          <a:bodyPr>
            <a:noAutofit/>
          </a:bodyPr>
          <a:lstStyle/>
          <a:p>
            <a:pPr algn="just">
              <a:lnSpc>
                <a:spcPct val="150000"/>
              </a:lnSpc>
            </a:pPr>
            <a:r>
              <a:rPr lang="en-US" sz="2000" dirty="0" smtClean="0"/>
              <a:t>Here specifications for each component are drawn up. Critical components may be subjected to precise mechanical or thermal analysis. </a:t>
            </a:r>
          </a:p>
          <a:p>
            <a:pPr algn="just">
              <a:lnSpc>
                <a:spcPct val="150000"/>
              </a:lnSpc>
            </a:pPr>
            <a:r>
              <a:rPr lang="en-US" sz="2000" dirty="0" smtClean="0"/>
              <a:t>Optimization methods are applied to components and groups of components to maximize performance. </a:t>
            </a:r>
          </a:p>
          <a:p>
            <a:pPr algn="just">
              <a:lnSpc>
                <a:spcPct val="150000"/>
              </a:lnSpc>
            </a:pPr>
            <a:r>
              <a:rPr lang="en-US" sz="2000" dirty="0" smtClean="0"/>
              <a:t>A final choice of geometry and material is made and the methods of production are analyzed and costed. </a:t>
            </a:r>
          </a:p>
          <a:p>
            <a:pPr algn="just">
              <a:lnSpc>
                <a:spcPct val="150000"/>
              </a:lnSpc>
            </a:pPr>
            <a:r>
              <a:rPr lang="en-US" sz="2000" dirty="0" smtClean="0"/>
              <a:t>The stage ends with a detailed production specification.</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28125" t="11111" r="17500" b="4444"/>
          <a:stretch>
            <a:fillRect/>
          </a:stretch>
        </p:blipFill>
        <p:spPr bwMode="auto">
          <a:xfrm>
            <a:off x="1524000" y="0"/>
            <a:ext cx="6629400" cy="5791200"/>
          </a:xfrm>
          <a:prstGeom prst="rect">
            <a:avLst/>
          </a:prstGeom>
          <a:noFill/>
          <a:ln w="9525">
            <a:noFill/>
            <a:miter lim="800000"/>
            <a:headEnd/>
            <a:tailEnd/>
          </a:ln>
          <a:effectLst/>
        </p:spPr>
      </p:pic>
      <p:sp>
        <p:nvSpPr>
          <p:cNvPr id="5" name="Rectangle 4"/>
          <p:cNvSpPr/>
          <p:nvPr/>
        </p:nvSpPr>
        <p:spPr>
          <a:xfrm>
            <a:off x="0" y="5934670"/>
            <a:ext cx="9144000" cy="923330"/>
          </a:xfrm>
          <a:prstGeom prst="rect">
            <a:avLst/>
          </a:prstGeom>
        </p:spPr>
        <p:txBody>
          <a:bodyPr wrap="square">
            <a:spAutoFit/>
          </a:bodyPr>
          <a:lstStyle/>
          <a:p>
            <a:pPr algn="just"/>
            <a:r>
              <a:rPr lang="en-US" dirty="0" smtClean="0"/>
              <a:t>The design flow chart, showing how design tools and materials selection enter the procedure. Information about materials is needed at each stage, but at very different levels of breadth and precision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25" t="23333" r="23125" b="18889"/>
          <a:stretch>
            <a:fillRect/>
          </a:stretch>
        </p:blipFill>
        <p:spPr bwMode="auto">
          <a:xfrm>
            <a:off x="76200" y="0"/>
            <a:ext cx="8991600" cy="4343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2500" t="24444" r="23750" b="23333"/>
          <a:stretch>
            <a:fillRect/>
          </a:stretch>
        </p:blipFill>
        <p:spPr bwMode="auto">
          <a:xfrm>
            <a:off x="0" y="4114800"/>
            <a:ext cx="9144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250" t="22222" r="23125" b="17778"/>
          <a:stretch>
            <a:fillRect/>
          </a:stretch>
        </p:blipFill>
        <p:spPr bwMode="auto">
          <a:xfrm>
            <a:off x="0" y="0"/>
            <a:ext cx="90424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dirty="0" smtClean="0"/>
              <a:t>Types of design</a:t>
            </a:r>
            <a:endParaRPr lang="en-US" dirty="0"/>
          </a:p>
        </p:txBody>
      </p:sp>
      <p:sp>
        <p:nvSpPr>
          <p:cNvPr id="3" name="Content Placeholder 2"/>
          <p:cNvSpPr>
            <a:spLocks noGrp="1"/>
          </p:cNvSpPr>
          <p:nvPr>
            <p:ph idx="1"/>
          </p:nvPr>
        </p:nvSpPr>
        <p:spPr>
          <a:xfrm>
            <a:off x="0" y="685800"/>
            <a:ext cx="8991600" cy="6096000"/>
          </a:xfrm>
        </p:spPr>
        <p:txBody>
          <a:bodyPr>
            <a:noAutofit/>
          </a:bodyPr>
          <a:lstStyle/>
          <a:p>
            <a:pPr marL="457200" indent="-457200" algn="just">
              <a:lnSpc>
                <a:spcPct val="150000"/>
              </a:lnSpc>
              <a:buFont typeface="+mj-lt"/>
              <a:buAutoNum type="arabicPeriod"/>
            </a:pPr>
            <a:r>
              <a:rPr lang="en-US" sz="2400" b="1" u="sng" dirty="0" smtClean="0"/>
              <a:t>Original design</a:t>
            </a:r>
          </a:p>
          <a:p>
            <a:pPr algn="just">
              <a:lnSpc>
                <a:spcPct val="150000"/>
              </a:lnSpc>
            </a:pPr>
            <a:r>
              <a:rPr lang="en-US" sz="2000" dirty="0" smtClean="0"/>
              <a:t>It involves a new idea or working principle (the ball-point pen, the compact disc). </a:t>
            </a:r>
          </a:p>
          <a:p>
            <a:pPr algn="just">
              <a:lnSpc>
                <a:spcPct val="150000"/>
              </a:lnSpc>
            </a:pPr>
            <a:r>
              <a:rPr lang="en-US" sz="2000" dirty="0" smtClean="0"/>
              <a:t>New materials can offer new, unique combinations of properties that enable original design. Thus high-purity silicon enabled the transistor; high-purity glass, the optical fiber; high coercive-force magnets, the miniature earphone, solid-state lasers the compact disc. </a:t>
            </a:r>
          </a:p>
          <a:p>
            <a:pPr algn="just">
              <a:lnSpc>
                <a:spcPct val="150000"/>
              </a:lnSpc>
            </a:pPr>
            <a:r>
              <a:rPr lang="en-US" sz="2000" dirty="0" smtClean="0"/>
              <a:t>Sometimes </a:t>
            </a:r>
            <a:r>
              <a:rPr lang="en-US" sz="1800" dirty="0" smtClean="0"/>
              <a:t>the new material  suggests the new product; sometimes instead the new product demands the development of a new material: nuclear technology drove the development of a series of new zirconium-based alloys and low-carbon stainless steels; space technology stimulated the development of light-weight composites; turbine technology today drives development of high-temperature alloys and ceramics.</a:t>
            </a: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dirty="0" smtClean="0"/>
              <a:t>Types of design</a:t>
            </a:r>
            <a:endParaRPr lang="en-US" dirty="0"/>
          </a:p>
        </p:txBody>
      </p:sp>
      <p:sp>
        <p:nvSpPr>
          <p:cNvPr id="3" name="Content Placeholder 2"/>
          <p:cNvSpPr>
            <a:spLocks noGrp="1"/>
          </p:cNvSpPr>
          <p:nvPr>
            <p:ph idx="1"/>
          </p:nvPr>
        </p:nvSpPr>
        <p:spPr>
          <a:xfrm>
            <a:off x="0" y="762000"/>
            <a:ext cx="8991600" cy="6096000"/>
          </a:xfrm>
        </p:spPr>
        <p:txBody>
          <a:bodyPr>
            <a:noAutofit/>
          </a:bodyPr>
          <a:lstStyle/>
          <a:p>
            <a:pPr marL="457200" indent="-457200" algn="just">
              <a:lnSpc>
                <a:spcPct val="150000"/>
              </a:lnSpc>
              <a:buNone/>
            </a:pPr>
            <a:r>
              <a:rPr lang="en-US" sz="2400" b="1" u="sng" dirty="0" smtClean="0"/>
              <a:t>2. Adaptive or developmental design </a:t>
            </a:r>
          </a:p>
          <a:p>
            <a:pPr marL="457200" indent="-457200" algn="just">
              <a:lnSpc>
                <a:spcPct val="150000"/>
              </a:lnSpc>
            </a:pPr>
            <a:r>
              <a:rPr lang="en-US" sz="2000" dirty="0" smtClean="0"/>
              <a:t>It takes an existing concept and seeks an incremental advance in performance through a refinement of the working principle. </a:t>
            </a:r>
          </a:p>
          <a:p>
            <a:pPr marL="457200" indent="-457200" algn="just">
              <a:lnSpc>
                <a:spcPct val="150000"/>
              </a:lnSpc>
            </a:pPr>
            <a:r>
              <a:rPr lang="en-US" sz="2000" dirty="0" smtClean="0"/>
              <a:t>This, too, is often made possible by developments in materials: polymers replacing metals in household appliances; carbon fiber replacing wood in sports goods. </a:t>
            </a:r>
          </a:p>
          <a:p>
            <a:pPr marL="457200" indent="-457200" algn="just">
              <a:lnSpc>
                <a:spcPct val="150000"/>
              </a:lnSpc>
            </a:pPr>
            <a:r>
              <a:rPr lang="en-US" sz="2000" dirty="0" smtClean="0"/>
              <a:t>The appliance and the sports-goods market are both large and competitive. </a:t>
            </a:r>
          </a:p>
          <a:p>
            <a:pPr marL="457200" indent="-457200" algn="just">
              <a:lnSpc>
                <a:spcPct val="150000"/>
              </a:lnSpc>
            </a:pPr>
            <a:r>
              <a:rPr lang="en-US" sz="2000" dirty="0" smtClean="0"/>
              <a:t>Markets here have frequently been won (and lost) by the way in which the manufacturer has adapted the product by exploiting new materials.</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dirty="0" smtClean="0"/>
              <a:t>Types of design</a:t>
            </a:r>
            <a:endParaRPr lang="en-US" dirty="0"/>
          </a:p>
        </p:txBody>
      </p:sp>
      <p:sp>
        <p:nvSpPr>
          <p:cNvPr id="3" name="Content Placeholder 2"/>
          <p:cNvSpPr>
            <a:spLocks noGrp="1"/>
          </p:cNvSpPr>
          <p:nvPr>
            <p:ph idx="1"/>
          </p:nvPr>
        </p:nvSpPr>
        <p:spPr>
          <a:xfrm>
            <a:off x="0" y="762000"/>
            <a:ext cx="8991600" cy="6096000"/>
          </a:xfrm>
        </p:spPr>
        <p:txBody>
          <a:bodyPr>
            <a:noAutofit/>
          </a:bodyPr>
          <a:lstStyle/>
          <a:p>
            <a:pPr marL="457200" indent="-457200" algn="just">
              <a:lnSpc>
                <a:spcPct val="150000"/>
              </a:lnSpc>
              <a:buNone/>
            </a:pPr>
            <a:r>
              <a:rPr lang="en-US" sz="2400" b="1" dirty="0" smtClean="0"/>
              <a:t>3. </a:t>
            </a:r>
            <a:r>
              <a:rPr lang="en-US" sz="2400" b="1" u="sng" dirty="0" smtClean="0"/>
              <a:t>Variant design </a:t>
            </a:r>
          </a:p>
          <a:p>
            <a:pPr algn="just">
              <a:lnSpc>
                <a:spcPct val="150000"/>
              </a:lnSpc>
            </a:pPr>
            <a:r>
              <a:rPr lang="en-US" sz="2000" dirty="0" smtClean="0"/>
              <a:t>It involves a change of scale or dimension or detailing without change of function or the method of achieving it: the scaling up of boilers, or of pressure vessels, or of turbines, for instance. </a:t>
            </a:r>
          </a:p>
          <a:p>
            <a:pPr algn="just">
              <a:lnSpc>
                <a:spcPct val="150000"/>
              </a:lnSpc>
            </a:pPr>
            <a:r>
              <a:rPr lang="en-US" sz="2000" dirty="0" smtClean="0"/>
              <a:t>Change of scale or circumstances of use may require change of material: small boats are made of fiberglass, large ships are made of steel; small boilers are made of copper, large ones of steel; subsonic planes are made of one alloy, supersonic of another; and for good reasons.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a:t>
            </a:r>
            <a:endParaRPr lang="en-US" dirty="0"/>
          </a:p>
        </p:txBody>
      </p:sp>
      <p:sp>
        <p:nvSpPr>
          <p:cNvPr id="3" name="Content Placeholder 2"/>
          <p:cNvSpPr>
            <a:spLocks noGrp="1"/>
          </p:cNvSpPr>
          <p:nvPr>
            <p:ph sz="quarter" idx="1"/>
          </p:nvPr>
        </p:nvSpPr>
        <p:spPr/>
        <p:txBody>
          <a:bodyPr/>
          <a:lstStyle/>
          <a:p>
            <a:r>
              <a:rPr lang="en-US" dirty="0" smtClean="0"/>
              <a:t>Selection for surface durability like corrosion resistance, wear resistance. Relationship between material selection and material processing.</a:t>
            </a:r>
          </a:p>
          <a:p>
            <a:r>
              <a:rPr lang="en-US" dirty="0" smtClean="0"/>
              <a:t>Identification of required properties. Selection of materials based on available property data and optimization to select the best material.</a:t>
            </a:r>
          </a:p>
          <a:p>
            <a:r>
              <a:rPr lang="en-US" dirty="0" smtClean="0"/>
              <a:t>Case studies in material selection like materials for bearings, gears, automobile structures, aircraft components, ship structures, etc.</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467600" cy="1143000"/>
          </a:xfrm>
        </p:spPr>
        <p:txBody>
          <a:bodyPr>
            <a:noAutofit/>
          </a:bodyPr>
          <a:lstStyle/>
          <a:p>
            <a:r>
              <a:rPr lang="en-US" sz="4000" dirty="0" smtClean="0"/>
              <a:t>Honeycomb Structure showing need of Material Selection (MS)</a:t>
            </a:r>
          </a:p>
        </p:txBody>
      </p:sp>
      <p:pic>
        <p:nvPicPr>
          <p:cNvPr id="3074" name="Picture 2"/>
          <p:cNvPicPr>
            <a:picLocks noGrp="1" noChangeAspect="1" noChangeArrowheads="1"/>
          </p:cNvPicPr>
          <p:nvPr>
            <p:ph idx="1"/>
          </p:nvPr>
        </p:nvPicPr>
        <p:blipFill>
          <a:blip r:embed="rId2"/>
          <a:srcRect l="35794" t="16836" r="25377" b="29288"/>
          <a:stretch>
            <a:fillRect/>
          </a:stretch>
        </p:blipFill>
        <p:spPr bwMode="auto">
          <a:xfrm>
            <a:off x="2590800" y="1905000"/>
            <a:ext cx="4191000" cy="3352800"/>
          </a:xfrm>
          <a:prstGeom prst="rect">
            <a:avLst/>
          </a:prstGeom>
          <a:noFill/>
          <a:ln w="9525">
            <a:noFill/>
            <a:miter lim="800000"/>
            <a:headEnd/>
            <a:tailEnd/>
          </a:ln>
          <a:effectLst/>
        </p:spPr>
      </p:pic>
      <p:sp>
        <p:nvSpPr>
          <p:cNvPr id="5" name="Rectangle 4"/>
          <p:cNvSpPr/>
          <p:nvPr/>
        </p:nvSpPr>
        <p:spPr>
          <a:xfrm>
            <a:off x="762000" y="5715000"/>
            <a:ext cx="6400800" cy="707886"/>
          </a:xfrm>
          <a:prstGeom prst="rect">
            <a:avLst/>
          </a:prstGeom>
        </p:spPr>
        <p:txBody>
          <a:bodyPr wrap="square">
            <a:spAutoFit/>
          </a:bodyPr>
          <a:lstStyle/>
          <a:p>
            <a:pPr algn="just"/>
            <a:r>
              <a:rPr lang="en-US" sz="2000" dirty="0" smtClean="0"/>
              <a:t>the interaction between function, material, shape and process</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4708981"/>
          </a:xfrm>
          <a:prstGeom prst="rect">
            <a:avLst/>
          </a:prstGeom>
        </p:spPr>
        <p:txBody>
          <a:bodyPr wrap="square">
            <a:spAutoFit/>
          </a:bodyPr>
          <a:lstStyle/>
          <a:p>
            <a:pPr algn="just">
              <a:lnSpc>
                <a:spcPct val="150000"/>
              </a:lnSpc>
              <a:buFont typeface="Arial" pitchFamily="34" charset="0"/>
              <a:buChar char="•"/>
            </a:pPr>
            <a:r>
              <a:rPr lang="en-US" sz="2000" dirty="0" smtClean="0"/>
              <a:t>The first step in tackling it is that of translation, examining the design requirements to identify the constraints that they impose on material choice. </a:t>
            </a:r>
          </a:p>
          <a:p>
            <a:pPr algn="just">
              <a:lnSpc>
                <a:spcPct val="150000"/>
              </a:lnSpc>
              <a:buFont typeface="Arial" pitchFamily="34" charset="0"/>
              <a:buChar char="•"/>
            </a:pPr>
            <a:r>
              <a:rPr lang="en-US" sz="2000" dirty="0" smtClean="0"/>
              <a:t>The immensely wide choice is narrowed, first, by screening-out the materials that cannot meet the constraints. </a:t>
            </a:r>
          </a:p>
          <a:p>
            <a:pPr algn="just">
              <a:lnSpc>
                <a:spcPct val="150000"/>
              </a:lnSpc>
              <a:buFont typeface="Arial" pitchFamily="34" charset="0"/>
              <a:buChar char="•"/>
            </a:pPr>
            <a:r>
              <a:rPr lang="en-US" sz="2000" dirty="0" smtClean="0"/>
              <a:t>Further narrowing is achieved by ranking the candidates by their ability to maximize performance. </a:t>
            </a:r>
          </a:p>
          <a:p>
            <a:pPr algn="just">
              <a:lnSpc>
                <a:spcPct val="150000"/>
              </a:lnSpc>
              <a:buFont typeface="Arial" pitchFamily="34" charset="0"/>
              <a:buChar char="•"/>
            </a:pPr>
            <a:r>
              <a:rPr lang="en-US" sz="2000" dirty="0" smtClean="0"/>
              <a:t>Criteria for screening and ranking are derived from the design requirements for a component by an analysis of function, constraints, objectives, and free variables. </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991600" cy="6477000"/>
          </a:xfrm>
        </p:spPr>
        <p:txBody>
          <a:bodyPr>
            <a:noAutofit/>
          </a:bodyPr>
          <a:lstStyle/>
          <a:p>
            <a:pPr algn="just">
              <a:lnSpc>
                <a:spcPct val="150000"/>
              </a:lnSpc>
            </a:pPr>
            <a:r>
              <a:rPr lang="en-US" sz="2000" dirty="0" smtClean="0"/>
              <a:t>The selection of a material and process cannot be separated from the choice of shape. </a:t>
            </a:r>
          </a:p>
          <a:p>
            <a:pPr algn="just">
              <a:lnSpc>
                <a:spcPct val="150000"/>
              </a:lnSpc>
            </a:pPr>
            <a:r>
              <a:rPr lang="en-US" sz="2000" dirty="0" smtClean="0"/>
              <a:t>We use the word ‘‘shape’’ to include the external, macro-shape, and— when necessary—the internal, or micro-shape, as in a honeycomb or cellular structure. </a:t>
            </a:r>
          </a:p>
          <a:p>
            <a:pPr algn="just">
              <a:lnSpc>
                <a:spcPct val="150000"/>
              </a:lnSpc>
            </a:pPr>
            <a:r>
              <a:rPr lang="en-US" sz="2000" dirty="0" smtClean="0"/>
              <a:t>To make the shape, the material is subjected to processes that, collectively, we shall call manufacture: they include primary forming processes (like casting and forging), material removal processes (machining, drilling), finishing processes (such as polishing) and joining processes (e.g. welding).</a:t>
            </a:r>
          </a:p>
          <a:p>
            <a:pPr algn="just">
              <a:lnSpc>
                <a:spcPct val="150000"/>
              </a:lnSpc>
            </a:pPr>
            <a:r>
              <a:rPr lang="en-US" sz="2000" dirty="0" smtClean="0"/>
              <a:t>Function dictates the choice of both material and shape. </a:t>
            </a:r>
          </a:p>
          <a:p>
            <a:pPr algn="just">
              <a:lnSpc>
                <a:spcPct val="150000"/>
              </a:lnSpc>
            </a:pPr>
            <a:r>
              <a:rPr lang="en-US" sz="2000" dirty="0" smtClean="0"/>
              <a:t>Process is influenced by the material: by its formability, Machinability, Weldability, heat-treatability, and so 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991600" cy="6477000"/>
          </a:xfrm>
        </p:spPr>
        <p:txBody>
          <a:bodyPr>
            <a:noAutofit/>
          </a:bodyPr>
          <a:lstStyle/>
          <a:p>
            <a:pPr algn="just">
              <a:lnSpc>
                <a:spcPct val="150000"/>
              </a:lnSpc>
            </a:pPr>
            <a:r>
              <a:rPr lang="en-US" sz="2000" dirty="0" smtClean="0"/>
              <a:t>Process obviously interacts with shape—the process determines the shape, the size, the precision and, of course, the cost. </a:t>
            </a:r>
          </a:p>
          <a:p>
            <a:pPr algn="just">
              <a:lnSpc>
                <a:spcPct val="150000"/>
              </a:lnSpc>
            </a:pPr>
            <a:r>
              <a:rPr lang="en-US" sz="2000" dirty="0" smtClean="0"/>
              <a:t>The interactions are two-way: specification of shape restricts the choice of material and process; but equally the specification of process limits the materials you can use and the shapes they can take. </a:t>
            </a:r>
          </a:p>
          <a:p>
            <a:pPr algn="just">
              <a:lnSpc>
                <a:spcPct val="150000"/>
              </a:lnSpc>
            </a:pPr>
            <a:r>
              <a:rPr lang="en-US" sz="2000" dirty="0" smtClean="0"/>
              <a:t>The more sophisticated the design, the tighter the specifications and the greater the interactions.</a:t>
            </a:r>
          </a:p>
          <a:p>
            <a:pPr algn="just">
              <a:lnSpc>
                <a:spcPct val="150000"/>
              </a:lnSpc>
            </a:pPr>
            <a:r>
              <a:rPr lang="en-US" sz="2000" dirty="0" smtClean="0"/>
              <a:t>It is like making wine: to make cooking wine, almost any grape and fermentation process will do; to make champagne, both grape and process must be tightly constrained.</a:t>
            </a:r>
          </a:p>
          <a:p>
            <a:pPr algn="just">
              <a:lnSpc>
                <a:spcPct val="150000"/>
              </a:lnSpc>
            </a:pPr>
            <a:r>
              <a:rPr lang="en-US" sz="2000" dirty="0" smtClean="0"/>
              <a:t>The interaction between function, material, shape, and process lies at the heart of the material selection process.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20965"/>
            <a:ext cx="8686800" cy="4455835"/>
          </a:xfrm>
          <a:prstGeom prst="rect">
            <a:avLst/>
          </a:prstGeom>
        </p:spPr>
        <p:txBody>
          <a:bodyPr wrap="square">
            <a:spAutoFit/>
          </a:bodyPr>
          <a:lstStyle/>
          <a:p>
            <a:pPr algn="just">
              <a:lnSpc>
                <a:spcPct val="150000"/>
              </a:lnSpc>
              <a:buFont typeface="Arial" pitchFamily="34" charset="0"/>
              <a:buChar char="•"/>
            </a:pPr>
            <a:r>
              <a:rPr lang="en-US" sz="2400" i="1" dirty="0" smtClean="0"/>
              <a:t>To realize the full potential of a new material the product must be redesigned to exploit both the properties and the manufacturing characteristics of the material.</a:t>
            </a:r>
          </a:p>
          <a:p>
            <a:pPr algn="just">
              <a:lnSpc>
                <a:spcPct val="150000"/>
              </a:lnSpc>
            </a:pPr>
            <a:endParaRPr lang="en-US" sz="2400" i="1" dirty="0" smtClean="0"/>
          </a:p>
          <a:p>
            <a:pPr algn="just">
              <a:lnSpc>
                <a:spcPct val="150000"/>
              </a:lnSpc>
              <a:buFont typeface="Arial" pitchFamily="34" charset="0"/>
              <a:buChar char="•"/>
            </a:pPr>
            <a:r>
              <a:rPr lang="en-US" sz="2400" i="1" dirty="0" smtClean="0"/>
              <a:t> The essence of materials selection process is not that one material compete against another, rather, it is that the processes associated with the production or fabrication of one material compete with the processes associated with the other</a:t>
            </a:r>
            <a:endParaRPr lang="en-US" sz="24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457200"/>
            <a:ext cx="7162800" cy="461665"/>
          </a:xfrm>
          <a:prstGeom prst="rect">
            <a:avLst/>
          </a:prstGeom>
        </p:spPr>
        <p:txBody>
          <a:bodyPr wrap="square">
            <a:spAutoFit/>
          </a:bodyPr>
          <a:lstStyle/>
          <a:p>
            <a:pPr algn="just"/>
            <a:r>
              <a:rPr lang="en-US" sz="2400" b="1" dirty="0" smtClean="0">
                <a:solidFill>
                  <a:schemeClr val="tx2"/>
                </a:solidFill>
              </a:rPr>
              <a:t>Initial Screening of Materials (new product)</a:t>
            </a:r>
            <a:endParaRPr lang="en-US" sz="2400" b="1" dirty="0">
              <a:solidFill>
                <a:schemeClr val="tx2"/>
              </a:solidFill>
            </a:endParaRPr>
          </a:p>
        </p:txBody>
      </p:sp>
      <p:sp>
        <p:nvSpPr>
          <p:cNvPr id="3" name="Rectangle 2"/>
          <p:cNvSpPr/>
          <p:nvPr/>
        </p:nvSpPr>
        <p:spPr>
          <a:xfrm>
            <a:off x="914400" y="1600200"/>
            <a:ext cx="7467600" cy="2400657"/>
          </a:xfrm>
          <a:prstGeom prst="rect">
            <a:avLst/>
          </a:prstGeom>
        </p:spPr>
        <p:txBody>
          <a:bodyPr wrap="square">
            <a:spAutoFit/>
          </a:bodyPr>
          <a:lstStyle/>
          <a:p>
            <a:pPr algn="just">
              <a:lnSpc>
                <a:spcPct val="150000"/>
              </a:lnSpc>
              <a:buFont typeface="Wingdings" pitchFamily="2" charset="2"/>
              <a:buChar char="Ø"/>
            </a:pPr>
            <a:r>
              <a:rPr lang="en-US" sz="2000" dirty="0" smtClean="0"/>
              <a:t>Answer questions on the nature of product, its function etc.</a:t>
            </a:r>
          </a:p>
          <a:p>
            <a:pPr algn="just">
              <a:lnSpc>
                <a:spcPct val="150000"/>
              </a:lnSpc>
              <a:buFont typeface="Wingdings" pitchFamily="2" charset="2"/>
              <a:buChar char="Ø"/>
            </a:pPr>
            <a:r>
              <a:rPr lang="en-US" sz="2000" dirty="0" smtClean="0"/>
              <a:t>Need to specify Performance Requirements</a:t>
            </a:r>
          </a:p>
          <a:p>
            <a:pPr algn="just">
              <a:lnSpc>
                <a:spcPct val="150000"/>
              </a:lnSpc>
              <a:buFont typeface="Wingdings" pitchFamily="2" charset="2"/>
              <a:buChar char="Ø"/>
            </a:pPr>
            <a:r>
              <a:rPr lang="en-US" sz="2000" dirty="0" smtClean="0"/>
              <a:t>Outline Materials Performance and Processing Requirements</a:t>
            </a:r>
          </a:p>
          <a:p>
            <a:pPr algn="just">
              <a:lnSpc>
                <a:spcPct val="150000"/>
              </a:lnSpc>
              <a:buFont typeface="Wingdings" pitchFamily="2" charset="2"/>
              <a:buChar char="Ø"/>
            </a:pPr>
            <a:r>
              <a:rPr lang="en-US" sz="2000" dirty="0" smtClean="0"/>
              <a:t>Certain materials will be eliminated and other short become candidates</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noAutofit/>
          </a:bodyPr>
          <a:lstStyle/>
          <a:p>
            <a:r>
              <a:rPr lang="en-US" sz="3600" b="1" u="sng" dirty="0" smtClean="0">
                <a:solidFill>
                  <a:schemeClr val="tx2"/>
                </a:solidFill>
              </a:rPr>
              <a:t>Case study: </a:t>
            </a:r>
            <a:r>
              <a:rPr lang="en-US" sz="3600" b="1" dirty="0" smtClean="0">
                <a:solidFill>
                  <a:schemeClr val="tx2"/>
                </a:solidFill>
              </a:rPr>
              <a:t>The Material Selection based on the design and function</a:t>
            </a:r>
            <a:endParaRPr lang="en-US" sz="3600" b="1" dirty="0">
              <a:solidFill>
                <a:schemeClr val="tx2"/>
              </a:solidFill>
            </a:endParaRPr>
          </a:p>
        </p:txBody>
      </p:sp>
      <p:sp>
        <p:nvSpPr>
          <p:cNvPr id="5" name="Content Placeholder 4"/>
          <p:cNvSpPr>
            <a:spLocks noGrp="1"/>
          </p:cNvSpPr>
          <p:nvPr>
            <p:ph idx="1"/>
          </p:nvPr>
        </p:nvSpPr>
        <p:spPr>
          <a:xfrm>
            <a:off x="457200" y="2332037"/>
            <a:ext cx="8229600" cy="4525963"/>
          </a:xfrm>
        </p:spPr>
        <p:txBody>
          <a:bodyPr>
            <a:normAutofit/>
          </a:bodyPr>
          <a:lstStyle/>
          <a:p>
            <a:pPr algn="just">
              <a:lnSpc>
                <a:spcPct val="150000"/>
              </a:lnSpc>
            </a:pPr>
            <a:r>
              <a:rPr lang="en-US" sz="2400" dirty="0" smtClean="0"/>
              <a:t>The market need: a device is sought to allow access to wine contained in a corked bottle</a:t>
            </a:r>
          </a:p>
          <a:p>
            <a:pPr algn="just">
              <a:lnSpc>
                <a:spcPct val="150000"/>
              </a:lnSpc>
            </a:pPr>
            <a:r>
              <a:rPr lang="en-US" sz="2400" dirty="0" smtClean="0"/>
              <a:t>“A device is required to allow access to wine in a corked bottle’’ and </a:t>
            </a:r>
            <a:r>
              <a:rPr lang="en-US" sz="2400" b="1" dirty="0" smtClean="0"/>
              <a:t>one might add</a:t>
            </a:r>
            <a:r>
              <a:rPr lang="en-US" sz="2400" dirty="0" smtClean="0"/>
              <a:t>, ‘‘with convenience, at modest cost, and without contaminating the wine.’’</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3750" t="12222" r="21250" b="11111"/>
          <a:stretch>
            <a:fillRect/>
          </a:stretch>
        </p:blipFill>
        <p:spPr bwMode="auto">
          <a:xfrm>
            <a:off x="533400" y="228600"/>
            <a:ext cx="8229600" cy="4191000"/>
          </a:xfrm>
          <a:prstGeom prst="rect">
            <a:avLst/>
          </a:prstGeom>
          <a:noFill/>
          <a:ln w="9525">
            <a:noFill/>
            <a:miter lim="800000"/>
            <a:headEnd/>
            <a:tailEnd/>
          </a:ln>
          <a:effectLst/>
        </p:spPr>
      </p:pic>
      <p:sp>
        <p:nvSpPr>
          <p:cNvPr id="5" name="Rectangle 4"/>
          <p:cNvSpPr/>
          <p:nvPr/>
        </p:nvSpPr>
        <p:spPr>
          <a:xfrm>
            <a:off x="685800" y="4495800"/>
            <a:ext cx="8153400" cy="707886"/>
          </a:xfrm>
          <a:prstGeom prst="rect">
            <a:avLst/>
          </a:prstGeom>
        </p:spPr>
        <p:txBody>
          <a:bodyPr wrap="square">
            <a:spAutoFit/>
          </a:bodyPr>
          <a:lstStyle/>
          <a:p>
            <a:pPr algn="just"/>
            <a:r>
              <a:rPr lang="en-US" sz="2000" b="1" dirty="0" smtClean="0"/>
              <a:t>Five possible concepts, illustrating physical principles, to fill the need</a:t>
            </a:r>
            <a:endParaRPr lang="en-US" sz="2000" b="1" dirty="0"/>
          </a:p>
        </p:txBody>
      </p:sp>
      <p:sp>
        <p:nvSpPr>
          <p:cNvPr id="6" name="Rectangle 5"/>
          <p:cNvSpPr/>
          <p:nvPr/>
        </p:nvSpPr>
        <p:spPr>
          <a:xfrm>
            <a:off x="228600" y="5105400"/>
            <a:ext cx="8610600" cy="1477328"/>
          </a:xfrm>
          <a:prstGeom prst="rect">
            <a:avLst/>
          </a:prstGeom>
        </p:spPr>
        <p:txBody>
          <a:bodyPr wrap="square">
            <a:spAutoFit/>
          </a:bodyPr>
          <a:lstStyle/>
          <a:p>
            <a:pPr algn="just">
              <a:lnSpc>
                <a:spcPct val="150000"/>
              </a:lnSpc>
            </a:pPr>
            <a:r>
              <a:rPr lang="en-US" sz="2000" dirty="0" smtClean="0"/>
              <a:t>In order, they are to remove the cork by axial traction (¼ pulling); to remove it by shear tractions; to push it out from below; to pulverizing it; and to by-pass it altogether—by knocking the neck off the bottle perhaps.</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429000"/>
            <a:ext cx="8153400" cy="400110"/>
          </a:xfrm>
          <a:prstGeom prst="rect">
            <a:avLst/>
          </a:prstGeom>
        </p:spPr>
        <p:txBody>
          <a:bodyPr wrap="square">
            <a:spAutoFit/>
          </a:bodyPr>
          <a:lstStyle/>
          <a:p>
            <a:pPr algn="just"/>
            <a:r>
              <a:rPr lang="en-US" sz="2000" b="1" dirty="0" smtClean="0"/>
              <a:t>Working principles for implementing the first three schemes</a:t>
            </a:r>
            <a:endParaRPr lang="en-US" sz="2000" b="1" dirty="0"/>
          </a:p>
        </p:txBody>
      </p:sp>
      <p:pic>
        <p:nvPicPr>
          <p:cNvPr id="5122" name="Picture 2"/>
          <p:cNvPicPr>
            <a:picLocks noChangeAspect="1" noChangeArrowheads="1"/>
          </p:cNvPicPr>
          <p:nvPr/>
        </p:nvPicPr>
        <p:blipFill>
          <a:blip r:embed="rId2"/>
          <a:srcRect l="18750" t="16667" r="18750" b="24444"/>
          <a:stretch>
            <a:fillRect/>
          </a:stretch>
        </p:blipFill>
        <p:spPr bwMode="auto">
          <a:xfrm>
            <a:off x="685800" y="76200"/>
            <a:ext cx="7620000" cy="3200400"/>
          </a:xfrm>
          <a:prstGeom prst="rect">
            <a:avLst/>
          </a:prstGeom>
          <a:noFill/>
          <a:ln w="9525">
            <a:noFill/>
            <a:miter lim="800000"/>
            <a:headEnd/>
            <a:tailEnd/>
          </a:ln>
          <a:effectLst/>
        </p:spPr>
      </p:pic>
      <p:sp>
        <p:nvSpPr>
          <p:cNvPr id="6" name="Rectangle 5"/>
          <p:cNvSpPr/>
          <p:nvPr/>
        </p:nvSpPr>
        <p:spPr>
          <a:xfrm>
            <a:off x="457200" y="3843278"/>
            <a:ext cx="8458200" cy="2862322"/>
          </a:xfrm>
          <a:prstGeom prst="rect">
            <a:avLst/>
          </a:prstGeom>
        </p:spPr>
        <p:txBody>
          <a:bodyPr wrap="square">
            <a:spAutoFit/>
          </a:bodyPr>
          <a:lstStyle/>
          <a:p>
            <a:pPr algn="just">
              <a:lnSpc>
                <a:spcPct val="150000"/>
              </a:lnSpc>
              <a:buFont typeface="Arial" pitchFamily="34" charset="0"/>
              <a:buChar char="•"/>
            </a:pPr>
            <a:r>
              <a:rPr lang="en-US" sz="2000" dirty="0" smtClean="0"/>
              <a:t>In the first, a screw is threaded into the cork to which an axial pull is applied; </a:t>
            </a:r>
          </a:p>
          <a:p>
            <a:pPr algn="just">
              <a:lnSpc>
                <a:spcPct val="150000"/>
              </a:lnSpc>
              <a:buFont typeface="Arial" pitchFamily="34" charset="0"/>
              <a:buChar char="•"/>
            </a:pPr>
            <a:r>
              <a:rPr lang="en-US" sz="2000" dirty="0" smtClean="0"/>
              <a:t>In the second, slender elastic blades inserted down the sides of the cork apply shear tractions when pulled; and </a:t>
            </a:r>
          </a:p>
          <a:p>
            <a:pPr algn="just">
              <a:lnSpc>
                <a:spcPct val="150000"/>
              </a:lnSpc>
              <a:buFont typeface="Arial" pitchFamily="34" charset="0"/>
              <a:buChar char="•"/>
            </a:pPr>
            <a:r>
              <a:rPr lang="en-US" sz="2000" dirty="0" smtClean="0"/>
              <a:t>In the third the cork is pierced by a hollow needle through which a gas is pumped to push it out.</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4375" t="11111" r="35625" b="6667"/>
          <a:stretch>
            <a:fillRect/>
          </a:stretch>
        </p:blipFill>
        <p:spPr bwMode="auto">
          <a:xfrm>
            <a:off x="381000" y="381000"/>
            <a:ext cx="4495800" cy="6343650"/>
          </a:xfrm>
          <a:prstGeom prst="rect">
            <a:avLst/>
          </a:prstGeom>
          <a:noFill/>
          <a:ln w="9525">
            <a:noFill/>
            <a:miter lim="800000"/>
            <a:headEnd/>
            <a:tailEnd/>
          </a:ln>
          <a:effectLst/>
        </p:spPr>
      </p:pic>
      <p:sp>
        <p:nvSpPr>
          <p:cNvPr id="3" name="Rectangle 2"/>
          <p:cNvSpPr/>
          <p:nvPr/>
        </p:nvSpPr>
        <p:spPr>
          <a:xfrm>
            <a:off x="5334000" y="76200"/>
            <a:ext cx="3657600" cy="3785652"/>
          </a:xfrm>
          <a:prstGeom prst="rect">
            <a:avLst/>
          </a:prstGeom>
        </p:spPr>
        <p:txBody>
          <a:bodyPr wrap="square">
            <a:spAutoFit/>
          </a:bodyPr>
          <a:lstStyle/>
          <a:p>
            <a:pPr algn="just"/>
            <a:r>
              <a:rPr lang="en-US" sz="2000" dirty="0" smtClean="0"/>
              <a:t>Cork removers that employ the working principles of above </a:t>
            </a:r>
          </a:p>
          <a:p>
            <a:pPr marL="457200" indent="-457200" algn="just">
              <a:buAutoNum type="alphaLcParenBoth"/>
            </a:pPr>
            <a:r>
              <a:rPr lang="en-US" sz="2000" dirty="0" smtClean="0"/>
              <a:t>direct pull; </a:t>
            </a:r>
          </a:p>
          <a:p>
            <a:pPr marL="457200" indent="-457200" algn="just">
              <a:buAutoNum type="alphaLcParenBoth"/>
            </a:pPr>
            <a:r>
              <a:rPr lang="en-US" sz="2000" dirty="0" smtClean="0"/>
              <a:t>gear lever, screw-assisted pull; </a:t>
            </a:r>
          </a:p>
          <a:p>
            <a:pPr marL="457200" indent="-457200" algn="just">
              <a:buAutoNum type="alphaLcParenBoth"/>
            </a:pPr>
            <a:r>
              <a:rPr lang="en-US" sz="2000" dirty="0" smtClean="0"/>
              <a:t>spring-assisted pull a spring in the body is compressed as the screw is driven into the cork; </a:t>
            </a:r>
          </a:p>
          <a:p>
            <a:pPr marL="457200" indent="-457200" algn="just">
              <a:buAutoNum type="alphaLcParenBoth"/>
            </a:pPr>
            <a:r>
              <a:rPr lang="en-US" sz="2000" dirty="0" smtClean="0"/>
              <a:t>shear blade systems;</a:t>
            </a:r>
          </a:p>
          <a:p>
            <a:pPr marL="457200" indent="-457200" algn="just">
              <a:buAutoNum type="alphaLcParenBoth"/>
            </a:pPr>
            <a:r>
              <a:rPr lang="en-US" sz="2000" dirty="0" smtClean="0"/>
              <a:t>pressure-induced removal systems.</a:t>
            </a:r>
            <a:endParaRPr lang="en-US" sz="2000" dirty="0"/>
          </a:p>
        </p:txBody>
      </p:sp>
      <p:sp>
        <p:nvSpPr>
          <p:cNvPr id="4" name="Rectangle 3"/>
          <p:cNvSpPr/>
          <p:nvPr/>
        </p:nvSpPr>
        <p:spPr>
          <a:xfrm>
            <a:off x="5105400" y="3962400"/>
            <a:ext cx="4038600" cy="2585323"/>
          </a:xfrm>
          <a:prstGeom prst="rect">
            <a:avLst/>
          </a:prstGeom>
        </p:spPr>
        <p:txBody>
          <a:bodyPr wrap="square">
            <a:spAutoFit/>
          </a:bodyPr>
          <a:lstStyle/>
          <a:p>
            <a:pPr algn="just">
              <a:lnSpc>
                <a:spcPct val="150000"/>
              </a:lnSpc>
            </a:pPr>
            <a:r>
              <a:rPr lang="en-US" dirty="0" smtClean="0"/>
              <a:t>All are described by the function-structure sketched in the upper part of</a:t>
            </a:r>
          </a:p>
          <a:p>
            <a:pPr algn="just">
              <a:lnSpc>
                <a:spcPct val="150000"/>
              </a:lnSpc>
            </a:pPr>
            <a:r>
              <a:rPr lang="en-US" dirty="0" smtClean="0"/>
              <a:t>create a force, transmit a force, apply force to cork. They differ in the working principle by which these functions are achieved,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a:t>
            </a:r>
            <a:endParaRPr lang="en-US" dirty="0"/>
          </a:p>
        </p:txBody>
      </p:sp>
      <p:sp>
        <p:nvSpPr>
          <p:cNvPr id="3" name="Content Placeholder 2"/>
          <p:cNvSpPr>
            <a:spLocks noGrp="1"/>
          </p:cNvSpPr>
          <p:nvPr>
            <p:ph sz="quarter" idx="1"/>
          </p:nvPr>
        </p:nvSpPr>
        <p:spPr/>
        <p:txBody>
          <a:bodyPr/>
          <a:lstStyle/>
          <a:p>
            <a:r>
              <a:rPr lang="en-US" dirty="0" smtClean="0"/>
              <a:t>Importance of failure analysis and its relationship to material selection, fundamental causes of failure, general practice in failure analysis.</a:t>
            </a:r>
          </a:p>
          <a:p>
            <a:r>
              <a:rPr lang="en-US" dirty="0" smtClean="0"/>
              <a:t>Failure- types and characteristics: Identification and characterization of ductile and brittle type of failures. Fracture mechanism, fracture modes and micro </a:t>
            </a:r>
            <a:r>
              <a:rPr lang="en-US" dirty="0" err="1" smtClean="0"/>
              <a:t>fractographic</a:t>
            </a:r>
            <a:r>
              <a:rPr lang="en-US" dirty="0" smtClean="0"/>
              <a:t> features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1250" t="15556" r="23125" b="10000"/>
          <a:stretch>
            <a:fillRect/>
          </a:stretch>
        </p:blipFill>
        <p:spPr bwMode="auto">
          <a:xfrm>
            <a:off x="1295400" y="304800"/>
            <a:ext cx="6781800" cy="5105400"/>
          </a:xfrm>
          <a:prstGeom prst="rect">
            <a:avLst/>
          </a:prstGeom>
          <a:noFill/>
          <a:ln w="9525">
            <a:noFill/>
            <a:miter lim="800000"/>
            <a:headEnd/>
            <a:tailEnd/>
          </a:ln>
          <a:effectLst/>
        </p:spPr>
      </p:pic>
      <p:sp>
        <p:nvSpPr>
          <p:cNvPr id="3" name="Rectangle 2"/>
          <p:cNvSpPr/>
          <p:nvPr/>
        </p:nvSpPr>
        <p:spPr>
          <a:xfrm>
            <a:off x="1219200" y="5638800"/>
            <a:ext cx="7467600" cy="830997"/>
          </a:xfrm>
          <a:prstGeom prst="rect">
            <a:avLst/>
          </a:prstGeom>
        </p:spPr>
        <p:txBody>
          <a:bodyPr wrap="square">
            <a:spAutoFit/>
          </a:bodyPr>
          <a:lstStyle/>
          <a:p>
            <a:pPr algn="just"/>
            <a:r>
              <a:rPr lang="en-US" sz="2400" b="1" dirty="0" smtClean="0"/>
              <a:t>The function structure and working principles of cork removers</a:t>
            </a:r>
            <a:endParaRPr 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40000" t="11111" r="23125" b="5556"/>
          <a:stretch>
            <a:fillRect/>
          </a:stretch>
        </p:blipFill>
        <p:spPr bwMode="auto">
          <a:xfrm>
            <a:off x="533400" y="152400"/>
            <a:ext cx="5029200" cy="6393051"/>
          </a:xfrm>
          <a:prstGeom prst="rect">
            <a:avLst/>
          </a:prstGeom>
          <a:noFill/>
          <a:ln w="9525">
            <a:noFill/>
            <a:miter lim="800000"/>
            <a:headEnd/>
            <a:tailEnd/>
          </a:ln>
          <a:effectLst/>
        </p:spPr>
      </p:pic>
      <p:sp>
        <p:nvSpPr>
          <p:cNvPr id="3" name="Rectangle 2"/>
          <p:cNvSpPr/>
          <p:nvPr/>
        </p:nvSpPr>
        <p:spPr>
          <a:xfrm>
            <a:off x="5334000" y="609600"/>
            <a:ext cx="3657600" cy="5632311"/>
          </a:xfrm>
          <a:prstGeom prst="rect">
            <a:avLst/>
          </a:prstGeom>
        </p:spPr>
        <p:txBody>
          <a:bodyPr wrap="square">
            <a:spAutoFit/>
          </a:bodyPr>
          <a:lstStyle/>
          <a:p>
            <a:pPr algn="just">
              <a:lnSpc>
                <a:spcPct val="150000"/>
              </a:lnSpc>
              <a:buFont typeface="Arial" pitchFamily="34" charset="0"/>
              <a:buChar char="•"/>
            </a:pPr>
            <a:r>
              <a:rPr lang="en-US" sz="2000" dirty="0" smtClean="0"/>
              <a:t>Embodiment sketches for devices based on just one concept—that of axial traction</a:t>
            </a:r>
          </a:p>
          <a:p>
            <a:pPr algn="just">
              <a:lnSpc>
                <a:spcPct val="150000"/>
              </a:lnSpc>
              <a:buFont typeface="Arial" pitchFamily="34" charset="0"/>
              <a:buChar char="•"/>
            </a:pPr>
            <a:r>
              <a:rPr lang="en-US" sz="2000" dirty="0" smtClean="0"/>
              <a:t>Direct pull, levered pull, geared pull and spring assisted pull. </a:t>
            </a:r>
          </a:p>
          <a:p>
            <a:pPr algn="just">
              <a:lnSpc>
                <a:spcPct val="150000"/>
              </a:lnSpc>
              <a:buFont typeface="Arial" pitchFamily="34" charset="0"/>
              <a:buChar char="•"/>
            </a:pPr>
            <a:r>
              <a:rPr lang="en-US" sz="2000" dirty="0" smtClean="0"/>
              <a:t>Each system is made up of components that perform a sub-function. </a:t>
            </a:r>
          </a:p>
          <a:p>
            <a:pPr algn="just">
              <a:lnSpc>
                <a:spcPct val="150000"/>
              </a:lnSpc>
              <a:buFont typeface="Arial" pitchFamily="34" charset="0"/>
              <a:buChar char="•"/>
            </a:pPr>
            <a:r>
              <a:rPr lang="en-US" sz="2000" dirty="0" smtClean="0"/>
              <a:t>The requirements of these sub-functions are the inputs to the materials selection method</a:t>
            </a:r>
            <a:endParaRPr lang="en-US"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600" b="1" u="sng" dirty="0" smtClean="0"/>
              <a:t>Functional Requirements </a:t>
            </a:r>
            <a:endParaRPr lang="en-US" sz="4000" b="1" u="sng" dirty="0"/>
          </a:p>
        </p:txBody>
      </p:sp>
      <p:sp>
        <p:nvSpPr>
          <p:cNvPr id="3" name="Content Placeholder 2"/>
          <p:cNvSpPr>
            <a:spLocks noGrp="1"/>
          </p:cNvSpPr>
          <p:nvPr>
            <p:ph idx="1"/>
          </p:nvPr>
        </p:nvSpPr>
        <p:spPr>
          <a:xfrm>
            <a:off x="381000" y="838200"/>
            <a:ext cx="8229600" cy="4038600"/>
          </a:xfrm>
        </p:spPr>
        <p:txBody>
          <a:bodyPr>
            <a:noAutofit/>
          </a:bodyPr>
          <a:lstStyle/>
          <a:p>
            <a:pPr marL="457200" indent="-457200" algn="just">
              <a:lnSpc>
                <a:spcPct val="150000"/>
              </a:lnSpc>
              <a:buFont typeface="+mj-lt"/>
              <a:buAutoNum type="arabicPeriod"/>
            </a:pPr>
            <a:r>
              <a:rPr lang="en-US" sz="2200" dirty="0" smtClean="0"/>
              <a:t>a cheap screw to transmit a prescribed load to the cork;</a:t>
            </a:r>
          </a:p>
          <a:p>
            <a:pPr marL="457200" indent="-457200" algn="just">
              <a:lnSpc>
                <a:spcPct val="150000"/>
              </a:lnSpc>
              <a:buFont typeface="+mj-lt"/>
              <a:buAutoNum type="arabicPeriod"/>
            </a:pPr>
            <a:r>
              <a:rPr lang="en-US" sz="2200" dirty="0" smtClean="0"/>
              <a:t>a light lever (i.e. a beam) to carry a prescribed bending moment;</a:t>
            </a:r>
          </a:p>
          <a:p>
            <a:pPr marL="457200" indent="-457200" algn="just">
              <a:lnSpc>
                <a:spcPct val="150000"/>
              </a:lnSpc>
              <a:buFont typeface="+mj-lt"/>
              <a:buAutoNum type="arabicPeriod"/>
            </a:pPr>
            <a:r>
              <a:rPr lang="en-US" sz="2200" dirty="0" smtClean="0"/>
              <a:t>a slender elastic blade that will not buckle when driven between the cork and bottle-neck;</a:t>
            </a:r>
          </a:p>
          <a:p>
            <a:pPr marL="457200" indent="-457200" algn="just">
              <a:lnSpc>
                <a:spcPct val="150000"/>
              </a:lnSpc>
              <a:buFont typeface="+mj-lt"/>
              <a:buAutoNum type="arabicPeriod"/>
            </a:pPr>
            <a:r>
              <a:rPr lang="en-US" sz="2200" dirty="0" smtClean="0"/>
              <a:t> a thin, hollow needle, stiff and strong enough to penetrate a cork</a:t>
            </a:r>
            <a:endParaRPr lang="en-US" sz="2200" dirty="0"/>
          </a:p>
        </p:txBody>
      </p:sp>
      <p:sp>
        <p:nvSpPr>
          <p:cNvPr id="4" name="Rectangle 3"/>
          <p:cNvSpPr/>
          <p:nvPr/>
        </p:nvSpPr>
        <p:spPr>
          <a:xfrm>
            <a:off x="228600" y="4919008"/>
            <a:ext cx="8915400" cy="1938992"/>
          </a:xfrm>
          <a:prstGeom prst="rect">
            <a:avLst/>
          </a:prstGeom>
        </p:spPr>
        <p:txBody>
          <a:bodyPr wrap="square">
            <a:spAutoFit/>
          </a:bodyPr>
          <a:lstStyle/>
          <a:p>
            <a:pPr algn="just">
              <a:lnSpc>
                <a:spcPct val="150000"/>
              </a:lnSpc>
            </a:pPr>
            <a:r>
              <a:rPr lang="en-US" sz="2000" dirty="0" smtClean="0">
                <a:solidFill>
                  <a:schemeClr val="accent2"/>
                </a:solidFill>
              </a:rPr>
              <a:t>The functional requirements of each component are the inputs to the materials selection process. </a:t>
            </a:r>
          </a:p>
          <a:p>
            <a:pPr algn="just">
              <a:lnSpc>
                <a:spcPct val="150000"/>
              </a:lnSpc>
            </a:pPr>
            <a:r>
              <a:rPr lang="en-US" sz="2000" dirty="0" smtClean="0">
                <a:solidFill>
                  <a:schemeClr val="accent2"/>
                </a:solidFill>
              </a:rPr>
              <a:t>They lead directly to the property limits and material indices and they are the first step in optimizing the choice of material to fill a given requirement.</a:t>
            </a:r>
            <a:endParaRPr lang="en-US" sz="2000" dirty="0">
              <a:solidFill>
                <a:schemeClr val="accent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47800"/>
            <a:ext cx="7162800" cy="2400657"/>
          </a:xfrm>
          <a:prstGeom prst="rect">
            <a:avLst/>
          </a:prstGeom>
        </p:spPr>
        <p:txBody>
          <a:bodyPr wrap="square">
            <a:spAutoFit/>
          </a:bodyPr>
          <a:lstStyle/>
          <a:p>
            <a:pPr algn="just">
              <a:lnSpc>
                <a:spcPct val="150000"/>
              </a:lnSpc>
              <a:buFont typeface="Arial" pitchFamily="34" charset="0"/>
              <a:buChar char="•"/>
            </a:pPr>
            <a:r>
              <a:rPr lang="en-US" sz="2000" dirty="0" smtClean="0"/>
              <a:t>The procedure developed there takes requirements such as ‘‘light strong beam’’ or ‘‘slender elastic blade’’ and uses them to identify a subset of materials that will perform this function particularly well. </a:t>
            </a:r>
          </a:p>
          <a:p>
            <a:pPr algn="just">
              <a:lnSpc>
                <a:spcPct val="150000"/>
              </a:lnSpc>
              <a:buFont typeface="Arial" pitchFamily="34" charset="0"/>
              <a:buChar char="•"/>
            </a:pPr>
            <a:r>
              <a:rPr lang="en-US" sz="2000" dirty="0" smtClean="0"/>
              <a:t>That is what is meant by </a:t>
            </a:r>
            <a:r>
              <a:rPr lang="en-US" sz="2000" b="1" dirty="0" smtClean="0"/>
              <a:t>design-led materials selection.</a:t>
            </a:r>
            <a:endParaRPr lang="en-US"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Autofit/>
          </a:bodyPr>
          <a:lstStyle/>
          <a:p>
            <a:pPr algn="l"/>
            <a:r>
              <a:rPr lang="en-US" sz="2800" b="1" dirty="0" smtClean="0"/>
              <a:t>The major factors affecting the selection of materials</a:t>
            </a:r>
            <a:endParaRPr lang="en-US" sz="2800" b="1" dirty="0"/>
          </a:p>
        </p:txBody>
      </p:sp>
      <p:sp>
        <p:nvSpPr>
          <p:cNvPr id="3" name="Content Placeholder 2"/>
          <p:cNvSpPr>
            <a:spLocks noGrp="1"/>
          </p:cNvSpPr>
          <p:nvPr>
            <p:ph idx="1"/>
          </p:nvPr>
        </p:nvSpPr>
        <p:spPr>
          <a:xfrm>
            <a:off x="990600" y="990600"/>
            <a:ext cx="7010400" cy="5638800"/>
          </a:xfrm>
        </p:spPr>
        <p:txBody>
          <a:bodyPr numCol="1">
            <a:normAutofit lnSpcReduction="10000"/>
          </a:bodyPr>
          <a:lstStyle/>
          <a:p>
            <a:pPr marL="514350" indent="-514350" algn="just">
              <a:lnSpc>
                <a:spcPct val="150000"/>
              </a:lnSpc>
              <a:buFont typeface="+mj-lt"/>
              <a:buAutoNum type="arabicPeriod"/>
            </a:pPr>
            <a:r>
              <a:rPr lang="en-US" sz="2800" dirty="0" smtClean="0"/>
              <a:t>Component shape</a:t>
            </a:r>
          </a:p>
          <a:p>
            <a:pPr marL="514350" indent="-514350" algn="just">
              <a:lnSpc>
                <a:spcPct val="150000"/>
              </a:lnSpc>
              <a:buFont typeface="+mj-lt"/>
              <a:buAutoNum type="arabicPeriod"/>
            </a:pPr>
            <a:r>
              <a:rPr lang="en-US" sz="2800" dirty="0" smtClean="0"/>
              <a:t>Dimensional tolerance</a:t>
            </a:r>
          </a:p>
          <a:p>
            <a:pPr marL="514350" indent="-514350" algn="just">
              <a:lnSpc>
                <a:spcPct val="150000"/>
              </a:lnSpc>
              <a:buFont typeface="+mj-lt"/>
              <a:buAutoNum type="arabicPeriod"/>
            </a:pPr>
            <a:r>
              <a:rPr lang="en-US" sz="2800" dirty="0" smtClean="0"/>
              <a:t>Mechanical properties</a:t>
            </a:r>
          </a:p>
          <a:p>
            <a:pPr marL="514350" indent="-514350" algn="just">
              <a:lnSpc>
                <a:spcPct val="150000"/>
              </a:lnSpc>
              <a:buFont typeface="+mj-lt"/>
              <a:buAutoNum type="arabicPeriod"/>
            </a:pPr>
            <a:r>
              <a:rPr lang="en-US" sz="2800" dirty="0" smtClean="0"/>
              <a:t>Fabrication requirements</a:t>
            </a:r>
          </a:p>
          <a:p>
            <a:pPr marL="514350" indent="-514350" algn="just">
              <a:lnSpc>
                <a:spcPct val="150000"/>
              </a:lnSpc>
              <a:buFont typeface="+mj-lt"/>
              <a:buAutoNum type="arabicPeriod"/>
            </a:pPr>
            <a:r>
              <a:rPr lang="en-US" sz="2800" dirty="0" smtClean="0"/>
              <a:t>Service requirements</a:t>
            </a:r>
          </a:p>
          <a:p>
            <a:pPr marL="514350" indent="-514350" algn="just">
              <a:lnSpc>
                <a:spcPct val="150000"/>
              </a:lnSpc>
              <a:buFont typeface="+mj-lt"/>
              <a:buAutoNum type="arabicPeriod"/>
            </a:pPr>
            <a:r>
              <a:rPr lang="en-US" sz="2800" dirty="0" smtClean="0"/>
              <a:t>Cost of the material</a:t>
            </a:r>
          </a:p>
          <a:p>
            <a:pPr marL="514350" indent="-514350" algn="just">
              <a:lnSpc>
                <a:spcPct val="150000"/>
              </a:lnSpc>
              <a:buFont typeface="+mj-lt"/>
              <a:buAutoNum type="arabicPeriod"/>
            </a:pPr>
            <a:r>
              <a:rPr lang="en-US" sz="2800" dirty="0" smtClean="0"/>
              <a:t>Cost of processing, and</a:t>
            </a:r>
          </a:p>
          <a:p>
            <a:pPr marL="514350" indent="-514350" algn="just">
              <a:lnSpc>
                <a:spcPct val="150000"/>
              </a:lnSpc>
              <a:buFont typeface="+mj-lt"/>
              <a:buAutoNum type="arabicPeriod"/>
            </a:pPr>
            <a:r>
              <a:rPr lang="en-US" sz="2800" dirty="0" smtClean="0"/>
              <a:t>Availability of the material</a:t>
            </a:r>
          </a:p>
          <a:p>
            <a:pPr lvl="8">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5625" t="22222" r="13125" b="34445"/>
          <a:stretch>
            <a:fillRect/>
          </a:stretch>
        </p:blipFill>
        <p:spPr bwMode="auto">
          <a:xfrm>
            <a:off x="0" y="990600"/>
            <a:ext cx="9144000" cy="3505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r>
              <a:rPr lang="en-US" sz="3600" b="1" dirty="0" smtClean="0"/>
              <a:t>1. Component</a:t>
            </a:r>
            <a:r>
              <a:rPr lang="en-US" sz="3600" dirty="0" smtClean="0"/>
              <a:t> </a:t>
            </a:r>
            <a:r>
              <a:rPr lang="en-US" sz="3600" b="1" dirty="0" smtClean="0"/>
              <a:t>shape</a:t>
            </a:r>
            <a:endParaRPr lang="en-US" sz="3600" b="1" dirty="0"/>
          </a:p>
        </p:txBody>
      </p:sp>
      <p:sp>
        <p:nvSpPr>
          <p:cNvPr id="3" name="Content Placeholder 2"/>
          <p:cNvSpPr>
            <a:spLocks noGrp="1"/>
          </p:cNvSpPr>
          <p:nvPr>
            <p:ph idx="1"/>
          </p:nvPr>
        </p:nvSpPr>
        <p:spPr/>
        <p:txBody>
          <a:bodyPr>
            <a:normAutofit fontScale="85000" lnSpcReduction="20000"/>
          </a:bodyPr>
          <a:lstStyle/>
          <a:p>
            <a:pPr algn="just">
              <a:lnSpc>
                <a:spcPct val="110000"/>
              </a:lnSpc>
            </a:pPr>
            <a:r>
              <a:rPr lang="en-US" sz="3100" dirty="0" smtClean="0"/>
              <a:t>The shape and size of a component has great effect on the choice of the processing unit which ultimately effects the choice of the material. </a:t>
            </a:r>
          </a:p>
          <a:p>
            <a:pPr algn="just">
              <a:lnSpc>
                <a:spcPct val="110000"/>
              </a:lnSpc>
            </a:pPr>
            <a:r>
              <a:rPr lang="en-US" sz="3100" dirty="0" smtClean="0"/>
              <a:t>To make it more clear, we consider an example, let the best possible production method is selected, under given conditions, it is die casting, obviously, now the choice of the material becomes limited, i.e. one can only choose materials with lower melting points, e.g. </a:t>
            </a:r>
            <a:r>
              <a:rPr lang="en-US" sz="3100" dirty="0" err="1" smtClean="0"/>
              <a:t>aluminium</a:t>
            </a:r>
            <a:r>
              <a:rPr lang="en-US" sz="3100" dirty="0" smtClean="0"/>
              <a:t>, zinc, magnesium and thermoplastics.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marL="742950" indent="-742950"/>
            <a:r>
              <a:rPr lang="en-US" sz="4000" b="1" dirty="0" smtClean="0"/>
              <a:t>2. Dimensional</a:t>
            </a:r>
            <a:r>
              <a:rPr lang="en-US" sz="3600" b="1" dirty="0" smtClean="0"/>
              <a:t> </a:t>
            </a:r>
            <a:r>
              <a:rPr lang="en-US" sz="4000" b="1" dirty="0" smtClean="0"/>
              <a:t>Tolerance</a:t>
            </a:r>
            <a:endParaRPr lang="en-US" sz="3600" b="1" dirty="0"/>
          </a:p>
        </p:txBody>
      </p:sp>
      <p:sp>
        <p:nvSpPr>
          <p:cNvPr id="3" name="Content Placeholder 2"/>
          <p:cNvSpPr>
            <a:spLocks noGrp="1"/>
          </p:cNvSpPr>
          <p:nvPr>
            <p:ph idx="1"/>
          </p:nvPr>
        </p:nvSpPr>
        <p:spPr>
          <a:xfrm>
            <a:off x="457200" y="914401"/>
            <a:ext cx="8229600" cy="2209800"/>
          </a:xfrm>
        </p:spPr>
        <p:txBody>
          <a:bodyPr>
            <a:normAutofit lnSpcReduction="10000"/>
          </a:bodyPr>
          <a:lstStyle/>
          <a:p>
            <a:pPr algn="just"/>
            <a:r>
              <a:rPr lang="en-US" sz="2800" dirty="0" smtClean="0"/>
              <a:t>There are some materials which can be finished to close tolerance while others cannot. </a:t>
            </a:r>
          </a:p>
          <a:p>
            <a:pPr algn="just"/>
            <a:r>
              <a:rPr lang="en-US" sz="2800" dirty="0" smtClean="0"/>
              <a:t>Obviously, the required dimensional tolerance for finished components will, influence the choice of materials.</a:t>
            </a:r>
          </a:p>
          <a:p>
            <a:endParaRPr lang="en-US" dirty="0"/>
          </a:p>
        </p:txBody>
      </p:sp>
      <p:sp>
        <p:nvSpPr>
          <p:cNvPr id="4" name="Rectangle 3"/>
          <p:cNvSpPr/>
          <p:nvPr/>
        </p:nvSpPr>
        <p:spPr>
          <a:xfrm>
            <a:off x="533400" y="4114800"/>
            <a:ext cx="8229600" cy="1384995"/>
          </a:xfrm>
          <a:prstGeom prst="rect">
            <a:avLst/>
          </a:prstGeom>
        </p:spPr>
        <p:txBody>
          <a:bodyPr wrap="square">
            <a:spAutoFit/>
          </a:bodyPr>
          <a:lstStyle/>
          <a:p>
            <a:pPr algn="just"/>
            <a:r>
              <a:rPr lang="en-US" sz="2800" dirty="0" smtClean="0"/>
              <a:t>To select a suitable material for specific conditions, all mechanical properties, e.g., hardness, strength, etc. guide us.</a:t>
            </a:r>
            <a:endParaRPr lang="en-US" sz="2800" dirty="0"/>
          </a:p>
        </p:txBody>
      </p:sp>
      <p:sp>
        <p:nvSpPr>
          <p:cNvPr id="5" name="Title 1"/>
          <p:cNvSpPr txBox="1">
            <a:spLocks/>
          </p:cNvSpPr>
          <p:nvPr/>
        </p:nvSpPr>
        <p:spPr>
          <a:xfrm>
            <a:off x="609600" y="3429000"/>
            <a:ext cx="8229600" cy="563562"/>
          </a:xfrm>
          <a:prstGeom prst="rect">
            <a:avLst/>
          </a:prstGeom>
        </p:spPr>
        <p:txBody>
          <a:bodyPr vert="horz" lIns="91440" tIns="45720" rIns="91440" bIns="45720" rtlCol="0" anchor="ctr">
            <a:noAutofit/>
          </a:bodyPr>
          <a:lstStyle/>
          <a:p>
            <a:pPr marL="742950" lvl="0" indent="-742950" algn="ctr">
              <a:spcBef>
                <a:spcPct val="0"/>
              </a:spcBef>
            </a:pPr>
            <a:r>
              <a:rPr lang="en-US" sz="3600" b="1" dirty="0" smtClean="0"/>
              <a:t>3. Mechanical Properties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4. Fabrication Requirements</a:t>
            </a:r>
            <a:endParaRPr lang="en-US" sz="3600" b="1" dirty="0"/>
          </a:p>
        </p:txBody>
      </p:sp>
      <p:sp>
        <p:nvSpPr>
          <p:cNvPr id="3" name="Content Placeholder 2"/>
          <p:cNvSpPr>
            <a:spLocks noGrp="1"/>
          </p:cNvSpPr>
          <p:nvPr>
            <p:ph idx="1"/>
          </p:nvPr>
        </p:nvSpPr>
        <p:spPr>
          <a:xfrm>
            <a:off x="457200" y="1143000"/>
            <a:ext cx="8458200" cy="5486400"/>
          </a:xfrm>
        </p:spPr>
        <p:txBody>
          <a:bodyPr>
            <a:normAutofit/>
          </a:bodyPr>
          <a:lstStyle/>
          <a:p>
            <a:pPr algn="just"/>
            <a:r>
              <a:rPr lang="en-US" sz="2800" dirty="0" smtClean="0"/>
              <a:t>Method of processing of the material also affects the properties of a component, e.g., forged components can be stronger than the casted components. </a:t>
            </a:r>
          </a:p>
          <a:p>
            <a:pPr algn="just"/>
            <a:r>
              <a:rPr lang="en-US" sz="2800" dirty="0" smtClean="0"/>
              <a:t>Different types of working processes may also give different types of structure. </a:t>
            </a:r>
          </a:p>
          <a:p>
            <a:pPr algn="just"/>
            <a:r>
              <a:rPr lang="en-US" sz="2800" dirty="0" smtClean="0"/>
              <a:t>However, investment casting can provide precise dimensions at low cost in comparison to machine operations.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Autofit/>
          </a:bodyPr>
          <a:lstStyle/>
          <a:p>
            <a:r>
              <a:rPr lang="en-US" sz="3600" b="1" dirty="0" smtClean="0"/>
              <a:t>5. Service Requirements</a:t>
            </a:r>
            <a:endParaRPr lang="en-US" sz="3600" b="1" dirty="0"/>
          </a:p>
        </p:txBody>
      </p:sp>
      <p:sp>
        <p:nvSpPr>
          <p:cNvPr id="3" name="Content Placeholder 2"/>
          <p:cNvSpPr>
            <a:spLocks noGrp="1"/>
          </p:cNvSpPr>
          <p:nvPr>
            <p:ph idx="1"/>
          </p:nvPr>
        </p:nvSpPr>
        <p:spPr>
          <a:xfrm>
            <a:off x="457200" y="1066800"/>
            <a:ext cx="8229600" cy="5410200"/>
          </a:xfrm>
        </p:spPr>
        <p:txBody>
          <a:bodyPr>
            <a:normAutofit/>
          </a:bodyPr>
          <a:lstStyle/>
          <a:p>
            <a:pPr algn="just"/>
            <a:r>
              <a:rPr lang="en-US" sz="2800" dirty="0" smtClean="0"/>
              <a:t>Service requirements are dimensional stability, strength, toughness, heat resistance, corrosion resistance, fatigue and creep resistance, electrical and thermal conductivity etc. where as fabrication requirements are </a:t>
            </a:r>
            <a:r>
              <a:rPr lang="en-US" sz="2800" dirty="0" err="1" smtClean="0"/>
              <a:t>castability</a:t>
            </a:r>
            <a:r>
              <a:rPr lang="en-US" sz="2800" dirty="0" smtClean="0"/>
              <a:t>, i.e., ease in casting a material, </a:t>
            </a:r>
            <a:r>
              <a:rPr lang="en-US" sz="2800" dirty="0" err="1" smtClean="0"/>
              <a:t>weldability</a:t>
            </a:r>
            <a:r>
              <a:rPr lang="en-US" sz="2800" dirty="0" smtClean="0"/>
              <a:t>-ease in welding the material, </a:t>
            </a:r>
            <a:r>
              <a:rPr lang="en-US" sz="2800" dirty="0" err="1" smtClean="0"/>
              <a:t>machinability</a:t>
            </a:r>
            <a:r>
              <a:rPr lang="en-US" sz="2800" dirty="0" smtClean="0"/>
              <a:t>-ease to machine a material, formability-ease to form a material, </a:t>
            </a:r>
            <a:r>
              <a:rPr lang="en-US" sz="2800" dirty="0" err="1" smtClean="0"/>
              <a:t>hardenability</a:t>
            </a:r>
            <a:r>
              <a:rPr lang="en-US" sz="2800" dirty="0" smtClean="0"/>
              <a:t> etc.</a:t>
            </a:r>
          </a:p>
          <a:p>
            <a:pPr algn="just"/>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a:t>
            </a:r>
            <a:endParaRPr lang="en-US" dirty="0"/>
          </a:p>
        </p:txBody>
      </p:sp>
      <p:sp>
        <p:nvSpPr>
          <p:cNvPr id="3" name="Content Placeholder 2"/>
          <p:cNvSpPr>
            <a:spLocks noGrp="1"/>
          </p:cNvSpPr>
          <p:nvPr>
            <p:ph sz="quarter" idx="1"/>
          </p:nvPr>
        </p:nvSpPr>
        <p:spPr/>
        <p:txBody>
          <a:bodyPr/>
          <a:lstStyle/>
          <a:p>
            <a:r>
              <a:rPr lang="en-US" dirty="0" smtClean="0"/>
              <a:t>Concept and Mechanism of Failure: Identification and characterization of fatigue failures, types of fatigue, corrosion fatigue and contact fatigue, etc. </a:t>
            </a:r>
          </a:p>
          <a:p>
            <a:r>
              <a:rPr lang="en-US" dirty="0" smtClean="0"/>
              <a:t>Corrosion and corrosion related failures such as hydrogen </a:t>
            </a:r>
            <a:r>
              <a:rPr lang="en-US" dirty="0" err="1" smtClean="0"/>
              <a:t>embrittlement</a:t>
            </a:r>
            <a:r>
              <a:rPr lang="en-US" dirty="0" smtClean="0"/>
              <a:t>, stress corrosion cracking and high temperature failures.</a:t>
            </a:r>
          </a:p>
          <a:p>
            <a:r>
              <a:rPr lang="en-US" b="1" dirty="0" smtClean="0"/>
              <a:t>In-process failures: Case studies, Service failures: Case studies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05800" cy="563562"/>
          </a:xfrm>
        </p:spPr>
        <p:txBody>
          <a:bodyPr>
            <a:noAutofit/>
          </a:bodyPr>
          <a:lstStyle/>
          <a:p>
            <a:pPr marL="514350" indent="-514350">
              <a:lnSpc>
                <a:spcPct val="150000"/>
              </a:lnSpc>
            </a:pPr>
            <a:r>
              <a:rPr lang="en-US" sz="3600" b="1" dirty="0" smtClean="0"/>
              <a:t>6.Cost of The Material and (7)Processing</a:t>
            </a:r>
            <a:endParaRPr lang="en-US" sz="3600" b="1" dirty="0"/>
          </a:p>
        </p:txBody>
      </p:sp>
      <p:sp>
        <p:nvSpPr>
          <p:cNvPr id="3" name="Content Placeholder 2"/>
          <p:cNvSpPr>
            <a:spLocks noGrp="1"/>
          </p:cNvSpPr>
          <p:nvPr>
            <p:ph idx="1"/>
          </p:nvPr>
        </p:nvSpPr>
        <p:spPr>
          <a:xfrm>
            <a:off x="457200" y="838200"/>
            <a:ext cx="8458200" cy="5867400"/>
          </a:xfrm>
        </p:spPr>
        <p:txBody>
          <a:bodyPr>
            <a:noAutofit/>
          </a:bodyPr>
          <a:lstStyle/>
          <a:p>
            <a:pPr algn="just"/>
            <a:r>
              <a:rPr lang="en-US" sz="2600" dirty="0" smtClean="0"/>
              <a:t>In most of the cases, the cost of raw material accounts about 50 per-cent of the finished cost. </a:t>
            </a:r>
          </a:p>
          <a:p>
            <a:pPr algn="just"/>
            <a:r>
              <a:rPr lang="en-US" sz="2600" dirty="0" smtClean="0"/>
              <a:t>Obviously, the cost of the material is a major factor which influences the choice of the material or process.</a:t>
            </a:r>
          </a:p>
          <a:p>
            <a:pPr algn="just"/>
            <a:r>
              <a:rPr lang="en-US" sz="2600" dirty="0" smtClean="0"/>
              <a:t>Moreover the use of cheaper material will not always reduce the final cost of the component or product. </a:t>
            </a:r>
          </a:p>
          <a:p>
            <a:pPr algn="just"/>
            <a:r>
              <a:rPr lang="en-US" sz="2600" dirty="0" smtClean="0"/>
              <a:t>Use of cheaper material may be associated with higher processing cost due to large number of operations to be performed and also more scrap. </a:t>
            </a:r>
          </a:p>
          <a:p>
            <a:pPr algn="just"/>
            <a:r>
              <a:rPr lang="en-US" sz="2600" dirty="0" smtClean="0"/>
              <a:t>We can easily see that this sometimes makes the overall cost more than that of expensive raw material in combination with low processing cost due to lesser number of operations and lesser scrap.</a:t>
            </a:r>
            <a:endParaRPr lang="en-US" sz="2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Autofit/>
          </a:bodyPr>
          <a:lstStyle/>
          <a:p>
            <a:pPr algn="just"/>
            <a:r>
              <a:rPr lang="en-US" sz="2800" dirty="0" smtClean="0"/>
              <a:t>In most of the industries, the processing cost (</a:t>
            </a:r>
            <a:r>
              <a:rPr lang="en-US" sz="2800" dirty="0" err="1" smtClean="0"/>
              <a:t>labour</a:t>
            </a:r>
            <a:r>
              <a:rPr lang="en-US" sz="2800" dirty="0" smtClean="0"/>
              <a:t> cost) and other costs such as overhead costs account for about 50% of the production cost. </a:t>
            </a:r>
          </a:p>
          <a:p>
            <a:pPr algn="just"/>
            <a:r>
              <a:rPr lang="en-US" sz="2800" dirty="0" smtClean="0"/>
              <a:t>Overhead cost in automatic industries is much more than the other costs. </a:t>
            </a:r>
          </a:p>
          <a:p>
            <a:pPr algn="just"/>
            <a:r>
              <a:rPr lang="en-US" sz="2800" dirty="0" smtClean="0"/>
              <a:t>If one can somehow reduce all such costs, the total production cost will automatically reduce. </a:t>
            </a:r>
          </a:p>
          <a:p>
            <a:pPr algn="just"/>
            <a:r>
              <a:rPr lang="en-US" sz="2800" dirty="0" smtClean="0"/>
              <a:t>In comparison to conventional processes, sometimes injection </a:t>
            </a:r>
            <a:r>
              <a:rPr lang="en-US" sz="2800" dirty="0" err="1" smtClean="0"/>
              <a:t>moulding</a:t>
            </a:r>
            <a:r>
              <a:rPr lang="en-US" sz="2800" dirty="0" smtClean="0"/>
              <a:t> process is preferred because the conventional process involves many intermediate stages and several machining processes.</a:t>
            </a:r>
          </a:p>
          <a:p>
            <a:pPr algn="just"/>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lnSpc>
                <a:spcPct val="150000"/>
              </a:lnSpc>
            </a:pPr>
            <a:r>
              <a:rPr lang="en-US" sz="3600" b="1" dirty="0" smtClean="0"/>
              <a:t>8. Availability of the Material</a:t>
            </a:r>
            <a:endParaRPr lang="en-US" sz="3600" b="1" dirty="0"/>
          </a:p>
        </p:txBody>
      </p:sp>
      <p:sp>
        <p:nvSpPr>
          <p:cNvPr id="3" name="Content Placeholder 2"/>
          <p:cNvSpPr>
            <a:spLocks noGrp="1"/>
          </p:cNvSpPr>
          <p:nvPr>
            <p:ph idx="1"/>
          </p:nvPr>
        </p:nvSpPr>
        <p:spPr>
          <a:xfrm>
            <a:off x="457200" y="1447800"/>
            <a:ext cx="8229600" cy="4953000"/>
          </a:xfrm>
        </p:spPr>
        <p:txBody>
          <a:bodyPr>
            <a:normAutofit/>
          </a:bodyPr>
          <a:lstStyle/>
          <a:p>
            <a:pPr algn="just"/>
            <a:r>
              <a:rPr lang="en-US" sz="2800" dirty="0" smtClean="0"/>
              <a:t>We may find that sometimes the availability of the material becomes a governing factor. </a:t>
            </a:r>
          </a:p>
          <a:p>
            <a:pPr algn="just"/>
            <a:r>
              <a:rPr lang="en-US" sz="2800" smtClean="0"/>
              <a:t>When the desired </a:t>
            </a:r>
            <a:r>
              <a:rPr lang="en-US" sz="2800" dirty="0" smtClean="0"/>
              <a:t>material supply is limited, then a costly material which is available in ample quantity </a:t>
            </a:r>
            <a:r>
              <a:rPr lang="en-US" sz="2800" smtClean="0"/>
              <a:t>may be chosen.</a:t>
            </a:r>
            <a:endParaRPr lang="en-US" sz="2800" dirty="0" smtClean="0"/>
          </a:p>
          <a:p>
            <a:pPr algn="just"/>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dirty="0" smtClean="0">
                <a:solidFill>
                  <a:schemeClr val="accent1"/>
                </a:solidFill>
              </a:rPr>
              <a:t>Material Selection Strategy</a:t>
            </a:r>
            <a:endParaRPr lang="en-US" sz="3600" b="1" dirty="0">
              <a:solidFill>
                <a:schemeClr val="accent1"/>
              </a:solidFill>
            </a:endParaRPr>
          </a:p>
        </p:txBody>
      </p:sp>
      <p:sp>
        <p:nvSpPr>
          <p:cNvPr id="3" name="Content Placeholder 2"/>
          <p:cNvSpPr>
            <a:spLocks noGrp="1"/>
          </p:cNvSpPr>
          <p:nvPr>
            <p:ph idx="1"/>
          </p:nvPr>
        </p:nvSpPr>
        <p:spPr>
          <a:xfrm>
            <a:off x="0" y="990600"/>
            <a:ext cx="8763000" cy="5867400"/>
          </a:xfrm>
        </p:spPr>
        <p:txBody>
          <a:bodyPr>
            <a:normAutofit lnSpcReduction="10000"/>
          </a:bodyPr>
          <a:lstStyle/>
          <a:p>
            <a:pPr algn="just"/>
            <a:r>
              <a:rPr lang="en-US" b="1" dirty="0" smtClean="0"/>
              <a:t>Material attributes:</a:t>
            </a:r>
          </a:p>
          <a:p>
            <a:pPr lvl="1" algn="just">
              <a:lnSpc>
                <a:spcPct val="170000"/>
              </a:lnSpc>
            </a:pPr>
            <a:r>
              <a:rPr lang="en-US" dirty="0" smtClean="0"/>
              <a:t>Materials is divided into families, classes, sub-classes, and members. </a:t>
            </a:r>
          </a:p>
          <a:p>
            <a:pPr lvl="1" algn="just">
              <a:lnSpc>
                <a:spcPct val="170000"/>
              </a:lnSpc>
            </a:pPr>
            <a:r>
              <a:rPr lang="en-US" dirty="0" smtClean="0"/>
              <a:t>Each member is characterized by a set of attributes that include its mechanical, thermal, electrical, optical, and chemical properties, its processing characteristics, its cost and availability, and the environmental consequences of its use. We call this its property-profile. </a:t>
            </a:r>
          </a:p>
          <a:p>
            <a:pPr lvl="1" algn="just">
              <a:lnSpc>
                <a:spcPct val="170000"/>
              </a:lnSpc>
            </a:pPr>
            <a:r>
              <a:rPr lang="en-US" dirty="0" smtClean="0"/>
              <a:t>Selection involves seeking the best match between the property-profiles of the materials in the kingdom and that required by the design.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7500" t="23333" r="3750" b="11111"/>
          <a:stretch>
            <a:fillRect/>
          </a:stretch>
        </p:blipFill>
        <p:spPr bwMode="auto">
          <a:xfrm>
            <a:off x="228600" y="152400"/>
            <a:ext cx="8757834" cy="4724400"/>
          </a:xfrm>
          <a:prstGeom prst="rect">
            <a:avLst/>
          </a:prstGeom>
          <a:noFill/>
          <a:ln w="9525">
            <a:noFill/>
            <a:miter lim="800000"/>
            <a:headEnd/>
            <a:tailEnd/>
          </a:ln>
          <a:effectLst/>
        </p:spPr>
      </p:pic>
      <p:sp>
        <p:nvSpPr>
          <p:cNvPr id="5" name="Rectangle 4"/>
          <p:cNvSpPr/>
          <p:nvPr/>
        </p:nvSpPr>
        <p:spPr>
          <a:xfrm>
            <a:off x="1676400" y="5181600"/>
            <a:ext cx="5943600" cy="1131848"/>
          </a:xfrm>
          <a:prstGeom prst="rect">
            <a:avLst/>
          </a:prstGeom>
        </p:spPr>
        <p:txBody>
          <a:bodyPr wrap="square">
            <a:spAutoFit/>
          </a:bodyPr>
          <a:lstStyle/>
          <a:p>
            <a:pPr algn="just">
              <a:lnSpc>
                <a:spcPct val="150000"/>
              </a:lnSpc>
            </a:pPr>
            <a:r>
              <a:rPr lang="en-US" sz="2400" b="1" dirty="0" smtClean="0"/>
              <a:t>The taxonomy of the kingdom of materials and their attributes</a:t>
            </a:r>
            <a:endParaRPr lang="en-US" sz="2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0000" t="12222" r="41875" b="4444"/>
          <a:stretch>
            <a:fillRect/>
          </a:stretch>
        </p:blipFill>
        <p:spPr bwMode="auto">
          <a:xfrm>
            <a:off x="5257800" y="304800"/>
            <a:ext cx="3733800" cy="6400800"/>
          </a:xfrm>
          <a:prstGeom prst="rect">
            <a:avLst/>
          </a:prstGeom>
          <a:noFill/>
          <a:ln w="9525">
            <a:noFill/>
            <a:miter lim="800000"/>
            <a:headEnd/>
            <a:tailEnd/>
          </a:ln>
          <a:effectLst/>
        </p:spPr>
      </p:pic>
      <p:sp>
        <p:nvSpPr>
          <p:cNvPr id="3" name="Rectangle 2"/>
          <p:cNvSpPr/>
          <p:nvPr/>
        </p:nvSpPr>
        <p:spPr>
          <a:xfrm>
            <a:off x="381000" y="609600"/>
            <a:ext cx="4572000" cy="2805320"/>
          </a:xfrm>
          <a:prstGeom prst="rect">
            <a:avLst/>
          </a:prstGeom>
        </p:spPr>
        <p:txBody>
          <a:bodyPr wrap="square">
            <a:spAutoFit/>
          </a:bodyPr>
          <a:lstStyle/>
          <a:p>
            <a:pPr algn="just">
              <a:lnSpc>
                <a:spcPct val="150000"/>
              </a:lnSpc>
            </a:pPr>
            <a:r>
              <a:rPr lang="en-US" sz="2000" dirty="0" smtClean="0"/>
              <a:t>The strategy for materials selection. </a:t>
            </a:r>
          </a:p>
          <a:p>
            <a:pPr algn="just">
              <a:lnSpc>
                <a:spcPct val="150000"/>
              </a:lnSpc>
            </a:pPr>
            <a:r>
              <a:rPr lang="en-US" sz="2000" dirty="0" smtClean="0"/>
              <a:t>The four main steps—</a:t>
            </a:r>
          </a:p>
          <a:p>
            <a:pPr marL="342900" indent="-342900" algn="just">
              <a:lnSpc>
                <a:spcPct val="150000"/>
              </a:lnSpc>
              <a:buFont typeface="+mj-lt"/>
              <a:buAutoNum type="arabicPeriod"/>
            </a:pPr>
            <a:r>
              <a:rPr lang="en-US" sz="2000" dirty="0" smtClean="0"/>
              <a:t>translation, </a:t>
            </a:r>
          </a:p>
          <a:p>
            <a:pPr marL="342900" indent="-342900" algn="just">
              <a:lnSpc>
                <a:spcPct val="150000"/>
              </a:lnSpc>
              <a:buFont typeface="+mj-lt"/>
              <a:buAutoNum type="arabicPeriod"/>
            </a:pPr>
            <a:r>
              <a:rPr lang="en-US" sz="2000" dirty="0" smtClean="0"/>
              <a:t>screening, </a:t>
            </a:r>
          </a:p>
          <a:p>
            <a:pPr marL="342900" indent="-342900" algn="just">
              <a:lnSpc>
                <a:spcPct val="150000"/>
              </a:lnSpc>
              <a:buFont typeface="+mj-lt"/>
              <a:buAutoNum type="arabicPeriod"/>
            </a:pPr>
            <a:r>
              <a:rPr lang="en-US" sz="2000" dirty="0" smtClean="0"/>
              <a:t>ranking, and </a:t>
            </a:r>
          </a:p>
          <a:p>
            <a:pPr marL="342900" indent="-342900" algn="just">
              <a:lnSpc>
                <a:spcPct val="150000"/>
              </a:lnSpc>
              <a:buFont typeface="+mj-lt"/>
              <a:buAutoNum type="arabicPeriod"/>
            </a:pPr>
            <a:r>
              <a:rPr lang="en-US" sz="2000" dirty="0" smtClean="0"/>
              <a:t>supporting information </a:t>
            </a:r>
            <a:endParaRPr 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2286000"/>
          </a:xfrm>
        </p:spPr>
        <p:txBody>
          <a:bodyPr>
            <a:noAutofit/>
          </a:bodyPr>
          <a:lstStyle/>
          <a:p>
            <a:pPr algn="just"/>
            <a:r>
              <a:rPr lang="en-US" sz="3200" b="1" dirty="0" smtClean="0"/>
              <a:t>Translation: </a:t>
            </a:r>
            <a:r>
              <a:rPr lang="en-US" sz="3200" dirty="0" smtClean="0"/>
              <a:t>Function and constraints,</a:t>
            </a:r>
            <a:br>
              <a:rPr lang="en-US" sz="3200" dirty="0" smtClean="0"/>
            </a:br>
            <a:r>
              <a:rPr lang="en-US" sz="3200" dirty="0" smtClean="0"/>
              <a:t>objective and free variables define the boundary conditions for selecting a material</a:t>
            </a:r>
            <a:endParaRPr lang="en-US" sz="3200" dirty="0"/>
          </a:p>
        </p:txBody>
      </p:sp>
      <p:sp>
        <p:nvSpPr>
          <p:cNvPr id="3" name="Content Placeholder 2"/>
          <p:cNvSpPr>
            <a:spLocks noGrp="1"/>
          </p:cNvSpPr>
          <p:nvPr>
            <p:ph idx="1"/>
          </p:nvPr>
        </p:nvSpPr>
        <p:spPr>
          <a:xfrm>
            <a:off x="457200" y="2636837"/>
            <a:ext cx="8229600" cy="4525963"/>
          </a:xfrm>
        </p:spPr>
        <p:txBody>
          <a:bodyPr>
            <a:normAutofit/>
          </a:bodyPr>
          <a:lstStyle/>
          <a:p>
            <a:pPr algn="just">
              <a:lnSpc>
                <a:spcPct val="150000"/>
              </a:lnSpc>
            </a:pPr>
            <a:r>
              <a:rPr lang="en-US" sz="2400" b="1" u="sng" dirty="0" smtClean="0"/>
              <a:t>Function:  </a:t>
            </a:r>
            <a:r>
              <a:rPr lang="en-US" sz="2400" dirty="0" smtClean="0"/>
              <a:t>What does component do?</a:t>
            </a:r>
          </a:p>
          <a:p>
            <a:pPr algn="just">
              <a:lnSpc>
                <a:spcPct val="150000"/>
              </a:lnSpc>
            </a:pPr>
            <a:r>
              <a:rPr lang="en-US" sz="2400" b="1" u="sng" dirty="0" smtClean="0"/>
              <a:t>Constraints: </a:t>
            </a:r>
            <a:r>
              <a:rPr lang="en-US" sz="2400" dirty="0" smtClean="0"/>
              <a:t>What non-negotiable conditions must be met? What negotiable but desirable conditions?</a:t>
            </a:r>
          </a:p>
          <a:p>
            <a:pPr algn="just">
              <a:lnSpc>
                <a:spcPct val="150000"/>
              </a:lnSpc>
            </a:pPr>
            <a:r>
              <a:rPr lang="en-US" sz="2400" b="1" u="sng" dirty="0" smtClean="0"/>
              <a:t>Objective: </a:t>
            </a:r>
            <a:r>
              <a:rPr lang="en-US" sz="2400" dirty="0" smtClean="0"/>
              <a:t>What is to be maximized or minimized?</a:t>
            </a:r>
          </a:p>
          <a:p>
            <a:pPr algn="just">
              <a:lnSpc>
                <a:spcPct val="150000"/>
              </a:lnSpc>
            </a:pPr>
            <a:r>
              <a:rPr lang="en-US" sz="2400" b="1" u="sng" dirty="0" smtClean="0"/>
              <a:t>Free variables</a:t>
            </a:r>
            <a:r>
              <a:rPr lang="en-US" sz="2400" dirty="0" smtClean="0"/>
              <a:t>: What parameters of the problem is the designer free to change?</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875" t="6667" r="13125" b="8889"/>
          <a:stretch>
            <a:fillRect/>
          </a:stretch>
        </p:blipFill>
        <p:spPr bwMode="auto">
          <a:xfrm>
            <a:off x="685800" y="228600"/>
            <a:ext cx="7848600" cy="62484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pPr algn="l"/>
            <a:r>
              <a:rPr lang="en-US" sz="3200" b="1" dirty="0" smtClean="0"/>
              <a:t>Screening: attribute limits</a:t>
            </a:r>
          </a:p>
        </p:txBody>
      </p:sp>
      <p:sp>
        <p:nvSpPr>
          <p:cNvPr id="3" name="Content Placeholder 2"/>
          <p:cNvSpPr>
            <a:spLocks noGrp="1"/>
          </p:cNvSpPr>
          <p:nvPr>
            <p:ph idx="1"/>
          </p:nvPr>
        </p:nvSpPr>
        <p:spPr>
          <a:xfrm>
            <a:off x="228600" y="1066800"/>
            <a:ext cx="8686800" cy="5791200"/>
          </a:xfrm>
        </p:spPr>
        <p:txBody>
          <a:bodyPr>
            <a:noAutofit/>
          </a:bodyPr>
          <a:lstStyle/>
          <a:p>
            <a:pPr algn="just">
              <a:lnSpc>
                <a:spcPct val="150000"/>
              </a:lnSpc>
            </a:pPr>
            <a:r>
              <a:rPr lang="en-US" sz="2400" dirty="0" smtClean="0"/>
              <a:t>Screening, eliminates candidates that cannot do the job at all because one or more of their attributes lies outside the limits set by the constraints. </a:t>
            </a:r>
          </a:p>
          <a:p>
            <a:pPr algn="just">
              <a:lnSpc>
                <a:spcPct val="150000"/>
              </a:lnSpc>
            </a:pPr>
            <a:r>
              <a:rPr lang="en-US" sz="2400" dirty="0" smtClean="0"/>
              <a:t>As examples, the requirement that ‘‘the component must function in boiling water’’, or that ‘‘the component must be transparent’’ imposes obvious limits on the attributes of maximum service temperature and optical transparency that successful candidates must meet.</a:t>
            </a:r>
          </a:p>
          <a:p>
            <a:pPr algn="just">
              <a:lnSpc>
                <a:spcPct val="150000"/>
              </a:lnSpc>
            </a:pPr>
            <a:r>
              <a:rPr lang="en-US" sz="2400" dirty="0" smtClean="0"/>
              <a:t>We refer to these as attribute limits.</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pPr algn="l"/>
            <a:r>
              <a:rPr lang="en-US" sz="3200" b="1" dirty="0" smtClean="0"/>
              <a:t>Ranking: material indices</a:t>
            </a:r>
          </a:p>
        </p:txBody>
      </p:sp>
      <p:sp>
        <p:nvSpPr>
          <p:cNvPr id="3" name="Content Placeholder 2"/>
          <p:cNvSpPr>
            <a:spLocks noGrp="1"/>
          </p:cNvSpPr>
          <p:nvPr>
            <p:ph idx="1"/>
          </p:nvPr>
        </p:nvSpPr>
        <p:spPr>
          <a:xfrm>
            <a:off x="228600" y="1066800"/>
            <a:ext cx="8686800" cy="5791200"/>
          </a:xfrm>
        </p:spPr>
        <p:txBody>
          <a:bodyPr>
            <a:noAutofit/>
          </a:bodyPr>
          <a:lstStyle/>
          <a:p>
            <a:pPr algn="just">
              <a:lnSpc>
                <a:spcPct val="150000"/>
              </a:lnSpc>
            </a:pPr>
            <a:r>
              <a:rPr lang="en-US" sz="2400" dirty="0" smtClean="0"/>
              <a:t>Attribute limits do not, however, help with ordering the candidates that remain. </a:t>
            </a:r>
          </a:p>
          <a:p>
            <a:pPr algn="just">
              <a:lnSpc>
                <a:spcPct val="150000"/>
              </a:lnSpc>
            </a:pPr>
            <a:r>
              <a:rPr lang="en-US" sz="2400" dirty="0" smtClean="0"/>
              <a:t>To do this we need optimization criteria. </a:t>
            </a:r>
          </a:p>
          <a:p>
            <a:pPr algn="just">
              <a:lnSpc>
                <a:spcPct val="150000"/>
              </a:lnSpc>
            </a:pPr>
            <a:r>
              <a:rPr lang="en-US" sz="2400" dirty="0" smtClean="0"/>
              <a:t>They are found in the material indices, which measure how well a candidate that has passed the screening step can do the job. </a:t>
            </a:r>
          </a:p>
          <a:p>
            <a:pPr algn="just">
              <a:lnSpc>
                <a:spcPct val="150000"/>
              </a:lnSpc>
            </a:pPr>
            <a:r>
              <a:rPr lang="en-US" sz="2400" dirty="0" smtClean="0"/>
              <a:t>Performance is sometimes limited by a single property, sometimes by a combination of them.</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6764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3600" b="1" dirty="0" smtClean="0">
                <a:solidFill>
                  <a:schemeClr val="tx2"/>
                </a:solidFill>
              </a:rPr>
              <a:t>Selection of Materials &amp; Failure Analysis</a:t>
            </a:r>
            <a:endParaRPr lang="en-US" sz="3200" dirty="0">
              <a:solidFill>
                <a:schemeClr val="tx2"/>
              </a:solidFill>
              <a:latin typeface="Times New Roman" pitchFamily="18" charset="0"/>
              <a:cs typeface="Times New Roman" pitchFamily="18" charset="0"/>
            </a:endParaRPr>
          </a:p>
        </p:txBody>
      </p:sp>
      <p:sp>
        <p:nvSpPr>
          <p:cNvPr id="3" name="Subtitle 2"/>
          <p:cNvSpPr>
            <a:spLocks noGrp="1"/>
          </p:cNvSpPr>
          <p:nvPr>
            <p:ph type="subTitle" idx="1"/>
          </p:nvPr>
        </p:nvSpPr>
        <p:spPr>
          <a:xfrm>
            <a:off x="2362200" y="2286000"/>
            <a:ext cx="7772400" cy="4191000"/>
          </a:xfrm>
        </p:spPr>
        <p:txBody>
          <a:bodyPr>
            <a:noAutofit/>
          </a:bodyPr>
          <a:lstStyle/>
          <a:p>
            <a:pPr marL="514350" indent="-514350" algn="just">
              <a:lnSpc>
                <a:spcPct val="200000"/>
              </a:lnSpc>
              <a:buFont typeface="+mj-lt"/>
              <a:buAutoNum type="arabicPeriod"/>
            </a:pPr>
            <a:r>
              <a:rPr lang="en-US" sz="2400" dirty="0" smtClean="0">
                <a:solidFill>
                  <a:schemeClr val="tx1"/>
                </a:solidFill>
                <a:latin typeface="+mj-lt"/>
                <a:cs typeface="Times New Roman" pitchFamily="18" charset="0"/>
              </a:rPr>
              <a:t>Basics of </a:t>
            </a:r>
            <a:r>
              <a:rPr lang="en-US" sz="2400" dirty="0" smtClean="0">
                <a:solidFill>
                  <a:schemeClr val="tx1"/>
                </a:solidFill>
                <a:latin typeface="+mj-lt"/>
              </a:rPr>
              <a:t>Material Selection</a:t>
            </a:r>
          </a:p>
          <a:p>
            <a:pPr marL="514350" indent="-514350" algn="just">
              <a:lnSpc>
                <a:spcPct val="200000"/>
              </a:lnSpc>
              <a:buFont typeface="+mj-lt"/>
              <a:buAutoNum type="arabicPeriod"/>
            </a:pPr>
            <a:r>
              <a:rPr lang="en-US" sz="2400" dirty="0" smtClean="0">
                <a:solidFill>
                  <a:schemeClr val="tx1"/>
                </a:solidFill>
                <a:latin typeface="Times New Roman" pitchFamily="18" charset="0"/>
                <a:cs typeface="Times New Roman" pitchFamily="18" charset="0"/>
              </a:rPr>
              <a:t>Properties Application Related Materials</a:t>
            </a:r>
          </a:p>
          <a:p>
            <a:pPr marL="514350" indent="-514350" algn="just">
              <a:lnSpc>
                <a:spcPct val="200000"/>
              </a:lnSpc>
              <a:buFont typeface="+mj-lt"/>
              <a:buAutoNum type="arabicPeriod"/>
            </a:pPr>
            <a:r>
              <a:rPr lang="en-US" sz="2400" dirty="0" smtClean="0">
                <a:solidFill>
                  <a:schemeClr val="tx1"/>
                </a:solidFill>
                <a:latin typeface="Times New Roman" pitchFamily="18" charset="0"/>
                <a:cs typeface="Times New Roman" pitchFamily="18" charset="0"/>
              </a:rPr>
              <a:t>Failure Analysis and Its Importance</a:t>
            </a:r>
          </a:p>
          <a:p>
            <a:pPr marL="514350" indent="-514350" algn="just">
              <a:lnSpc>
                <a:spcPct val="200000"/>
              </a:lnSpc>
              <a:buFont typeface="+mj-lt"/>
              <a:buAutoNum type="arabicPeriod"/>
            </a:pPr>
            <a:r>
              <a:rPr lang="en-US" sz="2400" dirty="0" smtClean="0">
                <a:solidFill>
                  <a:schemeClr val="tx1"/>
                </a:solidFill>
                <a:latin typeface="+mj-lt"/>
              </a:rPr>
              <a:t>Mechanism and Types of Failure</a:t>
            </a:r>
            <a:endParaRPr lang="en-US" sz="2400" dirty="0" smtClean="0">
              <a:solidFill>
                <a:schemeClr val="tx1"/>
              </a:solidFill>
              <a:latin typeface="+mj-lt"/>
              <a:cs typeface="Times New Roman" pitchFamily="18" charset="0"/>
            </a:endParaRPr>
          </a:p>
          <a:p>
            <a:pPr marL="514350" indent="-514350" algn="just">
              <a:lnSpc>
                <a:spcPct val="200000"/>
              </a:lnSpc>
              <a:buFont typeface="+mj-lt"/>
              <a:buAutoNum type="arabicPeriod"/>
            </a:pPr>
            <a:endParaRPr lang="en-US" sz="2400" dirty="0" smtClean="0">
              <a:solidFill>
                <a:schemeClr val="tx1"/>
              </a:solidFill>
              <a:latin typeface="Times New Roman" pitchFamily="18" charset="0"/>
              <a:cs typeface="Times New Roman" pitchFamily="18" charset="0"/>
            </a:endParaRPr>
          </a:p>
          <a:p>
            <a:pPr algn="just">
              <a:lnSpc>
                <a:spcPct val="200000"/>
              </a:lnSpc>
            </a:pPr>
            <a:endParaRPr lang="en-US"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1"/>
            <a:ext cx="8458200" cy="5638800"/>
          </a:xfrm>
          <a:prstGeom prst="rect">
            <a:avLst/>
          </a:prstGeom>
        </p:spPr>
        <p:txBody>
          <a:bodyPr wrap="square">
            <a:spAutoFit/>
          </a:bodyPr>
          <a:lstStyle/>
          <a:p>
            <a:pPr algn="just">
              <a:lnSpc>
                <a:spcPct val="150000"/>
              </a:lnSpc>
              <a:buFont typeface="Arial" pitchFamily="34" charset="0"/>
              <a:buChar char="•"/>
            </a:pPr>
            <a:r>
              <a:rPr lang="en-US" sz="2400" dirty="0" smtClean="0"/>
              <a:t>The property or property-group that maximizes performance for a given design is called its material index. </a:t>
            </a:r>
          </a:p>
          <a:p>
            <a:pPr algn="just">
              <a:lnSpc>
                <a:spcPct val="150000"/>
              </a:lnSpc>
              <a:buFont typeface="Arial" pitchFamily="34" charset="0"/>
              <a:buChar char="•"/>
            </a:pPr>
            <a:r>
              <a:rPr lang="en-US" sz="2400" dirty="0" smtClean="0"/>
              <a:t>There are many such indices, each associated with maximizing some aspect of performance. </a:t>
            </a:r>
          </a:p>
          <a:p>
            <a:pPr algn="just">
              <a:lnSpc>
                <a:spcPct val="150000"/>
              </a:lnSpc>
              <a:buFont typeface="Arial" pitchFamily="34" charset="0"/>
              <a:buChar char="•"/>
            </a:pPr>
            <a:r>
              <a:rPr lang="en-US" sz="2400" dirty="0" smtClean="0"/>
              <a:t>They provide criteria of excellence that allow ranking of materials by their ability to perform well in the given application.</a:t>
            </a:r>
          </a:p>
          <a:p>
            <a:pPr algn="just">
              <a:lnSpc>
                <a:spcPct val="150000"/>
              </a:lnSpc>
              <a:buFont typeface="Arial" pitchFamily="34" charset="0"/>
              <a:buChar char="•"/>
            </a:pPr>
            <a:r>
              <a:rPr lang="en-US" sz="2400" dirty="0" smtClean="0"/>
              <a:t>To summarize: screening isolate candidates that are capable of doing the job; ranking identifies those among them that can do the job best.</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14400"/>
          </a:xfrm>
        </p:spPr>
        <p:txBody>
          <a:bodyPr>
            <a:normAutofit/>
          </a:bodyPr>
          <a:lstStyle/>
          <a:p>
            <a:pPr algn="l"/>
            <a:r>
              <a:rPr lang="en-US" sz="3200" b="1" dirty="0" smtClean="0"/>
              <a:t>Supporting information</a:t>
            </a:r>
          </a:p>
        </p:txBody>
      </p:sp>
      <p:sp>
        <p:nvSpPr>
          <p:cNvPr id="3" name="Content Placeholder 2"/>
          <p:cNvSpPr>
            <a:spLocks noGrp="1"/>
          </p:cNvSpPr>
          <p:nvPr>
            <p:ph idx="1"/>
          </p:nvPr>
        </p:nvSpPr>
        <p:spPr>
          <a:xfrm>
            <a:off x="228600" y="914400"/>
            <a:ext cx="8686800" cy="5943600"/>
          </a:xfrm>
        </p:spPr>
        <p:txBody>
          <a:bodyPr>
            <a:noAutofit/>
          </a:bodyPr>
          <a:lstStyle/>
          <a:p>
            <a:pPr algn="just">
              <a:lnSpc>
                <a:spcPct val="150000"/>
              </a:lnSpc>
            </a:pPr>
            <a:r>
              <a:rPr lang="en-US" sz="2400" dirty="0" smtClean="0"/>
              <a:t>Supporting information differs greatly from the structured property data used for screening. </a:t>
            </a:r>
          </a:p>
          <a:p>
            <a:pPr algn="just">
              <a:lnSpc>
                <a:spcPct val="150000"/>
              </a:lnSpc>
            </a:pPr>
            <a:r>
              <a:rPr lang="en-US" sz="2400" dirty="0" smtClean="0"/>
              <a:t>Typically, it is descriptive, graphical or pictorial: case studies of previous uses of the material, details of its corrosion behavior in particular environments, information of availability and pricing, experience of its environmental impact. </a:t>
            </a:r>
          </a:p>
          <a:p>
            <a:pPr algn="just">
              <a:lnSpc>
                <a:spcPct val="150000"/>
              </a:lnSpc>
            </a:pPr>
            <a:r>
              <a:rPr lang="en-US" sz="2400" dirty="0" smtClean="0"/>
              <a:t>Supporting information helps narrow the short-list to a final choice, allowing a definitive match to be made between design requirements and material attributes.</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dirty="0" smtClean="0">
                <a:solidFill>
                  <a:schemeClr val="accent1"/>
                </a:solidFill>
              </a:rPr>
              <a:t>Material Selection Procedure</a:t>
            </a:r>
            <a:endParaRPr lang="en-US" sz="3600" b="1" dirty="0">
              <a:solidFill>
                <a:schemeClr val="accent1"/>
              </a:solidFill>
            </a:endParaRPr>
          </a:p>
        </p:txBody>
      </p:sp>
      <p:sp>
        <p:nvSpPr>
          <p:cNvPr id="4" name="Content Placeholder 3"/>
          <p:cNvSpPr>
            <a:spLocks noGrp="1"/>
          </p:cNvSpPr>
          <p:nvPr>
            <p:ph idx="1"/>
          </p:nvPr>
        </p:nvSpPr>
        <p:spPr/>
        <p:txBody>
          <a:bodyPr/>
          <a:lstStyle/>
          <a:p>
            <a:r>
              <a:rPr lang="en-US" dirty="0" smtClean="0"/>
              <a:t>From Notes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normAutofit/>
          </a:bodyPr>
          <a:lstStyle/>
          <a:p>
            <a:r>
              <a:rPr lang="en-US" sz="3200" b="1" dirty="0" smtClean="0">
                <a:solidFill>
                  <a:srgbClr val="002060"/>
                </a:solidFill>
                <a:latin typeface="Times New Roman" pitchFamily="18" charset="0"/>
                <a:cs typeface="Times New Roman" pitchFamily="18" charset="0"/>
              </a:rPr>
              <a:t>Properties Of Engineering Materials</a:t>
            </a:r>
            <a:endParaRPr lang="en-US" sz="3200" b="1" dirty="0">
              <a:solidFill>
                <a:srgbClr val="002060"/>
              </a:solidFill>
            </a:endParaRPr>
          </a:p>
        </p:txBody>
      </p:sp>
      <p:sp>
        <p:nvSpPr>
          <p:cNvPr id="4" name="Text Box 5"/>
          <p:cNvSpPr txBox="1">
            <a:spLocks noGrp="1" noChangeArrowheads="1"/>
          </p:cNvSpPr>
          <p:nvPr>
            <p:ph idx="4294967295"/>
          </p:nvPr>
        </p:nvSpPr>
        <p:spPr bwMode="auto">
          <a:xfrm>
            <a:off x="0" y="990600"/>
            <a:ext cx="7312025" cy="1508125"/>
          </a:xfrm>
          <a:prstGeom prst="rect">
            <a:avLst/>
          </a:prstGeom>
          <a:noFill/>
          <a:ln w="9525">
            <a:solidFill>
              <a:schemeClr val="tx1"/>
            </a:solidFill>
            <a:miter lim="800000"/>
            <a:headEnd/>
            <a:tailEnd/>
          </a:ln>
        </p:spPr>
        <p:txBody>
          <a:bodyPr wrap="none">
            <a:spAutoFit/>
          </a:bodyPr>
          <a:lstStyle/>
          <a:p>
            <a:pPr algn="just">
              <a:buNone/>
            </a:pPr>
            <a:r>
              <a:rPr lang="en-US" sz="2000" b="1" dirty="0"/>
              <a:t>Knowledge of materials’ properties is required to</a:t>
            </a:r>
          </a:p>
          <a:p>
            <a:pPr algn="just"/>
            <a:r>
              <a:rPr lang="en-US" sz="2000" dirty="0" smtClean="0"/>
              <a:t>Select </a:t>
            </a:r>
            <a:r>
              <a:rPr lang="en-US" sz="2000" dirty="0"/>
              <a:t>appropriate material for design </a:t>
            </a:r>
            <a:r>
              <a:rPr lang="en-US" sz="2000" dirty="0" smtClean="0"/>
              <a:t>requirement</a:t>
            </a:r>
          </a:p>
          <a:p>
            <a:pPr algn="just"/>
            <a:r>
              <a:rPr lang="en-US" sz="2000" dirty="0" smtClean="0">
                <a:sym typeface="Wingdings" pitchFamily="2" charset="2"/>
              </a:rPr>
              <a:t>Select </a:t>
            </a:r>
            <a:r>
              <a:rPr lang="en-US" sz="2000" dirty="0">
                <a:sym typeface="Wingdings" pitchFamily="2" charset="2"/>
              </a:rPr>
              <a:t>appropriate manufacturing </a:t>
            </a:r>
            <a:r>
              <a:rPr lang="en-US" sz="2000" dirty="0" smtClean="0">
                <a:sym typeface="Wingdings" pitchFamily="2" charset="2"/>
              </a:rPr>
              <a:t>process</a:t>
            </a:r>
          </a:p>
          <a:p>
            <a:pPr algn="just"/>
            <a:r>
              <a:rPr lang="en-US" sz="2000" dirty="0" smtClean="0">
                <a:sym typeface="Wingdings" pitchFamily="2" charset="2"/>
              </a:rPr>
              <a:t>Optimize </a:t>
            </a:r>
            <a:r>
              <a:rPr lang="en-US" sz="2000" dirty="0">
                <a:sym typeface="Wingdings" pitchFamily="2" charset="2"/>
              </a:rPr>
              <a:t>processing conditions for economic </a:t>
            </a:r>
            <a:r>
              <a:rPr lang="en-US" sz="2000" dirty="0" smtClean="0">
                <a:sym typeface="Wingdings" pitchFamily="2" charset="2"/>
              </a:rPr>
              <a:t>manufacturing</a:t>
            </a:r>
            <a:endParaRPr lang="en-US" sz="2000" dirty="0">
              <a:sym typeface="Wingdings" pitchFamily="2" charset="2"/>
            </a:endParaRPr>
          </a:p>
        </p:txBody>
      </p:sp>
      <p:sp>
        <p:nvSpPr>
          <p:cNvPr id="5" name="Rectangle 4"/>
          <p:cNvSpPr>
            <a:spLocks noChangeArrowheads="1"/>
          </p:cNvSpPr>
          <p:nvPr/>
        </p:nvSpPr>
        <p:spPr bwMode="auto">
          <a:xfrm>
            <a:off x="2743200" y="2689225"/>
            <a:ext cx="5784789" cy="1015663"/>
          </a:xfrm>
          <a:prstGeom prst="rect">
            <a:avLst/>
          </a:prstGeom>
          <a:noFill/>
          <a:ln w="9525">
            <a:solidFill>
              <a:schemeClr val="tx1"/>
            </a:solidFill>
            <a:miter lim="800000"/>
            <a:headEnd/>
            <a:tailEnd/>
          </a:ln>
        </p:spPr>
        <p:txBody>
          <a:bodyPr wrap="none" anchor="ctr">
            <a:spAutoFit/>
          </a:bodyPr>
          <a:lstStyle/>
          <a:p>
            <a:r>
              <a:rPr lang="en-US" sz="2000" b="1" i="1" dirty="0"/>
              <a:t>Mechanical properties of materials</a:t>
            </a:r>
            <a:endParaRPr lang="en-US" sz="2000" dirty="0"/>
          </a:p>
          <a:p>
            <a:r>
              <a:rPr lang="en-US" sz="2000" dirty="0"/>
              <a:t>	Strength, Toughness, Hardness, Ductility,</a:t>
            </a:r>
          </a:p>
          <a:p>
            <a:r>
              <a:rPr lang="en-US" sz="2000" dirty="0"/>
              <a:t>	Elasticity, Fatigue and Creep</a:t>
            </a:r>
          </a:p>
        </p:txBody>
      </p:sp>
      <p:sp>
        <p:nvSpPr>
          <p:cNvPr id="7" name="Rectangle 6"/>
          <p:cNvSpPr>
            <a:spLocks noChangeArrowheads="1"/>
          </p:cNvSpPr>
          <p:nvPr/>
        </p:nvSpPr>
        <p:spPr bwMode="auto">
          <a:xfrm>
            <a:off x="553850" y="4080808"/>
            <a:ext cx="6532750" cy="1938992"/>
          </a:xfrm>
          <a:prstGeom prst="rect">
            <a:avLst/>
          </a:prstGeom>
          <a:noFill/>
          <a:ln w="9525">
            <a:solidFill>
              <a:schemeClr val="tx1"/>
            </a:solidFill>
            <a:miter lim="800000"/>
            <a:headEnd/>
            <a:tailEnd/>
          </a:ln>
        </p:spPr>
        <p:txBody>
          <a:bodyPr wrap="none">
            <a:spAutoFit/>
          </a:bodyPr>
          <a:lstStyle/>
          <a:p>
            <a:r>
              <a:rPr lang="en-US" sz="2000" b="1" i="1" dirty="0"/>
              <a:t>Physical </a:t>
            </a:r>
            <a:r>
              <a:rPr lang="en-US" sz="2000" b="1" i="1" dirty="0" smtClean="0"/>
              <a:t>properties AND Chemical properties</a:t>
            </a:r>
            <a:endParaRPr lang="en-US" sz="2000" dirty="0" smtClean="0"/>
          </a:p>
          <a:p>
            <a:endParaRPr lang="en-US" sz="2000" dirty="0"/>
          </a:p>
          <a:p>
            <a:r>
              <a:rPr lang="en-US" sz="2000" dirty="0"/>
              <a:t>	Density, Specific heat, Melting and boiling point,</a:t>
            </a:r>
          </a:p>
          <a:p>
            <a:r>
              <a:rPr lang="en-US" sz="2000" dirty="0"/>
              <a:t>	Thermal expansion and conductivity,</a:t>
            </a:r>
          </a:p>
          <a:p>
            <a:r>
              <a:rPr lang="en-US" sz="2000" dirty="0"/>
              <a:t>	Electrical and magnetic </a:t>
            </a:r>
            <a:r>
              <a:rPr lang="en-US" sz="2000" dirty="0" smtClean="0"/>
              <a:t>properties</a:t>
            </a:r>
          </a:p>
          <a:p>
            <a:r>
              <a:rPr lang="en-US" sz="2000" dirty="0" smtClean="0"/>
              <a:t>	Oxidation, Corrosion, Flammability, Toxicity,</a:t>
            </a: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pPr algn="l"/>
            <a:r>
              <a:rPr lang="en-US" sz="3200" b="1" dirty="0" smtClean="0">
                <a:latin typeface="Times New Roman" pitchFamily="18" charset="0"/>
                <a:cs typeface="Times New Roman" pitchFamily="18" charset="0"/>
              </a:rPr>
              <a:t>Physical Properties.</a:t>
            </a:r>
            <a:endParaRPr lang="en-US" sz="3200" b="1" dirty="0"/>
          </a:p>
        </p:txBody>
      </p:sp>
      <p:sp>
        <p:nvSpPr>
          <p:cNvPr id="4" name="Content Placeholder 2"/>
          <p:cNvSpPr>
            <a:spLocks noGrp="1"/>
          </p:cNvSpPr>
          <p:nvPr>
            <p:ph idx="1"/>
          </p:nvPr>
        </p:nvSpPr>
        <p:spPr>
          <a:xfrm>
            <a:off x="304800" y="990601"/>
            <a:ext cx="8534400" cy="5562600"/>
          </a:xfrm>
        </p:spPr>
        <p:txBody>
          <a:bodyPr>
            <a:noAutofit/>
          </a:bodyPr>
          <a:lstStyle/>
          <a:p>
            <a:pPr marL="514350" indent="-514350" algn="just">
              <a:buFont typeface="+mj-lt"/>
              <a:buAutoNum type="arabicPeriod"/>
            </a:pPr>
            <a:r>
              <a:rPr lang="en-US" sz="2800" b="1" dirty="0" smtClean="0">
                <a:latin typeface="Times New Roman" pitchFamily="18" charset="0"/>
                <a:cs typeface="Times New Roman" pitchFamily="18" charset="0"/>
              </a:rPr>
              <a:t>Dimensions</a:t>
            </a:r>
            <a:r>
              <a:rPr lang="en-US" sz="2800" dirty="0" smtClean="0">
                <a:latin typeface="Times New Roman" pitchFamily="18" charset="0"/>
                <a:cs typeface="Times New Roman" pitchFamily="18" charset="0"/>
              </a:rPr>
              <a:t>: of a material implies its size and shape</a:t>
            </a:r>
          </a:p>
          <a:p>
            <a:pPr marL="514350" indent="-514350" algn="just">
              <a:buFont typeface="+mj-lt"/>
              <a:buAutoNum type="arabicPeriod"/>
            </a:pPr>
            <a:r>
              <a:rPr lang="en-US" sz="2800" b="1" dirty="0" smtClean="0">
                <a:latin typeface="Times New Roman" pitchFamily="18" charset="0"/>
                <a:cs typeface="Times New Roman" pitchFamily="18" charset="0"/>
              </a:rPr>
              <a:t>Appearance</a:t>
            </a:r>
            <a:r>
              <a:rPr lang="en-US" sz="2800" dirty="0" smtClean="0">
                <a:latin typeface="Times New Roman" pitchFamily="18" charset="0"/>
                <a:cs typeface="Times New Roman" pitchFamily="18" charset="0"/>
              </a:rPr>
              <a:t>: includes luster, color and finishing ( i.e., line marks on the surface ) of a material.</a:t>
            </a:r>
          </a:p>
          <a:p>
            <a:pPr marL="514350" indent="-514350" algn="just">
              <a:buFont typeface="+mj-lt"/>
              <a:buAutoNum type="arabicPeriod"/>
            </a:pPr>
            <a:r>
              <a:rPr lang="en-US" sz="2800" b="1" dirty="0" smtClean="0">
                <a:latin typeface="Times New Roman" pitchFamily="18" charset="0"/>
                <a:cs typeface="Times New Roman" pitchFamily="18" charset="0"/>
              </a:rPr>
              <a:t>Density</a:t>
            </a:r>
            <a:r>
              <a:rPr lang="en-US" sz="2800" dirty="0" smtClean="0">
                <a:latin typeface="Times New Roman" pitchFamily="18" charset="0"/>
                <a:cs typeface="Times New Roman" pitchFamily="18" charset="0"/>
              </a:rPr>
              <a:t>: is the mass of unit volume of a material.</a:t>
            </a:r>
          </a:p>
          <a:p>
            <a:pPr marL="514350" indent="-514350" algn="just">
              <a:buFont typeface="+mj-lt"/>
              <a:buAutoNum type="arabicPeriod"/>
            </a:pPr>
            <a:r>
              <a:rPr lang="en-US" sz="2800" b="1" dirty="0" smtClean="0">
                <a:latin typeface="Times New Roman" pitchFamily="18" charset="0"/>
                <a:cs typeface="Times New Roman" pitchFamily="18" charset="0"/>
              </a:rPr>
              <a:t>Melting Point</a:t>
            </a:r>
            <a:r>
              <a:rPr lang="en-US" sz="2800" dirty="0" smtClean="0">
                <a:latin typeface="Times New Roman" pitchFamily="18" charset="0"/>
                <a:cs typeface="Times New Roman" pitchFamily="18" charset="0"/>
              </a:rPr>
              <a:t>: is that temperature at which the solid metals changes into the molten state.</a:t>
            </a:r>
          </a:p>
          <a:p>
            <a:pPr marL="514350" indent="-514350" algn="just">
              <a:buFont typeface="+mj-lt"/>
              <a:buAutoNum type="arabicPeriod"/>
            </a:pPr>
            <a:r>
              <a:rPr lang="en-US" sz="2800" b="1" dirty="0" smtClean="0">
                <a:latin typeface="Times New Roman" pitchFamily="18" charset="0"/>
                <a:cs typeface="Times New Roman" pitchFamily="18" charset="0"/>
              </a:rPr>
              <a:t>Porosity</a:t>
            </a:r>
            <a:r>
              <a:rPr lang="en-US" sz="2800" dirty="0" smtClean="0">
                <a:latin typeface="Times New Roman" pitchFamily="18" charset="0"/>
                <a:cs typeface="Times New Roman" pitchFamily="18" charset="0"/>
              </a:rPr>
              <a:t>: A material is said to be porous if it has pores within it.</a:t>
            </a:r>
          </a:p>
          <a:p>
            <a:pPr marL="514350" indent="-514350" algn="just">
              <a:buFont typeface="+mj-lt"/>
              <a:buAutoNum type="arabicPeriod"/>
            </a:pPr>
            <a:r>
              <a:rPr lang="en-US" sz="2800" b="1" dirty="0" smtClean="0">
                <a:latin typeface="Times New Roman" pitchFamily="18" charset="0"/>
                <a:cs typeface="Times New Roman" pitchFamily="18" charset="0"/>
              </a:rPr>
              <a:t>Structure</a:t>
            </a:r>
            <a:r>
              <a:rPr lang="en-US" sz="2800" dirty="0" smtClean="0">
                <a:latin typeface="Times New Roman" pitchFamily="18" charset="0"/>
                <a:cs typeface="Times New Roman" pitchFamily="18" charset="0"/>
              </a:rPr>
              <a:t>: means geometric relationships of material components. It also implies the arrangement of the internal components of matter.</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0600"/>
          </a:xfrm>
        </p:spPr>
        <p:txBody>
          <a:bodyPr>
            <a:normAutofit fontScale="90000"/>
          </a:bodyPr>
          <a:lstStyle/>
          <a:p>
            <a:pPr algn="l"/>
            <a:r>
              <a:rPr lang="en-US" sz="3200" b="1" dirty="0" smtClean="0"/>
              <a:t>Thermal Properties &amp; Optical Properties</a:t>
            </a:r>
            <a:endParaRPr lang="en-US" sz="3200" b="1" dirty="0"/>
          </a:p>
        </p:txBody>
      </p:sp>
      <p:sp>
        <p:nvSpPr>
          <p:cNvPr id="3" name="Content Placeholder 2"/>
          <p:cNvSpPr>
            <a:spLocks noGrp="1"/>
          </p:cNvSpPr>
          <p:nvPr>
            <p:ph sz="quarter" idx="1"/>
          </p:nvPr>
        </p:nvSpPr>
        <p:spPr>
          <a:xfrm>
            <a:off x="914400" y="1066800"/>
            <a:ext cx="7772400" cy="4953000"/>
          </a:xfrm>
        </p:spPr>
        <p:txBody>
          <a:bodyPr>
            <a:normAutofit lnSpcReduction="10000"/>
          </a:bodyPr>
          <a:lstStyle/>
          <a:p>
            <a:pPr marL="514350" indent="-514350" algn="just">
              <a:lnSpc>
                <a:spcPct val="150000"/>
              </a:lnSpc>
              <a:buFont typeface="+mj-lt"/>
              <a:buAutoNum type="arabicPeriod"/>
            </a:pPr>
            <a:r>
              <a:rPr lang="en-US" sz="2800" dirty="0" smtClean="0"/>
              <a:t>Heat Capacity</a:t>
            </a:r>
          </a:p>
          <a:p>
            <a:pPr marL="514350" indent="-514350" algn="just">
              <a:lnSpc>
                <a:spcPct val="150000"/>
              </a:lnSpc>
              <a:buFont typeface="+mj-lt"/>
              <a:buAutoNum type="arabicPeriod"/>
            </a:pPr>
            <a:r>
              <a:rPr lang="en-US" sz="2800" dirty="0" smtClean="0"/>
              <a:t>Specific Heat</a:t>
            </a:r>
          </a:p>
          <a:p>
            <a:pPr marL="514350" indent="-514350" algn="just">
              <a:lnSpc>
                <a:spcPct val="150000"/>
              </a:lnSpc>
              <a:buFont typeface="+mj-lt"/>
              <a:buAutoNum type="arabicPeriod"/>
            </a:pPr>
            <a:r>
              <a:rPr lang="en-US" sz="2800" dirty="0" smtClean="0"/>
              <a:t>Thermal Expansion</a:t>
            </a:r>
          </a:p>
          <a:p>
            <a:pPr marL="514350" indent="-514350" algn="just">
              <a:lnSpc>
                <a:spcPct val="150000"/>
              </a:lnSpc>
              <a:buFont typeface="+mj-lt"/>
              <a:buAutoNum type="arabicPeriod"/>
            </a:pPr>
            <a:r>
              <a:rPr lang="en-US" sz="2800" dirty="0" smtClean="0"/>
              <a:t>Thermal Conductivity</a:t>
            </a:r>
          </a:p>
          <a:p>
            <a:pPr marL="514350" indent="-514350" algn="just">
              <a:lnSpc>
                <a:spcPct val="150000"/>
              </a:lnSpc>
              <a:buFont typeface="+mj-lt"/>
              <a:buAutoNum type="arabicPeriod"/>
            </a:pPr>
            <a:r>
              <a:rPr lang="en-US" sz="2800" dirty="0" smtClean="0"/>
              <a:t>Thermal Shock Resistance</a:t>
            </a:r>
          </a:p>
          <a:p>
            <a:pPr marL="514350" indent="-514350" algn="just">
              <a:lnSpc>
                <a:spcPct val="150000"/>
              </a:lnSpc>
              <a:buFont typeface="+mj-lt"/>
              <a:buAutoNum type="arabicPeriod"/>
            </a:pPr>
            <a:r>
              <a:rPr lang="en-US" sz="2800" dirty="0" smtClean="0"/>
              <a:t>Refractive Index</a:t>
            </a:r>
          </a:p>
          <a:p>
            <a:pPr marL="514350" indent="-514350" algn="just">
              <a:lnSpc>
                <a:spcPct val="150000"/>
              </a:lnSpc>
              <a:buFont typeface="+mj-lt"/>
              <a:buAutoNum type="arabicPeriod"/>
            </a:pPr>
            <a:r>
              <a:rPr lang="en-US" sz="2800" dirty="0" err="1" smtClean="0"/>
              <a:t>Absorptivity</a:t>
            </a:r>
            <a:endParaRPr lang="en-US" dirty="0" smtClean="0"/>
          </a:p>
          <a:p>
            <a:pPr marL="514350" indent="-514350">
              <a:buFont typeface="+mj-lt"/>
              <a:buAutoNum type="arabicPeriod"/>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 y="-152400"/>
            <a:ext cx="8229600" cy="1143000"/>
          </a:xfrm>
        </p:spPr>
        <p:txBody>
          <a:bodyPr>
            <a:normAutofit/>
          </a:bodyPr>
          <a:lstStyle/>
          <a:p>
            <a:pPr marL="54864" indent="0" algn="l" eaLnBrk="1" fontAlgn="auto" hangingPunct="1">
              <a:spcAft>
                <a:spcPts val="0"/>
              </a:spcAft>
              <a:defRPr/>
            </a:pPr>
            <a:r>
              <a:rPr lang="hr-HR" sz="3200" b="1" dirty="0" smtClean="0"/>
              <a:t>Mechanical properties</a:t>
            </a:r>
          </a:p>
        </p:txBody>
      </p:sp>
      <p:sp>
        <p:nvSpPr>
          <p:cNvPr id="17411" name="Content Placeholder 2"/>
          <p:cNvSpPr>
            <a:spLocks noGrp="1"/>
          </p:cNvSpPr>
          <p:nvPr>
            <p:ph idx="1"/>
          </p:nvPr>
        </p:nvSpPr>
        <p:spPr>
          <a:xfrm>
            <a:off x="304800" y="838200"/>
            <a:ext cx="8534400" cy="5791200"/>
          </a:xfrm>
        </p:spPr>
        <p:txBody>
          <a:bodyPr>
            <a:normAutofit/>
          </a:bodyPr>
          <a:lstStyle/>
          <a:p>
            <a:pPr algn="just" eaLnBrk="1" hangingPunct="1"/>
            <a:r>
              <a:rPr lang="hr-HR" sz="2800" b="1" dirty="0" smtClean="0"/>
              <a:t>Tensile Strength </a:t>
            </a:r>
            <a:r>
              <a:rPr lang="hr-HR" sz="2800" dirty="0" smtClean="0"/>
              <a:t>– </a:t>
            </a:r>
            <a:r>
              <a:rPr lang="en-US" sz="2800" dirty="0" smtClean="0"/>
              <a:t>measures the</a:t>
            </a:r>
            <a:r>
              <a:rPr lang="hr-HR" sz="2800" dirty="0" smtClean="0"/>
              <a:t> force </a:t>
            </a:r>
            <a:r>
              <a:rPr lang="en-US" sz="2800" dirty="0" smtClean="0"/>
              <a:t>required to pull something such as </a:t>
            </a:r>
            <a:r>
              <a:rPr lang="hr-HR" sz="2800" dirty="0" smtClean="0"/>
              <a:t>rope,wire</a:t>
            </a:r>
            <a:r>
              <a:rPr lang="en-US" sz="2800" dirty="0" smtClean="0"/>
              <a:t> or a structural beam to the point where it breaks</a:t>
            </a:r>
            <a:endParaRPr lang="hr-HR" sz="2800" dirty="0" smtClean="0"/>
          </a:p>
          <a:p>
            <a:pPr algn="just" eaLnBrk="1" hangingPunct="1"/>
            <a:r>
              <a:rPr lang="hr-HR" sz="2800" b="1" dirty="0" smtClean="0"/>
              <a:t>Ductility</a:t>
            </a:r>
            <a:r>
              <a:rPr lang="hr-HR" sz="2800" dirty="0" smtClean="0"/>
              <a:t> – a </a:t>
            </a:r>
            <a:r>
              <a:rPr lang="en-US" sz="2800" dirty="0" smtClean="0"/>
              <a:t>measure of how much strain a material can take before rupturing</a:t>
            </a:r>
          </a:p>
          <a:p>
            <a:pPr algn="just"/>
            <a:r>
              <a:rPr lang="en-US" sz="2800" b="1" dirty="0" smtClean="0"/>
              <a:t>Malleability</a:t>
            </a:r>
            <a:r>
              <a:rPr lang="hr-HR" sz="2800" b="1" dirty="0" smtClean="0"/>
              <a:t> </a:t>
            </a:r>
            <a:r>
              <a:rPr lang="hr-HR" sz="2800" dirty="0" smtClean="0"/>
              <a:t>– the </a:t>
            </a:r>
            <a:r>
              <a:rPr lang="en-US" sz="2800" dirty="0" smtClean="0"/>
              <a:t>property of </a:t>
            </a:r>
            <a:r>
              <a:rPr lang="hr-HR" sz="2800" dirty="0" smtClean="0"/>
              <a:t>a material </a:t>
            </a:r>
            <a:r>
              <a:rPr lang="en-US" sz="2800" dirty="0" smtClean="0"/>
              <a:t>that can be worked or hammered or shaped without breaking</a:t>
            </a:r>
            <a:endParaRPr lang="hr-HR" sz="2800" dirty="0" smtClean="0"/>
          </a:p>
          <a:p>
            <a:pPr algn="just"/>
            <a:r>
              <a:rPr lang="hr-HR" sz="2800" b="1" dirty="0" smtClean="0"/>
              <a:t>Brittleness</a:t>
            </a:r>
            <a:r>
              <a:rPr lang="hr-HR" sz="2800" dirty="0" smtClean="0"/>
              <a:t> –</a:t>
            </a:r>
            <a:r>
              <a:rPr lang="en-US" sz="2800" dirty="0" smtClean="0"/>
              <a:t>break</a:t>
            </a:r>
            <a:r>
              <a:rPr lang="hr-HR" sz="2800" dirty="0" smtClean="0"/>
              <a:t>ing</a:t>
            </a:r>
            <a:r>
              <a:rPr lang="en-US" sz="2800" dirty="0" smtClean="0"/>
              <a:t> or shatter</a:t>
            </a:r>
            <a:r>
              <a:rPr lang="hr-HR" sz="2800" dirty="0" smtClean="0"/>
              <a:t>ing of a</a:t>
            </a:r>
            <a:r>
              <a:rPr lang="en-US" sz="2800" dirty="0" smtClean="0"/>
              <a:t> </a:t>
            </a:r>
            <a:r>
              <a:rPr lang="hr-HR" sz="2800" dirty="0" smtClean="0"/>
              <a:t>material</a:t>
            </a:r>
            <a:r>
              <a:rPr lang="en-US" sz="2800" dirty="0" smtClean="0"/>
              <a:t> when </a:t>
            </a:r>
            <a:r>
              <a:rPr lang="hr-HR" sz="2800" dirty="0" smtClean="0"/>
              <a:t>subjected to stress (when </a:t>
            </a:r>
            <a:r>
              <a:rPr lang="en-US" sz="2800" dirty="0" smtClean="0"/>
              <a:t>force is applied to it</a:t>
            </a:r>
            <a:r>
              <a:rPr lang="hr-HR" sz="2800" dirty="0" smtClean="0"/>
              <a:t>)</a:t>
            </a:r>
          </a:p>
          <a:p>
            <a:pPr algn="just" eaLnBrk="1" hangingPunct="1"/>
            <a:endParaRPr lang="en-US" sz="2800" dirty="0" smtClean="0"/>
          </a:p>
          <a:p>
            <a:pPr algn="just" eaLnBrk="1" hangingPunct="1"/>
            <a:endParaRPr lang="hr-HR" sz="28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533400"/>
            <a:ext cx="8458200" cy="6096000"/>
          </a:xfrm>
        </p:spPr>
        <p:txBody>
          <a:bodyPr>
            <a:normAutofit fontScale="92500"/>
          </a:bodyPr>
          <a:lstStyle/>
          <a:p>
            <a:pPr algn="just" eaLnBrk="1" hangingPunct="1"/>
            <a:r>
              <a:rPr lang="hr-HR" sz="2800" b="1" dirty="0" smtClean="0"/>
              <a:t>Elasticity</a:t>
            </a:r>
            <a:r>
              <a:rPr lang="hr-HR" sz="2800" dirty="0" smtClean="0"/>
              <a:t> – </a:t>
            </a:r>
            <a:r>
              <a:rPr lang="en-US" sz="2800" dirty="0" smtClean="0"/>
              <a:t>the </a:t>
            </a:r>
            <a:r>
              <a:rPr lang="hr-HR" sz="2800" dirty="0" smtClean="0"/>
              <a:t>property </a:t>
            </a:r>
            <a:r>
              <a:rPr lang="en-US" sz="2800" dirty="0" smtClean="0"/>
              <a:t>of a material that returns to its original shape after </a:t>
            </a:r>
            <a:r>
              <a:rPr lang="hr-HR" sz="2800" dirty="0" smtClean="0"/>
              <a:t>stress </a:t>
            </a:r>
            <a:r>
              <a:rPr lang="en-US" sz="2800" dirty="0" smtClean="0"/>
              <a:t>(e.g. external </a:t>
            </a:r>
            <a:r>
              <a:rPr lang="hr-HR" sz="2800" dirty="0" smtClean="0"/>
              <a:t>forces</a:t>
            </a:r>
            <a:r>
              <a:rPr lang="en-US" sz="2800" dirty="0" smtClean="0"/>
              <a:t>) that made it deform or distort is removed</a:t>
            </a:r>
            <a:endParaRPr lang="hr-HR" sz="2800" dirty="0" smtClean="0"/>
          </a:p>
          <a:p>
            <a:pPr algn="just" eaLnBrk="1" hangingPunct="1"/>
            <a:r>
              <a:rPr lang="hr-HR" sz="2800" b="1" dirty="0" smtClean="0"/>
              <a:t>Plasticity</a:t>
            </a:r>
            <a:r>
              <a:rPr lang="hr-HR" sz="2800" dirty="0" smtClean="0"/>
              <a:t> - </a:t>
            </a:r>
            <a:r>
              <a:rPr lang="en-US" sz="2800" dirty="0" smtClean="0"/>
              <a:t>the </a:t>
            </a:r>
            <a:r>
              <a:rPr lang="hr-HR" sz="2800" dirty="0" smtClean="0"/>
              <a:t>deformation </a:t>
            </a:r>
            <a:r>
              <a:rPr lang="en-US" sz="2800" dirty="0" smtClean="0"/>
              <a:t>of a material undergoing non-reversible changes of shape in response to applied forces</a:t>
            </a:r>
          </a:p>
          <a:p>
            <a:pPr algn="just"/>
            <a:r>
              <a:rPr lang="en-US" sz="2800" b="1" dirty="0" smtClean="0"/>
              <a:t>T</a:t>
            </a:r>
            <a:r>
              <a:rPr lang="hr-HR" sz="2800" b="1" dirty="0" smtClean="0"/>
              <a:t>oughness</a:t>
            </a:r>
            <a:r>
              <a:rPr lang="hr-HR" sz="2800" dirty="0" smtClean="0"/>
              <a:t> – the </a:t>
            </a:r>
            <a:r>
              <a:rPr lang="en-US" sz="2800" dirty="0" smtClean="0"/>
              <a:t>ability of a material to absorb energy and plastically deform without fracturing</a:t>
            </a:r>
            <a:endParaRPr lang="hr-HR" sz="2800" dirty="0" smtClean="0"/>
          </a:p>
          <a:p>
            <a:pPr algn="just"/>
            <a:r>
              <a:rPr lang="en-US" sz="2800" b="1" dirty="0" smtClean="0"/>
              <a:t>H</a:t>
            </a:r>
            <a:r>
              <a:rPr lang="hr-HR" sz="2800" b="1" dirty="0" smtClean="0"/>
              <a:t>ardness</a:t>
            </a:r>
            <a:r>
              <a:rPr lang="hr-HR" sz="2800" dirty="0" smtClean="0"/>
              <a:t> – the </a:t>
            </a:r>
            <a:r>
              <a:rPr lang="en-US" sz="2800" dirty="0" smtClean="0"/>
              <a:t>property of being rigid and resistant to pressure; not easily scratched</a:t>
            </a:r>
          </a:p>
          <a:p>
            <a:pPr algn="just"/>
            <a:r>
              <a:rPr lang="en-US" sz="2800" b="1" dirty="0" smtClean="0"/>
              <a:t>M</a:t>
            </a:r>
            <a:r>
              <a:rPr lang="hr-HR" sz="2800" b="1" dirty="0" smtClean="0"/>
              <a:t>achinability</a:t>
            </a:r>
            <a:r>
              <a:rPr lang="hr-HR" sz="2800" dirty="0" smtClean="0"/>
              <a:t> – the property of a material that can be shaped by hammering, pressing, rolling</a:t>
            </a:r>
          </a:p>
          <a:p>
            <a:pPr algn="just" eaLnBrk="1" hangingPunct="1"/>
            <a:endParaRPr lang="hr-HR" sz="2800" dirty="0" smtClean="0"/>
          </a:p>
          <a:p>
            <a:pPr algn="just"/>
            <a:endParaRPr lang="en-US" sz="28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Stress-Strain Curve</a:t>
            </a:r>
            <a:endParaRPr lang="en-US" dirty="0"/>
          </a:p>
        </p:txBody>
      </p:sp>
      <p:pic>
        <p:nvPicPr>
          <p:cNvPr id="4" name="Picture 6" descr="tensiletest"/>
          <p:cNvPicPr>
            <a:picLocks noGrp="1" noChangeAspect="1" noChangeArrowheads="1"/>
          </p:cNvPicPr>
          <p:nvPr>
            <p:ph idx="1"/>
          </p:nvPr>
        </p:nvPicPr>
        <p:blipFill>
          <a:blip r:embed="rId2"/>
          <a:srcRect/>
          <a:stretch>
            <a:fillRect/>
          </a:stretch>
        </p:blipFill>
        <p:spPr bwMode="auto">
          <a:xfrm>
            <a:off x="1066801" y="1143000"/>
            <a:ext cx="6705600" cy="5317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868362"/>
          </a:xfrm>
        </p:spPr>
        <p:txBody>
          <a:bodyPr>
            <a:normAutofit/>
          </a:bodyPr>
          <a:lstStyle/>
          <a:p>
            <a:pPr algn="l"/>
            <a:r>
              <a:rPr lang="en-US" sz="3600" b="1" dirty="0" smtClean="0"/>
              <a:t>Technological Properties</a:t>
            </a:r>
            <a:endParaRPr lang="en-US" sz="3600" b="1" dirty="0"/>
          </a:p>
        </p:txBody>
      </p:sp>
      <p:sp>
        <p:nvSpPr>
          <p:cNvPr id="3" name="Content Placeholder 2"/>
          <p:cNvSpPr>
            <a:spLocks noGrp="1"/>
          </p:cNvSpPr>
          <p:nvPr>
            <p:ph sz="quarter" idx="1"/>
          </p:nvPr>
        </p:nvSpPr>
        <p:spPr>
          <a:xfrm>
            <a:off x="685800" y="1447800"/>
            <a:ext cx="8229600" cy="4525963"/>
          </a:xfrm>
        </p:spPr>
        <p:txBody>
          <a:bodyPr>
            <a:normAutofit/>
          </a:bodyPr>
          <a:lstStyle/>
          <a:p>
            <a:pPr marL="514350" indent="-514350" algn="just">
              <a:lnSpc>
                <a:spcPct val="150000"/>
              </a:lnSpc>
              <a:buFont typeface="+mj-lt"/>
              <a:buAutoNum type="arabicPeriod"/>
            </a:pPr>
            <a:r>
              <a:rPr lang="en-US" sz="2800" dirty="0" smtClean="0"/>
              <a:t>Castability</a:t>
            </a:r>
          </a:p>
          <a:p>
            <a:pPr marL="514350" indent="-514350" algn="just">
              <a:lnSpc>
                <a:spcPct val="150000"/>
              </a:lnSpc>
              <a:buFont typeface="+mj-lt"/>
              <a:buAutoNum type="arabicPeriod"/>
            </a:pPr>
            <a:r>
              <a:rPr lang="en-US" sz="2800" dirty="0" smtClean="0"/>
              <a:t>Machinability</a:t>
            </a:r>
          </a:p>
          <a:p>
            <a:pPr marL="514350" indent="-514350" algn="just">
              <a:lnSpc>
                <a:spcPct val="150000"/>
              </a:lnSpc>
              <a:buFont typeface="+mj-lt"/>
              <a:buAutoNum type="arabicPeriod"/>
            </a:pPr>
            <a:r>
              <a:rPr lang="en-US" sz="2800" dirty="0" smtClean="0"/>
              <a:t>Weldability</a:t>
            </a:r>
          </a:p>
          <a:p>
            <a:pPr marL="514350" indent="-514350" algn="just">
              <a:lnSpc>
                <a:spcPct val="150000"/>
              </a:lnSpc>
              <a:buFont typeface="+mj-lt"/>
              <a:buAutoNum type="arabicPeriod"/>
            </a:pPr>
            <a:r>
              <a:rPr lang="en-US" sz="2800" dirty="0" smtClean="0"/>
              <a:t>Workability or Formability</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2192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3600" dirty="0" smtClean="0">
                <a:solidFill>
                  <a:schemeClr val="accent3"/>
                </a:solidFill>
                <a:cs typeface="Times New Roman" pitchFamily="18" charset="0"/>
              </a:rPr>
              <a:t>Basics of </a:t>
            </a:r>
            <a:r>
              <a:rPr lang="en-US" sz="3600" dirty="0" smtClean="0">
                <a:solidFill>
                  <a:schemeClr val="accent3"/>
                </a:solidFill>
              </a:rPr>
              <a:t>Material Selection</a:t>
            </a:r>
            <a:endParaRPr lang="en-US" sz="3600" dirty="0">
              <a:solidFill>
                <a:schemeClr val="accent3"/>
              </a:solidFill>
            </a:endParaRPr>
          </a:p>
        </p:txBody>
      </p:sp>
      <p:graphicFrame>
        <p:nvGraphicFramePr>
          <p:cNvPr id="5" name="Diagram 4"/>
          <p:cNvGraphicFramePr/>
          <p:nvPr/>
        </p:nvGraphicFramePr>
        <p:xfrm>
          <a:off x="23622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422864"/>
          </a:xfrm>
        </p:spPr>
        <p:txBody>
          <a:bodyPr rtlCol="0">
            <a:normAutofit/>
          </a:bodyPr>
          <a:lstStyle/>
          <a:p>
            <a:pPr marL="54864" indent="0" eaLnBrk="1" fontAlgn="auto" hangingPunct="1">
              <a:spcAft>
                <a:spcPts val="0"/>
              </a:spcAft>
              <a:defRPr/>
            </a:pPr>
            <a:r>
              <a:rPr lang="en-US" dirty="0" smtClean="0"/>
              <a:t>Which</a:t>
            </a:r>
            <a:r>
              <a:rPr lang="hr-HR" dirty="0" smtClean="0"/>
              <a:t> </a:t>
            </a:r>
            <a:r>
              <a:rPr lang="en-US" dirty="0" smtClean="0"/>
              <a:t>properties </a:t>
            </a:r>
            <a:r>
              <a:rPr lang="hr-HR" dirty="0" smtClean="0"/>
              <a:t>properties do</a:t>
            </a:r>
            <a:r>
              <a:rPr lang="en-US" dirty="0" smtClean="0"/>
              <a:t> the </a:t>
            </a:r>
            <a:r>
              <a:rPr lang="hr-HR" dirty="0" smtClean="0"/>
              <a:t>following materials </a:t>
            </a:r>
            <a:r>
              <a:rPr lang="en-US" dirty="0" smtClean="0"/>
              <a:t>possess</a:t>
            </a:r>
            <a:r>
              <a:rPr lang="hr-HR" dirty="0" smtClean="0"/>
              <a:t>?</a:t>
            </a:r>
          </a:p>
        </p:txBody>
      </p:sp>
      <p:graphicFrame>
        <p:nvGraphicFramePr>
          <p:cNvPr id="5" name="Content Placeholder 4"/>
          <p:cNvGraphicFramePr>
            <a:graphicFrameLocks noGrp="1"/>
          </p:cNvGraphicFramePr>
          <p:nvPr>
            <p:ph idx="1"/>
          </p:nvPr>
        </p:nvGraphicFramePr>
        <p:xfrm>
          <a:off x="500063" y="2158365"/>
          <a:ext cx="8229600" cy="3703320"/>
        </p:xfrm>
        <a:graphic>
          <a:graphicData uri="http://schemas.openxmlformats.org/drawingml/2006/table">
            <a:tbl>
              <a:tblPr firstRow="1" bandRow="1">
                <a:tableStyleId>{073A0DAA-6AF3-43AB-8588-CEC1D06C72B9}</a:tableStyleId>
              </a:tblPr>
              <a:tblGrid>
                <a:gridCol w="4114800"/>
                <a:gridCol w="4114800"/>
              </a:tblGrid>
              <a:tr h="142252">
                <a:tc>
                  <a:txBody>
                    <a:bodyPr/>
                    <a:lstStyle/>
                    <a:p>
                      <a:pPr algn="ctr"/>
                      <a:r>
                        <a:rPr lang="hr-HR" dirty="0" err="1" smtClean="0"/>
                        <a:t>Material</a:t>
                      </a:r>
                      <a:endParaRPr lang="hr-HR" dirty="0"/>
                    </a:p>
                  </a:txBody>
                  <a:tcPr/>
                </a:tc>
                <a:tc>
                  <a:txBody>
                    <a:bodyPr/>
                    <a:lstStyle/>
                    <a:p>
                      <a:pPr algn="ctr"/>
                      <a:r>
                        <a:rPr lang="hr-HR" dirty="0" err="1" smtClean="0"/>
                        <a:t>Properties</a:t>
                      </a:r>
                      <a:endParaRPr lang="hr-HR" dirty="0"/>
                    </a:p>
                  </a:txBody>
                  <a:tcPr/>
                </a:tc>
              </a:tr>
              <a:tr h="370840">
                <a:tc>
                  <a:txBody>
                    <a:bodyPr/>
                    <a:lstStyle/>
                    <a:p>
                      <a:r>
                        <a:rPr lang="hr-HR" dirty="0" err="1" smtClean="0"/>
                        <a:t>aluminium</a:t>
                      </a:r>
                      <a:endParaRPr lang="hr-HR" dirty="0"/>
                    </a:p>
                  </a:txBody>
                  <a:tcPr/>
                </a:tc>
                <a:tc>
                  <a:txBody>
                    <a:bodyPr/>
                    <a:lstStyle/>
                    <a:p>
                      <a:endParaRPr lang="hr-HR" dirty="0"/>
                    </a:p>
                  </a:txBody>
                  <a:tcPr/>
                </a:tc>
              </a:tr>
              <a:tr h="370840">
                <a:tc>
                  <a:txBody>
                    <a:bodyPr/>
                    <a:lstStyle/>
                    <a:p>
                      <a:r>
                        <a:rPr lang="hr-HR" dirty="0" err="1" smtClean="0"/>
                        <a:t>rubber</a:t>
                      </a:r>
                      <a:endParaRPr lang="hr-HR" dirty="0"/>
                    </a:p>
                  </a:txBody>
                  <a:tcPr/>
                </a:tc>
                <a:tc>
                  <a:txBody>
                    <a:bodyPr/>
                    <a:lstStyle/>
                    <a:p>
                      <a:endParaRPr lang="hr-HR" dirty="0"/>
                    </a:p>
                  </a:txBody>
                  <a:tcPr/>
                </a:tc>
              </a:tr>
              <a:tr h="370840">
                <a:tc>
                  <a:txBody>
                    <a:bodyPr/>
                    <a:lstStyle/>
                    <a:p>
                      <a:r>
                        <a:rPr lang="hr-HR" dirty="0" err="1" smtClean="0"/>
                        <a:t>ceramics</a:t>
                      </a:r>
                      <a:endParaRPr lang="hr-HR" dirty="0"/>
                    </a:p>
                  </a:txBody>
                  <a:tcPr/>
                </a:tc>
                <a:tc>
                  <a:txBody>
                    <a:bodyPr/>
                    <a:lstStyle/>
                    <a:p>
                      <a:endParaRPr lang="hr-HR" dirty="0"/>
                    </a:p>
                  </a:txBody>
                  <a:tcPr/>
                </a:tc>
              </a:tr>
              <a:tr h="370840">
                <a:tc>
                  <a:txBody>
                    <a:bodyPr/>
                    <a:lstStyle/>
                    <a:p>
                      <a:r>
                        <a:rPr lang="hr-HR" baseline="0" dirty="0" smtClean="0"/>
                        <a:t>steel</a:t>
                      </a:r>
                      <a:endParaRPr lang="hr-HR" dirty="0"/>
                    </a:p>
                  </a:txBody>
                  <a:tcPr/>
                </a:tc>
                <a:tc>
                  <a:txBody>
                    <a:bodyPr/>
                    <a:lstStyle/>
                    <a:p>
                      <a:endParaRPr lang="hr-HR" dirty="0"/>
                    </a:p>
                  </a:txBody>
                  <a:tcPr/>
                </a:tc>
              </a:tr>
              <a:tr h="370840">
                <a:tc>
                  <a:txBody>
                    <a:bodyPr/>
                    <a:lstStyle/>
                    <a:p>
                      <a:r>
                        <a:rPr lang="hr-HR" dirty="0" err="1" smtClean="0"/>
                        <a:t>copper</a:t>
                      </a:r>
                      <a:endParaRPr lang="hr-HR" dirty="0"/>
                    </a:p>
                  </a:txBody>
                  <a:tcPr/>
                </a:tc>
                <a:tc>
                  <a:txBody>
                    <a:bodyPr/>
                    <a:lstStyle/>
                    <a:p>
                      <a:endParaRPr lang="hr-HR" dirty="0"/>
                    </a:p>
                  </a:txBody>
                  <a:tcPr/>
                </a:tc>
              </a:tr>
              <a:tr h="370840">
                <a:tc>
                  <a:txBody>
                    <a:bodyPr/>
                    <a:lstStyle/>
                    <a:p>
                      <a:r>
                        <a:rPr lang="hr-HR" dirty="0" err="1" smtClean="0"/>
                        <a:t>lead</a:t>
                      </a:r>
                      <a:endParaRPr lang="hr-HR" dirty="0"/>
                    </a:p>
                  </a:txBody>
                  <a:tcPr/>
                </a:tc>
                <a:tc>
                  <a:txBody>
                    <a:bodyPr/>
                    <a:lstStyle/>
                    <a:p>
                      <a:endParaRPr lang="hr-HR" dirty="0"/>
                    </a:p>
                  </a:txBody>
                  <a:tcPr/>
                </a:tc>
              </a:tr>
              <a:tr h="370840">
                <a:tc>
                  <a:txBody>
                    <a:bodyPr/>
                    <a:lstStyle/>
                    <a:p>
                      <a:r>
                        <a:rPr lang="hr-HR" dirty="0" err="1" smtClean="0"/>
                        <a:t>nylon</a:t>
                      </a:r>
                      <a:endParaRPr lang="hr-HR" dirty="0" smtClean="0"/>
                    </a:p>
                  </a:txBody>
                  <a:tcPr/>
                </a:tc>
                <a:tc>
                  <a:txBody>
                    <a:bodyPr/>
                    <a:lstStyle/>
                    <a:p>
                      <a:endParaRPr lang="hr-HR" dirty="0" smtClean="0"/>
                    </a:p>
                  </a:txBody>
                  <a:tcPr/>
                </a:tc>
              </a:tr>
              <a:tr h="370840">
                <a:tc>
                  <a:txBody>
                    <a:bodyPr/>
                    <a:lstStyle/>
                    <a:p>
                      <a:r>
                        <a:rPr lang="hr-HR" dirty="0" err="1" smtClean="0"/>
                        <a:t>cast</a:t>
                      </a:r>
                      <a:r>
                        <a:rPr lang="hr-HR" dirty="0" smtClean="0"/>
                        <a:t> </a:t>
                      </a:r>
                      <a:r>
                        <a:rPr lang="hr-HR" dirty="0" err="1" smtClean="0"/>
                        <a:t>iron</a:t>
                      </a:r>
                      <a:endParaRPr lang="hr-HR" dirty="0" smtClean="0"/>
                    </a:p>
                  </a:txBody>
                  <a:tcPr/>
                </a:tc>
                <a:tc>
                  <a:txBody>
                    <a:bodyPr/>
                    <a:lstStyle/>
                    <a:p>
                      <a:endParaRPr lang="hr-HR" dirty="0" smtClean="0"/>
                    </a:p>
                  </a:txBody>
                  <a:tcPr/>
                </a:tc>
              </a:tr>
              <a:tr h="370840">
                <a:tc>
                  <a:txBody>
                    <a:bodyPr/>
                    <a:lstStyle/>
                    <a:p>
                      <a:r>
                        <a:rPr lang="hr-HR" dirty="0" smtClean="0"/>
                        <a:t>wood</a:t>
                      </a:r>
                    </a:p>
                  </a:txBody>
                  <a:tcPr/>
                </a:tc>
                <a:tc>
                  <a:txBody>
                    <a:bodyPr/>
                    <a:lstStyle/>
                    <a:p>
                      <a:endParaRPr lang="hr-HR" dirty="0" smtClean="0"/>
                    </a:p>
                  </a:txBody>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0063" y="2143125"/>
          <a:ext cx="8229600" cy="3972560"/>
        </p:xfrm>
        <a:graphic>
          <a:graphicData uri="http://schemas.openxmlformats.org/drawingml/2006/table">
            <a:tbl>
              <a:tblPr firstRow="1" bandRow="1">
                <a:tableStyleId>{073A0DAA-6AF3-43AB-8588-CEC1D06C72B9}</a:tableStyleId>
              </a:tblPr>
              <a:tblGrid>
                <a:gridCol w="4114800"/>
                <a:gridCol w="4114800"/>
              </a:tblGrid>
              <a:tr h="142252">
                <a:tc>
                  <a:txBody>
                    <a:bodyPr/>
                    <a:lstStyle/>
                    <a:p>
                      <a:pPr algn="ctr"/>
                      <a:r>
                        <a:rPr lang="hr-HR" dirty="0" err="1" smtClean="0"/>
                        <a:t>Material</a:t>
                      </a:r>
                      <a:endParaRPr lang="hr-HR" dirty="0"/>
                    </a:p>
                  </a:txBody>
                  <a:tcPr/>
                </a:tc>
                <a:tc>
                  <a:txBody>
                    <a:bodyPr/>
                    <a:lstStyle/>
                    <a:p>
                      <a:pPr algn="ctr"/>
                      <a:r>
                        <a:rPr lang="hr-HR" dirty="0" err="1" smtClean="0"/>
                        <a:t>Properties</a:t>
                      </a:r>
                      <a:endParaRPr lang="hr-HR" dirty="0"/>
                    </a:p>
                  </a:txBody>
                  <a:tcPr/>
                </a:tc>
              </a:tr>
              <a:tr h="370840">
                <a:tc>
                  <a:txBody>
                    <a:bodyPr/>
                    <a:lstStyle/>
                    <a:p>
                      <a:r>
                        <a:rPr lang="hr-HR" dirty="0" err="1" smtClean="0"/>
                        <a:t>aluminium</a:t>
                      </a:r>
                      <a:endParaRPr lang="hr-HR" dirty="0"/>
                    </a:p>
                  </a:txBody>
                  <a:tcPr/>
                </a:tc>
                <a:tc>
                  <a:txBody>
                    <a:bodyPr/>
                    <a:lstStyle/>
                    <a:p>
                      <a:r>
                        <a:rPr lang="en-US" noProof="0" dirty="0" smtClean="0"/>
                        <a:t>lightness ; strength</a:t>
                      </a:r>
                      <a:endParaRPr lang="en-US" noProof="0" dirty="0"/>
                    </a:p>
                  </a:txBody>
                  <a:tcPr/>
                </a:tc>
              </a:tr>
              <a:tr h="370840">
                <a:tc>
                  <a:txBody>
                    <a:bodyPr/>
                    <a:lstStyle/>
                    <a:p>
                      <a:r>
                        <a:rPr lang="hr-HR" dirty="0" err="1" smtClean="0"/>
                        <a:t>rubber</a:t>
                      </a:r>
                      <a:endParaRPr lang="hr-HR" dirty="0"/>
                    </a:p>
                  </a:txBody>
                  <a:tcPr/>
                </a:tc>
                <a:tc>
                  <a:txBody>
                    <a:bodyPr/>
                    <a:lstStyle/>
                    <a:p>
                      <a:r>
                        <a:rPr lang="en-US" noProof="0" dirty="0" smtClean="0"/>
                        <a:t>elasticity</a:t>
                      </a:r>
                      <a:r>
                        <a:rPr lang="en-US" baseline="0" noProof="0" dirty="0" smtClean="0"/>
                        <a:t> ; insulation</a:t>
                      </a:r>
                      <a:endParaRPr lang="en-US" noProof="0" dirty="0"/>
                    </a:p>
                  </a:txBody>
                  <a:tcPr/>
                </a:tc>
              </a:tr>
              <a:tr h="370840">
                <a:tc>
                  <a:txBody>
                    <a:bodyPr/>
                    <a:lstStyle/>
                    <a:p>
                      <a:r>
                        <a:rPr lang="hr-HR" dirty="0" err="1" smtClean="0"/>
                        <a:t>ceramics</a:t>
                      </a:r>
                      <a:endParaRPr lang="hr-HR" dirty="0"/>
                    </a:p>
                  </a:txBody>
                  <a:tcPr/>
                </a:tc>
                <a:tc>
                  <a:txBody>
                    <a:bodyPr/>
                    <a:lstStyle/>
                    <a:p>
                      <a:r>
                        <a:rPr lang="en-US" noProof="0" dirty="0" smtClean="0"/>
                        <a:t>thermal</a:t>
                      </a:r>
                      <a:r>
                        <a:rPr lang="en-US" baseline="0" noProof="0" dirty="0" smtClean="0"/>
                        <a:t> resistivity</a:t>
                      </a:r>
                      <a:endParaRPr lang="en-US" noProof="0" dirty="0"/>
                    </a:p>
                  </a:txBody>
                  <a:tcPr/>
                </a:tc>
              </a:tr>
              <a:tr h="370840">
                <a:tc>
                  <a:txBody>
                    <a:bodyPr/>
                    <a:lstStyle/>
                    <a:p>
                      <a:r>
                        <a:rPr lang="hr-HR" baseline="0" dirty="0" smtClean="0"/>
                        <a:t>steel</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strength</a:t>
                      </a:r>
                      <a:endParaRPr lang="en-US" b="1" noProof="0" dirty="0"/>
                    </a:p>
                  </a:txBody>
                  <a:tcPr/>
                </a:tc>
              </a:tr>
              <a:tr h="370840">
                <a:tc>
                  <a:txBody>
                    <a:bodyPr/>
                    <a:lstStyle/>
                    <a:p>
                      <a:r>
                        <a:rPr lang="hr-HR" dirty="0" err="1" smtClean="0"/>
                        <a:t>copper</a:t>
                      </a:r>
                      <a:endParaRPr lang="hr-HR" dirty="0"/>
                    </a:p>
                  </a:txBody>
                  <a:tcPr/>
                </a:tc>
                <a:tc>
                  <a:txBody>
                    <a:bodyPr/>
                    <a:lstStyle/>
                    <a:p>
                      <a:r>
                        <a:rPr lang="en-US" noProof="0" dirty="0" smtClean="0"/>
                        <a:t>conductivity</a:t>
                      </a:r>
                      <a:r>
                        <a:rPr lang="en-US" baseline="0" noProof="0" dirty="0" smtClean="0"/>
                        <a:t> ; corrosion resistance</a:t>
                      </a:r>
                      <a:endParaRPr lang="en-US" noProof="0" dirty="0"/>
                    </a:p>
                  </a:txBody>
                  <a:tcPr/>
                </a:tc>
              </a:tr>
              <a:tr h="370840">
                <a:tc>
                  <a:txBody>
                    <a:bodyPr/>
                    <a:lstStyle/>
                    <a:p>
                      <a:r>
                        <a:rPr lang="hr-HR" dirty="0" err="1" smtClean="0"/>
                        <a:t>lead</a:t>
                      </a:r>
                      <a:endParaRPr lang="hr-HR" dirty="0"/>
                    </a:p>
                  </a:txBody>
                  <a:tcPr/>
                </a:tc>
                <a:tc>
                  <a:txBody>
                    <a:bodyPr/>
                    <a:lstStyle/>
                    <a:p>
                      <a:r>
                        <a:rPr lang="hr-HR" noProof="0" dirty="0" smtClean="0"/>
                        <a:t>h</a:t>
                      </a:r>
                      <a:r>
                        <a:rPr lang="en-US" noProof="0" dirty="0" err="1" smtClean="0"/>
                        <a:t>igh</a:t>
                      </a:r>
                      <a:r>
                        <a:rPr lang="en-US" noProof="0" dirty="0" smtClean="0"/>
                        <a:t> density; </a:t>
                      </a:r>
                      <a:r>
                        <a:rPr lang="en-US" noProof="0" dirty="0" err="1" smtClean="0"/>
                        <a:t>duc</a:t>
                      </a:r>
                      <a:r>
                        <a:rPr lang="hr-HR" noProof="0" dirty="0" smtClean="0"/>
                        <a:t>t</a:t>
                      </a:r>
                      <a:r>
                        <a:rPr lang="en-US" noProof="0" dirty="0" err="1" smtClean="0"/>
                        <a:t>ility</a:t>
                      </a:r>
                      <a:endParaRPr lang="en-US" noProof="0" dirty="0"/>
                    </a:p>
                  </a:txBody>
                  <a:tcPr/>
                </a:tc>
              </a:tr>
              <a:tr h="370840">
                <a:tc>
                  <a:txBody>
                    <a:bodyPr/>
                    <a:lstStyle/>
                    <a:p>
                      <a:r>
                        <a:rPr lang="hr-HR" dirty="0" err="1" smtClean="0"/>
                        <a:t>nylon</a:t>
                      </a:r>
                      <a:endParaRPr lang="hr-HR" dirty="0" smtClean="0"/>
                    </a:p>
                  </a:txBody>
                  <a:tcPr/>
                </a:tc>
                <a:tc>
                  <a:txBody>
                    <a:bodyPr/>
                    <a:lstStyle/>
                    <a:p>
                      <a:r>
                        <a:rPr lang="en-US" noProof="0" dirty="0" smtClean="0"/>
                        <a:t>strength ; toughness</a:t>
                      </a:r>
                    </a:p>
                  </a:txBody>
                  <a:tcPr/>
                </a:tc>
              </a:tr>
              <a:tr h="370840">
                <a:tc>
                  <a:txBody>
                    <a:bodyPr/>
                    <a:lstStyle/>
                    <a:p>
                      <a:r>
                        <a:rPr lang="hr-HR" dirty="0" err="1" smtClean="0"/>
                        <a:t>cast</a:t>
                      </a:r>
                      <a:r>
                        <a:rPr lang="hr-HR" dirty="0" smtClean="0"/>
                        <a:t> </a:t>
                      </a:r>
                      <a:r>
                        <a:rPr lang="hr-HR" dirty="0" err="1" smtClean="0"/>
                        <a:t>iron</a:t>
                      </a:r>
                      <a:endParaRPr lang="hr-HR" dirty="0" smtClean="0"/>
                    </a:p>
                  </a:txBody>
                  <a:tcPr/>
                </a:tc>
                <a:tc>
                  <a:txBody>
                    <a:bodyPr/>
                    <a:lstStyle/>
                    <a:p>
                      <a:r>
                        <a:rPr lang="en-US" noProof="0" dirty="0" smtClean="0"/>
                        <a:t>damping</a:t>
                      </a:r>
                      <a:r>
                        <a:rPr lang="en-US" baseline="0" noProof="0" dirty="0" smtClean="0"/>
                        <a:t> capacity</a:t>
                      </a:r>
                      <a:endParaRPr lang="en-US" noProof="0" dirty="0" smtClean="0"/>
                    </a:p>
                  </a:txBody>
                  <a:tcPr/>
                </a:tc>
              </a:tr>
              <a:tr h="370840">
                <a:tc>
                  <a:txBody>
                    <a:bodyPr/>
                    <a:lstStyle/>
                    <a:p>
                      <a:r>
                        <a:rPr lang="hr-HR" dirty="0" smtClean="0"/>
                        <a:t>wood</a:t>
                      </a:r>
                    </a:p>
                  </a:txBody>
                  <a:tcPr/>
                </a:tc>
                <a:tc>
                  <a:txBody>
                    <a:bodyPr/>
                    <a:lstStyle/>
                    <a:p>
                      <a:r>
                        <a:rPr lang="en-US" noProof="0" dirty="0" smtClean="0"/>
                        <a:t>insulation ; environmental</a:t>
                      </a:r>
                      <a:r>
                        <a:rPr lang="en-US" baseline="0" noProof="0" dirty="0" smtClean="0"/>
                        <a:t> friendliness</a:t>
                      </a:r>
                      <a:endParaRPr lang="en-US" noProof="0" dirty="0" smtClean="0"/>
                    </a:p>
                  </a:txBody>
                  <a:tcPr/>
                </a:tc>
              </a:tr>
            </a:tbl>
          </a:graphicData>
        </a:graphic>
      </p:graphicFrame>
      <p:sp>
        <p:nvSpPr>
          <p:cNvPr id="6" name="Title 5"/>
          <p:cNvSpPr>
            <a:spLocks noGrp="1"/>
          </p:cNvSpPr>
          <p:nvPr>
            <p:ph type="title"/>
          </p:nvPr>
        </p:nvSpPr>
        <p:spPr/>
        <p:txBody>
          <a:bodyPr>
            <a:normAutofit/>
          </a:bodyPr>
          <a:lstStyle/>
          <a:p>
            <a:pPr lvl="0"/>
            <a:r>
              <a:rPr lang="en-US" dirty="0" smtClean="0"/>
              <a:t>Which</a:t>
            </a:r>
            <a:r>
              <a:rPr lang="hr-HR" dirty="0" smtClean="0"/>
              <a:t> </a:t>
            </a:r>
            <a:r>
              <a:rPr lang="en-US" dirty="0" smtClean="0"/>
              <a:t>properties </a:t>
            </a:r>
            <a:r>
              <a:rPr lang="hr-HR" dirty="0" smtClean="0"/>
              <a:t>properties do</a:t>
            </a:r>
            <a:r>
              <a:rPr lang="en-US" dirty="0" smtClean="0"/>
              <a:t> the </a:t>
            </a:r>
            <a:r>
              <a:rPr lang="hr-HR" dirty="0" smtClean="0"/>
              <a:t>following materials </a:t>
            </a:r>
            <a:r>
              <a:rPr lang="en-US" dirty="0" smtClean="0"/>
              <a:t>possess</a:t>
            </a:r>
            <a:r>
              <a:rPr lang="hr-HR" dirty="0" smtClean="0"/>
              <a: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rtlCol="0">
            <a:normAutofit/>
          </a:bodyPr>
          <a:lstStyle/>
          <a:p>
            <a:pPr marL="54864" indent="0" eaLnBrk="1" fontAlgn="auto" hangingPunct="1">
              <a:spcAft>
                <a:spcPts val="0"/>
              </a:spcAft>
              <a:defRPr/>
            </a:pPr>
            <a:r>
              <a:rPr lang="en-US" dirty="0" smtClean="0"/>
              <a:t>Find applications for the following </a:t>
            </a:r>
            <a:r>
              <a:rPr lang="en-US" dirty="0" err="1" smtClean="0"/>
              <a:t>Engg</a:t>
            </a:r>
            <a:r>
              <a:rPr lang="en-US" dirty="0" smtClean="0"/>
              <a:t>. Materials</a:t>
            </a:r>
            <a:endParaRPr lang="hr-HR" dirty="0" smtClean="0"/>
          </a:p>
        </p:txBody>
      </p:sp>
      <p:graphicFrame>
        <p:nvGraphicFramePr>
          <p:cNvPr id="5" name="Content Placeholder 4"/>
          <p:cNvGraphicFramePr>
            <a:graphicFrameLocks noGrp="1"/>
          </p:cNvGraphicFramePr>
          <p:nvPr>
            <p:ph idx="1"/>
          </p:nvPr>
        </p:nvGraphicFramePr>
        <p:xfrm>
          <a:off x="428625" y="2071688"/>
          <a:ext cx="8229600" cy="370840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algn="ctr"/>
                      <a:r>
                        <a:rPr lang="hr-HR" dirty="0" err="1" smtClean="0"/>
                        <a:t>Material</a:t>
                      </a:r>
                      <a:endParaRPr lang="hr-HR" dirty="0"/>
                    </a:p>
                  </a:txBody>
                  <a:tcPr/>
                </a:tc>
                <a:tc>
                  <a:txBody>
                    <a:bodyPr/>
                    <a:lstStyle/>
                    <a:p>
                      <a:pPr algn="ctr"/>
                      <a:r>
                        <a:rPr lang="hr-HR" dirty="0" err="1" smtClean="0"/>
                        <a:t>Application</a:t>
                      </a:r>
                      <a:endParaRPr lang="hr-HR" dirty="0"/>
                    </a:p>
                  </a:txBody>
                  <a:tcPr/>
                </a:tc>
              </a:tr>
              <a:tr h="370840">
                <a:tc>
                  <a:txBody>
                    <a:bodyPr/>
                    <a:lstStyle/>
                    <a:p>
                      <a:r>
                        <a:rPr lang="en-US" noProof="0" dirty="0" err="1" smtClean="0"/>
                        <a:t>aluminium</a:t>
                      </a:r>
                      <a:endParaRPr lang="en-US" noProof="0" dirty="0"/>
                    </a:p>
                  </a:txBody>
                  <a:tcPr/>
                </a:tc>
                <a:tc>
                  <a:txBody>
                    <a:bodyPr/>
                    <a:lstStyle/>
                    <a:p>
                      <a:endParaRPr lang="hr-HR" dirty="0"/>
                    </a:p>
                  </a:txBody>
                  <a:tcPr/>
                </a:tc>
              </a:tr>
              <a:tr h="370840">
                <a:tc>
                  <a:txBody>
                    <a:bodyPr/>
                    <a:lstStyle/>
                    <a:p>
                      <a:r>
                        <a:rPr lang="en-US" noProof="0" dirty="0" smtClean="0"/>
                        <a:t>rubber</a:t>
                      </a:r>
                      <a:endParaRPr lang="en-US" noProof="0" dirty="0"/>
                    </a:p>
                  </a:txBody>
                  <a:tcPr/>
                </a:tc>
                <a:tc>
                  <a:txBody>
                    <a:bodyPr/>
                    <a:lstStyle/>
                    <a:p>
                      <a:endParaRPr lang="hr-HR" dirty="0"/>
                    </a:p>
                  </a:txBody>
                  <a:tcPr/>
                </a:tc>
              </a:tr>
              <a:tr h="370840">
                <a:tc>
                  <a:txBody>
                    <a:bodyPr/>
                    <a:lstStyle/>
                    <a:p>
                      <a:r>
                        <a:rPr lang="en-US" noProof="0" dirty="0" smtClean="0"/>
                        <a:t>ceramics</a:t>
                      </a:r>
                      <a:endParaRPr lang="en-US" noProof="0" dirty="0"/>
                    </a:p>
                  </a:txBody>
                  <a:tcPr/>
                </a:tc>
                <a:tc>
                  <a:txBody>
                    <a:bodyPr/>
                    <a:lstStyle/>
                    <a:p>
                      <a:endParaRPr lang="hr-HR" dirty="0"/>
                    </a:p>
                  </a:txBody>
                  <a:tcPr/>
                </a:tc>
              </a:tr>
              <a:tr h="370840">
                <a:tc>
                  <a:txBody>
                    <a:bodyPr/>
                    <a:lstStyle/>
                    <a:p>
                      <a:r>
                        <a:rPr lang="en-US" baseline="0" noProof="0" dirty="0" smtClean="0"/>
                        <a:t>steel</a:t>
                      </a:r>
                      <a:endParaRPr lang="en-US" noProof="0" dirty="0"/>
                    </a:p>
                  </a:txBody>
                  <a:tcPr/>
                </a:tc>
                <a:tc>
                  <a:txBody>
                    <a:bodyPr/>
                    <a:lstStyle/>
                    <a:p>
                      <a:endParaRPr lang="hr-HR" dirty="0"/>
                    </a:p>
                  </a:txBody>
                  <a:tcPr/>
                </a:tc>
              </a:tr>
              <a:tr h="370840">
                <a:tc>
                  <a:txBody>
                    <a:bodyPr/>
                    <a:lstStyle/>
                    <a:p>
                      <a:r>
                        <a:rPr lang="en-US" noProof="0" dirty="0" smtClean="0"/>
                        <a:t>copper</a:t>
                      </a:r>
                      <a:endParaRPr lang="en-US" noProof="0" dirty="0"/>
                    </a:p>
                  </a:txBody>
                  <a:tcPr/>
                </a:tc>
                <a:tc>
                  <a:txBody>
                    <a:bodyPr/>
                    <a:lstStyle/>
                    <a:p>
                      <a:endParaRPr lang="hr-HR" dirty="0"/>
                    </a:p>
                  </a:txBody>
                  <a:tcPr/>
                </a:tc>
              </a:tr>
              <a:tr h="370840">
                <a:tc>
                  <a:txBody>
                    <a:bodyPr/>
                    <a:lstStyle/>
                    <a:p>
                      <a:r>
                        <a:rPr lang="en-US" noProof="0" dirty="0" smtClean="0"/>
                        <a:t>lead</a:t>
                      </a:r>
                      <a:endParaRPr lang="en-US" noProof="0" dirty="0"/>
                    </a:p>
                  </a:txBody>
                  <a:tcPr/>
                </a:tc>
                <a:tc>
                  <a:txBody>
                    <a:bodyPr/>
                    <a:lstStyle/>
                    <a:p>
                      <a:endParaRPr lang="hr-HR" dirty="0"/>
                    </a:p>
                  </a:txBody>
                  <a:tcPr/>
                </a:tc>
              </a:tr>
              <a:tr h="370840">
                <a:tc>
                  <a:txBody>
                    <a:bodyPr/>
                    <a:lstStyle/>
                    <a:p>
                      <a:r>
                        <a:rPr lang="en-US" noProof="0" dirty="0" smtClean="0"/>
                        <a:t>nylon</a:t>
                      </a:r>
                    </a:p>
                  </a:txBody>
                  <a:tcPr/>
                </a:tc>
                <a:tc>
                  <a:txBody>
                    <a:bodyPr/>
                    <a:lstStyle/>
                    <a:p>
                      <a:endParaRPr lang="hr-HR" dirty="0" smtClean="0"/>
                    </a:p>
                  </a:txBody>
                  <a:tcPr/>
                </a:tc>
              </a:tr>
              <a:tr h="370840">
                <a:tc>
                  <a:txBody>
                    <a:bodyPr/>
                    <a:lstStyle/>
                    <a:p>
                      <a:r>
                        <a:rPr lang="hr-HR" noProof="0" dirty="0" err="1" smtClean="0"/>
                        <a:t>cast</a:t>
                      </a:r>
                      <a:r>
                        <a:rPr lang="hr-HR" noProof="0" dirty="0" smtClean="0"/>
                        <a:t> </a:t>
                      </a:r>
                      <a:r>
                        <a:rPr lang="en-US" noProof="0" dirty="0" smtClean="0"/>
                        <a:t>iron</a:t>
                      </a:r>
                    </a:p>
                  </a:txBody>
                  <a:tcPr/>
                </a:tc>
                <a:tc>
                  <a:txBody>
                    <a:bodyPr/>
                    <a:lstStyle/>
                    <a:p>
                      <a:endParaRPr lang="hr-HR" dirty="0" smtClean="0"/>
                    </a:p>
                  </a:txBody>
                  <a:tcPr/>
                </a:tc>
              </a:tr>
              <a:tr h="370840">
                <a:tc>
                  <a:txBody>
                    <a:bodyPr/>
                    <a:lstStyle/>
                    <a:p>
                      <a:r>
                        <a:rPr lang="en-US" noProof="0" dirty="0" smtClean="0"/>
                        <a:t>wood</a:t>
                      </a:r>
                    </a:p>
                  </a:txBody>
                  <a:tcPr/>
                </a:tc>
                <a:tc>
                  <a:txBody>
                    <a:bodyPr/>
                    <a:lstStyle/>
                    <a:p>
                      <a:endParaRPr lang="hr-HR" dirty="0" smtClean="0"/>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rtlCol="0">
            <a:normAutofit/>
          </a:bodyPr>
          <a:lstStyle/>
          <a:p>
            <a:pPr marL="54864">
              <a:defRPr/>
            </a:pPr>
            <a:r>
              <a:rPr lang="en-US" dirty="0" smtClean="0"/>
              <a:t>Find applications for the following </a:t>
            </a:r>
            <a:r>
              <a:rPr lang="en-US" dirty="0" err="1" smtClean="0"/>
              <a:t>Engg</a:t>
            </a:r>
            <a:r>
              <a:rPr lang="en-US" dirty="0" smtClean="0"/>
              <a:t>. Materials</a:t>
            </a:r>
            <a:endParaRPr lang="hr-HR" dirty="0" smtClean="0">
              <a:solidFill>
                <a:schemeClr val="tx2">
                  <a:tint val="100000"/>
                  <a:shade val="90000"/>
                  <a:satMod val="250000"/>
                  <a:alpha val="100000"/>
                </a:schemeClr>
              </a:solidFill>
            </a:endParaRPr>
          </a:p>
        </p:txBody>
      </p:sp>
      <p:graphicFrame>
        <p:nvGraphicFramePr>
          <p:cNvPr id="5" name="Content Placeholder 4"/>
          <p:cNvGraphicFramePr>
            <a:graphicFrameLocks noGrp="1"/>
          </p:cNvGraphicFramePr>
          <p:nvPr>
            <p:ph idx="1"/>
          </p:nvPr>
        </p:nvGraphicFramePr>
        <p:xfrm>
          <a:off x="428625" y="2071688"/>
          <a:ext cx="8229600" cy="397764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algn="ctr"/>
                      <a:r>
                        <a:rPr lang="hr-HR" dirty="0" err="1" smtClean="0"/>
                        <a:t>Material</a:t>
                      </a:r>
                      <a:endParaRPr lang="hr-HR" dirty="0"/>
                    </a:p>
                  </a:txBody>
                  <a:tcPr/>
                </a:tc>
                <a:tc>
                  <a:txBody>
                    <a:bodyPr/>
                    <a:lstStyle/>
                    <a:p>
                      <a:pPr algn="ctr"/>
                      <a:r>
                        <a:rPr lang="hr-HR" dirty="0" err="1" smtClean="0"/>
                        <a:t>Application</a:t>
                      </a:r>
                      <a:endParaRPr lang="hr-HR" dirty="0"/>
                    </a:p>
                  </a:txBody>
                  <a:tcPr/>
                </a:tc>
              </a:tr>
              <a:tr h="370840">
                <a:tc>
                  <a:txBody>
                    <a:bodyPr/>
                    <a:lstStyle/>
                    <a:p>
                      <a:r>
                        <a:rPr lang="en-US" noProof="0" dirty="0" err="1" smtClean="0"/>
                        <a:t>aluminium</a:t>
                      </a:r>
                      <a:endParaRPr lang="en-US" noProof="0" dirty="0"/>
                    </a:p>
                  </a:txBody>
                  <a:tcPr/>
                </a:tc>
                <a:tc>
                  <a:txBody>
                    <a:bodyPr/>
                    <a:lstStyle/>
                    <a:p>
                      <a:r>
                        <a:rPr lang="hr-HR" dirty="0" err="1" smtClean="0"/>
                        <a:t>foil</a:t>
                      </a:r>
                      <a:r>
                        <a:rPr lang="hr-HR" dirty="0" smtClean="0"/>
                        <a:t>; </a:t>
                      </a:r>
                      <a:r>
                        <a:rPr lang="hr-HR" dirty="0" err="1" smtClean="0"/>
                        <a:t>aircraft</a:t>
                      </a:r>
                      <a:r>
                        <a:rPr lang="hr-HR" dirty="0" smtClean="0"/>
                        <a:t>; </a:t>
                      </a:r>
                      <a:r>
                        <a:rPr lang="hr-HR" dirty="0" err="1" smtClean="0"/>
                        <a:t>window</a:t>
                      </a:r>
                      <a:r>
                        <a:rPr lang="hr-HR" dirty="0" smtClean="0"/>
                        <a:t> </a:t>
                      </a:r>
                      <a:r>
                        <a:rPr lang="hr-HR" dirty="0" err="1" smtClean="0"/>
                        <a:t>frame</a:t>
                      </a:r>
                      <a:endParaRPr lang="hr-HR" dirty="0"/>
                    </a:p>
                  </a:txBody>
                  <a:tcPr/>
                </a:tc>
              </a:tr>
              <a:tr h="370840">
                <a:tc>
                  <a:txBody>
                    <a:bodyPr/>
                    <a:lstStyle/>
                    <a:p>
                      <a:r>
                        <a:rPr lang="en-US" noProof="0" dirty="0" smtClean="0"/>
                        <a:t>rubber</a:t>
                      </a:r>
                      <a:endParaRPr lang="en-US" noProof="0" dirty="0"/>
                    </a:p>
                  </a:txBody>
                  <a:tcPr/>
                </a:tc>
                <a:tc>
                  <a:txBody>
                    <a:bodyPr/>
                    <a:lstStyle/>
                    <a:p>
                      <a:r>
                        <a:rPr lang="hr-HR" dirty="0" err="1" smtClean="0"/>
                        <a:t>tyres</a:t>
                      </a:r>
                      <a:r>
                        <a:rPr lang="hr-HR" dirty="0" smtClean="0"/>
                        <a:t>,;</a:t>
                      </a:r>
                      <a:r>
                        <a:rPr lang="hr-HR" baseline="0" dirty="0" smtClean="0"/>
                        <a:t> </a:t>
                      </a:r>
                      <a:r>
                        <a:rPr lang="hr-HR" baseline="0" dirty="0" err="1" smtClean="0"/>
                        <a:t>seal</a:t>
                      </a:r>
                      <a:r>
                        <a:rPr lang="hr-HR" baseline="0" dirty="0" smtClean="0"/>
                        <a:t>; </a:t>
                      </a:r>
                      <a:r>
                        <a:rPr lang="hr-HR" baseline="0" dirty="0" err="1" smtClean="0"/>
                        <a:t>gasket</a:t>
                      </a:r>
                      <a:endParaRPr lang="hr-HR" dirty="0"/>
                    </a:p>
                  </a:txBody>
                  <a:tcPr/>
                </a:tc>
              </a:tr>
              <a:tr h="370840">
                <a:tc>
                  <a:txBody>
                    <a:bodyPr/>
                    <a:lstStyle/>
                    <a:p>
                      <a:r>
                        <a:rPr lang="en-US" noProof="0" dirty="0" smtClean="0"/>
                        <a:t>ceramics</a:t>
                      </a:r>
                      <a:endParaRPr lang="en-US" noProof="0" dirty="0"/>
                    </a:p>
                  </a:txBody>
                  <a:tcPr/>
                </a:tc>
                <a:tc>
                  <a:txBody>
                    <a:bodyPr/>
                    <a:lstStyle/>
                    <a:p>
                      <a:r>
                        <a:rPr lang="hr-HR" dirty="0" err="1" smtClean="0"/>
                        <a:t>furnace</a:t>
                      </a:r>
                      <a:r>
                        <a:rPr lang="hr-HR" dirty="0" smtClean="0"/>
                        <a:t>; </a:t>
                      </a:r>
                      <a:r>
                        <a:rPr lang="hr-HR" dirty="0" err="1" smtClean="0"/>
                        <a:t>brick</a:t>
                      </a:r>
                      <a:endParaRPr lang="hr-HR" dirty="0"/>
                    </a:p>
                  </a:txBody>
                  <a:tcPr/>
                </a:tc>
              </a:tr>
              <a:tr h="370840">
                <a:tc>
                  <a:txBody>
                    <a:bodyPr/>
                    <a:lstStyle/>
                    <a:p>
                      <a:r>
                        <a:rPr lang="en-US" baseline="0" noProof="0" dirty="0" smtClean="0"/>
                        <a:t>steel</a:t>
                      </a:r>
                      <a:endParaRPr lang="en-US" noProof="0" dirty="0"/>
                    </a:p>
                  </a:txBody>
                  <a:tcPr/>
                </a:tc>
                <a:tc>
                  <a:txBody>
                    <a:bodyPr/>
                    <a:lstStyle/>
                    <a:p>
                      <a:r>
                        <a:rPr lang="hr-HR" dirty="0" err="1" smtClean="0"/>
                        <a:t>section</a:t>
                      </a:r>
                      <a:r>
                        <a:rPr lang="hr-HR" dirty="0" smtClean="0"/>
                        <a:t>; pipe</a:t>
                      </a:r>
                      <a:endParaRPr lang="hr-HR" dirty="0"/>
                    </a:p>
                  </a:txBody>
                  <a:tcPr/>
                </a:tc>
              </a:tr>
              <a:tr h="370840">
                <a:tc>
                  <a:txBody>
                    <a:bodyPr/>
                    <a:lstStyle/>
                    <a:p>
                      <a:r>
                        <a:rPr lang="en-US" noProof="0" dirty="0" smtClean="0"/>
                        <a:t>copper</a:t>
                      </a:r>
                      <a:endParaRPr lang="en-US" noProof="0" dirty="0"/>
                    </a:p>
                  </a:txBody>
                  <a:tcPr/>
                </a:tc>
                <a:tc>
                  <a:txBody>
                    <a:bodyPr/>
                    <a:lstStyle/>
                    <a:p>
                      <a:r>
                        <a:rPr lang="hr-HR" dirty="0" smtClean="0"/>
                        <a:t>pipe;</a:t>
                      </a:r>
                      <a:r>
                        <a:rPr lang="hr-HR" baseline="0" dirty="0" smtClean="0"/>
                        <a:t> </a:t>
                      </a:r>
                      <a:r>
                        <a:rPr lang="hr-HR" baseline="0" dirty="0" err="1" smtClean="0"/>
                        <a:t>cables</a:t>
                      </a:r>
                      <a:endParaRPr lang="hr-HR" dirty="0"/>
                    </a:p>
                  </a:txBody>
                  <a:tcPr/>
                </a:tc>
              </a:tr>
              <a:tr h="370840">
                <a:tc>
                  <a:txBody>
                    <a:bodyPr/>
                    <a:lstStyle/>
                    <a:p>
                      <a:r>
                        <a:rPr lang="en-US" noProof="0" dirty="0" smtClean="0"/>
                        <a:t>lead</a:t>
                      </a:r>
                      <a:endParaRPr lang="en-US" noProof="0" dirty="0"/>
                    </a:p>
                  </a:txBody>
                  <a:tcPr/>
                </a:tc>
                <a:tc>
                  <a:txBody>
                    <a:bodyPr/>
                    <a:lstStyle/>
                    <a:p>
                      <a:r>
                        <a:rPr lang="hr-HR" dirty="0" err="1" smtClean="0"/>
                        <a:t>storage</a:t>
                      </a:r>
                      <a:r>
                        <a:rPr lang="hr-HR" dirty="0" smtClean="0"/>
                        <a:t> </a:t>
                      </a:r>
                      <a:r>
                        <a:rPr lang="hr-HR" dirty="0" err="1" smtClean="0"/>
                        <a:t>battery</a:t>
                      </a:r>
                      <a:r>
                        <a:rPr lang="hr-HR" dirty="0" smtClean="0"/>
                        <a:t>;</a:t>
                      </a:r>
                      <a:r>
                        <a:rPr lang="hr-HR" baseline="0" dirty="0" smtClean="0"/>
                        <a:t> </a:t>
                      </a:r>
                      <a:r>
                        <a:rPr lang="hr-HR" baseline="0" dirty="0" err="1" smtClean="0"/>
                        <a:t>radiation</a:t>
                      </a:r>
                      <a:r>
                        <a:rPr lang="hr-HR" baseline="0" dirty="0" smtClean="0"/>
                        <a:t> </a:t>
                      </a:r>
                      <a:r>
                        <a:rPr lang="hr-HR" baseline="0" dirty="0" err="1" smtClean="0"/>
                        <a:t>protection</a:t>
                      </a:r>
                      <a:r>
                        <a:rPr lang="hr-HR" baseline="0" dirty="0" smtClean="0"/>
                        <a:t> </a:t>
                      </a:r>
                      <a:r>
                        <a:rPr lang="hr-HR" baseline="0" dirty="0" err="1" smtClean="0"/>
                        <a:t>ballast</a:t>
                      </a:r>
                      <a:r>
                        <a:rPr lang="hr-HR" baseline="0" dirty="0" smtClean="0"/>
                        <a:t>; </a:t>
                      </a:r>
                      <a:r>
                        <a:rPr lang="hr-HR" baseline="0" dirty="0" err="1" smtClean="0"/>
                        <a:t>bullets</a:t>
                      </a:r>
                      <a:endParaRPr lang="hr-HR" dirty="0">
                        <a:solidFill>
                          <a:srgbClr val="FF0000"/>
                        </a:solidFill>
                      </a:endParaRPr>
                    </a:p>
                  </a:txBody>
                  <a:tcPr/>
                </a:tc>
              </a:tr>
              <a:tr h="370840">
                <a:tc>
                  <a:txBody>
                    <a:bodyPr/>
                    <a:lstStyle/>
                    <a:p>
                      <a:r>
                        <a:rPr lang="en-US" noProof="0" dirty="0" smtClean="0"/>
                        <a:t>nylon</a:t>
                      </a:r>
                    </a:p>
                  </a:txBody>
                  <a:tcPr/>
                </a:tc>
                <a:tc>
                  <a:txBody>
                    <a:bodyPr/>
                    <a:lstStyle/>
                    <a:p>
                      <a:r>
                        <a:rPr lang="hr-HR" dirty="0" err="1" smtClean="0"/>
                        <a:t>rope</a:t>
                      </a:r>
                      <a:r>
                        <a:rPr lang="hr-HR" dirty="0" smtClean="0"/>
                        <a:t>; </a:t>
                      </a:r>
                      <a:r>
                        <a:rPr lang="hr-HR" dirty="0" err="1" smtClean="0"/>
                        <a:t>clothing</a:t>
                      </a:r>
                      <a:endParaRPr lang="hr-HR" dirty="0" smtClean="0"/>
                    </a:p>
                  </a:txBody>
                  <a:tcPr/>
                </a:tc>
              </a:tr>
              <a:tr h="370840">
                <a:tc>
                  <a:txBody>
                    <a:bodyPr/>
                    <a:lstStyle/>
                    <a:p>
                      <a:r>
                        <a:rPr lang="hr-HR" noProof="0" dirty="0" err="1" smtClean="0"/>
                        <a:t>cast</a:t>
                      </a:r>
                      <a:r>
                        <a:rPr lang="hr-HR" noProof="0" dirty="0" smtClean="0"/>
                        <a:t> </a:t>
                      </a:r>
                      <a:r>
                        <a:rPr lang="en-US" noProof="0" dirty="0" smtClean="0"/>
                        <a:t>iron</a:t>
                      </a:r>
                    </a:p>
                  </a:txBody>
                  <a:tcPr/>
                </a:tc>
                <a:tc>
                  <a:txBody>
                    <a:bodyPr/>
                    <a:lstStyle/>
                    <a:p>
                      <a:r>
                        <a:rPr lang="hr-HR" dirty="0" err="1" smtClean="0"/>
                        <a:t>engine</a:t>
                      </a:r>
                      <a:r>
                        <a:rPr lang="hr-HR" baseline="0" dirty="0" smtClean="0"/>
                        <a:t> </a:t>
                      </a:r>
                      <a:r>
                        <a:rPr lang="hr-HR" baseline="0" dirty="0" err="1" smtClean="0"/>
                        <a:t>block</a:t>
                      </a:r>
                      <a:r>
                        <a:rPr lang="hr-HR" baseline="0" dirty="0" smtClean="0"/>
                        <a:t>; </a:t>
                      </a:r>
                      <a:r>
                        <a:rPr lang="hr-HR" baseline="0" dirty="0" err="1" smtClean="0"/>
                        <a:t>valves</a:t>
                      </a:r>
                      <a:endParaRPr lang="hr-HR" dirty="0" smtClean="0"/>
                    </a:p>
                  </a:txBody>
                  <a:tcPr/>
                </a:tc>
              </a:tr>
              <a:tr h="370840">
                <a:tc>
                  <a:txBody>
                    <a:bodyPr/>
                    <a:lstStyle/>
                    <a:p>
                      <a:r>
                        <a:rPr lang="en-US" noProof="0" dirty="0" smtClean="0"/>
                        <a:t>wood</a:t>
                      </a:r>
                    </a:p>
                  </a:txBody>
                  <a:tcPr/>
                </a:tc>
                <a:tc>
                  <a:txBody>
                    <a:bodyPr/>
                    <a:lstStyle/>
                    <a:p>
                      <a:r>
                        <a:rPr lang="hr-HR" dirty="0" err="1" smtClean="0"/>
                        <a:t>furniture</a:t>
                      </a:r>
                      <a:r>
                        <a:rPr lang="hr-HR" dirty="0" smtClean="0"/>
                        <a:t>; </a:t>
                      </a:r>
                      <a:r>
                        <a:rPr lang="hr-HR" dirty="0" err="1" smtClean="0"/>
                        <a:t>deck</a:t>
                      </a:r>
                      <a:endParaRPr lang="hr-HR" dirty="0" smtClean="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219200"/>
          </a:xfrm>
        </p:spPr>
        <p:txBody>
          <a:bodyPr>
            <a:noAutofit/>
          </a:bodyPr>
          <a:lstStyle/>
          <a:p>
            <a:r>
              <a:rPr lang="en-US" sz="3200" b="1" dirty="0" smtClean="0">
                <a:latin typeface="Times New Roman" pitchFamily="18" charset="0"/>
                <a:cs typeface="Times New Roman" pitchFamily="18" charset="0"/>
              </a:rPr>
              <a:t>Criteria For Selection Of Materials For Engineering Application</a:t>
            </a:r>
            <a:endParaRPr lang="en-US" sz="3200" b="1" dirty="0"/>
          </a:p>
        </p:txBody>
      </p:sp>
      <p:sp>
        <p:nvSpPr>
          <p:cNvPr id="3" name="Content Placeholder 2"/>
          <p:cNvSpPr>
            <a:spLocks noGrp="1"/>
          </p:cNvSpPr>
          <p:nvPr>
            <p:ph idx="1"/>
          </p:nvPr>
        </p:nvSpPr>
        <p:spPr>
          <a:xfrm>
            <a:off x="457200" y="1219200"/>
            <a:ext cx="8458200" cy="5334000"/>
          </a:xfrm>
        </p:spPr>
        <p:txBody>
          <a:bodyPr>
            <a:normAutofit/>
          </a:bodyPr>
          <a:lstStyle/>
          <a:p>
            <a:pPr algn="just">
              <a:lnSpc>
                <a:spcPct val="150000"/>
              </a:lnSpc>
            </a:pPr>
            <a:r>
              <a:rPr lang="en-US" sz="2800" dirty="0" smtClean="0"/>
              <a:t>One of the most challenging task of an engineer is the proper selection of the material for a particular job, e.g., a particular component of a machine or structure. </a:t>
            </a:r>
          </a:p>
          <a:p>
            <a:pPr algn="just">
              <a:lnSpc>
                <a:spcPct val="150000"/>
              </a:lnSpc>
            </a:pPr>
            <a:r>
              <a:rPr lang="en-US" sz="2800" dirty="0" smtClean="0"/>
              <a:t>An engineer must be in a position to choose the optimum combination of properties in a material at the lowest possible cost without compromising the quality. </a:t>
            </a:r>
          </a:p>
          <a:p>
            <a:pPr algn="just">
              <a:lnSpc>
                <a:spcPct val="150000"/>
              </a:lnSpc>
            </a:pPr>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2895600"/>
          </a:xfrm>
        </p:spPr>
        <p:txBody>
          <a:bodyPr numCol="1"/>
          <a:lstStyle/>
          <a:p>
            <a:r>
              <a:rPr lang="en-US" b="1" dirty="0" smtClean="0">
                <a:solidFill>
                  <a:srgbClr val="FF0000"/>
                </a:solidFill>
              </a:rPr>
              <a:t>Assignment 1</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sz="3200" b="1" dirty="0" smtClean="0">
                <a:solidFill>
                  <a:srgbClr val="FF0000"/>
                </a:solidFill>
              </a:rPr>
              <a:t>SD: August 18</a:t>
            </a:r>
            <a:br>
              <a:rPr lang="en-US" sz="3200" b="1" dirty="0" smtClean="0">
                <a:solidFill>
                  <a:srgbClr val="FF0000"/>
                </a:solidFill>
              </a:rPr>
            </a:br>
            <a:r>
              <a:rPr lang="en-US" sz="3200" b="1" dirty="0" smtClean="0">
                <a:solidFill>
                  <a:srgbClr val="FF0000"/>
                </a:solidFill>
              </a:rPr>
              <a:t>DOS: August 21</a:t>
            </a:r>
            <a:endParaRPr lang="en-US" sz="3200" b="1" dirty="0">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77500" lnSpcReduction="20000"/>
          </a:bodyPr>
          <a:lstStyle/>
          <a:p>
            <a:pPr marL="514350" indent="-514350" algn="just">
              <a:buFont typeface="+mj-lt"/>
              <a:buAutoNum type="arabicPeriod"/>
            </a:pPr>
            <a:r>
              <a:rPr lang="en-IN" sz="3400" dirty="0" smtClean="0">
                <a:latin typeface="+mj-lt"/>
              </a:rPr>
              <a:t>Define Material science &amp; materials engineering.  How we can categorise the Engineering requirements of Material?</a:t>
            </a:r>
            <a:endParaRPr lang="en-US" sz="3400" dirty="0" smtClean="0">
              <a:latin typeface="+mj-lt"/>
            </a:endParaRPr>
          </a:p>
          <a:p>
            <a:pPr marL="514350" indent="-514350" algn="just">
              <a:buFont typeface="+mj-lt"/>
              <a:buAutoNum type="arabicPeriod"/>
            </a:pPr>
            <a:r>
              <a:rPr lang="en-US" sz="3400" dirty="0" smtClean="0">
                <a:latin typeface="+mj-lt"/>
              </a:rPr>
              <a:t>Give a general classification of Engineering Materials &amp; explain each one in brief .</a:t>
            </a:r>
          </a:p>
          <a:p>
            <a:pPr marL="514350" indent="-514350" algn="just">
              <a:buFont typeface="+mj-lt"/>
              <a:buAutoNum type="arabicPeriod"/>
            </a:pPr>
            <a:r>
              <a:rPr lang="en-US" sz="3400" dirty="0" smtClean="0">
                <a:latin typeface="+mj-lt"/>
              </a:rPr>
              <a:t>What the factors that a good engineer should consider for selection of materials for engineering application. Explain each one in details.</a:t>
            </a:r>
          </a:p>
          <a:p>
            <a:pPr marL="514350" indent="-514350" algn="just">
              <a:buFont typeface="+mj-lt"/>
              <a:buAutoNum type="arabicPeriod"/>
            </a:pPr>
            <a:r>
              <a:rPr lang="en-US" sz="3400" dirty="0" smtClean="0">
                <a:latin typeface="+mj-lt"/>
              </a:rPr>
              <a:t>What is Property of Material? State the various properties of materials. </a:t>
            </a:r>
          </a:p>
          <a:p>
            <a:pPr marL="514350" indent="-514350" algn="just">
              <a:buFont typeface="+mj-lt"/>
              <a:buAutoNum type="arabicPeriod"/>
            </a:pPr>
            <a:r>
              <a:rPr lang="en-US" sz="3400" dirty="0" smtClean="0">
                <a:latin typeface="+mj-lt"/>
              </a:rPr>
              <a:t>Explain Physical properties of engineering Materials.</a:t>
            </a:r>
          </a:p>
          <a:p>
            <a:pPr marL="514350" indent="-514350" algn="just">
              <a:buFont typeface="+mj-lt"/>
              <a:buAutoNum type="arabicPeriod"/>
            </a:pPr>
            <a:r>
              <a:rPr lang="en-US" sz="3400" dirty="0" smtClean="0">
                <a:latin typeface="+mj-lt"/>
              </a:rPr>
              <a:t>What do you mean by mechanical properties of materials? Define all mechanical properties. (Like hardness, toughness, Ductility, Creep, Resilience, Fatigue, Stress, Strain….)</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buNone/>
            </a:pPr>
            <a:r>
              <a:rPr lang="en-US" b="1" dirty="0" smtClean="0"/>
              <a:t>7. </a:t>
            </a:r>
            <a:r>
              <a:rPr lang="en-US" dirty="0" smtClean="0"/>
              <a:t>Explain Thermal &amp; Electrical properties of engineering Materials.</a:t>
            </a:r>
          </a:p>
          <a:p>
            <a:pPr algn="just">
              <a:buNone/>
            </a:pPr>
            <a:r>
              <a:rPr lang="en-US" b="1" dirty="0" smtClean="0"/>
              <a:t>8. </a:t>
            </a:r>
            <a:r>
              <a:rPr lang="en-US" dirty="0" smtClean="0"/>
              <a:t>Explain technological properties of materials. </a:t>
            </a:r>
          </a:p>
          <a:p>
            <a:pPr algn="just">
              <a:buNone/>
            </a:pPr>
            <a:r>
              <a:rPr lang="en-US" b="1" dirty="0" smtClean="0"/>
              <a:t>9. </a:t>
            </a:r>
            <a:r>
              <a:rPr lang="en-US" dirty="0" smtClean="0"/>
              <a:t>With the help of stress-strain diagram of mild steel, explain elastic limit, yield point, fracture point and point of maximum loading. Also draw the stress-strain diagram of highly ductile and brittle materials.</a:t>
            </a:r>
          </a:p>
          <a:p>
            <a:pPr algn="just">
              <a:buNone/>
            </a:pPr>
            <a:r>
              <a:rPr lang="en-US" b="1" dirty="0" smtClean="0"/>
              <a:t>10. </a:t>
            </a:r>
            <a:r>
              <a:rPr lang="en-US" dirty="0" smtClean="0"/>
              <a:t>What do you mean by ductile materials? How ductility is measure Also explain the importance of ductility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Fundamentals</a:t>
            </a:r>
            <a:endParaRPr lang="en-US" sz="3600" dirty="0"/>
          </a:p>
        </p:txBody>
      </p:sp>
      <p:sp>
        <p:nvSpPr>
          <p:cNvPr id="3" name="Content Placeholder 2"/>
          <p:cNvSpPr>
            <a:spLocks noGrp="1"/>
          </p:cNvSpPr>
          <p:nvPr>
            <p:ph idx="1"/>
          </p:nvPr>
        </p:nvSpPr>
        <p:spPr>
          <a:xfrm>
            <a:off x="457200" y="1447800"/>
            <a:ext cx="8229600" cy="4678363"/>
          </a:xfrm>
        </p:spPr>
        <p:txBody>
          <a:bodyPr/>
          <a:lstStyle/>
          <a:p>
            <a:pPr algn="just">
              <a:lnSpc>
                <a:spcPct val="150000"/>
              </a:lnSpc>
            </a:pPr>
            <a:r>
              <a:rPr lang="en-US" sz="2800" dirty="0" smtClean="0">
                <a:latin typeface="+mj-lt"/>
                <a:cs typeface="Times New Roman" pitchFamily="18" charset="0"/>
              </a:rPr>
              <a:t>Materials science and engineering?</a:t>
            </a:r>
          </a:p>
          <a:p>
            <a:pPr lvl="0" algn="just">
              <a:lnSpc>
                <a:spcPct val="150000"/>
              </a:lnSpc>
            </a:pPr>
            <a:r>
              <a:rPr lang="en-US" sz="2800" dirty="0" smtClean="0">
                <a:latin typeface="+mj-lt"/>
              </a:rPr>
              <a:t>Function of MSE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noAutofit/>
          </a:bodyPr>
          <a:lstStyle/>
          <a:p>
            <a:pPr algn="just">
              <a:lnSpc>
                <a:spcPct val="150000"/>
              </a:lnSpc>
            </a:pPr>
            <a:r>
              <a:rPr lang="en-US" sz="2600" b="1" dirty="0" smtClean="0">
                <a:latin typeface="Times New Roman" pitchFamily="18" charset="0"/>
                <a:cs typeface="Times New Roman" pitchFamily="18" charset="0"/>
              </a:rPr>
              <a:t>Materials science and engineering (MSE)</a:t>
            </a:r>
            <a:r>
              <a:rPr lang="en-US" sz="2600" dirty="0" smtClean="0">
                <a:latin typeface="Times New Roman" pitchFamily="18" charset="0"/>
                <a:cs typeface="Times New Roman" pitchFamily="18" charset="0"/>
              </a:rPr>
              <a:t> is an interdisciplinary field of science and engineering that studies and manipulates the composition and structure of materials across length scales to control materials properties through synthesis and processing.</a:t>
            </a:r>
          </a:p>
          <a:p>
            <a:pPr algn="just">
              <a:lnSpc>
                <a:spcPct val="150000"/>
              </a:lnSpc>
            </a:pPr>
            <a:r>
              <a:rPr lang="en-US" sz="2600" dirty="0">
                <a:latin typeface="Times New Roman" pitchFamily="18" charset="0"/>
                <a:cs typeface="Times New Roman" pitchFamily="18" charset="0"/>
              </a:rPr>
              <a:t>In </a:t>
            </a:r>
            <a:r>
              <a:rPr lang="en-US" sz="2600" b="1" dirty="0">
                <a:latin typeface="Times New Roman" pitchFamily="18" charset="0"/>
                <a:cs typeface="Times New Roman" pitchFamily="18" charset="0"/>
              </a:rPr>
              <a:t>materials science</a:t>
            </a:r>
            <a:r>
              <a:rPr lang="en-US" sz="2600" dirty="0">
                <a:latin typeface="Times New Roman" pitchFamily="18" charset="0"/>
                <a:cs typeface="Times New Roman" pitchFamily="18" charset="0"/>
              </a:rPr>
              <a:t>, the emphasis is on </a:t>
            </a:r>
            <a:r>
              <a:rPr lang="en-US" sz="2600" dirty="0" smtClean="0">
                <a:latin typeface="Times New Roman" pitchFamily="18" charset="0"/>
                <a:cs typeface="Times New Roman" pitchFamily="18" charset="0"/>
              </a:rPr>
              <a:t>the underlying relationships between </a:t>
            </a:r>
            <a:r>
              <a:rPr lang="en-US" sz="2600" dirty="0">
                <a:latin typeface="Times New Roman" pitchFamily="18" charset="0"/>
                <a:cs typeface="Times New Roman" pitchFamily="18" charset="0"/>
              </a:rPr>
              <a:t>the synthesis and </a:t>
            </a:r>
            <a:r>
              <a:rPr lang="en-US" sz="2600" dirty="0" smtClean="0">
                <a:latin typeface="Times New Roman" pitchFamily="18" charset="0"/>
                <a:cs typeface="Times New Roman" pitchFamily="18" charset="0"/>
              </a:rPr>
              <a:t>processing, structure and </a:t>
            </a:r>
            <a:r>
              <a:rPr lang="en-US" sz="2600" dirty="0">
                <a:latin typeface="Times New Roman" pitchFamily="18" charset="0"/>
                <a:cs typeface="Times New Roman" pitchFamily="18" charset="0"/>
              </a:rPr>
              <a:t>properties of materials. </a:t>
            </a:r>
            <a:endParaRPr lang="en-US" sz="2600" dirty="0" smtClean="0">
              <a:latin typeface="Times New Roman" pitchFamily="18" charset="0"/>
              <a:cs typeface="Times New Roman" pitchFamily="18" charset="0"/>
            </a:endParaRPr>
          </a:p>
          <a:p>
            <a:pPr algn="just">
              <a:lnSpc>
                <a:spcPct val="150000"/>
              </a:lnSpc>
            </a:pPr>
            <a:r>
              <a:rPr lang="en-US" sz="2600" dirty="0" smtClean="0">
                <a:latin typeface="Times New Roman" pitchFamily="18" charset="0"/>
                <a:cs typeface="Times New Roman" pitchFamily="18" charset="0"/>
              </a:rPr>
              <a:t>In</a:t>
            </a:r>
            <a:r>
              <a:rPr lang="en-US" sz="2600" b="1" dirty="0" smtClean="0">
                <a:latin typeface="Times New Roman" pitchFamily="18" charset="0"/>
                <a:cs typeface="Times New Roman" pitchFamily="18" charset="0"/>
              </a:rPr>
              <a:t> materials </a:t>
            </a:r>
            <a:r>
              <a:rPr lang="en-US" sz="2600" b="1" dirty="0">
                <a:latin typeface="Times New Roman" pitchFamily="18" charset="0"/>
                <a:cs typeface="Times New Roman" pitchFamily="18" charset="0"/>
              </a:rPr>
              <a:t>engineering</a:t>
            </a:r>
            <a:r>
              <a:rPr lang="en-US" sz="2600" dirty="0">
                <a:latin typeface="Times New Roman" pitchFamily="18" charset="0"/>
                <a:cs typeface="Times New Roman" pitchFamily="18" charset="0"/>
              </a:rPr>
              <a:t>, the focus is on how to translate or transform materials into </a:t>
            </a:r>
            <a:r>
              <a:rPr lang="en-US" sz="2600" dirty="0" smtClean="0">
                <a:latin typeface="Times New Roman" pitchFamily="18" charset="0"/>
                <a:cs typeface="Times New Roman" pitchFamily="18" charset="0"/>
              </a:rPr>
              <a:t>useful devices </a:t>
            </a:r>
            <a:r>
              <a:rPr lang="en-US" sz="2600" dirty="0">
                <a:latin typeface="Times New Roman" pitchFamily="18" charset="0"/>
                <a:cs typeface="Times New Roman" pitchFamily="18" charset="0"/>
              </a:rPr>
              <a:t>or structures</a:t>
            </a:r>
            <a:r>
              <a:rPr lang="en-US" sz="2600" dirty="0" smtClean="0">
                <a:latin typeface="Times New Roman" pitchFamily="18" charset="0"/>
                <a:cs typeface="Times New Roman" pitchFamily="18" charset="0"/>
              </a:rPr>
              <a:t>.</a:t>
            </a:r>
          </a:p>
          <a:p>
            <a:pPr algn="just">
              <a:lnSpc>
                <a:spcPct val="150000"/>
              </a:lnSpc>
            </a:pPr>
            <a:r>
              <a:rPr lang="en-US" sz="2600" dirty="0" smtClean="0">
                <a:latin typeface="Times New Roman" pitchFamily="18" charset="0"/>
                <a:cs typeface="Times New Roman" pitchFamily="18" charset="0"/>
              </a:rPr>
              <a:t> Processing       Structure       Properties       Performance</a:t>
            </a:r>
            <a:endParaRPr lang="en-US" sz="2600" dirty="0">
              <a:latin typeface="Times New Roman" pitchFamily="18" charset="0"/>
              <a:cs typeface="Times New Roman" pitchFamily="18" charset="0"/>
            </a:endParaRPr>
          </a:p>
        </p:txBody>
      </p:sp>
      <p:cxnSp>
        <p:nvCxnSpPr>
          <p:cNvPr id="4" name="Straight Arrow Connector 3"/>
          <p:cNvCxnSpPr/>
          <p:nvPr/>
        </p:nvCxnSpPr>
        <p:spPr>
          <a:xfrm flipV="1">
            <a:off x="1981200" y="6629400"/>
            <a:ext cx="457200" cy="12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733800" y="6629400"/>
            <a:ext cx="457200" cy="12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715000" y="6629400"/>
            <a:ext cx="457200" cy="12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TotalTime>
  <Words>4594</Words>
  <Application>Microsoft Office PowerPoint</Application>
  <PresentationFormat>On-screen Show (4:3)</PresentationFormat>
  <Paragraphs>378</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Oriel</vt:lpstr>
      <vt:lpstr>Selection of Material and Failure Analysis</vt:lpstr>
      <vt:lpstr>Syllabus Unit 1</vt:lpstr>
      <vt:lpstr>Unit 2</vt:lpstr>
      <vt:lpstr>Unit 3</vt:lpstr>
      <vt:lpstr>Unit 4</vt:lpstr>
      <vt:lpstr>Selection of Materials &amp; Failure Analysis</vt:lpstr>
      <vt:lpstr>Basics of Material Selection</vt:lpstr>
      <vt:lpstr>Fundamentals</vt:lpstr>
      <vt:lpstr>Slide 9</vt:lpstr>
      <vt:lpstr>Function of MSE</vt:lpstr>
      <vt:lpstr>MSE Tetrahedron?</vt:lpstr>
      <vt:lpstr>Engineering Requirements of Materials</vt:lpstr>
      <vt:lpstr>Classification of Engineering materials</vt:lpstr>
      <vt:lpstr>Case study: The evolution of Materials</vt:lpstr>
      <vt:lpstr>Slide 15</vt:lpstr>
      <vt:lpstr>Slide 16</vt:lpstr>
      <vt:lpstr>The Design Process</vt:lpstr>
      <vt:lpstr>Slide 18</vt:lpstr>
      <vt:lpstr>Slide 19</vt:lpstr>
      <vt:lpstr>Slide 20</vt:lpstr>
      <vt:lpstr>Slide 21</vt:lpstr>
      <vt:lpstr>Process</vt:lpstr>
      <vt:lpstr>Process</vt:lpstr>
      <vt:lpstr>Slide 24</vt:lpstr>
      <vt:lpstr>Slide 25</vt:lpstr>
      <vt:lpstr>Slide 26</vt:lpstr>
      <vt:lpstr>Types of design</vt:lpstr>
      <vt:lpstr>Types of design</vt:lpstr>
      <vt:lpstr>Types of design</vt:lpstr>
      <vt:lpstr>Honeycomb Structure showing need of Material Selection (MS)</vt:lpstr>
      <vt:lpstr>Slide 31</vt:lpstr>
      <vt:lpstr>Slide 32</vt:lpstr>
      <vt:lpstr>Slide 33</vt:lpstr>
      <vt:lpstr>Slide 34</vt:lpstr>
      <vt:lpstr>Slide 35</vt:lpstr>
      <vt:lpstr>Case study: The Material Selection based on the design and function</vt:lpstr>
      <vt:lpstr>Slide 37</vt:lpstr>
      <vt:lpstr>Slide 38</vt:lpstr>
      <vt:lpstr>Slide 39</vt:lpstr>
      <vt:lpstr>Slide 40</vt:lpstr>
      <vt:lpstr>Slide 41</vt:lpstr>
      <vt:lpstr>Functional Requirements </vt:lpstr>
      <vt:lpstr>Slide 43</vt:lpstr>
      <vt:lpstr>The major factors affecting the selection of materials</vt:lpstr>
      <vt:lpstr>Slide 45</vt:lpstr>
      <vt:lpstr>1. Component shape</vt:lpstr>
      <vt:lpstr>2. Dimensional Tolerance</vt:lpstr>
      <vt:lpstr>4. Fabrication Requirements</vt:lpstr>
      <vt:lpstr>5. Service Requirements</vt:lpstr>
      <vt:lpstr>6.Cost of The Material and (7)Processing</vt:lpstr>
      <vt:lpstr>Slide 51</vt:lpstr>
      <vt:lpstr>8. Availability of the Material</vt:lpstr>
      <vt:lpstr>Material Selection Strategy</vt:lpstr>
      <vt:lpstr>Slide 54</vt:lpstr>
      <vt:lpstr>Slide 55</vt:lpstr>
      <vt:lpstr>Translation: Function and constraints, objective and free variables define the boundary conditions for selecting a material</vt:lpstr>
      <vt:lpstr>Slide 57</vt:lpstr>
      <vt:lpstr>Screening: attribute limits</vt:lpstr>
      <vt:lpstr>Ranking: material indices</vt:lpstr>
      <vt:lpstr>Slide 60</vt:lpstr>
      <vt:lpstr>Supporting information</vt:lpstr>
      <vt:lpstr>Material Selection Procedure</vt:lpstr>
      <vt:lpstr>Properties Of Engineering Materials</vt:lpstr>
      <vt:lpstr>Physical Properties.</vt:lpstr>
      <vt:lpstr>Thermal Properties &amp; Optical Properties</vt:lpstr>
      <vt:lpstr>Mechanical properties</vt:lpstr>
      <vt:lpstr>Slide 67</vt:lpstr>
      <vt:lpstr>Stress-Strain Curve</vt:lpstr>
      <vt:lpstr>Technological Properties</vt:lpstr>
      <vt:lpstr>Which properties properties do the following materials possess?</vt:lpstr>
      <vt:lpstr>Which properties properties do the following materials possess?</vt:lpstr>
      <vt:lpstr>Find applications for the following Engg. Materials</vt:lpstr>
      <vt:lpstr>Find applications for the following Engg. Materials</vt:lpstr>
      <vt:lpstr>Criteria For Selection Of Materials For Engineering Application</vt:lpstr>
      <vt:lpstr>Assignment 1  SD: August 18 DOS: August 21</vt:lpstr>
      <vt:lpstr>Slide 76</vt:lpstr>
      <vt:lpstr>Slide 77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of Material and Failure Analysis</dc:title>
  <dc:creator/>
  <cp:lastModifiedBy>monilsalot</cp:lastModifiedBy>
  <cp:revision>5</cp:revision>
  <dcterms:created xsi:type="dcterms:W3CDTF">2006-08-16T00:00:00Z</dcterms:created>
  <dcterms:modified xsi:type="dcterms:W3CDTF">2016-07-20T04:14:16Z</dcterms:modified>
</cp:coreProperties>
</file>